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19"/>
  </p:notesMasterIdLst>
  <p:sldIdLst>
    <p:sldId id="258" r:id="rId2"/>
    <p:sldId id="272" r:id="rId3"/>
    <p:sldId id="273" r:id="rId4"/>
    <p:sldId id="269" r:id="rId5"/>
    <p:sldId id="267" r:id="rId6"/>
    <p:sldId id="268" r:id="rId7"/>
    <p:sldId id="277" r:id="rId8"/>
    <p:sldId id="266" r:id="rId9"/>
    <p:sldId id="261" r:id="rId10"/>
    <p:sldId id="278" r:id="rId11"/>
    <p:sldId id="265" r:id="rId12"/>
    <p:sldId id="263" r:id="rId13"/>
    <p:sldId id="270" r:id="rId14"/>
    <p:sldId id="271" r:id="rId15"/>
    <p:sldId id="262" r:id="rId16"/>
    <p:sldId id="274" r:id="rId17"/>
    <p:sldId id="276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Optima ExtraBlack" pitchFamily="-107" charset="0"/>
        <a:ea typeface="ＭＳ Ｐゴシック" pitchFamily="-107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5"/>
    <a:srgbClr val="54756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24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</a:defRPr>
            </a:lvl1pPr>
          </a:lstStyle>
          <a:p>
            <a:fld id="{667FDFC5-14B5-4595-83FB-1714CD0BFA13}" type="datetime1">
              <a:rPr lang="en-US"/>
              <a:pPr/>
              <a:t>8/11/2010</a:t>
            </a:fld>
            <a:endParaRPr lang="en-US"/>
          </a:p>
        </p:txBody>
      </p:sp>
      <p:sp>
        <p:nvSpPr>
          <p:cNvPr id="1331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pitchFamily="-107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pitchFamily="-107" charset="0"/>
              </a:defRPr>
            </a:lvl1pPr>
          </a:lstStyle>
          <a:p>
            <a:fld id="{12AB3EA1-7B9C-4108-939C-A04F05B0BAC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-107" charset="0"/>
        <a:ea typeface="ＭＳ Ｐゴシック" pitchFamily="-107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5A072-3CE0-4C92-93ED-DC53EEF2FC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DF197C-B712-4DF4-B2E6-625BA40F87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751791-858B-4962-A9E2-C09B2A36637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66598D-5E87-4649-920C-CC65E33DC71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65E84D0-5ACD-406C-B2C7-FF3C49D4B8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7AFD063-8AB6-44BE-9931-AE3F3AEC81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DE81A8-9D02-4355-AF41-A6A812EDC9B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0B5BB8-A4D5-4BC2-B277-29B480B92BD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3A1709-3476-430C-B984-3394EABF9D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38C3F4-53BD-4901-9D92-048A62948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8BE1992-C88E-4857-8C2E-E62370E811A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" pitchFamily="-107" charset="0"/>
              </a:defRPr>
            </a:lvl1pPr>
          </a:lstStyle>
          <a:p>
            <a:fld id="{AB502351-6790-40F5-AB91-DAEF1DBE87E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pitchFamily="-107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  <a:ea typeface="ＭＳ Ｐゴシック" pitchFamily="-107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pitchFamily="-107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pitchFamily="-107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07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07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3"/>
          <p:cNvSpPr txBox="1">
            <a:spLocks noChangeArrowheads="1"/>
          </p:cNvSpPr>
          <p:nvPr/>
        </p:nvSpPr>
        <p:spPr bwMode="auto">
          <a:xfrm>
            <a:off x="228600" y="0"/>
            <a:ext cx="8915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i="1" u="sng">
                <a:solidFill>
                  <a:srgbClr val="547564"/>
                </a:solidFill>
                <a:latin typeface="Univers BoldExt" charset="0"/>
              </a:rPr>
              <a:t>An Incremental Approach For</a:t>
            </a:r>
          </a:p>
          <a:p>
            <a:pPr algn="ctr"/>
            <a:r>
              <a:rPr lang="en-US" sz="2800" b="1" i="1" u="sng">
                <a:solidFill>
                  <a:srgbClr val="547564"/>
                </a:solidFill>
                <a:latin typeface="Univers BoldExt" charset="0"/>
              </a:rPr>
              <a:t>Teaching Field Mapping</a:t>
            </a:r>
          </a:p>
          <a:p>
            <a:pPr algn="ctr"/>
            <a:r>
              <a:rPr lang="en-US" sz="2800" b="1" i="1" u="sng">
                <a:solidFill>
                  <a:srgbClr val="547564"/>
                </a:solidFill>
                <a:latin typeface="Univers BoldExt" charset="0"/>
              </a:rPr>
              <a:t>Using Rugged Tablet Computers &amp; GIS</a:t>
            </a:r>
          </a:p>
          <a:p>
            <a:endParaRPr lang="en-US" sz="3200">
              <a:solidFill>
                <a:srgbClr val="547564"/>
              </a:solidFill>
              <a:latin typeface="Univers BoldExt" charset="0"/>
            </a:endParaRPr>
          </a:p>
          <a:p>
            <a:r>
              <a:rPr lang="en-US" sz="2000" b="1">
                <a:solidFill>
                  <a:srgbClr val="547564"/>
                </a:solidFill>
                <a:latin typeface="Univers BoldExt" charset="0"/>
              </a:rPr>
              <a:t>Paul Umhoefer</a:t>
            </a:r>
            <a:r>
              <a:rPr lang="en-US" sz="2000">
                <a:solidFill>
                  <a:srgbClr val="547564"/>
                </a:solidFill>
                <a:latin typeface="Univers BoldExt" charset="0"/>
              </a:rPr>
              <a:t>	   (Instructor)  	        Professor of Geology</a:t>
            </a:r>
          </a:p>
          <a:p>
            <a:r>
              <a:rPr lang="en-US" sz="2000" b="1">
                <a:solidFill>
                  <a:srgbClr val="547564"/>
                </a:solidFill>
                <a:latin typeface="Univers BoldExt" charset="0"/>
              </a:rPr>
              <a:t>Mark Manone  	   </a:t>
            </a:r>
            <a:r>
              <a:rPr lang="en-US" sz="2000">
                <a:solidFill>
                  <a:srgbClr val="547564"/>
                </a:solidFill>
                <a:latin typeface="Univers BoldExt" charset="0"/>
              </a:rPr>
              <a:t>(Technical leader)  Geospatial Research &amp; Information Lab</a:t>
            </a:r>
          </a:p>
          <a:p>
            <a:endParaRPr lang="en-US" sz="2000">
              <a:solidFill>
                <a:srgbClr val="547564"/>
              </a:solidFill>
              <a:latin typeface="Univers BoldExt" charset="0"/>
            </a:endParaRPr>
          </a:p>
          <a:p>
            <a:r>
              <a:rPr lang="en-US" sz="2000">
                <a:solidFill>
                  <a:srgbClr val="547564"/>
                </a:solidFill>
                <a:latin typeface="Univers BoldExt" charset="0"/>
              </a:rPr>
              <a:t>Geology Program, </a:t>
            </a:r>
          </a:p>
          <a:p>
            <a:r>
              <a:rPr lang="en-US" sz="2000">
                <a:solidFill>
                  <a:srgbClr val="547564"/>
                </a:solidFill>
                <a:latin typeface="Univers BoldExt" charset="0"/>
              </a:rPr>
              <a:t>School of Earth Sciences &amp; Environmental Sustainability</a:t>
            </a:r>
          </a:p>
          <a:p>
            <a:r>
              <a:rPr lang="en-US" sz="2000">
                <a:solidFill>
                  <a:srgbClr val="547564"/>
                </a:solidFill>
                <a:latin typeface="Univers BoldExt" charset="0"/>
              </a:rPr>
              <a:t>Northern Arizona University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29200" y="3759200"/>
            <a:ext cx="411480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5" descr="P101612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762375"/>
            <a:ext cx="39624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ben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895600"/>
            <a:ext cx="5715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52400" y="633413"/>
            <a:ext cx="889158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BUT are students ready to dive in to full blown</a:t>
            </a:r>
          </a:p>
          <a:p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Tablet computer mapping??</a:t>
            </a:r>
          </a:p>
          <a:p>
            <a:endParaRPr lang="en-US" sz="2800" b="1" u="sng">
              <a:solidFill>
                <a:srgbClr val="547564"/>
              </a:solidFill>
              <a:latin typeface="Times" pitchFamily="-107" charset="0"/>
            </a:endParaRPr>
          </a:p>
          <a:p>
            <a:r>
              <a:rPr lang="en-US" sz="2800" b="1" u="sng">
                <a:solidFill>
                  <a:srgbClr val="547564"/>
                </a:solidFill>
                <a:latin typeface="Times" pitchFamily="-107" charset="0"/>
              </a:rPr>
              <a:t>some are not…</a:t>
            </a:r>
            <a:endParaRPr lang="en-US" sz="3200" b="1" u="sng">
              <a:solidFill>
                <a:srgbClr val="547564"/>
              </a:solidFill>
              <a:latin typeface="Times" pitchFamily="-107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• We added a short (one afternoon) on-campus mapping project</a:t>
            </a: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with tablet computers,</a:t>
            </a:r>
          </a:p>
          <a:p>
            <a:endParaRPr lang="en-US">
              <a:solidFill>
                <a:srgbClr val="547564"/>
              </a:solidFill>
              <a:latin typeface="Arial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so basic use of tablets</a:t>
            </a: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Is familiar in field</a:t>
            </a:r>
            <a:endParaRPr lang="en-US" sz="3200" b="1" u="sng">
              <a:solidFill>
                <a:srgbClr val="547564"/>
              </a:solidFill>
              <a:latin typeface="Times" pitchFamily="-107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0" y="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609600"/>
            <a:ext cx="82296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276600" y="0"/>
            <a:ext cx="4487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Arial" charset="0"/>
              </a:rPr>
              <a:t>Collecting hydrogeologic data…</a:t>
            </a:r>
            <a:endParaRPr lang="en-US">
              <a:latin typeface="Times" pitchFamily="-107" charset="0"/>
            </a:endParaRPr>
          </a:p>
        </p:txBody>
      </p:sp>
      <p:sp>
        <p:nvSpPr>
          <p:cNvPr id="33796" name="Rectangle 3"/>
          <p:cNvSpPr>
            <a:spLocks noChangeArrowheads="1"/>
          </p:cNvSpPr>
          <p:nvPr/>
        </p:nvSpPr>
        <p:spPr bwMode="auto">
          <a:xfrm>
            <a:off x="0" y="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6" descr="clip_image0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009650"/>
            <a:ext cx="8382000" cy="607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2949575" y="2819400"/>
            <a:ext cx="1165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-107" charset="0"/>
              </a:rPr>
              <a:t>Tertiary</a:t>
            </a:r>
          </a:p>
        </p:txBody>
      </p:sp>
      <p:sp>
        <p:nvSpPr>
          <p:cNvPr id="35844" name="Text Box 4"/>
          <p:cNvSpPr txBox="1">
            <a:spLocks noChangeArrowheads="1"/>
          </p:cNvSpPr>
          <p:nvPr/>
        </p:nvSpPr>
        <p:spPr bwMode="auto">
          <a:xfrm>
            <a:off x="7451725" y="2193925"/>
            <a:ext cx="13684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-107" charset="0"/>
              </a:rPr>
              <a:t>Paleozoic</a:t>
            </a:r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5562600" y="4191000"/>
            <a:ext cx="15557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Times" pitchFamily="-107" charset="0"/>
              </a:rPr>
              <a:t>Quaternary</a:t>
            </a:r>
          </a:p>
        </p:txBody>
      </p:sp>
      <p:sp>
        <p:nvSpPr>
          <p:cNvPr id="35846" name="Text Box 6"/>
          <p:cNvSpPr txBox="1">
            <a:spLocks noChangeArrowheads="1"/>
          </p:cNvSpPr>
          <p:nvPr/>
        </p:nvSpPr>
        <p:spPr bwMode="auto">
          <a:xfrm>
            <a:off x="2590800" y="0"/>
            <a:ext cx="5638800" cy="85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Arial" charset="0"/>
              </a:rPr>
              <a:t>Use fairly simple area &amp;</a:t>
            </a:r>
          </a:p>
          <a:p>
            <a:r>
              <a:rPr lang="en-US">
                <a:latin typeface="Arial" charset="0"/>
              </a:rPr>
              <a:t>non-mapping data collecting with tablets</a:t>
            </a:r>
          </a:p>
        </p:txBody>
      </p:sp>
      <p:sp>
        <p:nvSpPr>
          <p:cNvPr id="35847" name="Rectangle 6"/>
          <p:cNvSpPr>
            <a:spLocks noChangeArrowheads="1"/>
          </p:cNvSpPr>
          <p:nvPr/>
        </p:nvSpPr>
        <p:spPr bwMode="auto">
          <a:xfrm>
            <a:off x="0" y="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OneNote_Atlantic_City_ColorScheme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425"/>
            <a:ext cx="4419600" cy="427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3" descr="OneNote_Snake_River_Sketch_and_Text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81200" y="2895600"/>
            <a:ext cx="41910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4" descr="OneNote_Snake_River_Sketch_and_Tex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52400"/>
            <a:ext cx="4572000" cy="441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6477000" y="5105400"/>
            <a:ext cx="24225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Use tablets for</a:t>
            </a:r>
          </a:p>
          <a:p>
            <a:r>
              <a:rPr lang="en-US"/>
              <a:t>Note taking</a:t>
            </a:r>
          </a:p>
        </p:txBody>
      </p:sp>
      <p:sp>
        <p:nvSpPr>
          <p:cNvPr id="37894" name="Rectangle 5"/>
          <p:cNvSpPr>
            <a:spLocks noChangeArrowheads="1"/>
          </p:cNvSpPr>
          <p:nvPr/>
        </p:nvSpPr>
        <p:spPr bwMode="auto">
          <a:xfrm>
            <a:off x="0" y="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990600"/>
            <a:ext cx="7034213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492375"/>
            <a:ext cx="6565900" cy="436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119063" y="3773488"/>
            <a:ext cx="2840037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Arial" charset="0"/>
              </a:rPr>
              <a:t>Stay at Rural</a:t>
            </a:r>
          </a:p>
          <a:p>
            <a:r>
              <a:rPr lang="en-US" sz="2000">
                <a:latin typeface="Arial" charset="0"/>
              </a:rPr>
              <a:t>Bed &amp; Breakfast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Within field area</a:t>
            </a:r>
          </a:p>
          <a:p>
            <a:endParaRPr lang="en-US" sz="2000">
              <a:latin typeface="Arial" charset="0"/>
            </a:endParaRPr>
          </a:p>
          <a:p>
            <a:r>
              <a:rPr lang="en-US" sz="2000">
                <a:latin typeface="Arial" charset="0"/>
              </a:rPr>
              <a:t>• electricity for charging</a:t>
            </a:r>
          </a:p>
          <a:p>
            <a:r>
              <a:rPr lang="en-US" sz="2000">
                <a:latin typeface="Arial" charset="0"/>
              </a:rPr>
              <a:t>• good evening work</a:t>
            </a:r>
          </a:p>
          <a:p>
            <a:r>
              <a:rPr lang="en-US" sz="2000">
                <a:latin typeface="Arial" charset="0"/>
              </a:rPr>
              <a:t>conditions</a:t>
            </a:r>
          </a:p>
        </p:txBody>
      </p:sp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292975" y="228600"/>
            <a:ext cx="18510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Pick</a:t>
            </a:r>
          </a:p>
          <a:p>
            <a:r>
              <a:rPr lang="en-US"/>
              <a:t>logistically</a:t>
            </a:r>
          </a:p>
          <a:p>
            <a:r>
              <a:rPr lang="en-US"/>
              <a:t>Simple</a:t>
            </a:r>
          </a:p>
          <a:p>
            <a:r>
              <a:rPr lang="en-US"/>
              <a:t>location</a:t>
            </a:r>
          </a:p>
        </p:txBody>
      </p:sp>
      <p:sp>
        <p:nvSpPr>
          <p:cNvPr id="39942" name="Rectangle 5"/>
          <p:cNvSpPr>
            <a:spLocks noChangeArrowheads="1"/>
          </p:cNvSpPr>
          <p:nvPr/>
        </p:nvSpPr>
        <p:spPr bwMode="auto">
          <a:xfrm>
            <a:off x="4424363" y="-4763"/>
            <a:ext cx="1366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3" descr="megan_headwaters_fina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683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nip Same Side Corner Rectangle 2"/>
          <p:cNvSpPr/>
          <p:nvPr/>
        </p:nvSpPr>
        <p:spPr bwMode="auto">
          <a:xfrm>
            <a:off x="1981200" y="4572000"/>
            <a:ext cx="304800" cy="304800"/>
          </a:xfrm>
          <a:prstGeom prst="snip2Same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Times" pitchFamily="18" charset="0"/>
              <a:ea typeface="+mn-ea"/>
            </a:endParaRPr>
          </a:p>
        </p:txBody>
      </p:sp>
      <p:sp>
        <p:nvSpPr>
          <p:cNvPr id="41988" name="TextBox 3"/>
          <p:cNvSpPr txBox="1">
            <a:spLocks noChangeArrowheads="1"/>
          </p:cNvSpPr>
          <p:nvPr/>
        </p:nvSpPr>
        <p:spPr bwMode="auto">
          <a:xfrm>
            <a:off x="995363" y="4491038"/>
            <a:ext cx="1062037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B &amp; B</a:t>
            </a:r>
          </a:p>
        </p:txBody>
      </p:sp>
      <p:sp>
        <p:nvSpPr>
          <p:cNvPr id="41989" name="Rectangle 4"/>
          <p:cNvSpPr>
            <a:spLocks noChangeArrowheads="1"/>
          </p:cNvSpPr>
          <p:nvPr/>
        </p:nvSpPr>
        <p:spPr bwMode="auto">
          <a:xfrm>
            <a:off x="0" y="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endParaRPr lang="en-US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 Box 4"/>
          <p:cNvSpPr txBox="1">
            <a:spLocks noChangeArrowheads="1"/>
          </p:cNvSpPr>
          <p:nvPr/>
        </p:nvSpPr>
        <p:spPr bwMode="auto">
          <a:xfrm>
            <a:off x="381000" y="76200"/>
            <a:ext cx="84582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>
              <a:latin typeface="Times" pitchFamily="-107" charset="0"/>
            </a:endParaRPr>
          </a:p>
          <a:p>
            <a:r>
              <a:rPr lang="en-US" sz="3200" b="1" u="sng">
                <a:solidFill>
                  <a:srgbClr val="FF0000"/>
                </a:solidFill>
                <a:latin typeface="Times" pitchFamily="-107" charset="0"/>
              </a:rPr>
              <a:t>Assessment</a:t>
            </a:r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 – Professional Assessors at NAU</a:t>
            </a:r>
          </a:p>
          <a:p>
            <a:endParaRPr lang="en-US" sz="3200" b="1" u="sng">
              <a:solidFill>
                <a:srgbClr val="547564"/>
              </a:solidFill>
              <a:latin typeface="Times" pitchFamily="-107" charset="0"/>
            </a:endParaRP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• Students split on if using field based GIS is positive</a:t>
            </a: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	</a:t>
            </a:r>
            <a:r>
              <a:rPr lang="en-US" sz="2800">
                <a:solidFill>
                  <a:schemeClr val="accent1"/>
                </a:solidFill>
                <a:latin typeface="Arial" charset="0"/>
              </a:rPr>
              <a:t>5 yes, 3 neutral, 5 no</a:t>
            </a: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• Students positive on using GIS to make final map 	versus hand drawn map</a:t>
            </a: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	</a:t>
            </a:r>
            <a:r>
              <a:rPr lang="en-US" sz="2800">
                <a:solidFill>
                  <a:schemeClr val="accent1"/>
                </a:solidFill>
                <a:latin typeface="Arial" charset="0"/>
              </a:rPr>
              <a:t>8 yes, 3 neutral, 2 no</a:t>
            </a: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• Students very positive about using GIS to 	preview and recon field areas</a:t>
            </a: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	</a:t>
            </a:r>
            <a:r>
              <a:rPr lang="en-US" sz="2800">
                <a:solidFill>
                  <a:schemeClr val="accent1"/>
                </a:solidFill>
                <a:latin typeface="Arial" charset="0"/>
              </a:rPr>
              <a:t>13 yes</a:t>
            </a:r>
          </a:p>
          <a:p>
            <a:r>
              <a:rPr lang="en-US" sz="2800">
                <a:solidFill>
                  <a:srgbClr val="547564"/>
                </a:solidFill>
                <a:latin typeface="Arial" charset="0"/>
              </a:rPr>
              <a:t>• Some students complained about Logistics &amp; 	computer problems with field-based GIS</a:t>
            </a:r>
          </a:p>
          <a:p>
            <a:endParaRPr lang="en-US" sz="3200">
              <a:solidFill>
                <a:srgbClr val="547564"/>
              </a:solidFill>
              <a:latin typeface="Times" pitchFamily="-107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 descr="annata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2667000"/>
            <a:ext cx="5334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083" name="Picture 5" descr="440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54300"/>
            <a:ext cx="5562600" cy="382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4" name="Text Box 7"/>
          <p:cNvSpPr txBox="1">
            <a:spLocks noChangeArrowheads="1"/>
          </p:cNvSpPr>
          <p:nvPr/>
        </p:nvSpPr>
        <p:spPr bwMode="auto">
          <a:xfrm>
            <a:off x="76200" y="0"/>
            <a:ext cx="9110663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sng"/>
              <a:t>Conclusions</a:t>
            </a:r>
            <a:r>
              <a:rPr lang="en-US"/>
              <a:t>:  Tablet computers work well…</a:t>
            </a:r>
          </a:p>
          <a:p>
            <a:endParaRPr lang="en-US"/>
          </a:p>
          <a:p>
            <a:r>
              <a:rPr lang="en-US"/>
              <a:t>But (for us) only after incremental approach was used;</a:t>
            </a:r>
          </a:p>
          <a:p>
            <a:endParaRPr lang="en-US"/>
          </a:p>
          <a:p>
            <a:r>
              <a:rPr lang="en-US"/>
              <a:t>Keep it simple;  provide easy logistics; extra instructors</a:t>
            </a:r>
          </a:p>
          <a:p>
            <a:endParaRPr lang="en-US"/>
          </a:p>
          <a:p>
            <a:r>
              <a:rPr lang="en-US"/>
              <a:t>••• Former students have used GIS &amp; tablets in many jobs.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ChangeArrowheads="1"/>
          </p:cNvSpPr>
          <p:nvPr/>
        </p:nvSpPr>
        <p:spPr bwMode="auto">
          <a:xfrm>
            <a:off x="0" y="0"/>
            <a:ext cx="9144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GLG 440 - Advanced Field Geology – 6 credits</a:t>
            </a:r>
          </a:p>
          <a:p>
            <a:r>
              <a:rPr lang="en-US" b="1" u="sng">
                <a:solidFill>
                  <a:srgbClr val="547564"/>
                </a:solidFill>
                <a:latin typeface="Times" pitchFamily="-107" charset="0"/>
              </a:rPr>
              <a:t>{Introductory Field Methods – 2 credits}</a:t>
            </a:r>
          </a:p>
          <a:p>
            <a:endParaRPr lang="en-US" sz="2800">
              <a:solidFill>
                <a:srgbClr val="547564"/>
              </a:solidFill>
              <a:latin typeface="Times" pitchFamily="-107" charset="0"/>
            </a:endParaRPr>
          </a:p>
          <a:p>
            <a:r>
              <a:rPr lang="en-US" sz="2800">
                <a:solidFill>
                  <a:srgbClr val="547564"/>
                </a:solidFill>
                <a:latin typeface="Times" pitchFamily="-107" charset="0"/>
              </a:rPr>
              <a:t>   </a:t>
            </a:r>
            <a:r>
              <a:rPr lang="en-US">
                <a:solidFill>
                  <a:srgbClr val="547564"/>
                </a:solidFill>
                <a:latin typeface="Arial" charset="0"/>
              </a:rPr>
              <a:t>• </a:t>
            </a:r>
            <a:r>
              <a:rPr lang="en-US" u="sng">
                <a:solidFill>
                  <a:srgbClr val="547564"/>
                </a:solidFill>
                <a:latin typeface="Arial" charset="0"/>
              </a:rPr>
              <a:t>Capstone Geology course</a:t>
            </a:r>
            <a:r>
              <a:rPr lang="en-US">
                <a:solidFill>
                  <a:srgbClr val="547564"/>
                </a:solidFill>
                <a:latin typeface="Arial" charset="0"/>
              </a:rPr>
              <a:t>: Class of 12-20 students (all NAU); 1 prof in each of 4 projects; 1 TA in each project</a:t>
            </a:r>
          </a:p>
          <a:p>
            <a:endParaRPr lang="en-US">
              <a:solidFill>
                <a:srgbClr val="547564"/>
              </a:solidFill>
              <a:latin typeface="Arial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• Spring semester class:</a:t>
            </a: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	*** 2 projects in semester (long weekends)</a:t>
            </a: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	*** 2 projects in classic summer style in May</a:t>
            </a:r>
          </a:p>
          <a:p>
            <a:endParaRPr lang="en-US">
              <a:solidFill>
                <a:srgbClr val="547564"/>
              </a:solidFill>
              <a:latin typeface="Arial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• review basic field methods (despite Intro Field Methods class)</a:t>
            </a:r>
          </a:p>
          <a:p>
            <a:endParaRPr lang="en-US">
              <a:solidFill>
                <a:srgbClr val="547564"/>
              </a:solidFill>
              <a:latin typeface="Arial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• mix of traditional advanced mapping and field methods</a:t>
            </a:r>
          </a:p>
          <a:p>
            <a:endParaRPr lang="en-US">
              <a:solidFill>
                <a:srgbClr val="547564"/>
              </a:solidFill>
              <a:latin typeface="Arial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• always include one hydro – geomorphology project</a:t>
            </a:r>
          </a:p>
          <a:p>
            <a:endParaRPr lang="en-US">
              <a:solidFill>
                <a:srgbClr val="547564"/>
              </a:solidFill>
              <a:latin typeface="Arial" charset="0"/>
            </a:endParaRPr>
          </a:p>
          <a:p>
            <a:r>
              <a:rPr lang="en-US">
                <a:solidFill>
                  <a:srgbClr val="547564"/>
                </a:solidFill>
                <a:latin typeface="Arial" charset="0"/>
              </a:rPr>
              <a:t>• included tablet computer component for the last 8 years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ChangeArrowheads="1"/>
          </p:cNvSpPr>
          <p:nvPr/>
        </p:nvSpPr>
        <p:spPr bwMode="auto">
          <a:xfrm>
            <a:off x="0" y="0"/>
            <a:ext cx="9144000" cy="661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>
                <a:solidFill>
                  <a:srgbClr val="547564"/>
                </a:solidFill>
                <a:latin typeface="Arial" charset="0"/>
              </a:rPr>
              <a:t>Incremental approach to GIS - digital mapping…</a:t>
            </a:r>
          </a:p>
          <a:p>
            <a:r>
              <a:rPr lang="en-US" sz="2800" b="1">
                <a:solidFill>
                  <a:srgbClr val="547564"/>
                </a:solidFill>
                <a:latin typeface="Arial" charset="0"/>
              </a:rPr>
              <a:t>	</a:t>
            </a:r>
            <a:r>
              <a:rPr lang="en-US" b="1">
                <a:solidFill>
                  <a:srgbClr val="547564"/>
                </a:solidFill>
                <a:latin typeface="Arial" charset="0"/>
              </a:rPr>
              <a:t>{obvious now, but took us 4-5 years to figure out}</a:t>
            </a:r>
          </a:p>
          <a:p>
            <a:endParaRPr lang="en-US" b="1">
              <a:solidFill>
                <a:srgbClr val="547564"/>
              </a:solidFill>
              <a:latin typeface="Arial" charset="0"/>
            </a:endParaRPr>
          </a:p>
          <a:p>
            <a:r>
              <a:rPr lang="en-US" b="1">
                <a:solidFill>
                  <a:srgbClr val="547564"/>
                </a:solidFill>
                <a:latin typeface="Arial" charset="0"/>
              </a:rPr>
              <a:t>typically 3 exercises</a:t>
            </a:r>
          </a:p>
          <a:p>
            <a:endParaRPr lang="en-US" sz="2000" b="1" u="sng">
              <a:solidFill>
                <a:srgbClr val="547564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547564"/>
                </a:solidFill>
                <a:latin typeface="Arial" charset="0"/>
              </a:rPr>
              <a:t>Exercise 1</a:t>
            </a:r>
            <a:r>
              <a:rPr lang="en-US" sz="2000">
                <a:solidFill>
                  <a:srgbClr val="547564"/>
                </a:solidFill>
                <a:latin typeface="Arial" charset="0"/>
              </a:rPr>
              <a:t> – ONLY in lab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Previewing the field area with air photos &amp; images;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getting to know your map area &amp; data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preliminary map…</a:t>
            </a:r>
          </a:p>
          <a:p>
            <a:endParaRPr lang="en-US" sz="2000">
              <a:solidFill>
                <a:srgbClr val="547564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547564"/>
                </a:solidFill>
                <a:latin typeface="Arial" charset="0"/>
              </a:rPr>
              <a:t>Exercise 2</a:t>
            </a:r>
            <a:r>
              <a:rPr lang="en-US" sz="2000">
                <a:solidFill>
                  <a:srgbClr val="547564"/>
                </a:solidFill>
                <a:latin typeface="Arial" charset="0"/>
              </a:rPr>
              <a:t> – ONLY in lab;  Preview map again in lab;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Georeference a traditional field map;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edit and digitize geologic features in GIS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produce a final digital map</a:t>
            </a:r>
          </a:p>
          <a:p>
            <a:endParaRPr lang="en-US" sz="2000">
              <a:solidFill>
                <a:srgbClr val="547564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547564"/>
                </a:solidFill>
                <a:latin typeface="Arial" charset="0"/>
              </a:rPr>
              <a:t>Exercise 3</a:t>
            </a:r>
            <a:r>
              <a:rPr lang="en-US" sz="2000">
                <a:solidFill>
                  <a:srgbClr val="547564"/>
                </a:solidFill>
                <a:latin typeface="Arial" charset="0"/>
              </a:rPr>
              <a:t> – in lab and field;  Preview map again in lab;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Complete digital map in a GIS with Rugged tablet computers &amp; GPS</a:t>
            </a:r>
          </a:p>
          <a:p>
            <a:endParaRPr lang="en-US" sz="2000">
              <a:solidFill>
                <a:srgbClr val="547564"/>
              </a:solidFill>
              <a:latin typeface="Arial" charset="0"/>
            </a:endParaRPr>
          </a:p>
          <a:p>
            <a:r>
              <a:rPr lang="en-US" sz="2000" b="1">
                <a:solidFill>
                  <a:srgbClr val="547564"/>
                </a:solidFill>
                <a:latin typeface="Arial" charset="0"/>
              </a:rPr>
              <a:t>Exercise 4</a:t>
            </a:r>
            <a:r>
              <a:rPr lang="en-US" sz="2000">
                <a:solidFill>
                  <a:srgbClr val="547564"/>
                </a:solidFill>
                <a:latin typeface="Arial" charset="0"/>
              </a:rPr>
              <a:t> – return to traditional mapping….  OR</a:t>
            </a:r>
          </a:p>
          <a:p>
            <a:r>
              <a:rPr lang="en-US" sz="2000">
                <a:solidFill>
                  <a:srgbClr val="547564"/>
                </a:solidFill>
                <a:latin typeface="Arial" charset="0"/>
              </a:rPr>
              <a:t>	• Optional mapping with tablets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perkinsvillefield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57213"/>
            <a:ext cx="9144000" cy="630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0" y="0"/>
            <a:ext cx="53990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" pitchFamily="-107" charset="0"/>
              </a:rPr>
              <a:t>Project 1 </a:t>
            </a:r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- preview in lab only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rkinsvillefieldimag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228600" y="228600"/>
            <a:ext cx="1371600" cy="4572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latin typeface="Times" pitchFamily="-107" charset="0"/>
            </a:endParaRPr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228600" y="22860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1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granite_cree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9600"/>
            <a:ext cx="9144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0" y="0"/>
            <a:ext cx="69691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" pitchFamily="-107" charset="0"/>
              </a:rPr>
              <a:t>Project 2 </a:t>
            </a:r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- traditional mapping in field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528638"/>
            <a:ext cx="8610600" cy="655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2"/>
          <p:cNvSpPr txBox="1">
            <a:spLocks noChangeArrowheads="1"/>
          </p:cNvSpPr>
          <p:nvPr/>
        </p:nvSpPr>
        <p:spPr bwMode="auto">
          <a:xfrm>
            <a:off x="6134100" y="1143000"/>
            <a:ext cx="24003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GIS map on</a:t>
            </a:r>
          </a:p>
          <a:p>
            <a:r>
              <a:rPr lang="en-US"/>
              <a:t>air photo base</a:t>
            </a:r>
          </a:p>
        </p:txBody>
      </p:sp>
      <p:sp>
        <p:nvSpPr>
          <p:cNvPr id="26628" name="Rectangle 3"/>
          <p:cNvSpPr>
            <a:spLocks noChangeArrowheads="1"/>
          </p:cNvSpPr>
          <p:nvPr/>
        </p:nvSpPr>
        <p:spPr bwMode="auto">
          <a:xfrm>
            <a:off x="0" y="0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granitecreekma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839200" cy="682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Rectangle 2"/>
          <p:cNvSpPr>
            <a:spLocks noChangeArrowheads="1"/>
          </p:cNvSpPr>
          <p:nvPr/>
        </p:nvSpPr>
        <p:spPr bwMode="auto">
          <a:xfrm>
            <a:off x="-76200" y="-80963"/>
            <a:ext cx="13668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sng">
                <a:solidFill>
                  <a:srgbClr val="FF0000"/>
                </a:solidFill>
                <a:latin typeface="Times" pitchFamily="-107" charset="0"/>
              </a:rPr>
              <a:t>Project 2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ben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11250"/>
            <a:ext cx="4370388" cy="574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5" descr="ben2"/>
          <p:cNvPicPr>
            <a:picLocks noChangeAspect="1" noChangeArrowheads="1"/>
          </p:cNvPicPr>
          <p:nvPr/>
        </p:nvPicPr>
        <p:blipFill>
          <a:blip r:embed="rId4" cstate="print"/>
          <a:srcRect l="8000"/>
          <a:stretch>
            <a:fillRect/>
          </a:stretch>
        </p:blipFill>
        <p:spPr bwMode="auto">
          <a:xfrm>
            <a:off x="3886200" y="0"/>
            <a:ext cx="52578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chris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895600"/>
            <a:ext cx="4876800" cy="426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76200" y="0"/>
            <a:ext cx="36195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solidFill>
                  <a:srgbClr val="FF0000"/>
                </a:solidFill>
                <a:latin typeface="Times" pitchFamily="-107" charset="0"/>
              </a:rPr>
              <a:t>Project 3 </a:t>
            </a:r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- dive into</a:t>
            </a:r>
          </a:p>
          <a:p>
            <a:r>
              <a:rPr lang="en-US" sz="3200" b="1" u="sng">
                <a:solidFill>
                  <a:srgbClr val="547564"/>
                </a:solidFill>
                <a:latin typeface="Times" pitchFamily="-107" charset="0"/>
              </a:rPr>
              <a:t>Tablets in field…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Times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">
    <a:dk1>
      <a:srgbClr val="000000"/>
    </a:dk1>
    <a:lt1>
      <a:srgbClr val="003365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AAADB8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508</TotalTime>
  <Words>267</Words>
  <Application>Microsoft Office PowerPoint</Application>
  <PresentationFormat>On-screen Show (4:3)</PresentationFormat>
  <Paragraphs>108</Paragraphs>
  <Slides>17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Optima ExtraBlack</vt:lpstr>
      <vt:lpstr>ＭＳ Ｐゴシック</vt:lpstr>
      <vt:lpstr>Arial</vt:lpstr>
      <vt:lpstr>Times</vt:lpstr>
      <vt:lpstr>Calibri</vt:lpstr>
      <vt:lpstr>Univers BoldExt</vt:lpstr>
      <vt:lpstr>Blank Presentation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Company>Lipman Hearne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Kirk Gustafson</dc:creator>
  <cp:lastModifiedBy>Information Technology Services</cp:lastModifiedBy>
  <cp:revision>25</cp:revision>
  <cp:lastPrinted>2005-02-24T00:29:22Z</cp:lastPrinted>
  <dcterms:created xsi:type="dcterms:W3CDTF">2010-08-10T17:50:32Z</dcterms:created>
  <dcterms:modified xsi:type="dcterms:W3CDTF">2010-08-11T15:11:56Z</dcterms:modified>
</cp:coreProperties>
</file>