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0233600" cy="32918400"/>
  <p:notesSz cx="6858000" cy="9144000"/>
  <p:defaultTextStyle>
    <a:defPPr>
      <a:defRPr lang="en-US"/>
    </a:defPPr>
    <a:lvl1pPr marL="0" algn="l" defTabSz="3762024" rtl="0" eaLnBrk="1" latinLnBrk="0" hangingPunct="1">
      <a:defRPr sz="7400" kern="1200">
        <a:solidFill>
          <a:schemeClr val="tx1"/>
        </a:solidFill>
        <a:latin typeface="+mn-lt"/>
        <a:ea typeface="+mn-ea"/>
        <a:cs typeface="+mn-cs"/>
      </a:defRPr>
    </a:lvl1pPr>
    <a:lvl2pPr marL="1881012" algn="l" defTabSz="3762024" rtl="0" eaLnBrk="1" latinLnBrk="0" hangingPunct="1">
      <a:defRPr sz="7400" kern="1200">
        <a:solidFill>
          <a:schemeClr val="tx1"/>
        </a:solidFill>
        <a:latin typeface="+mn-lt"/>
        <a:ea typeface="+mn-ea"/>
        <a:cs typeface="+mn-cs"/>
      </a:defRPr>
    </a:lvl2pPr>
    <a:lvl3pPr marL="3762024" algn="l" defTabSz="3762024" rtl="0" eaLnBrk="1" latinLnBrk="0" hangingPunct="1">
      <a:defRPr sz="7400" kern="1200">
        <a:solidFill>
          <a:schemeClr val="tx1"/>
        </a:solidFill>
        <a:latin typeface="+mn-lt"/>
        <a:ea typeface="+mn-ea"/>
        <a:cs typeface="+mn-cs"/>
      </a:defRPr>
    </a:lvl3pPr>
    <a:lvl4pPr marL="5643037" algn="l" defTabSz="3762024" rtl="0" eaLnBrk="1" latinLnBrk="0" hangingPunct="1">
      <a:defRPr sz="7400" kern="1200">
        <a:solidFill>
          <a:schemeClr val="tx1"/>
        </a:solidFill>
        <a:latin typeface="+mn-lt"/>
        <a:ea typeface="+mn-ea"/>
        <a:cs typeface="+mn-cs"/>
      </a:defRPr>
    </a:lvl4pPr>
    <a:lvl5pPr marL="7524049" algn="l" defTabSz="3762024" rtl="0" eaLnBrk="1" latinLnBrk="0" hangingPunct="1">
      <a:defRPr sz="7400" kern="1200">
        <a:solidFill>
          <a:schemeClr val="tx1"/>
        </a:solidFill>
        <a:latin typeface="+mn-lt"/>
        <a:ea typeface="+mn-ea"/>
        <a:cs typeface="+mn-cs"/>
      </a:defRPr>
    </a:lvl5pPr>
    <a:lvl6pPr marL="9405061" algn="l" defTabSz="3762024" rtl="0" eaLnBrk="1" latinLnBrk="0" hangingPunct="1">
      <a:defRPr sz="7400" kern="1200">
        <a:solidFill>
          <a:schemeClr val="tx1"/>
        </a:solidFill>
        <a:latin typeface="+mn-lt"/>
        <a:ea typeface="+mn-ea"/>
        <a:cs typeface="+mn-cs"/>
      </a:defRPr>
    </a:lvl6pPr>
    <a:lvl7pPr marL="11286073" algn="l" defTabSz="3762024" rtl="0" eaLnBrk="1" latinLnBrk="0" hangingPunct="1">
      <a:defRPr sz="7400" kern="1200">
        <a:solidFill>
          <a:schemeClr val="tx1"/>
        </a:solidFill>
        <a:latin typeface="+mn-lt"/>
        <a:ea typeface="+mn-ea"/>
        <a:cs typeface="+mn-cs"/>
      </a:defRPr>
    </a:lvl7pPr>
    <a:lvl8pPr marL="13167086" algn="l" defTabSz="3762024" rtl="0" eaLnBrk="1" latinLnBrk="0" hangingPunct="1">
      <a:defRPr sz="7400" kern="1200">
        <a:solidFill>
          <a:schemeClr val="tx1"/>
        </a:solidFill>
        <a:latin typeface="+mn-lt"/>
        <a:ea typeface="+mn-ea"/>
        <a:cs typeface="+mn-cs"/>
      </a:defRPr>
    </a:lvl8pPr>
    <a:lvl9pPr marL="15048098" algn="l" defTabSz="3762024" rtl="0" eaLnBrk="1" latinLnBrk="0" hangingPunct="1">
      <a:defRPr sz="7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A8AE"/>
    <a:srgbClr val="8F7D8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22" d="100"/>
          <a:sy n="22" d="100"/>
        </p:scale>
        <p:origin x="-2166" y="-168"/>
      </p:cViewPr>
      <p:guideLst>
        <p:guide orient="horz" pos="10368"/>
        <p:guide pos="12672"/>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10226042"/>
            <a:ext cx="3419856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035040" y="18653760"/>
            <a:ext cx="28163520" cy="8412480"/>
          </a:xfrm>
        </p:spPr>
        <p:txBody>
          <a:bodyPr/>
          <a:lstStyle>
            <a:lvl1pPr marL="0" indent="0" algn="ctr">
              <a:buNone/>
              <a:defRPr>
                <a:solidFill>
                  <a:schemeClr val="tx1">
                    <a:tint val="75000"/>
                  </a:schemeClr>
                </a:solidFill>
              </a:defRPr>
            </a:lvl1pPr>
            <a:lvl2pPr marL="1881012" indent="0" algn="ctr">
              <a:buNone/>
              <a:defRPr>
                <a:solidFill>
                  <a:schemeClr val="tx1">
                    <a:tint val="75000"/>
                  </a:schemeClr>
                </a:solidFill>
              </a:defRPr>
            </a:lvl2pPr>
            <a:lvl3pPr marL="3762024" indent="0" algn="ctr">
              <a:buNone/>
              <a:defRPr>
                <a:solidFill>
                  <a:schemeClr val="tx1">
                    <a:tint val="75000"/>
                  </a:schemeClr>
                </a:solidFill>
              </a:defRPr>
            </a:lvl3pPr>
            <a:lvl4pPr marL="5643037" indent="0" algn="ctr">
              <a:buNone/>
              <a:defRPr>
                <a:solidFill>
                  <a:schemeClr val="tx1">
                    <a:tint val="75000"/>
                  </a:schemeClr>
                </a:solidFill>
              </a:defRPr>
            </a:lvl4pPr>
            <a:lvl5pPr marL="7524049" indent="0" algn="ctr">
              <a:buNone/>
              <a:defRPr>
                <a:solidFill>
                  <a:schemeClr val="tx1">
                    <a:tint val="75000"/>
                  </a:schemeClr>
                </a:solidFill>
              </a:defRPr>
            </a:lvl5pPr>
            <a:lvl6pPr marL="9405061" indent="0" algn="ctr">
              <a:buNone/>
              <a:defRPr>
                <a:solidFill>
                  <a:schemeClr val="tx1">
                    <a:tint val="75000"/>
                  </a:schemeClr>
                </a:solidFill>
              </a:defRPr>
            </a:lvl6pPr>
            <a:lvl7pPr marL="11286073" indent="0" algn="ctr">
              <a:buNone/>
              <a:defRPr>
                <a:solidFill>
                  <a:schemeClr val="tx1">
                    <a:tint val="75000"/>
                  </a:schemeClr>
                </a:solidFill>
              </a:defRPr>
            </a:lvl7pPr>
            <a:lvl8pPr marL="13167086" indent="0" algn="ctr">
              <a:buNone/>
              <a:defRPr>
                <a:solidFill>
                  <a:schemeClr val="tx1">
                    <a:tint val="75000"/>
                  </a:schemeClr>
                </a:solidFill>
              </a:defRPr>
            </a:lvl8pPr>
            <a:lvl9pPr marL="1504809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115ED6-7F19-4722-AF62-7128FBBBFAA9}" type="datetimeFigureOut">
              <a:rPr lang="en-US" smtClean="0"/>
              <a:pPr/>
              <a:t>5/10/2012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115ED6-7F19-4722-AF62-7128FBBBFAA9}" type="datetimeFigureOut">
              <a:rPr lang="en-US" smtClean="0"/>
              <a:pPr/>
              <a:t>5/10/2012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5012496" y="6324600"/>
            <a:ext cx="32585027" cy="1348206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243451" y="6324600"/>
            <a:ext cx="97098483" cy="1348206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115ED6-7F19-4722-AF62-7128FBBBFAA9}" type="datetimeFigureOut">
              <a:rPr lang="en-US" smtClean="0"/>
              <a:pPr/>
              <a:t>5/10/2012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115ED6-7F19-4722-AF62-7128FBBBFAA9}" type="datetimeFigureOut">
              <a:rPr lang="en-US" smtClean="0"/>
              <a:pPr/>
              <a:t>5/10/2012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78177" y="21153122"/>
            <a:ext cx="34198560" cy="6537960"/>
          </a:xfrm>
        </p:spPr>
        <p:txBody>
          <a:bodyPr anchor="t"/>
          <a:lstStyle>
            <a:lvl1pPr algn="l">
              <a:defRPr sz="16500" b="1" cap="all"/>
            </a:lvl1pPr>
          </a:lstStyle>
          <a:p>
            <a:r>
              <a:rPr lang="en-US" smtClean="0"/>
              <a:t>Click to edit Master title style</a:t>
            </a:r>
            <a:endParaRPr lang="en-US"/>
          </a:p>
        </p:txBody>
      </p:sp>
      <p:sp>
        <p:nvSpPr>
          <p:cNvPr id="3" name="Text Placeholder 2"/>
          <p:cNvSpPr>
            <a:spLocks noGrp="1"/>
          </p:cNvSpPr>
          <p:nvPr>
            <p:ph type="body" idx="1"/>
          </p:nvPr>
        </p:nvSpPr>
        <p:spPr>
          <a:xfrm>
            <a:off x="3178177" y="13952225"/>
            <a:ext cx="34198560" cy="7200898"/>
          </a:xfrm>
        </p:spPr>
        <p:txBody>
          <a:bodyPr anchor="b"/>
          <a:lstStyle>
            <a:lvl1pPr marL="0" indent="0">
              <a:buNone/>
              <a:defRPr sz="8200">
                <a:solidFill>
                  <a:schemeClr val="tx1">
                    <a:tint val="75000"/>
                  </a:schemeClr>
                </a:solidFill>
              </a:defRPr>
            </a:lvl1pPr>
            <a:lvl2pPr marL="1881012" indent="0">
              <a:buNone/>
              <a:defRPr sz="7400">
                <a:solidFill>
                  <a:schemeClr val="tx1">
                    <a:tint val="75000"/>
                  </a:schemeClr>
                </a:solidFill>
              </a:defRPr>
            </a:lvl2pPr>
            <a:lvl3pPr marL="3762024" indent="0">
              <a:buNone/>
              <a:defRPr sz="6600">
                <a:solidFill>
                  <a:schemeClr val="tx1">
                    <a:tint val="75000"/>
                  </a:schemeClr>
                </a:solidFill>
              </a:defRPr>
            </a:lvl3pPr>
            <a:lvl4pPr marL="5643037" indent="0">
              <a:buNone/>
              <a:defRPr sz="5800">
                <a:solidFill>
                  <a:schemeClr val="tx1">
                    <a:tint val="75000"/>
                  </a:schemeClr>
                </a:solidFill>
              </a:defRPr>
            </a:lvl4pPr>
            <a:lvl5pPr marL="7524049" indent="0">
              <a:buNone/>
              <a:defRPr sz="5800">
                <a:solidFill>
                  <a:schemeClr val="tx1">
                    <a:tint val="75000"/>
                  </a:schemeClr>
                </a:solidFill>
              </a:defRPr>
            </a:lvl5pPr>
            <a:lvl6pPr marL="9405061" indent="0">
              <a:buNone/>
              <a:defRPr sz="5800">
                <a:solidFill>
                  <a:schemeClr val="tx1">
                    <a:tint val="75000"/>
                  </a:schemeClr>
                </a:solidFill>
              </a:defRPr>
            </a:lvl6pPr>
            <a:lvl7pPr marL="11286073" indent="0">
              <a:buNone/>
              <a:defRPr sz="5800">
                <a:solidFill>
                  <a:schemeClr val="tx1">
                    <a:tint val="75000"/>
                  </a:schemeClr>
                </a:solidFill>
              </a:defRPr>
            </a:lvl7pPr>
            <a:lvl8pPr marL="13167086" indent="0">
              <a:buNone/>
              <a:defRPr sz="5800">
                <a:solidFill>
                  <a:schemeClr val="tx1">
                    <a:tint val="75000"/>
                  </a:schemeClr>
                </a:solidFill>
              </a:defRPr>
            </a:lvl8pPr>
            <a:lvl9pPr marL="15048098" indent="0">
              <a:buNone/>
              <a:defRPr sz="5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115ED6-7F19-4722-AF62-7128FBBBFAA9}" type="datetimeFigureOut">
              <a:rPr lang="en-US" smtClean="0"/>
              <a:pPr/>
              <a:t>5/10/2012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243451" y="36865560"/>
            <a:ext cx="64841753" cy="104279702"/>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2755767" y="36865560"/>
            <a:ext cx="64841757" cy="104279702"/>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115ED6-7F19-4722-AF62-7128FBBBFAA9}" type="datetimeFigureOut">
              <a:rPr lang="en-US" smtClean="0"/>
              <a:pPr/>
              <a:t>5/10/2012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11680" y="1318262"/>
            <a:ext cx="3621024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011686" y="7368542"/>
            <a:ext cx="17776827" cy="3070858"/>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smtClean="0"/>
              <a:t>Click to edit Master text styles</a:t>
            </a:r>
          </a:p>
        </p:txBody>
      </p:sp>
      <p:sp>
        <p:nvSpPr>
          <p:cNvPr id="4" name="Content Placeholder 3"/>
          <p:cNvSpPr>
            <a:spLocks noGrp="1"/>
          </p:cNvSpPr>
          <p:nvPr>
            <p:ph sz="half" idx="2"/>
          </p:nvPr>
        </p:nvSpPr>
        <p:spPr>
          <a:xfrm>
            <a:off x="2011686" y="10439400"/>
            <a:ext cx="17776827" cy="18966182"/>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0438114" y="7368542"/>
            <a:ext cx="17783810" cy="3070858"/>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smtClean="0"/>
              <a:t>Click to edit Master text styles</a:t>
            </a:r>
          </a:p>
        </p:txBody>
      </p:sp>
      <p:sp>
        <p:nvSpPr>
          <p:cNvPr id="6" name="Content Placeholder 5"/>
          <p:cNvSpPr>
            <a:spLocks noGrp="1"/>
          </p:cNvSpPr>
          <p:nvPr>
            <p:ph sz="quarter" idx="4"/>
          </p:nvPr>
        </p:nvSpPr>
        <p:spPr>
          <a:xfrm>
            <a:off x="20438114" y="10439400"/>
            <a:ext cx="17783810" cy="18966182"/>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3115ED6-7F19-4722-AF62-7128FBBBFAA9}" type="datetimeFigureOut">
              <a:rPr lang="en-US" smtClean="0"/>
              <a:pPr/>
              <a:t>5/10/2012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115ED6-7F19-4722-AF62-7128FBBBFAA9}" type="datetimeFigureOut">
              <a:rPr lang="en-US" smtClean="0"/>
              <a:pPr/>
              <a:t>5/10/2012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15ED6-7F19-4722-AF62-7128FBBBFAA9}" type="datetimeFigureOut">
              <a:rPr lang="en-US" smtClean="0"/>
              <a:pPr/>
              <a:t>5/10/2012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1687" y="1310640"/>
            <a:ext cx="13236577" cy="5577840"/>
          </a:xfrm>
        </p:spPr>
        <p:txBody>
          <a:bodyPr anchor="b"/>
          <a:lstStyle>
            <a:lvl1pPr algn="l">
              <a:defRPr sz="8200" b="1"/>
            </a:lvl1pPr>
          </a:lstStyle>
          <a:p>
            <a:r>
              <a:rPr lang="en-US" smtClean="0"/>
              <a:t>Click to edit Master title style</a:t>
            </a:r>
            <a:endParaRPr lang="en-US"/>
          </a:p>
        </p:txBody>
      </p:sp>
      <p:sp>
        <p:nvSpPr>
          <p:cNvPr id="3" name="Content Placeholder 2"/>
          <p:cNvSpPr>
            <a:spLocks noGrp="1"/>
          </p:cNvSpPr>
          <p:nvPr>
            <p:ph idx="1"/>
          </p:nvPr>
        </p:nvSpPr>
        <p:spPr>
          <a:xfrm>
            <a:off x="15730220" y="1310643"/>
            <a:ext cx="22491700" cy="28094942"/>
          </a:xfrm>
        </p:spPr>
        <p:txBody>
          <a:bodyPr/>
          <a:lstStyle>
            <a:lvl1pPr>
              <a:defRPr sz="13200"/>
            </a:lvl1pPr>
            <a:lvl2pPr>
              <a:defRPr sz="11500"/>
            </a:lvl2pPr>
            <a:lvl3pPr>
              <a:defRPr sz="99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011687" y="6888483"/>
            <a:ext cx="13236577" cy="22517102"/>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115ED6-7F19-4722-AF62-7128FBBBFAA9}" type="datetimeFigureOut">
              <a:rPr lang="en-US" smtClean="0"/>
              <a:pPr/>
              <a:t>5/10/2012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86067" y="23042880"/>
            <a:ext cx="24140160" cy="2720342"/>
          </a:xfrm>
        </p:spPr>
        <p:txBody>
          <a:bodyPr anchor="b"/>
          <a:lstStyle>
            <a:lvl1pPr algn="l">
              <a:defRPr sz="8200" b="1"/>
            </a:lvl1pPr>
          </a:lstStyle>
          <a:p>
            <a:r>
              <a:rPr lang="en-US" smtClean="0"/>
              <a:t>Click to edit Master title style</a:t>
            </a:r>
            <a:endParaRPr lang="en-US"/>
          </a:p>
        </p:txBody>
      </p:sp>
      <p:sp>
        <p:nvSpPr>
          <p:cNvPr id="3" name="Picture Placeholder 2"/>
          <p:cNvSpPr>
            <a:spLocks noGrp="1"/>
          </p:cNvSpPr>
          <p:nvPr>
            <p:ph type="pic" idx="1"/>
          </p:nvPr>
        </p:nvSpPr>
        <p:spPr>
          <a:xfrm>
            <a:off x="7886067" y="2941320"/>
            <a:ext cx="24140160" cy="19751040"/>
          </a:xfrm>
        </p:spPr>
        <p:txBody>
          <a:bodyPr/>
          <a:lstStyle>
            <a:lvl1pPr marL="0" indent="0">
              <a:buNone/>
              <a:defRPr sz="13200"/>
            </a:lvl1pPr>
            <a:lvl2pPr marL="1881012" indent="0">
              <a:buNone/>
              <a:defRPr sz="11500"/>
            </a:lvl2pPr>
            <a:lvl3pPr marL="3762024" indent="0">
              <a:buNone/>
              <a:defRPr sz="9900"/>
            </a:lvl3pPr>
            <a:lvl4pPr marL="5643037" indent="0">
              <a:buNone/>
              <a:defRPr sz="8200"/>
            </a:lvl4pPr>
            <a:lvl5pPr marL="7524049" indent="0">
              <a:buNone/>
              <a:defRPr sz="8200"/>
            </a:lvl5pPr>
            <a:lvl6pPr marL="9405061" indent="0">
              <a:buNone/>
              <a:defRPr sz="8200"/>
            </a:lvl6pPr>
            <a:lvl7pPr marL="11286073" indent="0">
              <a:buNone/>
              <a:defRPr sz="8200"/>
            </a:lvl7pPr>
            <a:lvl8pPr marL="13167086" indent="0">
              <a:buNone/>
              <a:defRPr sz="8200"/>
            </a:lvl8pPr>
            <a:lvl9pPr marL="15048098" indent="0">
              <a:buNone/>
              <a:defRPr sz="8200"/>
            </a:lvl9pPr>
          </a:lstStyle>
          <a:p>
            <a:endParaRPr lang="en-US"/>
          </a:p>
        </p:txBody>
      </p:sp>
      <p:sp>
        <p:nvSpPr>
          <p:cNvPr id="4" name="Text Placeholder 3"/>
          <p:cNvSpPr>
            <a:spLocks noGrp="1"/>
          </p:cNvSpPr>
          <p:nvPr>
            <p:ph type="body" sz="half" idx="2"/>
          </p:nvPr>
        </p:nvSpPr>
        <p:spPr>
          <a:xfrm>
            <a:off x="7886067" y="25763222"/>
            <a:ext cx="24140160" cy="3863338"/>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115ED6-7F19-4722-AF62-7128FBBBFAA9}" type="datetimeFigureOut">
              <a:rPr lang="en-US" smtClean="0"/>
              <a:pPr/>
              <a:t>5/10/2012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A82F25-DDEA-48A8-A2E0-EAEA2E0FCED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11680" y="1318262"/>
            <a:ext cx="36210240" cy="5486400"/>
          </a:xfrm>
          <a:prstGeom prst="rect">
            <a:avLst/>
          </a:prstGeom>
        </p:spPr>
        <p:txBody>
          <a:bodyPr vert="horz" lIns="376202" tIns="188101" rIns="376202" bIns="18810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011680" y="7680963"/>
            <a:ext cx="36210240" cy="21724622"/>
          </a:xfrm>
          <a:prstGeom prst="rect">
            <a:avLst/>
          </a:prstGeom>
        </p:spPr>
        <p:txBody>
          <a:bodyPr vert="horz" lIns="376202" tIns="188101" rIns="376202" bIns="18810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011680" y="30510482"/>
            <a:ext cx="9387840" cy="1752600"/>
          </a:xfrm>
          <a:prstGeom prst="rect">
            <a:avLst/>
          </a:prstGeom>
        </p:spPr>
        <p:txBody>
          <a:bodyPr vert="horz" lIns="376202" tIns="188101" rIns="376202" bIns="188101" rtlCol="0" anchor="ctr"/>
          <a:lstStyle>
            <a:lvl1pPr algn="l">
              <a:defRPr sz="4900">
                <a:solidFill>
                  <a:schemeClr val="tx1">
                    <a:tint val="75000"/>
                  </a:schemeClr>
                </a:solidFill>
              </a:defRPr>
            </a:lvl1pPr>
          </a:lstStyle>
          <a:p>
            <a:fld id="{73115ED6-7F19-4722-AF62-7128FBBBFAA9}" type="datetimeFigureOut">
              <a:rPr lang="en-US" smtClean="0"/>
              <a:pPr/>
              <a:t>5/10/2012</a:t>
            </a:fld>
            <a:endParaRPr lang="en-US"/>
          </a:p>
        </p:txBody>
      </p:sp>
      <p:sp>
        <p:nvSpPr>
          <p:cNvPr id="5" name="Footer Placeholder 4"/>
          <p:cNvSpPr>
            <a:spLocks noGrp="1"/>
          </p:cNvSpPr>
          <p:nvPr>
            <p:ph type="ftr" sz="quarter" idx="3"/>
          </p:nvPr>
        </p:nvSpPr>
        <p:spPr>
          <a:xfrm>
            <a:off x="13746480" y="30510482"/>
            <a:ext cx="12740640" cy="1752600"/>
          </a:xfrm>
          <a:prstGeom prst="rect">
            <a:avLst/>
          </a:prstGeom>
        </p:spPr>
        <p:txBody>
          <a:bodyPr vert="horz" lIns="376202" tIns="188101" rIns="376202" bIns="188101" rtlCol="0" anchor="ctr"/>
          <a:lstStyle>
            <a:lvl1pPr algn="ctr">
              <a:defRPr sz="4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834080" y="30510482"/>
            <a:ext cx="9387840" cy="1752600"/>
          </a:xfrm>
          <a:prstGeom prst="rect">
            <a:avLst/>
          </a:prstGeom>
        </p:spPr>
        <p:txBody>
          <a:bodyPr vert="horz" lIns="376202" tIns="188101" rIns="376202" bIns="188101" rtlCol="0" anchor="ctr"/>
          <a:lstStyle>
            <a:lvl1pPr algn="r">
              <a:defRPr sz="4900">
                <a:solidFill>
                  <a:schemeClr val="tx1">
                    <a:tint val="75000"/>
                  </a:schemeClr>
                </a:solidFill>
              </a:defRPr>
            </a:lvl1pPr>
          </a:lstStyle>
          <a:p>
            <a:fld id="{43A82F25-DDEA-48A8-A2E0-EAEA2E0FCED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762024" rtl="0" eaLnBrk="1" latinLnBrk="0" hangingPunct="1">
        <a:spcBef>
          <a:spcPct val="0"/>
        </a:spcBef>
        <a:buNone/>
        <a:defRPr sz="18100" kern="1200">
          <a:solidFill>
            <a:schemeClr val="tx1"/>
          </a:solidFill>
          <a:latin typeface="+mj-lt"/>
          <a:ea typeface="+mj-ea"/>
          <a:cs typeface="+mj-cs"/>
        </a:defRPr>
      </a:lvl1pPr>
    </p:titleStyle>
    <p:bodyStyle>
      <a:lvl1pPr marL="1410759" indent="-1410759" algn="l" defTabSz="3762024" rtl="0" eaLnBrk="1" latinLnBrk="0" hangingPunct="1">
        <a:spcBef>
          <a:spcPct val="20000"/>
        </a:spcBef>
        <a:buFont typeface="Arial" pitchFamily="34" charset="0"/>
        <a:buChar char="•"/>
        <a:defRPr sz="13200" kern="1200">
          <a:solidFill>
            <a:schemeClr val="tx1"/>
          </a:solidFill>
          <a:latin typeface="+mn-lt"/>
          <a:ea typeface="+mn-ea"/>
          <a:cs typeface="+mn-cs"/>
        </a:defRPr>
      </a:lvl1pPr>
      <a:lvl2pPr marL="3056645" indent="-1175633" algn="l" defTabSz="3762024" rtl="0" eaLnBrk="1" latinLnBrk="0" hangingPunct="1">
        <a:spcBef>
          <a:spcPct val="20000"/>
        </a:spcBef>
        <a:buFont typeface="Arial" pitchFamily="34" charset="0"/>
        <a:buChar char="–"/>
        <a:defRPr sz="11500" kern="1200">
          <a:solidFill>
            <a:schemeClr val="tx1"/>
          </a:solidFill>
          <a:latin typeface="+mn-lt"/>
          <a:ea typeface="+mn-ea"/>
          <a:cs typeface="+mn-cs"/>
        </a:defRPr>
      </a:lvl2pPr>
      <a:lvl3pPr marL="4702531" indent="-940506" algn="l" defTabSz="3762024" rtl="0" eaLnBrk="1" latinLnBrk="0" hangingPunct="1">
        <a:spcBef>
          <a:spcPct val="20000"/>
        </a:spcBef>
        <a:buFont typeface="Arial" pitchFamily="34" charset="0"/>
        <a:buChar char="•"/>
        <a:defRPr sz="9900" kern="1200">
          <a:solidFill>
            <a:schemeClr val="tx1"/>
          </a:solidFill>
          <a:latin typeface="+mn-lt"/>
          <a:ea typeface="+mn-ea"/>
          <a:cs typeface="+mn-cs"/>
        </a:defRPr>
      </a:lvl3pPr>
      <a:lvl4pPr marL="6583543"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4pPr>
      <a:lvl5pPr marL="8464555"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5pPr>
      <a:lvl6pPr marL="10345567"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6580"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7592"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8604" indent="-940506" algn="l" defTabSz="3762024" rtl="0" eaLnBrk="1" latinLnBrk="0" hangingPunct="1">
        <a:spcBef>
          <a:spcPct val="20000"/>
        </a:spcBef>
        <a:buFont typeface="Arial" pitchFamily="34" charset="0"/>
        <a:buChar char="•"/>
        <a:defRPr sz="8200" kern="1200">
          <a:solidFill>
            <a:schemeClr val="tx1"/>
          </a:solidFill>
          <a:latin typeface="+mn-lt"/>
          <a:ea typeface="+mn-ea"/>
          <a:cs typeface="+mn-cs"/>
        </a:defRPr>
      </a:lvl9pPr>
    </p:bodyStyle>
    <p:otherStyle>
      <a:defPPr>
        <a:defRPr lang="en-US"/>
      </a:defPPr>
      <a:lvl1pPr marL="0" algn="l" defTabSz="3762024" rtl="0" eaLnBrk="1" latinLnBrk="0" hangingPunct="1">
        <a:defRPr sz="7400" kern="1200">
          <a:solidFill>
            <a:schemeClr val="tx1"/>
          </a:solidFill>
          <a:latin typeface="+mn-lt"/>
          <a:ea typeface="+mn-ea"/>
          <a:cs typeface="+mn-cs"/>
        </a:defRPr>
      </a:lvl1pPr>
      <a:lvl2pPr marL="1881012" algn="l" defTabSz="3762024" rtl="0" eaLnBrk="1" latinLnBrk="0" hangingPunct="1">
        <a:defRPr sz="7400" kern="1200">
          <a:solidFill>
            <a:schemeClr val="tx1"/>
          </a:solidFill>
          <a:latin typeface="+mn-lt"/>
          <a:ea typeface="+mn-ea"/>
          <a:cs typeface="+mn-cs"/>
        </a:defRPr>
      </a:lvl2pPr>
      <a:lvl3pPr marL="3762024" algn="l" defTabSz="3762024" rtl="0" eaLnBrk="1" latinLnBrk="0" hangingPunct="1">
        <a:defRPr sz="7400" kern="1200">
          <a:solidFill>
            <a:schemeClr val="tx1"/>
          </a:solidFill>
          <a:latin typeface="+mn-lt"/>
          <a:ea typeface="+mn-ea"/>
          <a:cs typeface="+mn-cs"/>
        </a:defRPr>
      </a:lvl3pPr>
      <a:lvl4pPr marL="5643037" algn="l" defTabSz="3762024" rtl="0" eaLnBrk="1" latinLnBrk="0" hangingPunct="1">
        <a:defRPr sz="7400" kern="1200">
          <a:solidFill>
            <a:schemeClr val="tx1"/>
          </a:solidFill>
          <a:latin typeface="+mn-lt"/>
          <a:ea typeface="+mn-ea"/>
          <a:cs typeface="+mn-cs"/>
        </a:defRPr>
      </a:lvl4pPr>
      <a:lvl5pPr marL="7524049" algn="l" defTabSz="3762024" rtl="0" eaLnBrk="1" latinLnBrk="0" hangingPunct="1">
        <a:defRPr sz="7400" kern="1200">
          <a:solidFill>
            <a:schemeClr val="tx1"/>
          </a:solidFill>
          <a:latin typeface="+mn-lt"/>
          <a:ea typeface="+mn-ea"/>
          <a:cs typeface="+mn-cs"/>
        </a:defRPr>
      </a:lvl5pPr>
      <a:lvl6pPr marL="9405061" algn="l" defTabSz="3762024" rtl="0" eaLnBrk="1" latinLnBrk="0" hangingPunct="1">
        <a:defRPr sz="7400" kern="1200">
          <a:solidFill>
            <a:schemeClr val="tx1"/>
          </a:solidFill>
          <a:latin typeface="+mn-lt"/>
          <a:ea typeface="+mn-ea"/>
          <a:cs typeface="+mn-cs"/>
        </a:defRPr>
      </a:lvl6pPr>
      <a:lvl7pPr marL="11286073" algn="l" defTabSz="3762024" rtl="0" eaLnBrk="1" latinLnBrk="0" hangingPunct="1">
        <a:defRPr sz="7400" kern="1200">
          <a:solidFill>
            <a:schemeClr val="tx1"/>
          </a:solidFill>
          <a:latin typeface="+mn-lt"/>
          <a:ea typeface="+mn-ea"/>
          <a:cs typeface="+mn-cs"/>
        </a:defRPr>
      </a:lvl7pPr>
      <a:lvl8pPr marL="13167086" algn="l" defTabSz="3762024" rtl="0" eaLnBrk="1" latinLnBrk="0" hangingPunct="1">
        <a:defRPr sz="7400" kern="1200">
          <a:solidFill>
            <a:schemeClr val="tx1"/>
          </a:solidFill>
          <a:latin typeface="+mn-lt"/>
          <a:ea typeface="+mn-ea"/>
          <a:cs typeface="+mn-cs"/>
        </a:defRPr>
      </a:lvl8pPr>
      <a:lvl9pPr marL="15048098" algn="l" defTabSz="3762024" rtl="0" eaLnBrk="1" latinLnBrk="0" hangingPunct="1">
        <a:defRPr sz="7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hyperlink" Target="http://waenvironment.wordpres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0" y="0"/>
            <a:ext cx="40233600" cy="2209800"/>
          </a:xfrm>
          <a:prstGeom prst="rect">
            <a:avLst/>
          </a:prstGeom>
          <a:solidFill>
            <a:srgbClr val="B4A8A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8" descr="wastewater.jpg"/>
          <p:cNvPicPr>
            <a:picLocks noChangeAspect="1"/>
          </p:cNvPicPr>
          <p:nvPr/>
        </p:nvPicPr>
        <p:blipFill>
          <a:blip r:embed="rId2" cstate="print">
            <a:lum bright="50000" contrast="-70000"/>
          </a:blip>
          <a:srcRect r="16429"/>
          <a:stretch>
            <a:fillRect/>
          </a:stretch>
        </p:blipFill>
        <p:spPr>
          <a:xfrm>
            <a:off x="0" y="7416764"/>
            <a:ext cx="32613600" cy="25501636"/>
          </a:xfrm>
          <a:prstGeom prst="rect">
            <a:avLst/>
          </a:prstGeom>
          <a:solidFill>
            <a:schemeClr val="bg1">
              <a:alpha val="50000"/>
            </a:schemeClr>
          </a:solidFill>
        </p:spPr>
      </p:pic>
      <p:sp>
        <p:nvSpPr>
          <p:cNvPr id="4" name="TextBox 3"/>
          <p:cNvSpPr txBox="1"/>
          <p:nvPr/>
        </p:nvSpPr>
        <p:spPr>
          <a:xfrm>
            <a:off x="745067" y="488722"/>
            <a:ext cx="28219400" cy="1231106"/>
          </a:xfrm>
          <a:prstGeom prst="rect">
            <a:avLst/>
          </a:prstGeom>
          <a:noFill/>
        </p:spPr>
        <p:txBody>
          <a:bodyPr wrap="square" rtlCol="0">
            <a:spAutoFit/>
          </a:bodyPr>
          <a:lstStyle/>
          <a:p>
            <a:r>
              <a:rPr lang="en-US" b="1" dirty="0" smtClean="0">
                <a:solidFill>
                  <a:schemeClr val="bg1"/>
                </a:solidFill>
                <a:latin typeface="Comic Sans MS" pitchFamily="66" charset="0"/>
                <a:cs typeface="Arial" pitchFamily="34" charset="0"/>
              </a:rPr>
              <a:t>Wastewater Treatment Plant field trip</a:t>
            </a:r>
            <a:endParaRPr lang="en-US" b="1" dirty="0">
              <a:solidFill>
                <a:schemeClr val="bg1"/>
              </a:solidFill>
              <a:latin typeface="Comic Sans MS" pitchFamily="66" charset="0"/>
              <a:cs typeface="Arial" pitchFamily="34" charset="0"/>
            </a:endParaRPr>
          </a:p>
        </p:txBody>
      </p:sp>
      <p:sp>
        <p:nvSpPr>
          <p:cNvPr id="6" name="TextBox 5"/>
          <p:cNvSpPr txBox="1"/>
          <p:nvPr/>
        </p:nvSpPr>
        <p:spPr>
          <a:xfrm>
            <a:off x="27965400" y="381000"/>
            <a:ext cx="11734800" cy="1446550"/>
          </a:xfrm>
          <a:prstGeom prst="rect">
            <a:avLst/>
          </a:prstGeom>
          <a:noFill/>
        </p:spPr>
        <p:txBody>
          <a:bodyPr wrap="square" rtlCol="0">
            <a:spAutoFit/>
          </a:bodyPr>
          <a:lstStyle/>
          <a:p>
            <a:r>
              <a:rPr lang="en-US" sz="4400" b="1" dirty="0" smtClean="0">
                <a:solidFill>
                  <a:schemeClr val="bg1"/>
                </a:solidFill>
                <a:latin typeface="Comic Sans MS" pitchFamily="66" charset="0"/>
              </a:rPr>
              <a:t>Sara Mitchell</a:t>
            </a:r>
          </a:p>
          <a:p>
            <a:r>
              <a:rPr lang="en-US" sz="4400" b="1" dirty="0" smtClean="0">
                <a:solidFill>
                  <a:schemeClr val="bg1"/>
                </a:solidFill>
                <a:latin typeface="Comic Sans MS" pitchFamily="66" charset="0"/>
              </a:rPr>
              <a:t>College of the Holy Cross, Worcester MA</a:t>
            </a:r>
            <a:endParaRPr lang="en-US" sz="4400" b="1" dirty="0">
              <a:solidFill>
                <a:schemeClr val="bg1"/>
              </a:solidFill>
              <a:latin typeface="Comic Sans MS" pitchFamily="66" charset="0"/>
            </a:endParaRPr>
          </a:p>
        </p:txBody>
      </p:sp>
      <p:sp>
        <p:nvSpPr>
          <p:cNvPr id="7" name="TextBox 6"/>
          <p:cNvSpPr txBox="1"/>
          <p:nvPr/>
        </p:nvSpPr>
        <p:spPr>
          <a:xfrm>
            <a:off x="609600" y="3733800"/>
            <a:ext cx="9144000" cy="15358050"/>
          </a:xfrm>
          <a:prstGeom prst="rect">
            <a:avLst/>
          </a:prstGeom>
          <a:noFill/>
        </p:spPr>
        <p:txBody>
          <a:bodyPr wrap="square" rtlCol="0">
            <a:spAutoFit/>
          </a:bodyPr>
          <a:lstStyle/>
          <a:p>
            <a:r>
              <a:rPr lang="en-US" sz="3200" b="1" dirty="0" smtClean="0">
                <a:latin typeface="Arial" pitchFamily="34" charset="0"/>
                <a:cs typeface="Arial" pitchFamily="34" charset="0"/>
              </a:rPr>
              <a:t>Description</a:t>
            </a:r>
          </a:p>
          <a:p>
            <a:r>
              <a:rPr lang="en-US" sz="2400" dirty="0" smtClean="0">
                <a:latin typeface="Arial" pitchFamily="34" charset="0"/>
                <a:cs typeface="Arial" pitchFamily="34" charset="0"/>
              </a:rPr>
              <a:t>The Upper Blackstone Water Pollution Abatement District (UBWPAD) wastewater treatment plant serves the city of Worcester and several surrounding communities, including the College of the Holy Cross. It is less than 15 minutes away. Tours led by the treatment plant staff are free for the public and are scheduled ahead of time. The staff member walks us through the entire plant, starting at the 8-foot pipe where the sewer comes in and ending at the outflow canal to the Blackstone River.</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I schedule the wastewater treatment plant field trip during the surface and groundwater unit of Introduction to Geology. Prior to the tour, I discuss some of the controversy surrounding this treatment plant (see Boston Globe article at right). It is currently involved in litigation with the EPA regarding nitrogen and phosphorus limits, and is blamed for </a:t>
            </a:r>
            <a:r>
              <a:rPr lang="en-US" sz="2400" dirty="0" smtClean="0">
                <a:latin typeface="Arial" pitchFamily="34" charset="0"/>
                <a:cs typeface="Arial" pitchFamily="34" charset="0"/>
              </a:rPr>
              <a:t>eutrophication</a:t>
            </a:r>
            <a:r>
              <a:rPr lang="en-US" sz="2400" dirty="0" smtClean="0">
                <a:latin typeface="Arial" pitchFamily="34" charset="0"/>
                <a:cs typeface="Arial" pitchFamily="34" charset="0"/>
              </a:rPr>
              <a:t> of Narragansett Bay downstream in Rhode Island.</a:t>
            </a:r>
          </a:p>
          <a:p>
            <a:endParaRPr lang="en-US" sz="2800" dirty="0" smtClean="0">
              <a:latin typeface="Arial" pitchFamily="34" charset="0"/>
              <a:cs typeface="Arial" pitchFamily="34" charset="0"/>
            </a:endParaRPr>
          </a:p>
          <a:p>
            <a:r>
              <a:rPr lang="en-US" sz="3200" b="1" dirty="0" smtClean="0">
                <a:latin typeface="Arial" pitchFamily="34" charset="0"/>
                <a:cs typeface="Arial" pitchFamily="34" charset="0"/>
              </a:rPr>
              <a:t>Assignment</a:t>
            </a:r>
          </a:p>
          <a:p>
            <a:r>
              <a:rPr lang="en-US" sz="2400" dirty="0" smtClean="0">
                <a:latin typeface="Arial" pitchFamily="34" charset="0"/>
                <a:cs typeface="Arial" pitchFamily="34" charset="0"/>
              </a:rPr>
              <a:t>After the tour, students write a short compare-contrast essay relating the treatment process at the UBWPAD to what happens  to wastewater from their home. For students with homes on a city sewer system, I ask them to compare their treatment plant to the UBWPAD. For those who are on individual septic systems, I ask them to compare and contrast the two methods of treating water. (Handouts available). Many students say later that they never knew what happened to wastewater from their home.</a:t>
            </a:r>
            <a:endParaRPr lang="en-US" sz="2800" dirty="0" smtClean="0">
              <a:latin typeface="Arial" pitchFamily="34" charset="0"/>
              <a:cs typeface="Arial" pitchFamily="34" charset="0"/>
            </a:endParaRPr>
          </a:p>
          <a:p>
            <a:endParaRPr lang="en-US" sz="2800" dirty="0" smtClean="0">
              <a:latin typeface="Arial" pitchFamily="34" charset="0"/>
              <a:cs typeface="Arial" pitchFamily="34" charset="0"/>
            </a:endParaRPr>
          </a:p>
          <a:p>
            <a:r>
              <a:rPr lang="en-US" sz="3200" b="1" dirty="0" smtClean="0">
                <a:latin typeface="Arial" pitchFamily="34" charset="0"/>
                <a:cs typeface="Arial" pitchFamily="34" charset="0"/>
              </a:rPr>
              <a:t>Goals</a:t>
            </a:r>
            <a:endParaRPr lang="en-US" sz="2400" b="1" dirty="0" smtClean="0">
              <a:latin typeface="Arial" pitchFamily="34" charset="0"/>
              <a:cs typeface="Arial" pitchFamily="34" charset="0"/>
            </a:endParaRPr>
          </a:p>
          <a:p>
            <a:r>
              <a:rPr lang="en-US" sz="2400" dirty="0" smtClean="0">
                <a:latin typeface="Arial" pitchFamily="34" charset="0"/>
                <a:cs typeface="Arial" pitchFamily="34" charset="0"/>
              </a:rPr>
              <a:t>Engage students with how wastewater from our campus, the surrounding community, and their own home is treated</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Give students a not-quite hands-on introduction to the scientific basis behind wastewater treatment (hydrology, physics, biology, math, chemistry)</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See how wastewater treatment fits into a broader environmental context (regulations, economics, downstream ecological health)</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Get outside on one more “field” lab before winter begins</a:t>
            </a:r>
          </a:p>
        </p:txBody>
      </p:sp>
      <p:sp>
        <p:nvSpPr>
          <p:cNvPr id="9" name="TextBox 8"/>
          <p:cNvSpPr txBox="1"/>
          <p:nvPr/>
        </p:nvSpPr>
        <p:spPr>
          <a:xfrm>
            <a:off x="22250400" y="12420600"/>
            <a:ext cx="10058400" cy="8279190"/>
          </a:xfrm>
          <a:prstGeom prst="rect">
            <a:avLst/>
          </a:prstGeom>
          <a:noFill/>
        </p:spPr>
        <p:txBody>
          <a:bodyPr wrap="square" rtlCol="0">
            <a:spAutoFit/>
          </a:bodyPr>
          <a:lstStyle/>
          <a:p>
            <a:r>
              <a:rPr lang="en-US" sz="3200" b="1" dirty="0" smtClean="0">
                <a:latin typeface="Arial" pitchFamily="34" charset="0"/>
                <a:cs typeface="Arial" pitchFamily="34" charset="0"/>
              </a:rPr>
              <a:t>Why do I continue doing this lab even though it’s stinky and (after doing the tour 8 times and counting) boring?</a:t>
            </a:r>
          </a:p>
          <a:p>
            <a:endParaRPr lang="en-US" sz="2800" dirty="0">
              <a:latin typeface="Arial" pitchFamily="34" charset="0"/>
              <a:cs typeface="Arial" pitchFamily="34" charset="0"/>
            </a:endParaRPr>
          </a:p>
          <a:p>
            <a:pPr indent="-457200">
              <a:buFont typeface="Arial" pitchFamily="34" charset="0"/>
              <a:buChar char="•"/>
            </a:pPr>
            <a:r>
              <a:rPr lang="en-US" sz="2400" dirty="0" smtClean="0">
                <a:latin typeface="Arial" pitchFamily="34" charset="0"/>
                <a:cs typeface="Arial" pitchFamily="34" charset="0"/>
              </a:rPr>
              <a:t>Students routinely describe it as one of the more memorable Intro Geo field trips</a:t>
            </a:r>
            <a:endParaRPr lang="en-US" sz="2400" dirty="0">
              <a:latin typeface="Arial" pitchFamily="34" charset="0"/>
              <a:cs typeface="Arial" pitchFamily="34" charset="0"/>
            </a:endParaRPr>
          </a:p>
          <a:p>
            <a:pPr indent="-457200">
              <a:buFont typeface="Arial" pitchFamily="34" charset="0"/>
              <a:buChar char="•"/>
            </a:pPr>
            <a:r>
              <a:rPr lang="en-US" sz="2400" dirty="0" smtClean="0">
                <a:latin typeface="Arial" pitchFamily="34" charset="0"/>
                <a:cs typeface="Arial" pitchFamily="34" charset="0"/>
              </a:rPr>
              <a:t>It gets students thinking about how society deals with wastewater</a:t>
            </a:r>
            <a:endParaRPr lang="en-US" sz="2400" dirty="0">
              <a:latin typeface="Arial" pitchFamily="34" charset="0"/>
              <a:cs typeface="Arial" pitchFamily="34" charset="0"/>
            </a:endParaRPr>
          </a:p>
          <a:p>
            <a:pPr indent="-457200">
              <a:buFont typeface="Arial" pitchFamily="34" charset="0"/>
              <a:buChar char="•"/>
            </a:pPr>
            <a:r>
              <a:rPr lang="en-US" sz="2400" dirty="0" smtClean="0">
                <a:latin typeface="Arial" pitchFamily="34" charset="0"/>
                <a:cs typeface="Arial" pitchFamily="34" charset="0"/>
              </a:rPr>
              <a:t>It highlights a connection between campus and the local municipal infrastructure, one students often overlook</a:t>
            </a:r>
            <a:endParaRPr lang="en-US" sz="2400" dirty="0">
              <a:latin typeface="Arial" pitchFamily="34" charset="0"/>
              <a:cs typeface="Arial" pitchFamily="34" charset="0"/>
            </a:endParaRPr>
          </a:p>
          <a:p>
            <a:pPr indent="-457200">
              <a:buFont typeface="Arial" pitchFamily="34" charset="0"/>
              <a:buChar char="•"/>
            </a:pPr>
            <a:r>
              <a:rPr lang="en-US" sz="2400" dirty="0" smtClean="0">
                <a:latin typeface="Arial" pitchFamily="34" charset="0"/>
                <a:cs typeface="Arial" pitchFamily="34" charset="0"/>
              </a:rPr>
              <a:t>It can spark a discussion about environmental regulations, consumer costs, and other “real life” issues</a:t>
            </a:r>
          </a:p>
          <a:p>
            <a:pPr indent="-457200">
              <a:buFont typeface="Arial" pitchFamily="34" charset="0"/>
              <a:buChar char="•"/>
            </a:pPr>
            <a:r>
              <a:rPr lang="en-US" sz="2400" dirty="0" smtClean="0">
                <a:latin typeface="Arial" pitchFamily="34" charset="0"/>
                <a:cs typeface="Arial" pitchFamily="34" charset="0"/>
              </a:rPr>
              <a:t>The tour guides at the UBWPAD also work in the lab or in “compliance,” always been happy to discuss their educational background (often Environmental or other science) and how they ended up with this job</a:t>
            </a:r>
            <a:endParaRPr lang="en-US" sz="2400" dirty="0">
              <a:latin typeface="Arial" pitchFamily="34" charset="0"/>
              <a:cs typeface="Arial" pitchFamily="34" charset="0"/>
            </a:endParaRPr>
          </a:p>
          <a:p>
            <a:pPr indent="-457200">
              <a:buFont typeface="Arial" pitchFamily="34" charset="0"/>
              <a:buChar char="•"/>
            </a:pPr>
            <a:r>
              <a:rPr lang="en-US" sz="2400" dirty="0" smtClean="0">
                <a:latin typeface="Arial" pitchFamily="34" charset="0"/>
                <a:cs typeface="Arial" pitchFamily="34" charset="0"/>
              </a:rPr>
              <a:t>It can spark a discussion about downstream effects of wastewater discharge into a river</a:t>
            </a:r>
          </a:p>
          <a:p>
            <a:pPr indent="-457200">
              <a:buFont typeface="Arial" pitchFamily="34" charset="0"/>
              <a:buChar char="•"/>
            </a:pPr>
            <a:r>
              <a:rPr lang="en-US" sz="2400" dirty="0" smtClean="0">
                <a:latin typeface="Arial" pitchFamily="34" charset="0"/>
                <a:cs typeface="Arial" pitchFamily="34" charset="0"/>
              </a:rPr>
              <a:t>Students who have taken other Environmental Studies courses (Environmental Law, Environmental History, Environmental Policy) often make connections to material learned in those other courses</a:t>
            </a:r>
            <a:endParaRPr lang="en-US" sz="2400" dirty="0">
              <a:latin typeface="Arial" pitchFamily="34" charset="0"/>
              <a:cs typeface="Arial" pitchFamily="34" charset="0"/>
            </a:endParaRPr>
          </a:p>
          <a:p>
            <a:pPr indent="-457200">
              <a:buFont typeface="Arial" pitchFamily="34" charset="0"/>
              <a:buChar char="•"/>
            </a:pPr>
            <a:r>
              <a:rPr lang="en-US" sz="2400" b="1" i="1" dirty="0" smtClean="0">
                <a:latin typeface="Arial" pitchFamily="34" charset="0"/>
                <a:cs typeface="Arial" pitchFamily="34" charset="0"/>
              </a:rPr>
              <a:t>It is incredibly easy</a:t>
            </a:r>
            <a:endParaRPr lang="en-US" sz="2400" b="1" i="1" dirty="0">
              <a:latin typeface="Arial" pitchFamily="34" charset="0"/>
              <a:cs typeface="Arial" pitchFamily="34" charset="0"/>
            </a:endParaRPr>
          </a:p>
        </p:txBody>
      </p:sp>
      <p:sp>
        <p:nvSpPr>
          <p:cNvPr id="10" name="TextBox 9"/>
          <p:cNvSpPr txBox="1"/>
          <p:nvPr/>
        </p:nvSpPr>
        <p:spPr>
          <a:xfrm>
            <a:off x="10972800" y="12420600"/>
            <a:ext cx="10058400" cy="5386090"/>
          </a:xfrm>
          <a:prstGeom prst="rect">
            <a:avLst/>
          </a:prstGeom>
          <a:noFill/>
        </p:spPr>
        <p:txBody>
          <a:bodyPr wrap="square" rtlCol="0">
            <a:spAutoFit/>
          </a:bodyPr>
          <a:lstStyle/>
          <a:p>
            <a:r>
              <a:rPr lang="en-US" sz="3200" b="1" dirty="0" smtClean="0">
                <a:latin typeface="Arial" pitchFamily="34" charset="0"/>
                <a:cs typeface="Arial" pitchFamily="34" charset="0"/>
              </a:rPr>
              <a:t>Examples of students’ questions</a:t>
            </a:r>
            <a:endParaRPr lang="en-US" sz="2800" b="1" dirty="0" smtClean="0">
              <a:latin typeface="Arial" pitchFamily="34" charset="0"/>
              <a:cs typeface="Arial" pitchFamily="34" charset="0"/>
            </a:endParaRPr>
          </a:p>
          <a:p>
            <a:endParaRPr lang="en-US" sz="2400" dirty="0" smtClean="0">
              <a:latin typeface="Arial" pitchFamily="34" charset="0"/>
              <a:cs typeface="Arial" pitchFamily="34" charset="0"/>
            </a:endParaRPr>
          </a:p>
          <a:p>
            <a:pPr>
              <a:buFont typeface="Arial" pitchFamily="34" charset="0"/>
              <a:buChar char="•"/>
            </a:pPr>
            <a:r>
              <a:rPr lang="en-US" sz="2400" dirty="0" smtClean="0">
                <a:latin typeface="Arial" pitchFamily="34" charset="0"/>
                <a:cs typeface="Arial" pitchFamily="34" charset="0"/>
              </a:rPr>
              <a:t>  Does anyone ever call you guys when they lose something down the drain?</a:t>
            </a:r>
          </a:p>
          <a:p>
            <a:pPr>
              <a:buFont typeface="Arial" pitchFamily="34" charset="0"/>
              <a:buChar char="•"/>
            </a:pPr>
            <a:r>
              <a:rPr lang="en-US" sz="2400" dirty="0" smtClean="0">
                <a:latin typeface="Arial" pitchFamily="34" charset="0"/>
                <a:cs typeface="Arial" pitchFamily="34" charset="0"/>
              </a:rPr>
              <a:t>  What’s the weirdest thing that’s come through here?</a:t>
            </a:r>
            <a:endParaRPr lang="en-US" sz="2400" dirty="0">
              <a:latin typeface="Arial" pitchFamily="34" charset="0"/>
              <a:cs typeface="Arial" pitchFamily="34" charset="0"/>
            </a:endParaRPr>
          </a:p>
          <a:p>
            <a:pPr>
              <a:buFont typeface="Arial" pitchFamily="34" charset="0"/>
              <a:buChar char="•"/>
            </a:pPr>
            <a:r>
              <a:rPr lang="en-US" sz="2400" dirty="0" smtClean="0">
                <a:latin typeface="Arial" pitchFamily="34" charset="0"/>
                <a:cs typeface="Arial" pitchFamily="34" charset="0"/>
              </a:rPr>
              <a:t>  Why don’t you have a tertiary treatment system?</a:t>
            </a:r>
            <a:endParaRPr lang="en-US" sz="2400" dirty="0">
              <a:latin typeface="Arial" pitchFamily="34" charset="0"/>
              <a:cs typeface="Arial" pitchFamily="34" charset="0"/>
            </a:endParaRPr>
          </a:p>
          <a:p>
            <a:pPr>
              <a:buFont typeface="Arial" pitchFamily="34" charset="0"/>
              <a:buChar char="•"/>
            </a:pPr>
            <a:r>
              <a:rPr lang="en-US" sz="2400" dirty="0" smtClean="0">
                <a:latin typeface="Arial" pitchFamily="34" charset="0"/>
                <a:cs typeface="Arial" pitchFamily="34" charset="0"/>
              </a:rPr>
              <a:t>  Why doesn’t this plant compost the solid waste?</a:t>
            </a:r>
            <a:endParaRPr lang="en-US" sz="2400" dirty="0">
              <a:latin typeface="Arial" pitchFamily="34" charset="0"/>
              <a:cs typeface="Arial" pitchFamily="34" charset="0"/>
            </a:endParaRPr>
          </a:p>
          <a:p>
            <a:pPr>
              <a:buFont typeface="Arial" pitchFamily="34" charset="0"/>
              <a:buChar char="•"/>
            </a:pPr>
            <a:r>
              <a:rPr lang="en-US" sz="2400" dirty="0" smtClean="0">
                <a:latin typeface="Arial" pitchFamily="34" charset="0"/>
                <a:cs typeface="Arial" pitchFamily="34" charset="0"/>
              </a:rPr>
              <a:t>  Does it matter that there are ducks sitting in that pool?</a:t>
            </a:r>
            <a:endParaRPr lang="en-US" sz="2400" dirty="0">
              <a:latin typeface="Arial" pitchFamily="34" charset="0"/>
              <a:cs typeface="Arial" pitchFamily="34" charset="0"/>
            </a:endParaRPr>
          </a:p>
          <a:p>
            <a:pPr>
              <a:buFont typeface="Arial" pitchFamily="34" charset="0"/>
              <a:buChar char="•"/>
            </a:pPr>
            <a:r>
              <a:rPr lang="en-US" sz="2400" dirty="0" smtClean="0">
                <a:latin typeface="Arial" pitchFamily="34" charset="0"/>
                <a:cs typeface="Arial" pitchFamily="34" charset="0"/>
              </a:rPr>
              <a:t>  Why do you treat the effluent with bleach during the summer but not the winter?</a:t>
            </a:r>
            <a:endParaRPr lang="en-US" sz="2400" dirty="0">
              <a:latin typeface="Arial" pitchFamily="34" charset="0"/>
              <a:cs typeface="Arial" pitchFamily="34" charset="0"/>
            </a:endParaRPr>
          </a:p>
          <a:p>
            <a:pPr>
              <a:buFont typeface="Arial" pitchFamily="34" charset="0"/>
              <a:buChar char="•"/>
            </a:pPr>
            <a:r>
              <a:rPr lang="en-US" sz="2400" dirty="0" smtClean="0">
                <a:latin typeface="Arial" pitchFamily="34" charset="0"/>
                <a:cs typeface="Arial" pitchFamily="34" charset="0"/>
              </a:rPr>
              <a:t>  Is this water safe to drink? [spoken about water at the end of the process]</a:t>
            </a:r>
            <a:endParaRPr lang="en-US" sz="2400" dirty="0">
              <a:latin typeface="Arial" pitchFamily="34" charset="0"/>
              <a:cs typeface="Arial" pitchFamily="34" charset="0"/>
            </a:endParaRPr>
          </a:p>
          <a:p>
            <a:pPr>
              <a:buFont typeface="Arial" pitchFamily="34" charset="0"/>
              <a:buChar char="•"/>
            </a:pPr>
            <a:r>
              <a:rPr lang="en-US" sz="2400" dirty="0" smtClean="0">
                <a:latin typeface="Arial" pitchFamily="34" charset="0"/>
                <a:cs typeface="Arial" pitchFamily="34" charset="0"/>
              </a:rPr>
              <a:t>  Are metals or other non-biologic pollutants removed?</a:t>
            </a:r>
            <a:endParaRPr lang="en-US" sz="2400" dirty="0">
              <a:latin typeface="Arial" pitchFamily="34" charset="0"/>
              <a:cs typeface="Arial" pitchFamily="34" charset="0"/>
            </a:endParaRPr>
          </a:p>
          <a:p>
            <a:pPr>
              <a:buFont typeface="Arial" pitchFamily="34" charset="0"/>
              <a:buChar char="•"/>
            </a:pPr>
            <a:r>
              <a:rPr lang="en-US" sz="2400" dirty="0" smtClean="0">
                <a:latin typeface="Arial" pitchFamily="34" charset="0"/>
                <a:cs typeface="Arial" pitchFamily="34" charset="0"/>
              </a:rPr>
              <a:t>  How do you handle working around this smell all the time?</a:t>
            </a:r>
            <a:endParaRPr lang="en-US" sz="2400" dirty="0">
              <a:latin typeface="Arial" pitchFamily="34" charset="0"/>
              <a:cs typeface="Arial" pitchFamily="34" charset="0"/>
            </a:endParaRPr>
          </a:p>
        </p:txBody>
      </p:sp>
      <p:sp>
        <p:nvSpPr>
          <p:cNvPr id="12" name="TextBox 11"/>
          <p:cNvSpPr txBox="1"/>
          <p:nvPr/>
        </p:nvSpPr>
        <p:spPr>
          <a:xfrm>
            <a:off x="22250400" y="21514772"/>
            <a:ext cx="10058400" cy="10248960"/>
          </a:xfrm>
          <a:prstGeom prst="rect">
            <a:avLst/>
          </a:prstGeom>
          <a:noFill/>
        </p:spPr>
        <p:txBody>
          <a:bodyPr wrap="square" rtlCol="0">
            <a:spAutoFit/>
          </a:bodyPr>
          <a:lstStyle/>
          <a:p>
            <a:r>
              <a:rPr lang="en-US" sz="3200" b="1" dirty="0" smtClean="0">
                <a:latin typeface="Arial" pitchFamily="34" charset="0"/>
                <a:cs typeface="Arial" pitchFamily="34" charset="0"/>
              </a:rPr>
              <a:t>Other ideas for environmentally themed, “local water,” field trips</a:t>
            </a:r>
          </a:p>
          <a:p>
            <a:endParaRPr lang="en-US" sz="2800" dirty="0" smtClean="0">
              <a:latin typeface="Arial" pitchFamily="34" charset="0"/>
              <a:cs typeface="Arial" pitchFamily="34" charset="0"/>
            </a:endParaRPr>
          </a:p>
          <a:p>
            <a:r>
              <a:rPr lang="en-US" sz="2400" dirty="0" smtClean="0">
                <a:latin typeface="Arial" pitchFamily="34" charset="0"/>
                <a:cs typeface="Arial" pitchFamily="34" charset="0"/>
              </a:rPr>
              <a:t>Take a trip to an urban river, arrange for someone from the city sewer department to meet and talk about </a:t>
            </a:r>
            <a:r>
              <a:rPr lang="en-US" sz="2400" dirty="0" smtClean="0">
                <a:latin typeface="Arial" pitchFamily="34" charset="0"/>
                <a:cs typeface="Arial" pitchFamily="34" charset="0"/>
              </a:rPr>
              <a:t>stormwater</a:t>
            </a:r>
            <a:r>
              <a:rPr lang="en-US" sz="2400" dirty="0" smtClean="0">
                <a:latin typeface="Arial" pitchFamily="34" charset="0"/>
                <a:cs typeface="Arial" pitchFamily="34" charset="0"/>
              </a:rPr>
              <a:t> management, regulations, urban water quality with class</a:t>
            </a:r>
          </a:p>
          <a:p>
            <a:r>
              <a:rPr lang="en-US" sz="2400" dirty="0" smtClean="0">
                <a:latin typeface="Arial" pitchFamily="34" charset="0"/>
                <a:cs typeface="Arial" pitchFamily="34" charset="0"/>
              </a:rPr>
              <a:t> </a:t>
            </a:r>
          </a:p>
          <a:p>
            <a:r>
              <a:rPr lang="en-US" sz="2400" dirty="0" smtClean="0">
                <a:latin typeface="Arial" pitchFamily="34" charset="0"/>
                <a:cs typeface="Arial" pitchFamily="34" charset="0"/>
              </a:rPr>
              <a:t>Arrange for a tour of snowmaking operations at a local ski mountain </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Have someone from campus Physical Plant meet class and discuss flooding, runoff, snow removal, athletic field maintenance issues</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Visit water supply facility (post-9/11, ours will not run tours for colleges anymore)</a:t>
            </a:r>
          </a:p>
          <a:p>
            <a:endParaRPr lang="en-US" sz="2400" dirty="0" smtClean="0">
              <a:latin typeface="Arial" pitchFamily="34" charset="0"/>
              <a:cs typeface="Arial" pitchFamily="34" charset="0"/>
            </a:endParaRPr>
          </a:p>
          <a:p>
            <a:r>
              <a:rPr lang="en-US" sz="3200" b="1" dirty="0" smtClean="0">
                <a:latin typeface="Arial" pitchFamily="34" charset="0"/>
                <a:cs typeface="Arial" pitchFamily="34" charset="0"/>
              </a:rPr>
              <a:t>Acknowledgements</a:t>
            </a:r>
          </a:p>
          <a:p>
            <a:endParaRPr lang="en-US" sz="3200" dirty="0" smtClean="0">
              <a:latin typeface="Arial" pitchFamily="34" charset="0"/>
              <a:cs typeface="Arial" pitchFamily="34" charset="0"/>
            </a:endParaRPr>
          </a:p>
          <a:p>
            <a:r>
              <a:rPr lang="en-US" sz="2400" dirty="0" smtClean="0">
                <a:latin typeface="Arial" pitchFamily="34" charset="0"/>
                <a:cs typeface="Arial" pitchFamily="34" charset="0"/>
              </a:rPr>
              <a:t>Terry Swanson in the Department of Earth and Space Sciences at the U of Washington has been doing this field trip with his Environmental Geology class for years. As his TA for that class, I brought students to the West Point treatment plant in Seattle, WA.</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Holy Cross Intro Geo students from 2006-2011</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The Upper Blackstone Water Pollution Abatement District</a:t>
            </a:r>
          </a:p>
        </p:txBody>
      </p:sp>
      <p:sp>
        <p:nvSpPr>
          <p:cNvPr id="15" name="TextBox 14"/>
          <p:cNvSpPr txBox="1"/>
          <p:nvPr/>
        </p:nvSpPr>
        <p:spPr>
          <a:xfrm>
            <a:off x="9982200" y="11811000"/>
            <a:ext cx="5705280" cy="461665"/>
          </a:xfrm>
          <a:prstGeom prst="rect">
            <a:avLst/>
          </a:prstGeom>
          <a:noFill/>
        </p:spPr>
        <p:txBody>
          <a:bodyPr wrap="none" rtlCol="0">
            <a:spAutoFit/>
          </a:bodyPr>
          <a:lstStyle/>
          <a:p>
            <a:r>
              <a:rPr lang="en-US" sz="2400" dirty="0" smtClean="0"/>
              <a:t>UBWPAD website: http://www.ubwpad.org/</a:t>
            </a:r>
            <a:endParaRPr lang="en-US" sz="2400" dirty="0"/>
          </a:p>
        </p:txBody>
      </p:sp>
      <p:sp>
        <p:nvSpPr>
          <p:cNvPr id="17" name="TextBox 16"/>
          <p:cNvSpPr txBox="1"/>
          <p:nvPr/>
        </p:nvSpPr>
        <p:spPr>
          <a:xfrm>
            <a:off x="838200" y="30327600"/>
            <a:ext cx="6286914" cy="523220"/>
          </a:xfrm>
          <a:prstGeom prst="rect">
            <a:avLst/>
          </a:prstGeom>
          <a:noFill/>
        </p:spPr>
        <p:txBody>
          <a:bodyPr wrap="none" rtlCol="0">
            <a:spAutoFit/>
          </a:bodyPr>
          <a:lstStyle/>
          <a:p>
            <a:r>
              <a:rPr lang="en-US" sz="2800" dirty="0" smtClean="0"/>
              <a:t>Blackstone River Watershed and UBWPAD</a:t>
            </a:r>
            <a:endParaRPr lang="en-US" sz="2800" dirty="0"/>
          </a:p>
        </p:txBody>
      </p:sp>
      <p:sp>
        <p:nvSpPr>
          <p:cNvPr id="25" name="TextBox 24"/>
          <p:cNvSpPr txBox="1"/>
          <p:nvPr/>
        </p:nvSpPr>
        <p:spPr>
          <a:xfrm>
            <a:off x="32689800" y="2514600"/>
            <a:ext cx="7543800" cy="30746879"/>
          </a:xfrm>
          <a:prstGeom prst="rect">
            <a:avLst/>
          </a:prstGeom>
          <a:noFill/>
        </p:spPr>
        <p:txBody>
          <a:bodyPr wrap="square" rtlCol="0">
            <a:spAutoFit/>
          </a:bodyPr>
          <a:lstStyle/>
          <a:p>
            <a:r>
              <a:rPr lang="en-US" sz="1800" dirty="0" smtClean="0"/>
              <a:t> </a:t>
            </a:r>
          </a:p>
          <a:p>
            <a:endParaRPr lang="en-US" sz="1800" b="1" dirty="0" smtClean="0"/>
          </a:p>
          <a:p>
            <a:endParaRPr lang="en-US" sz="1800" b="1" dirty="0" smtClean="0"/>
          </a:p>
          <a:p>
            <a:r>
              <a:rPr lang="en-US" sz="1800" b="1" dirty="0" smtClean="0">
                <a:latin typeface="Times New Roman" pitchFamily="18" charset="0"/>
                <a:cs typeface="Times New Roman" pitchFamily="18" charset="0"/>
              </a:rPr>
              <a:t>Cleanup of the Blackstone stalls in a legal quagmire</a:t>
            </a:r>
            <a:endParaRPr lang="en-US" sz="1800" dirty="0" smtClean="0">
              <a:latin typeface="Times New Roman" pitchFamily="18" charset="0"/>
              <a:cs typeface="Times New Roman" pitchFamily="18" charset="0"/>
            </a:endParaRPr>
          </a:p>
          <a:p>
            <a:r>
              <a:rPr lang="en-US" sz="1800" b="1" dirty="0" smtClean="0">
                <a:latin typeface="Times New Roman" pitchFamily="18" charset="0"/>
                <a:cs typeface="Times New Roman" pitchFamily="18" charset="0"/>
              </a:rPr>
              <a:t> </a:t>
            </a:r>
            <a:endParaRPr lang="en-US" sz="1800" dirty="0" smtClean="0">
              <a:latin typeface="Times New Roman" pitchFamily="18" charset="0"/>
              <a:cs typeface="Times New Roman" pitchFamily="18" charset="0"/>
            </a:endParaRPr>
          </a:p>
          <a:p>
            <a:r>
              <a:rPr lang="en-US" sz="1800" dirty="0" smtClean="0">
                <a:latin typeface="Times New Roman" pitchFamily="18" charset="0"/>
                <a:cs typeface="Times New Roman" pitchFamily="18" charset="0"/>
              </a:rPr>
              <a:t>By David Abel</a:t>
            </a:r>
          </a:p>
          <a:p>
            <a:r>
              <a:rPr lang="en-US" sz="1800" dirty="0" smtClean="0">
                <a:latin typeface="Times New Roman" pitchFamily="18" charset="0"/>
                <a:cs typeface="Times New Roman" pitchFamily="18" charset="0"/>
              </a:rPr>
              <a:t>January 22, 2012</a:t>
            </a:r>
          </a:p>
          <a:p>
            <a:r>
              <a:rPr lang="en-US" sz="1800" dirty="0" smtClean="0"/>
              <a:t> </a:t>
            </a:r>
          </a:p>
          <a:p>
            <a:pPr fontAlgn="b"/>
            <a:r>
              <a:rPr lang="en-US" sz="1400" i="1" dirty="0" smtClean="0">
                <a:latin typeface="Times New Roman" pitchFamily="18" charset="0"/>
                <a:cs typeface="Times New Roman" pitchFamily="18" charset="0"/>
              </a:rPr>
              <a:t>Worcester area officials say pollution controls already in place at the… (Jonathan </a:t>
            </a:r>
            <a:r>
              <a:rPr lang="en-US" sz="1400" i="1" dirty="0" smtClean="0">
                <a:latin typeface="Times New Roman" pitchFamily="18" charset="0"/>
                <a:cs typeface="Times New Roman" pitchFamily="18" charset="0"/>
              </a:rPr>
              <a:t>Wiggs</a:t>
            </a:r>
            <a:r>
              <a:rPr lang="en-US" sz="1400" i="1" dirty="0" smtClean="0">
                <a:latin typeface="Times New Roman" pitchFamily="18" charset="0"/>
                <a:cs typeface="Times New Roman" pitchFamily="18" charset="0"/>
              </a:rPr>
              <a:t>/Globe Staff)</a:t>
            </a:r>
          </a:p>
          <a:p>
            <a:pPr fontAlgn="b"/>
            <a:endParaRPr lang="en-US"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 </a:t>
            </a: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Federal environmental officials have called it the nation’s most polluted river, after decades as a receptacle of raw sewage and other waste.</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In recent years, the Environmental Protection Agency has pressed local officials to clean up the Blackstone River, which runs from Worcester to Narragansett Bay. The agency says insufficient wastewater treatment has elevated nitrogen and phosphorous levels, squeezing out the oxygen and killing fish, spawning algae blooms, and making much of the river and bay off-limits for swimming and fishing.</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The effort to purge the river has sparked lawsuits and pitted the federal government against Worcester, environmental groups against the EPA, and now Massachusetts against Rhode Island, where state officials are blaming their northern neighbor for the ‘‘slow biochemical strangulation’’ of their state’s ‘‘greatest natural asset.’’</a:t>
            </a:r>
          </a:p>
          <a:p>
            <a:r>
              <a:rPr lang="en-US" sz="1400" dirty="0" smtClean="0">
                <a:latin typeface="Times New Roman" pitchFamily="18" charset="0"/>
                <a:cs typeface="Times New Roman" pitchFamily="18" charset="0"/>
              </a:rPr>
              <a:t>On Thursday, Rhode Island Attorney General Peter </a:t>
            </a:r>
            <a:r>
              <a:rPr lang="en-US" sz="1400" dirty="0" smtClean="0">
                <a:latin typeface="Times New Roman" pitchFamily="18" charset="0"/>
                <a:cs typeface="Times New Roman" pitchFamily="18" charset="0"/>
              </a:rPr>
              <a:t>Kilmartin</a:t>
            </a:r>
            <a:r>
              <a:rPr lang="en-US" sz="1400" dirty="0" smtClean="0">
                <a:latin typeface="Times New Roman" pitchFamily="18" charset="0"/>
                <a:cs typeface="Times New Roman" pitchFamily="18" charset="0"/>
              </a:rPr>
              <a:t> wrote to his state’s congressional delegation, asking it to urge local EPA officials to ignore advice from the Massachusetts Department of Environmental Protection, which previously called on the federal environmental officials to delay imposing strict pollution controls on the Worcester-area wastewater treatment plant until further studies are complete.</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‘‘I write to strenuously oppose and resist </a:t>
            </a:r>
            <a:r>
              <a:rPr lang="en-US" sz="1400" dirty="0" smtClean="0">
                <a:latin typeface="Times New Roman" pitchFamily="18" charset="0"/>
                <a:cs typeface="Times New Roman" pitchFamily="18" charset="0"/>
              </a:rPr>
              <a:t>MassDEP’s</a:t>
            </a:r>
            <a:r>
              <a:rPr lang="en-US" sz="1400" dirty="0" smtClean="0">
                <a:latin typeface="Times New Roman" pitchFamily="18" charset="0"/>
                <a:cs typeface="Times New Roman" pitchFamily="18" charset="0"/>
              </a:rPr>
              <a:t> attempt to lend its name to an </a:t>
            </a:r>
            <a:r>
              <a:rPr lang="en-US" sz="1400" dirty="0" smtClean="0">
                <a:latin typeface="Times New Roman" pitchFamily="18" charset="0"/>
                <a:cs typeface="Times New Roman" pitchFamily="18" charset="0"/>
              </a:rPr>
              <a:t>antienvironmental</a:t>
            </a:r>
            <a:r>
              <a:rPr lang="en-US" sz="1400" dirty="0" smtClean="0">
                <a:latin typeface="Times New Roman" pitchFamily="18" charset="0"/>
                <a:cs typeface="Times New Roman" pitchFamily="18" charset="0"/>
              </a:rPr>
              <a:t> position,’’ </a:t>
            </a:r>
            <a:r>
              <a:rPr lang="en-US" sz="1400" dirty="0" smtClean="0">
                <a:latin typeface="Times New Roman" pitchFamily="18" charset="0"/>
                <a:cs typeface="Times New Roman" pitchFamily="18" charset="0"/>
              </a:rPr>
              <a:t>Kilmartin</a:t>
            </a:r>
            <a:r>
              <a:rPr lang="en-US" sz="1400" dirty="0" smtClean="0">
                <a:latin typeface="Times New Roman" pitchFamily="18" charset="0"/>
                <a:cs typeface="Times New Roman" pitchFamily="18" charset="0"/>
              </a:rPr>
              <a:t> wrote. ‘‘In the face of this challenge, Rhode Islanders cannot unilaterally disarm and complacently allow extrajudicial influence at the expense of our beautiful bay.’’</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Since 2008, Worcester-area officials have resisted complying with the federal government’s cleanup plan, which they say would require onerous increases in water and sewer fees. At the same time, environmental advocates argue that the EPA’s proposed pollution limits are inadequate.</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The long-running battle was supposed to come to a head this month when lawyers representing the EPA, the Worcester area’s Upper Blackstone Water Pollution Abatement District, and environmental groups appeared before a three-judge panel at the US First Circuit Court of Appeals in Boston. But the lawyers never got to make their arguments.</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The panel, which includes retired US Supreme Court Justice David Souter, said new computer models from the abatement district about the scale of the pollution and new data about the effect of upgrades to its treatment plant made the planned arguments moot. They urged the parties to spend the next month trying to settle the case.</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Madeline Fleisher, a Justice Department attorney representing the EPA, told the judges she had ‘‘serious doubts’’ about the value of the new computer models and worried that negotiations would only further delay efforts to clean the river.</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‘‘This could end up taking years,’’ Fleisher said.</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But district officials applauded the judges’ orders and said the new data show why spending an estimated $200 million on additional pollution controls, which they said would be the cost of complying with the EPA’s requirements, would produce little benefit to the river and bay.</a:t>
            </a:r>
          </a:p>
          <a:p>
            <a:r>
              <a:rPr lang="en-US" sz="1400" dirty="0" smtClean="0">
                <a:latin typeface="Times New Roman" pitchFamily="18" charset="0"/>
                <a:cs typeface="Times New Roman" pitchFamily="18" charset="0"/>
              </a:rPr>
              <a:t>They said the amount of nitrogen and phosphorous in the river has been reduced by nearly two thirds since the district completed $180 million in upgrades to the sewage treatment plant in Millbury.</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Environmental advocates, who dispute the district’s cost estimates, questioned the benefits from the district’s upgraded plant. ‘‘The district is still discharging very large quantities of nitrogen and phosphorous from its wastewater plant,’’ said Christopher </a:t>
            </a:r>
            <a:r>
              <a:rPr lang="en-US" sz="1400" dirty="0" smtClean="0">
                <a:latin typeface="Times New Roman" pitchFamily="18" charset="0"/>
                <a:cs typeface="Times New Roman" pitchFamily="18" charset="0"/>
              </a:rPr>
              <a:t>Kilian</a:t>
            </a:r>
            <a:r>
              <a:rPr lang="en-US" sz="1400" dirty="0" smtClean="0">
                <a:latin typeface="Times New Roman" pitchFamily="18" charset="0"/>
                <a:cs typeface="Times New Roman" pitchFamily="18" charset="0"/>
              </a:rPr>
              <a:t>, a senior attorney at the Boston-based Conservation Law Foundation, which challenged the EPA’s proposed pollution limits in court as too weak.</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The lawsuits stem from a 2008 permit issued by the EPA that required the district to reduce pollution to comply with state and federal water quality standards. Those requirements have yet to take effect because of the litigation.</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In a brief to the court, EPA lawyers wrote that the permit was based on ‘‘a plentiful array of data, scientific studies, and technical guidance.’’</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The EPA described the Blackstone River as having severe growth of plant life as the result of elevated levels of phosphorous, chlorine, nitrogen, and other nutrients.</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The agency cited state studies that described the river as impaired, with algae covering virtually the entire river bottom. The agency also noted similar damage evident in Upper Narragansett Bay, where the amount of eelgrass, a vital habitat for many fish and invertebrate species, has shrunk from as much as 16,000 acres to less than 100.</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In his letter, </a:t>
            </a:r>
            <a:r>
              <a:rPr lang="en-US" sz="1400" dirty="0" smtClean="0">
                <a:latin typeface="Times New Roman" pitchFamily="18" charset="0"/>
                <a:cs typeface="Times New Roman" pitchFamily="18" charset="0"/>
              </a:rPr>
              <a:t>Kilmartin</a:t>
            </a:r>
            <a:r>
              <a:rPr lang="en-US" sz="1400" dirty="0" smtClean="0">
                <a:latin typeface="Times New Roman" pitchFamily="18" charset="0"/>
                <a:cs typeface="Times New Roman" pitchFamily="18" charset="0"/>
              </a:rPr>
              <a:t> said the treatment plants in his state have already been upgraded or are undergoing upgrades to reduce pollution into the bay.</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‘‘While the Massachusetts situation threatens to fester indefinitely, the Rhode Island </a:t>
            </a:r>
            <a:r>
              <a:rPr lang="en-US" sz="1400" dirty="0" smtClean="0">
                <a:latin typeface="Times New Roman" pitchFamily="18" charset="0"/>
                <a:cs typeface="Times New Roman" pitchFamily="18" charset="0"/>
              </a:rPr>
              <a:t>permitees</a:t>
            </a:r>
            <a:r>
              <a:rPr lang="en-US" sz="1400" dirty="0" smtClean="0">
                <a:latin typeface="Times New Roman" pitchFamily="18" charset="0"/>
                <a:cs typeface="Times New Roman" pitchFamily="18" charset="0"/>
              </a:rPr>
              <a:t> are making rapid progress towards meeting those standards,’’ he wrote.</a:t>
            </a:r>
          </a:p>
          <a:p>
            <a:r>
              <a:rPr lang="en-US" sz="1400" dirty="0" smtClean="0">
                <a:latin typeface="Times New Roman" pitchFamily="18" charset="0"/>
                <a:cs typeface="Times New Roman" pitchFamily="18" charset="0"/>
              </a:rPr>
              <a:t>District and Worcester officials, however, have questioned the basis of the EPA’s permit. They note water rates have already nearly tripled over the last eight years and say they will double if further pollution controls are required.</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The local officials argued that their </a:t>
            </a:r>
            <a:r>
              <a:rPr lang="en-US" sz="1400" dirty="0" smtClean="0">
                <a:latin typeface="Times New Roman" pitchFamily="18" charset="0"/>
                <a:cs typeface="Times New Roman" pitchFamily="18" charset="0"/>
              </a:rPr>
              <a:t>newcomputer</a:t>
            </a:r>
            <a:r>
              <a:rPr lang="en-US" sz="1400" dirty="0" smtClean="0">
                <a:latin typeface="Times New Roman" pitchFamily="18" charset="0"/>
                <a:cs typeface="Times New Roman" pitchFamily="18" charset="0"/>
              </a:rPr>
              <a:t> models show that additional pollution controls would have a marginal benefit. They blamed much of the remaining pollution on the large number of dams in the river, which they said is beyond their control.</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Their arguments were supported last year by Ken </a:t>
            </a:r>
            <a:r>
              <a:rPr lang="en-US" sz="1400" dirty="0" smtClean="0">
                <a:latin typeface="Times New Roman" pitchFamily="18" charset="0"/>
                <a:cs typeface="Times New Roman" pitchFamily="18" charset="0"/>
              </a:rPr>
              <a:t>Kimmell</a:t>
            </a:r>
            <a:r>
              <a:rPr lang="en-US" sz="1400" dirty="0" smtClean="0">
                <a:latin typeface="Times New Roman" pitchFamily="18" charset="0"/>
                <a:cs typeface="Times New Roman" pitchFamily="18" charset="0"/>
              </a:rPr>
              <a:t>, commissioner of the Massachusetts Department of Environmental Protection, who in a letter to local EPA officials over the summer urged the agency to modify its permit to allow the district to use new tools to evaluate the pollution limits. He also requested the EPA work with other agencies to determine the appropriate limits.</a:t>
            </a:r>
          </a:p>
          <a:p>
            <a:r>
              <a:rPr lang="en-US" sz="1400" dirty="0" smtClean="0">
                <a:latin typeface="Times New Roman" pitchFamily="18" charset="0"/>
                <a:cs typeface="Times New Roman" pitchFamily="18" charset="0"/>
              </a:rPr>
              <a:t>In a telephone interview, </a:t>
            </a:r>
            <a:r>
              <a:rPr lang="en-US" sz="1400" dirty="0" smtClean="0">
                <a:latin typeface="Times New Roman" pitchFamily="18" charset="0"/>
                <a:cs typeface="Times New Roman" pitchFamily="18" charset="0"/>
              </a:rPr>
              <a:t>Kimmell</a:t>
            </a:r>
            <a:r>
              <a:rPr lang="en-US" sz="1400" dirty="0" smtClean="0">
                <a:latin typeface="Times New Roman" pitchFamily="18" charset="0"/>
                <a:cs typeface="Times New Roman" pitchFamily="18" charset="0"/>
              </a:rPr>
              <a:t> described his letter to the EPA as ‘‘not </a:t>
            </a:r>
            <a:r>
              <a:rPr lang="en-US" sz="1400" dirty="0" smtClean="0">
                <a:latin typeface="Times New Roman" pitchFamily="18" charset="0"/>
                <a:cs typeface="Times New Roman" pitchFamily="18" charset="0"/>
              </a:rPr>
              <a:t>antienvironmental</a:t>
            </a:r>
            <a:r>
              <a:rPr lang="en-US" sz="1400" dirty="0" smtClean="0">
                <a:latin typeface="Times New Roman" pitchFamily="18" charset="0"/>
                <a:cs typeface="Times New Roman" pitchFamily="18" charset="0"/>
              </a:rPr>
              <a:t>’’ but ‘‘</a:t>
            </a:r>
            <a:r>
              <a:rPr lang="en-US" sz="1400" dirty="0" smtClean="0">
                <a:latin typeface="Times New Roman" pitchFamily="18" charset="0"/>
                <a:cs typeface="Times New Roman" pitchFamily="18" charset="0"/>
              </a:rPr>
              <a:t>proscience</a:t>
            </a:r>
            <a:r>
              <a:rPr lang="en-US" sz="1400" dirty="0" smtClean="0">
                <a:latin typeface="Times New Roman" pitchFamily="18" charset="0"/>
                <a:cs typeface="Times New Roman" pitchFamily="18" charset="0"/>
              </a:rPr>
              <a:t>.’’</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‘‘We weren’t necessarily asking the EPA to lower their standards, rather we were asking them to look at the matter with the fresh data that had been generated,’’ he said. ‘‘There are fundamental scientific questions that have to be answered. There needs to be a better understanding of the relationship of the discharges from the different sources and the actual impact on the health of the bay.’’</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But last fall, more than a dozen environmental groups sent a letter urging local EPA officials to impose the limits immediately, noting that 56 million gallons of treated wastewater a day are being discharged into the Blackstone.</a:t>
            </a:r>
          </a:p>
          <a:p>
            <a:r>
              <a:rPr lang="en-US" sz="1400" dirty="0" smtClean="0">
                <a:latin typeface="Times New Roman" pitchFamily="18" charset="0"/>
                <a:cs typeface="Times New Roman" pitchFamily="18" charset="0"/>
              </a:rPr>
              <a:t> </a:t>
            </a:r>
          </a:p>
          <a:p>
            <a:r>
              <a:rPr lang="en-US" sz="1400" dirty="0" smtClean="0">
                <a:latin typeface="Times New Roman" pitchFamily="18" charset="0"/>
                <a:cs typeface="Times New Roman" pitchFamily="18" charset="0"/>
              </a:rPr>
              <a:t>‘‘If the Blackstone and Narragansett Bay are to become and remain usable by wildlife, fish, anglers, swimmers, and shell fishermen, the [treatment plant] must immediately and significantly reduce its output of nitrogen and phosphorus pollution,’’ they wrote.</a:t>
            </a:r>
          </a:p>
          <a:p>
            <a:endParaRPr lang="en-US" sz="1400" dirty="0">
              <a:latin typeface="Times New Roman" pitchFamily="18" charset="0"/>
              <a:cs typeface="Times New Roman" pitchFamily="18" charset="0"/>
            </a:endParaRPr>
          </a:p>
        </p:txBody>
      </p:sp>
      <p:pic>
        <p:nvPicPr>
          <p:cNvPr id="1034" name="Picture 10"/>
          <p:cNvPicPr>
            <a:picLocks noChangeAspect="1" noChangeArrowheads="1"/>
          </p:cNvPicPr>
          <p:nvPr/>
        </p:nvPicPr>
        <p:blipFill>
          <a:blip r:embed="rId3" cstate="print"/>
          <a:srcRect/>
          <a:stretch>
            <a:fillRect/>
          </a:stretch>
        </p:blipFill>
        <p:spPr bwMode="auto">
          <a:xfrm>
            <a:off x="32689800" y="2438400"/>
            <a:ext cx="5103510" cy="914400"/>
          </a:xfrm>
          <a:prstGeom prst="rect">
            <a:avLst/>
          </a:prstGeom>
          <a:noFill/>
          <a:ln w="9525">
            <a:noFill/>
            <a:miter lim="800000"/>
            <a:headEnd/>
            <a:tailEnd/>
          </a:ln>
        </p:spPr>
      </p:pic>
      <p:pic>
        <p:nvPicPr>
          <p:cNvPr id="27" name="Picture 26" descr="treatment plant.jpg"/>
          <p:cNvPicPr>
            <a:picLocks noChangeAspect="1"/>
          </p:cNvPicPr>
          <p:nvPr/>
        </p:nvPicPr>
        <p:blipFill>
          <a:blip r:embed="rId4" cstate="print"/>
          <a:stretch>
            <a:fillRect/>
          </a:stretch>
        </p:blipFill>
        <p:spPr>
          <a:xfrm>
            <a:off x="9677400" y="2743200"/>
            <a:ext cx="15093786" cy="9144000"/>
          </a:xfrm>
          <a:prstGeom prst="rect">
            <a:avLst/>
          </a:prstGeom>
          <a:ln>
            <a:solidFill>
              <a:schemeClr val="tx1">
                <a:lumMod val="50000"/>
                <a:lumOff val="50000"/>
              </a:schemeClr>
            </a:solidFill>
          </a:ln>
        </p:spPr>
      </p:pic>
      <p:pic>
        <p:nvPicPr>
          <p:cNvPr id="28" name="Picture 27" descr="22blackstone_photo3.jpg"/>
          <p:cNvPicPr>
            <a:picLocks noChangeAspect="1"/>
          </p:cNvPicPr>
          <p:nvPr/>
        </p:nvPicPr>
        <p:blipFill>
          <a:blip r:embed="rId5" cstate="print"/>
          <a:stretch>
            <a:fillRect/>
          </a:stretch>
        </p:blipFill>
        <p:spPr>
          <a:xfrm>
            <a:off x="32766000" y="5029200"/>
            <a:ext cx="7187424" cy="5486400"/>
          </a:xfrm>
          <a:prstGeom prst="rect">
            <a:avLst/>
          </a:prstGeom>
        </p:spPr>
      </p:pic>
      <p:pic>
        <p:nvPicPr>
          <p:cNvPr id="30" name="Picture 29" descr="blackstone map.gif"/>
          <p:cNvPicPr>
            <a:picLocks noChangeAspect="1"/>
          </p:cNvPicPr>
          <p:nvPr/>
        </p:nvPicPr>
        <p:blipFill>
          <a:blip r:embed="rId6" cstate="print"/>
          <a:stretch>
            <a:fillRect/>
          </a:stretch>
        </p:blipFill>
        <p:spPr>
          <a:xfrm>
            <a:off x="609600" y="19126200"/>
            <a:ext cx="9144000" cy="11113723"/>
          </a:xfrm>
          <a:prstGeom prst="rect">
            <a:avLst/>
          </a:prstGeom>
          <a:ln>
            <a:solidFill>
              <a:schemeClr val="tx1">
                <a:lumMod val="50000"/>
                <a:lumOff val="50000"/>
              </a:schemeClr>
            </a:solidFill>
          </a:ln>
        </p:spPr>
      </p:pic>
      <p:sp>
        <p:nvSpPr>
          <p:cNvPr id="18" name="TextBox 17"/>
          <p:cNvSpPr txBox="1"/>
          <p:nvPr/>
        </p:nvSpPr>
        <p:spPr>
          <a:xfrm>
            <a:off x="10972800" y="26415623"/>
            <a:ext cx="10058400" cy="5816977"/>
          </a:xfrm>
          <a:prstGeom prst="rect">
            <a:avLst/>
          </a:prstGeom>
          <a:noFill/>
        </p:spPr>
        <p:txBody>
          <a:bodyPr wrap="square" rtlCol="0">
            <a:spAutoFit/>
          </a:bodyPr>
          <a:lstStyle/>
          <a:p>
            <a:r>
              <a:rPr lang="en-US" sz="3200" b="1" dirty="0" smtClean="0">
                <a:latin typeface="Arial" pitchFamily="34" charset="0"/>
                <a:cs typeface="Arial" pitchFamily="34" charset="0"/>
              </a:rPr>
              <a:t>Post-tour feedback from students</a:t>
            </a:r>
          </a:p>
          <a:p>
            <a:r>
              <a:rPr lang="en-US" sz="2400" dirty="0" smtClean="0">
                <a:latin typeface="Arial" pitchFamily="34" charset="0"/>
                <a:cs typeface="Arial" pitchFamily="34" charset="0"/>
              </a:rPr>
              <a:t>“Prior to the lab, I didn't even know who was responsible for handling the wastewater in my area. Through the assignment, I learned a lot about the MWRA, and was especially impressed by the expansive area they provide coverage for. This interest led me to work with MWRA GIS data in one of my GIS projects this semester. So, the interest and knowledge I gained from that lab has definitely extended beyond Intro Geology.” Anthony </a:t>
            </a:r>
            <a:r>
              <a:rPr lang="en-US" sz="2400" dirty="0" smtClean="0">
                <a:latin typeface="Arial" pitchFamily="34" charset="0"/>
                <a:cs typeface="Arial" pitchFamily="34" charset="0"/>
              </a:rPr>
              <a:t>Pepe</a:t>
            </a:r>
            <a:r>
              <a:rPr lang="en-US" sz="2400" dirty="0" smtClean="0">
                <a:latin typeface="Arial" pitchFamily="34" charset="0"/>
                <a:cs typeface="Arial" pitchFamily="34" charset="0"/>
              </a:rPr>
              <a:t> (Bio and ENVS, ‘14)</a:t>
            </a:r>
          </a:p>
          <a:p>
            <a:endParaRPr lang="en-US" sz="2400" dirty="0" smtClean="0">
              <a:latin typeface="Arial" pitchFamily="34" charset="0"/>
              <a:cs typeface="Arial" pitchFamily="34" charset="0"/>
            </a:endParaRPr>
          </a:p>
          <a:p>
            <a:r>
              <a:rPr lang="en-US" sz="2400" dirty="0" smtClean="0">
                <a:latin typeface="Arial" pitchFamily="34" charset="0"/>
                <a:cs typeface="Arial" pitchFamily="34" charset="0"/>
              </a:rPr>
              <a:t>“Overall, the combination of the tour and background research of waste water treatment at home was a valuable experience in combining education from class, hands on visual learning, and background research. For me at least, all of these contributed to enhancing my education in the topic.” (Craig Connolly, Bio and ENVS, ‘13)</a:t>
            </a:r>
          </a:p>
          <a:p>
            <a:endParaRPr lang="en-US" sz="2800" dirty="0"/>
          </a:p>
        </p:txBody>
      </p:sp>
      <p:pic>
        <p:nvPicPr>
          <p:cNvPr id="1026" name="Picture 2" descr="http://waenvironment.files.wordpress.com/2009/09/water-filtration-plant-31.jpg"/>
          <p:cNvPicPr>
            <a:picLocks noChangeAspect="1" noChangeArrowheads="1"/>
          </p:cNvPicPr>
          <p:nvPr/>
        </p:nvPicPr>
        <p:blipFill>
          <a:blip r:embed="rId7" cstate="print"/>
          <a:srcRect/>
          <a:stretch>
            <a:fillRect/>
          </a:stretch>
        </p:blipFill>
        <p:spPr bwMode="auto">
          <a:xfrm>
            <a:off x="10972800" y="18135600"/>
            <a:ext cx="10058400" cy="7553587"/>
          </a:xfrm>
          <a:prstGeom prst="rect">
            <a:avLst/>
          </a:prstGeom>
          <a:noFill/>
          <a:ln>
            <a:solidFill>
              <a:schemeClr val="tx1">
                <a:lumMod val="50000"/>
                <a:lumOff val="50000"/>
              </a:schemeClr>
            </a:solidFill>
          </a:ln>
        </p:spPr>
      </p:pic>
      <p:pic>
        <p:nvPicPr>
          <p:cNvPr id="1028" name="Picture 4" descr="Cover image expansion"/>
          <p:cNvPicPr>
            <a:picLocks noChangeAspect="1" noChangeArrowheads="1"/>
          </p:cNvPicPr>
          <p:nvPr/>
        </p:nvPicPr>
        <p:blipFill>
          <a:blip r:embed="rId8" cstate="print"/>
          <a:srcRect/>
          <a:stretch>
            <a:fillRect/>
          </a:stretch>
        </p:blipFill>
        <p:spPr bwMode="auto">
          <a:xfrm>
            <a:off x="25298401" y="2743200"/>
            <a:ext cx="6857998" cy="9144000"/>
          </a:xfrm>
          <a:prstGeom prst="rect">
            <a:avLst/>
          </a:prstGeom>
          <a:noFill/>
          <a:ln>
            <a:solidFill>
              <a:schemeClr val="tx1">
                <a:lumMod val="50000"/>
                <a:lumOff val="50000"/>
              </a:schemeClr>
            </a:solidFill>
          </a:ln>
        </p:spPr>
      </p:pic>
      <p:sp>
        <p:nvSpPr>
          <p:cNvPr id="20" name="TextBox 19"/>
          <p:cNvSpPr txBox="1"/>
          <p:nvPr/>
        </p:nvSpPr>
        <p:spPr>
          <a:xfrm>
            <a:off x="25298400" y="9332655"/>
            <a:ext cx="6858000" cy="2554545"/>
          </a:xfrm>
          <a:prstGeom prst="rect">
            <a:avLst/>
          </a:prstGeom>
          <a:solidFill>
            <a:schemeClr val="bg1">
              <a:alpha val="50000"/>
            </a:schemeClr>
          </a:solidFill>
        </p:spPr>
        <p:txBody>
          <a:bodyPr wrap="square" rtlCol="0">
            <a:spAutoFit/>
          </a:bodyPr>
          <a:lstStyle/>
          <a:p>
            <a:r>
              <a:rPr lang="en-US" sz="1600" dirty="0" smtClean="0">
                <a:latin typeface="Arial" pitchFamily="34" charset="0"/>
                <a:cs typeface="Arial" pitchFamily="34" charset="0"/>
              </a:rPr>
              <a:t>Cover photo from journal </a:t>
            </a:r>
            <a:r>
              <a:rPr lang="en-US" sz="1600" i="1" dirty="0" smtClean="0">
                <a:latin typeface="Arial" pitchFamily="34" charset="0"/>
                <a:cs typeface="Arial" pitchFamily="34" charset="0"/>
              </a:rPr>
              <a:t>Elements, </a:t>
            </a:r>
            <a:r>
              <a:rPr lang="en-US" sz="1600" dirty="0" smtClean="0">
                <a:latin typeface="Arial" pitchFamily="34" charset="0"/>
                <a:cs typeface="Arial" pitchFamily="34" charset="0"/>
              </a:rPr>
              <a:t>April 2008</a:t>
            </a:r>
          </a:p>
          <a:p>
            <a:r>
              <a:rPr lang="en-US" sz="1600" dirty="0" smtClean="0">
                <a:latin typeface="Arial" pitchFamily="34" charset="0"/>
                <a:cs typeface="Arial" pitchFamily="34" charset="0"/>
              </a:rPr>
              <a:t>Caption: </a:t>
            </a:r>
            <a:r>
              <a:rPr lang="en-US" sz="1600" dirty="0" err="1" smtClean="0">
                <a:latin typeface="Arial" pitchFamily="34" charset="0"/>
                <a:cs typeface="Arial" pitchFamily="34" charset="0"/>
              </a:rPr>
              <a:t>Eutrophication</a:t>
            </a:r>
            <a:r>
              <a:rPr lang="en-US" sz="1600" dirty="0" smtClean="0">
                <a:latin typeface="Arial" pitchFamily="34" charset="0"/>
                <a:cs typeface="Arial" pitchFamily="34" charset="0"/>
              </a:rPr>
              <a:t> of Greenwich Bay, Rhode Island, killed these juvenile menhaden in August 2003. Excess nutrients, including phosphate and nitrogen, promote blooms of algae and blue-green bacteria, depleting oxygen to the point where fish and other marine animals suffocate. </a:t>
            </a:r>
            <a:r>
              <a:rPr lang="en-US" sz="1600" dirty="0" err="1" smtClean="0">
                <a:latin typeface="Arial" pitchFamily="34" charset="0"/>
                <a:cs typeface="Arial" pitchFamily="34" charset="0"/>
              </a:rPr>
              <a:t>Eutrophication</a:t>
            </a:r>
            <a:r>
              <a:rPr lang="en-US" sz="1600" dirty="0" smtClean="0">
                <a:latin typeface="Arial" pitchFamily="34" charset="0"/>
                <a:cs typeface="Arial" pitchFamily="34" charset="0"/>
              </a:rPr>
              <a:t> is becoming more widespread due to increased use of phosphate fertilizers and to inadequate wastewater treatment practices. It is estimated that about half of the lakes in Asia, Europe and North America are </a:t>
            </a:r>
            <a:r>
              <a:rPr lang="en-US" sz="1600" dirty="0" err="1" smtClean="0">
                <a:latin typeface="Arial" pitchFamily="34" charset="0"/>
                <a:cs typeface="Arial" pitchFamily="34" charset="0"/>
              </a:rPr>
              <a:t>eutrophic</a:t>
            </a:r>
            <a:r>
              <a:rPr lang="en-US" sz="1600" dirty="0" smtClean="0">
                <a:latin typeface="Arial" pitchFamily="34" charset="0"/>
                <a:cs typeface="Arial" pitchFamily="34" charset="0"/>
              </a:rPr>
              <a:t> (ILIC 2008). PHOTO BY THOMAS ARDITO, NARRAGANSETT BAY ESTUARY PROGRAM, WWW.NBEP.ORG</a:t>
            </a:r>
            <a:endParaRPr lang="en-US" sz="1600" dirty="0">
              <a:latin typeface="Arial" pitchFamily="34" charset="0"/>
              <a:cs typeface="Arial" pitchFamily="34" charset="0"/>
            </a:endParaRPr>
          </a:p>
        </p:txBody>
      </p:sp>
      <p:sp>
        <p:nvSpPr>
          <p:cNvPr id="14" name="TextBox 13"/>
          <p:cNvSpPr txBox="1"/>
          <p:nvPr/>
        </p:nvSpPr>
        <p:spPr>
          <a:xfrm>
            <a:off x="20421600" y="7315200"/>
            <a:ext cx="3291286" cy="769441"/>
          </a:xfrm>
          <a:prstGeom prst="rect">
            <a:avLst/>
          </a:prstGeom>
          <a:noFill/>
        </p:spPr>
        <p:txBody>
          <a:bodyPr wrap="none" rtlCol="0">
            <a:spAutoFit/>
          </a:bodyPr>
          <a:lstStyle/>
          <a:p>
            <a:r>
              <a:rPr lang="en-US" sz="4400" dirty="0" smtClean="0">
                <a:latin typeface="Arial" pitchFamily="34" charset="0"/>
                <a:cs typeface="Arial" pitchFamily="34" charset="0"/>
              </a:rPr>
              <a:t>The process</a:t>
            </a:r>
            <a:endParaRPr lang="en-US" sz="4400" dirty="0">
              <a:latin typeface="Arial" pitchFamily="34" charset="0"/>
              <a:cs typeface="Arial" pitchFamily="34" charset="0"/>
            </a:endParaRPr>
          </a:p>
        </p:txBody>
      </p:sp>
      <p:sp>
        <p:nvSpPr>
          <p:cNvPr id="23" name="TextBox 22"/>
          <p:cNvSpPr txBox="1"/>
          <p:nvPr/>
        </p:nvSpPr>
        <p:spPr>
          <a:xfrm>
            <a:off x="10896600" y="25679400"/>
            <a:ext cx="9753600" cy="646331"/>
          </a:xfrm>
          <a:prstGeom prst="rect">
            <a:avLst/>
          </a:prstGeom>
          <a:noFill/>
        </p:spPr>
        <p:txBody>
          <a:bodyPr wrap="square" rtlCol="0">
            <a:spAutoFit/>
          </a:bodyPr>
          <a:lstStyle/>
          <a:p>
            <a:r>
              <a:rPr lang="en-US" sz="1800" dirty="0" smtClean="0"/>
              <a:t>Photo  of discharge canal to Blackstone from Worcester Academy blog: </a:t>
            </a:r>
            <a:r>
              <a:rPr lang="en-US" sz="1800" dirty="0" smtClean="0">
                <a:hlinkClick r:id="rId9"/>
              </a:rPr>
              <a:t>http://waenvironment.wordpress.com/</a:t>
            </a:r>
            <a:r>
              <a:rPr lang="en-US" sz="1800" dirty="0" smtClean="0"/>
              <a:t> Taken in 2009</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TotalTime>
  <Words>1089</Words>
  <Application>Microsoft Office PowerPoint</Application>
  <PresentationFormat>Custom</PresentationFormat>
  <Paragraphs>149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Company>College of the Holy Cross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The College of the Holy Cross</dc:creator>
  <cp:lastModifiedBy>The College of the Holy Cross</cp:lastModifiedBy>
  <cp:revision>37</cp:revision>
  <dcterms:created xsi:type="dcterms:W3CDTF">2012-04-18T19:02:22Z</dcterms:created>
  <dcterms:modified xsi:type="dcterms:W3CDTF">2012-05-10T19:06:52Z</dcterms:modified>
</cp:coreProperties>
</file>