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57" r:id="rId3"/>
    <p:sldId id="272" r:id="rId4"/>
    <p:sldId id="258" r:id="rId5"/>
    <p:sldId id="294" r:id="rId6"/>
    <p:sldId id="260" r:id="rId7"/>
    <p:sldId id="296" r:id="rId8"/>
    <p:sldId id="261" r:id="rId9"/>
    <p:sldId id="262" r:id="rId10"/>
    <p:sldId id="263" r:id="rId11"/>
    <p:sldId id="264" r:id="rId12"/>
    <p:sldId id="266" r:id="rId13"/>
    <p:sldId id="267" r:id="rId14"/>
    <p:sldId id="269" r:id="rId15"/>
    <p:sldId id="268" r:id="rId16"/>
    <p:sldId id="270" r:id="rId17"/>
    <p:sldId id="271" r:id="rId18"/>
    <p:sldId id="284" r:id="rId19"/>
    <p:sldId id="285" r:id="rId20"/>
    <p:sldId id="280" r:id="rId21"/>
    <p:sldId id="281" r:id="rId22"/>
    <p:sldId id="282" r:id="rId23"/>
    <p:sldId id="283" r:id="rId24"/>
    <p:sldId id="286" r:id="rId25"/>
    <p:sldId id="287" r:id="rId26"/>
    <p:sldId id="288" r:id="rId27"/>
    <p:sldId id="292" r:id="rId28"/>
    <p:sldId id="289" r:id="rId29"/>
    <p:sldId id="295" r:id="rId30"/>
    <p:sldId id="290" r:id="rId31"/>
    <p:sldId id="291" r:id="rId32"/>
    <p:sldId id="293" r:id="rId33"/>
    <p:sldId id="274" r:id="rId34"/>
    <p:sldId id="275" r:id="rId35"/>
    <p:sldId id="276" r:id="rId3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ah Joseph" initials="" lastIdx="8"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1D1D1"/>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1" d="100"/>
          <a:sy n="61" d="100"/>
        </p:scale>
        <p:origin x="-1339" y="-8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8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310A8115-ABC8-4E88-B95C-F60D21220D7A}" type="datetimeFigureOut">
              <a:rPr lang="en-US"/>
              <a:pPr>
                <a:defRPr/>
              </a:pPr>
              <a:t>6/3/2012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BBD68307-6D85-4C6A-8A8A-3E1A3005D70D}" type="slidenum">
              <a:rPr lang="en-US"/>
              <a:pPr>
                <a:defRPr/>
              </a:pPr>
              <a:t>‹#›</a:t>
            </a:fld>
            <a:endParaRPr lang="en-US"/>
          </a:p>
        </p:txBody>
      </p:sp>
    </p:spTree>
    <p:extLst>
      <p:ext uri="{BB962C8B-B14F-4D97-AF65-F5344CB8AC3E}">
        <p14:creationId xmlns:p14="http://schemas.microsoft.com/office/powerpoint/2010/main" val="106504070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Beyond Volunteerism/community service</a:t>
            </a:r>
          </a:p>
          <a:p>
            <a:pPr eaLnBrk="1" hangingPunct="1">
              <a:spcBef>
                <a:spcPct val="0"/>
              </a:spcBef>
            </a:pPr>
            <a:r>
              <a:rPr lang="en-US" smtClean="0"/>
              <a:t>Often incorporates reflection about the experience</a:t>
            </a:r>
          </a:p>
        </p:txBody>
      </p:sp>
      <p:sp>
        <p:nvSpPr>
          <p:cNvPr id="163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30C167-4552-49C3-81DD-F03BC262D0C0}" type="slidenum">
              <a:rPr lang="en-US"/>
              <a:pPr fontAlgn="base">
                <a:spcBef>
                  <a:spcPct val="0"/>
                </a:spcBef>
                <a:spcAft>
                  <a:spcPct val="0"/>
                </a:spcAft>
                <a:defRPr/>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p:spPr>
      </p:sp>
      <p:sp>
        <p:nvSpPr>
          <p:cNvPr id="552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Less is in your control as soon as you step out of the classroom</a:t>
            </a:r>
          </a:p>
        </p:txBody>
      </p:sp>
      <p:sp>
        <p:nvSpPr>
          <p:cNvPr id="532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2584D7-CF86-4A2F-AA2E-73AD7B6F8B6A}" type="slidenum">
              <a:rPr lang="en-US"/>
              <a:pPr fontAlgn="base">
                <a:spcBef>
                  <a:spcPct val="0"/>
                </a:spcBef>
                <a:spcAft>
                  <a:spcPct val="0"/>
                </a:spcAft>
                <a:defRPr/>
              </a:pPr>
              <a:t>30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p:spPr>
      </p:sp>
      <p:sp>
        <p:nvSpPr>
          <p:cNvPr id="573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Less is in your control as soon as you step out of the classroom</a:t>
            </a:r>
          </a:p>
        </p:txBody>
      </p:sp>
      <p:sp>
        <p:nvSpPr>
          <p:cNvPr id="552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E2ACF57-FF57-46BF-B816-383C624656CF}" type="slidenum">
              <a:rPr lang="en-US"/>
              <a:pPr fontAlgn="base">
                <a:spcBef>
                  <a:spcPct val="0"/>
                </a:spcBef>
                <a:spcAft>
                  <a:spcPct val="0"/>
                </a:spcAft>
                <a:defRPr/>
              </a:pPr>
              <a:t>31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p:spPr>
      </p:sp>
      <p:sp>
        <p:nvSpPr>
          <p:cNvPr id="593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Less is in your control as soon as you step out of the classroom</a:t>
            </a:r>
          </a:p>
        </p:txBody>
      </p:sp>
      <p:sp>
        <p:nvSpPr>
          <p:cNvPr id="573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EB6336-62D4-4AB1-8CAA-5AE5CE1F53F9}" type="slidenum">
              <a:rPr lang="en-US"/>
              <a:pPr fontAlgn="base">
                <a:spcBef>
                  <a:spcPct val="0"/>
                </a:spcBef>
                <a:spcAft>
                  <a:spcPct val="0"/>
                </a:spcAft>
                <a:defRPr/>
              </a:pPr>
              <a:t>32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spcAft>
                <a:spcPts val="1200"/>
              </a:spcAft>
              <a:buClr>
                <a:srgbClr val="FF0000"/>
              </a:buClr>
              <a:buFontTx/>
              <a:buChar char="•"/>
            </a:pPr>
            <a:r>
              <a:rPr lang="en-US" sz="3200" smtClean="0">
                <a:latin typeface="Times New Roman" pitchFamily="18" charset="0"/>
                <a:cs typeface="Times New Roman" pitchFamily="18" charset="0"/>
              </a:rPr>
              <a:t> So a project idea has formed:</a:t>
            </a:r>
          </a:p>
          <a:p>
            <a:pPr eaLnBrk="1" hangingPunct="1">
              <a:spcBef>
                <a:spcPct val="0"/>
              </a:spcBef>
              <a:spcAft>
                <a:spcPts val="1200"/>
              </a:spcAft>
              <a:buClr>
                <a:srgbClr val="FF0000"/>
              </a:buClr>
              <a:buFontTx/>
              <a:buChar char="•"/>
            </a:pPr>
            <a:r>
              <a:rPr lang="en-US" sz="3200" smtClean="0">
                <a:latin typeface="Times New Roman" pitchFamily="18" charset="0"/>
                <a:cs typeface="Times New Roman" pitchFamily="18" charset="0"/>
              </a:rPr>
              <a:t> Sounds easy, huh?</a:t>
            </a:r>
          </a:p>
          <a:p>
            <a:pPr eaLnBrk="1" hangingPunct="1">
              <a:spcBef>
                <a:spcPct val="0"/>
              </a:spcBef>
            </a:pPr>
            <a:endParaRPr lang="en-US" smtClean="0"/>
          </a:p>
        </p:txBody>
      </p:sp>
      <p:sp>
        <p:nvSpPr>
          <p:cNvPr id="358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7A07364-9EF7-4894-AC9A-0901E7459245}" type="slidenum">
              <a:rPr lang="en-US"/>
              <a:pPr fontAlgn="base">
                <a:spcBef>
                  <a:spcPct val="0"/>
                </a:spcBef>
                <a:spcAft>
                  <a:spcPct val="0"/>
                </a:spcAft>
                <a:defRPr/>
              </a:pPr>
              <a:t>20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spcAft>
                <a:spcPts val="600"/>
              </a:spcAft>
              <a:buClr>
                <a:srgbClr val="FF0000"/>
              </a:buClr>
              <a:buFontTx/>
              <a:buChar char="•"/>
            </a:pPr>
            <a:r>
              <a:rPr lang="en-US" sz="2000" smtClean="0">
                <a:latin typeface="Times New Roman" pitchFamily="18" charset="0"/>
                <a:cs typeface="Times New Roman" pitchFamily="18" charset="0"/>
              </a:rPr>
              <a:t> Overarching goals:</a:t>
            </a:r>
          </a:p>
          <a:p>
            <a:pPr marL="914400" lvl="1" indent="-457200" eaLnBrk="1" hangingPunct="1">
              <a:spcBef>
                <a:spcPct val="0"/>
              </a:spcBef>
              <a:spcAft>
                <a:spcPts val="600"/>
              </a:spcAft>
              <a:buClr>
                <a:srgbClr val="FF0000"/>
              </a:buClr>
              <a:buFontTx/>
              <a:buChar char="•"/>
            </a:pPr>
            <a:r>
              <a:rPr lang="en-US" sz="2000" smtClean="0">
                <a:latin typeface="Times New Roman" pitchFamily="18" charset="0"/>
                <a:cs typeface="Times New Roman" pitchFamily="18" charset="0"/>
              </a:rPr>
              <a:t>Students gain more intimate knowledge of some aspects of climate change through teaching</a:t>
            </a:r>
          </a:p>
          <a:p>
            <a:pPr marL="914400" lvl="1" indent="-457200" eaLnBrk="1" hangingPunct="1">
              <a:spcBef>
                <a:spcPct val="0"/>
              </a:spcBef>
              <a:spcAft>
                <a:spcPts val="600"/>
              </a:spcAft>
              <a:buClr>
                <a:srgbClr val="FF0000"/>
              </a:buClr>
              <a:buFontTx/>
              <a:buChar char="•"/>
            </a:pPr>
            <a:r>
              <a:rPr lang="en-US" sz="2000" smtClean="0">
                <a:latin typeface="Times New Roman" pitchFamily="18" charset="0"/>
                <a:cs typeface="Times New Roman" pitchFamily="18" charset="0"/>
              </a:rPr>
              <a:t>Become more familiar with lab procedures and instructional technologies</a:t>
            </a:r>
          </a:p>
          <a:p>
            <a:pPr marL="914400" lvl="1" indent="-457200" eaLnBrk="1" hangingPunct="1">
              <a:spcBef>
                <a:spcPct val="0"/>
              </a:spcBef>
              <a:spcAft>
                <a:spcPts val="600"/>
              </a:spcAft>
              <a:buClr>
                <a:srgbClr val="FF0000"/>
              </a:buClr>
              <a:buFontTx/>
              <a:buChar char="•"/>
            </a:pPr>
            <a:r>
              <a:rPr lang="en-US" sz="2000" smtClean="0">
                <a:latin typeface="Times New Roman" pitchFamily="18" charset="0"/>
                <a:cs typeface="Times New Roman" pitchFamily="18" charset="0"/>
              </a:rPr>
              <a:t>Establish group work techniques as well as practice independence in setting and achieving stepwise  goals towards project completion</a:t>
            </a:r>
          </a:p>
          <a:p>
            <a:pPr marL="914400" lvl="1" indent="-457200" eaLnBrk="1" hangingPunct="1">
              <a:spcBef>
                <a:spcPct val="0"/>
              </a:spcBef>
              <a:spcAft>
                <a:spcPts val="600"/>
              </a:spcAft>
              <a:buClr>
                <a:srgbClr val="FF0000"/>
              </a:buClr>
              <a:buFontTx/>
              <a:buChar char="•"/>
            </a:pPr>
            <a:r>
              <a:rPr lang="en-US" sz="2000" smtClean="0">
                <a:latin typeface="Times New Roman" pitchFamily="18" charset="0"/>
                <a:cs typeface="Times New Roman" pitchFamily="18" charset="0"/>
              </a:rPr>
              <a:t>Gain experience in communication of complex ideas to the public</a:t>
            </a:r>
          </a:p>
          <a:p>
            <a:pPr marL="914400" lvl="1" indent="-457200" eaLnBrk="1" hangingPunct="1">
              <a:spcBef>
                <a:spcPct val="0"/>
              </a:spcBef>
              <a:spcAft>
                <a:spcPts val="600"/>
              </a:spcAft>
              <a:buClr>
                <a:srgbClr val="FF0000"/>
              </a:buClr>
              <a:buFontTx/>
              <a:buChar char="•"/>
            </a:pPr>
            <a:r>
              <a:rPr lang="en-US" sz="2000" smtClean="0">
                <a:latin typeface="Times New Roman" pitchFamily="18" charset="0"/>
                <a:cs typeface="Times New Roman" pitchFamily="18" charset="0"/>
              </a:rPr>
              <a:t>Provide high school students with an interesting and fun way to learn science skills and certain aspects of GCC science</a:t>
            </a:r>
          </a:p>
          <a:p>
            <a:pPr eaLnBrk="1" hangingPunct="1">
              <a:spcBef>
                <a:spcPct val="0"/>
              </a:spcBef>
              <a:spcAft>
                <a:spcPts val="600"/>
              </a:spcAft>
              <a:buClr>
                <a:srgbClr val="FF0000"/>
              </a:buClr>
              <a:buFontTx/>
              <a:buChar char="•"/>
            </a:pPr>
            <a:r>
              <a:rPr lang="en-US" sz="2000" smtClean="0">
                <a:latin typeface="Times New Roman" pitchFamily="18" charset="0"/>
                <a:cs typeface="Times New Roman" pitchFamily="18" charset="0"/>
              </a:rPr>
              <a:t> Practical goals:</a:t>
            </a:r>
          </a:p>
          <a:p>
            <a:pPr marL="914400" lvl="1" indent="-457200" eaLnBrk="1" hangingPunct="1">
              <a:spcBef>
                <a:spcPct val="0"/>
              </a:spcBef>
              <a:spcAft>
                <a:spcPts val="600"/>
              </a:spcAft>
              <a:buClr>
                <a:srgbClr val="FF0000"/>
              </a:buClr>
              <a:buFontTx/>
              <a:buChar char="•"/>
            </a:pPr>
            <a:r>
              <a:rPr lang="en-US" sz="2000" smtClean="0">
                <a:latin typeface="Times New Roman" pitchFamily="18" charset="0"/>
                <a:cs typeface="Times New Roman" pitchFamily="18" charset="0"/>
              </a:rPr>
              <a:t>Increase individual knowledge/ability by completing lab sections and attempting others lab sections</a:t>
            </a:r>
          </a:p>
          <a:p>
            <a:pPr marL="914400" lvl="1" indent="-457200" eaLnBrk="1" hangingPunct="1">
              <a:spcBef>
                <a:spcPct val="0"/>
              </a:spcBef>
              <a:spcAft>
                <a:spcPts val="600"/>
              </a:spcAft>
              <a:buClr>
                <a:srgbClr val="FF0000"/>
              </a:buClr>
              <a:buFontTx/>
              <a:buChar char="•"/>
            </a:pPr>
            <a:r>
              <a:rPr lang="en-US" sz="2000" smtClean="0">
                <a:latin typeface="Times New Roman" pitchFamily="18" charset="0"/>
                <a:cs typeface="Times New Roman" pitchFamily="18" charset="0"/>
              </a:rPr>
              <a:t>Improve the written lab, teachers notes, etc. from the technical (typos, errors) to practical (distance between light and samples) to conceptual (looking at different potential experiments) </a:t>
            </a:r>
          </a:p>
          <a:p>
            <a:pPr marL="914400" lvl="1" indent="-457200" eaLnBrk="1" hangingPunct="1">
              <a:spcBef>
                <a:spcPct val="0"/>
              </a:spcBef>
              <a:spcAft>
                <a:spcPts val="600"/>
              </a:spcAft>
              <a:buClr>
                <a:srgbClr val="FF0000"/>
              </a:buClr>
              <a:buFontTx/>
              <a:buChar char="•"/>
            </a:pPr>
            <a:r>
              <a:rPr lang="en-US" sz="2000" smtClean="0">
                <a:latin typeface="Times New Roman" pitchFamily="18" charset="0"/>
                <a:cs typeface="Times New Roman" pitchFamily="18" charset="0"/>
              </a:rPr>
              <a:t>Educate high school students through a created video (long term impact) as well as class visit(s)</a:t>
            </a:r>
          </a:p>
          <a:p>
            <a:pPr eaLnBrk="1" hangingPunct="1">
              <a:spcBef>
                <a:spcPct val="0"/>
              </a:spcBef>
            </a:pPr>
            <a:endParaRPr lang="en-US" smtClean="0"/>
          </a:p>
        </p:txBody>
      </p:sp>
      <p:sp>
        <p:nvSpPr>
          <p:cNvPr id="378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5FF8781-C842-4548-AF94-400327560E1C}" type="slidenum">
              <a:rPr lang="en-US"/>
              <a:pPr fontAlgn="base">
                <a:spcBef>
                  <a:spcPct val="0"/>
                </a:spcBef>
                <a:spcAft>
                  <a:spcPct val="0"/>
                </a:spcAft>
                <a:defRPr/>
              </a:pPr>
              <a:t>21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They actually did everything on this list.</a:t>
            </a:r>
          </a:p>
          <a:p>
            <a:pPr eaLnBrk="1" hangingPunct="1">
              <a:spcBef>
                <a:spcPct val="0"/>
              </a:spcBef>
            </a:pPr>
            <a:endParaRPr lang="en-US" smtClean="0"/>
          </a:p>
          <a:p>
            <a:pPr eaLnBrk="1" hangingPunct="1">
              <a:spcBef>
                <a:spcPct val="0"/>
              </a:spcBef>
            </a:pPr>
            <a:r>
              <a:rPr lang="en-US" smtClean="0"/>
              <a:t>The star are to remind me of a few things:</a:t>
            </a:r>
          </a:p>
          <a:p>
            <a:pPr eaLnBrk="1" hangingPunct="1">
              <a:spcBef>
                <a:spcPct val="0"/>
              </a:spcBef>
              <a:buFontTx/>
              <a:buChar char="-"/>
            </a:pPr>
            <a:r>
              <a:rPr lang="en-US" smtClean="0"/>
              <a:t>This is on top of “normal” class: lecture/discussion, problem sets, weekly labs, writing assignments, etc</a:t>
            </a:r>
          </a:p>
          <a:p>
            <a:pPr eaLnBrk="1" hangingPunct="1">
              <a:spcBef>
                <a:spcPct val="0"/>
              </a:spcBef>
              <a:buFontTx/>
              <a:buChar char="-"/>
            </a:pPr>
            <a:r>
              <a:rPr lang="en-US" smtClean="0"/>
              <a:t>Most of this done out of class time</a:t>
            </a:r>
          </a:p>
          <a:p>
            <a:pPr eaLnBrk="1" hangingPunct="1">
              <a:spcBef>
                <a:spcPct val="0"/>
              </a:spcBef>
              <a:buFontTx/>
              <a:buChar char="-"/>
            </a:pPr>
            <a:r>
              <a:rPr lang="en-US" smtClean="0"/>
              <a:t>Testing labs &amp; making them work…invaluable from the perspective of my teaching goals…they spent much time trying to get these to work..in order to do that, you have to think about the scientific concept behind it PLUS brings up topics such as ethics in the scientific process (is it not working b/c I’m doing something incorrectly? Or is the science wrong &amp; I’m just trying to force it to be the way it “should” be)</a:t>
            </a:r>
          </a:p>
          <a:p>
            <a:pPr eaLnBrk="1" hangingPunct="1">
              <a:spcBef>
                <a:spcPct val="0"/>
              </a:spcBef>
              <a:buFontTx/>
              <a:buChar char="-"/>
            </a:pPr>
            <a:r>
              <a:rPr lang="en-US" smtClean="0"/>
              <a:t>Video was what Ron felt was very important for HS</a:t>
            </a:r>
          </a:p>
          <a:p>
            <a:pPr eaLnBrk="1" hangingPunct="1">
              <a:spcBef>
                <a:spcPct val="0"/>
              </a:spcBef>
            </a:pPr>
            <a:endParaRPr lang="en-US" smtClean="0"/>
          </a:p>
          <a:p>
            <a:pPr eaLnBrk="1" hangingPunct="1">
              <a:spcBef>
                <a:spcPct val="0"/>
              </a:spcBef>
            </a:pPr>
            <a:r>
              <a:rPr lang="en-US" smtClean="0"/>
              <a:t>Labs: Water vapor, cloud cover, solar output, albedo, co2</a:t>
            </a:r>
          </a:p>
          <a:p>
            <a:pPr eaLnBrk="1" hangingPunct="1">
              <a:spcBef>
                <a:spcPct val="0"/>
              </a:spcBef>
            </a:pPr>
            <a:endParaRPr lang="en-US" smtClean="0"/>
          </a:p>
        </p:txBody>
      </p:sp>
      <p:sp>
        <p:nvSpPr>
          <p:cNvPr id="399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0BD3AB-0B38-44DC-850A-665E645244B1}" type="slidenum">
              <a:rPr lang="en-US"/>
              <a:pPr fontAlgn="base">
                <a:spcBef>
                  <a:spcPct val="0"/>
                </a:spcBef>
                <a:spcAft>
                  <a:spcPct val="0"/>
                </a:spcAft>
                <a:defRPr/>
              </a:pPr>
              <a:t>22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p:spPr>
      </p:sp>
      <p:sp>
        <p:nvSpPr>
          <p:cNvPr id="430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 Just stills of some of the videos that they created. (have videos with me…find me later if you’d like to see htem)</a:t>
            </a:r>
          </a:p>
          <a:p>
            <a:pPr eaLnBrk="1" hangingPunct="1">
              <a:spcBef>
                <a:spcPct val="0"/>
              </a:spcBef>
              <a:buFontTx/>
              <a:buChar char="-"/>
            </a:pPr>
            <a:r>
              <a:rPr lang="en-US" smtClean="0"/>
              <a:t>Shots of them walking through the concepts behind the process</a:t>
            </a:r>
          </a:p>
          <a:p>
            <a:pPr eaLnBrk="1" hangingPunct="1">
              <a:spcBef>
                <a:spcPct val="0"/>
              </a:spcBef>
              <a:buFontTx/>
              <a:buChar char="-"/>
            </a:pPr>
            <a:r>
              <a:rPr lang="en-US" smtClean="0"/>
              <a:t>Let’s take a closer look….</a:t>
            </a:r>
          </a:p>
        </p:txBody>
      </p:sp>
      <p:sp>
        <p:nvSpPr>
          <p:cNvPr id="419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5DE7ACC-0263-48C2-B648-D5D9932CC28A}" type="slidenum">
              <a:rPr lang="en-US"/>
              <a:pPr fontAlgn="base">
                <a:spcBef>
                  <a:spcPct val="0"/>
                </a:spcBef>
                <a:spcAft>
                  <a:spcPct val="0"/>
                </a:spcAft>
                <a:defRPr/>
              </a:pPr>
              <a:t>23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62500" lnSpcReduction="20000"/>
          </a:bodyPr>
          <a:lstStyle/>
          <a:p>
            <a:pPr eaLnBrk="1" fontAlgn="auto" hangingPunct="1">
              <a:spcBef>
                <a:spcPts val="0"/>
              </a:spcBef>
              <a:spcAft>
                <a:spcPts val="600"/>
              </a:spcAft>
              <a:buClr>
                <a:srgbClr val="FF0000"/>
              </a:buClr>
              <a:buFont typeface="Arial"/>
              <a:buChar char="•"/>
              <a:defRPr/>
            </a:pPr>
            <a:r>
              <a:rPr lang="en-US" sz="3200" dirty="0" smtClean="0">
                <a:latin typeface="Times New Roman"/>
                <a:cs typeface="Times New Roman"/>
              </a:rPr>
              <a:t>So, how did it work? From the SIM/HS perspective:</a:t>
            </a:r>
          </a:p>
          <a:p>
            <a:pPr eaLnBrk="1" fontAlgn="auto" hangingPunct="1">
              <a:spcBef>
                <a:spcPts val="0"/>
              </a:spcBef>
              <a:spcAft>
                <a:spcPts val="600"/>
              </a:spcAft>
              <a:buClr>
                <a:srgbClr val="FF0000"/>
              </a:buClr>
              <a:buFont typeface="Arial"/>
              <a:buNone/>
              <a:defRPr/>
            </a:pPr>
            <a:r>
              <a:rPr lang="en-US" sz="3200" dirty="0" smtClean="0">
                <a:latin typeface="Times New Roman"/>
                <a:cs typeface="Times New Roman"/>
              </a:rPr>
              <a:t>- Utilized in five different schools, reaching over 500 students (even with SIM funding delay). Now a total of over 1100 kids!!</a:t>
            </a:r>
          </a:p>
          <a:p>
            <a:pPr eaLnBrk="1" fontAlgn="auto" hangingPunct="1">
              <a:spcBef>
                <a:spcPts val="0"/>
              </a:spcBef>
              <a:spcAft>
                <a:spcPts val="600"/>
              </a:spcAft>
              <a:buClr>
                <a:srgbClr val="FF0000"/>
              </a:buClr>
              <a:buFont typeface="Arial"/>
              <a:buChar char="•"/>
              <a:defRPr/>
            </a:pPr>
            <a:r>
              <a:rPr lang="en-US" sz="3200" dirty="0" smtClean="0">
                <a:latin typeface="Times New Roman"/>
                <a:cs typeface="Times New Roman"/>
              </a:rPr>
              <a:t> Classrooms include Chemistry, Biology, and Environmental Science; mixed levels and abilities (fight over which class gets to utilize it)</a:t>
            </a:r>
          </a:p>
          <a:p>
            <a:pPr eaLnBrk="1" fontAlgn="auto" hangingPunct="1">
              <a:spcBef>
                <a:spcPts val="0"/>
              </a:spcBef>
              <a:spcAft>
                <a:spcPts val="600"/>
              </a:spcAft>
              <a:buClr>
                <a:srgbClr val="FF0000"/>
              </a:buClr>
              <a:buFont typeface="Arial"/>
              <a:buChar char="•"/>
              <a:defRPr/>
            </a:pPr>
            <a:r>
              <a:rPr lang="en-US" sz="3200" dirty="0" smtClean="0">
                <a:latin typeface="Times New Roman"/>
                <a:cs typeface="Times New Roman"/>
              </a:rPr>
              <a:t> Feedback (Faust &amp; Wilkins): </a:t>
            </a:r>
          </a:p>
          <a:p>
            <a:pPr marL="914400" lvl="1" indent="-457200" eaLnBrk="1" fontAlgn="auto" hangingPunct="1">
              <a:spcBef>
                <a:spcPts val="0"/>
              </a:spcBef>
              <a:spcAft>
                <a:spcPts val="600"/>
              </a:spcAft>
              <a:buClr>
                <a:srgbClr val="FF0000"/>
              </a:buClr>
              <a:buFont typeface="Arial"/>
              <a:buChar char="•"/>
              <a:defRPr/>
            </a:pPr>
            <a:r>
              <a:rPr lang="en-US" sz="3200" dirty="0" smtClean="0">
                <a:latin typeface="Times New Roman"/>
                <a:cs typeface="Times New Roman"/>
              </a:rPr>
              <a:t> Kids and teachers loved video</a:t>
            </a:r>
          </a:p>
          <a:p>
            <a:pPr marL="914400" lvl="1" indent="-457200" eaLnBrk="1" fontAlgn="auto" hangingPunct="1">
              <a:spcBef>
                <a:spcPts val="0"/>
              </a:spcBef>
              <a:spcAft>
                <a:spcPts val="600"/>
              </a:spcAft>
              <a:buClr>
                <a:srgbClr val="FF0000"/>
              </a:buClr>
              <a:buFont typeface="Arial"/>
              <a:buChar char="•"/>
              <a:defRPr/>
            </a:pPr>
            <a:r>
              <a:rPr lang="en-US" sz="3200" dirty="0" smtClean="0">
                <a:latin typeface="Times New Roman"/>
                <a:cs typeface="Times New Roman"/>
              </a:rPr>
              <a:t>High school students became familiar with GCC terminology</a:t>
            </a:r>
          </a:p>
          <a:p>
            <a:pPr marL="914400" lvl="1" indent="-457200" eaLnBrk="1" fontAlgn="auto" hangingPunct="1">
              <a:spcBef>
                <a:spcPts val="0"/>
              </a:spcBef>
              <a:spcAft>
                <a:spcPts val="600"/>
              </a:spcAft>
              <a:buClr>
                <a:srgbClr val="FF0000"/>
              </a:buClr>
              <a:buFont typeface="Arial"/>
              <a:buChar char="•"/>
              <a:defRPr/>
            </a:pPr>
            <a:r>
              <a:rPr lang="en-US" sz="3200" dirty="0" smtClean="0">
                <a:latin typeface="Times New Roman"/>
                <a:cs typeface="Times New Roman"/>
              </a:rPr>
              <a:t> High school students saw relationships of various factors to GCC concepts</a:t>
            </a:r>
          </a:p>
          <a:p>
            <a:pPr marL="914400" lvl="1" indent="-457200" eaLnBrk="1" fontAlgn="auto" hangingPunct="1">
              <a:spcBef>
                <a:spcPts val="0"/>
              </a:spcBef>
              <a:spcAft>
                <a:spcPts val="600"/>
              </a:spcAft>
              <a:buClr>
                <a:srgbClr val="FF0000"/>
              </a:buClr>
              <a:buFont typeface="Arial"/>
              <a:buChar char="•"/>
              <a:defRPr/>
            </a:pPr>
            <a:r>
              <a:rPr lang="en-US" sz="3200" dirty="0" smtClean="0">
                <a:latin typeface="Times New Roman"/>
                <a:cs typeface="Times New Roman"/>
              </a:rPr>
              <a:t> Would love to see us create additional labs in a similar style </a:t>
            </a:r>
          </a:p>
          <a:p>
            <a:pPr lvl="1" eaLnBrk="1" fontAlgn="auto" hangingPunct="1">
              <a:spcBef>
                <a:spcPts val="0"/>
              </a:spcBef>
              <a:spcAft>
                <a:spcPts val="600"/>
              </a:spcAft>
              <a:buClr>
                <a:srgbClr val="FF0000"/>
              </a:buClr>
              <a:buFont typeface="Arial"/>
              <a:buChar char="•"/>
              <a:defRPr/>
            </a:pPr>
            <a:endParaRPr lang="en-US" sz="3200" dirty="0" smtClean="0">
              <a:latin typeface="Times New Roman"/>
              <a:cs typeface="Times New Roman"/>
            </a:endParaRPr>
          </a:p>
          <a:p>
            <a:pPr eaLnBrk="1" fontAlgn="auto" hangingPunct="1">
              <a:spcBef>
                <a:spcPts val="0"/>
              </a:spcBef>
              <a:spcAft>
                <a:spcPts val="0"/>
              </a:spcAft>
              <a:defRPr/>
            </a:pPr>
            <a:r>
              <a:rPr lang="en-US" dirty="0" smtClean="0"/>
              <a:t>From my perspective, </a:t>
            </a:r>
          </a:p>
          <a:p>
            <a:pPr eaLnBrk="1" fontAlgn="auto" hangingPunct="1">
              <a:spcBef>
                <a:spcPts val="0"/>
              </a:spcBef>
              <a:spcAft>
                <a:spcPts val="0"/>
              </a:spcAft>
              <a:defRPr/>
            </a:pPr>
            <a:r>
              <a:rPr lang="en-US" dirty="0" smtClean="0"/>
              <a:t>They hit on all of my teaching goals</a:t>
            </a:r>
          </a:p>
          <a:p>
            <a:pPr eaLnBrk="1" fontAlgn="auto" hangingPunct="1">
              <a:spcBef>
                <a:spcPts val="0"/>
              </a:spcBef>
              <a:spcAft>
                <a:spcPts val="0"/>
              </a:spcAft>
              <a:defRPr/>
            </a:pPr>
            <a:r>
              <a:rPr lang="en-US" dirty="0" smtClean="0"/>
              <a:t>Particularly the scientific knowledge and processing gained through trying to get their labs to work</a:t>
            </a:r>
          </a:p>
          <a:p>
            <a:pPr lvl="1" eaLnBrk="1" fontAlgn="auto" hangingPunct="1">
              <a:spcBef>
                <a:spcPts val="0"/>
              </a:spcBef>
              <a:spcAft>
                <a:spcPts val="600"/>
              </a:spcAft>
              <a:buClr>
                <a:srgbClr val="FF0000"/>
              </a:buClr>
              <a:buFont typeface="Arial"/>
              <a:buChar char="•"/>
              <a:defRPr/>
            </a:pPr>
            <a:endParaRPr lang="en-US" sz="3200" dirty="0" smtClean="0">
              <a:latin typeface="Times New Roman"/>
              <a:cs typeface="Times New Roman"/>
            </a:endParaRPr>
          </a:p>
          <a:p>
            <a:pPr eaLnBrk="1" fontAlgn="auto" hangingPunct="1">
              <a:spcBef>
                <a:spcPts val="0"/>
              </a:spcBef>
              <a:spcAft>
                <a:spcPts val="0"/>
              </a:spcAft>
              <a:defRPr/>
            </a:pPr>
            <a:endParaRPr lang="en-US" dirty="0"/>
          </a:p>
        </p:txBody>
      </p:sp>
      <p:sp>
        <p:nvSpPr>
          <p:cNvPr id="440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8A51F6B-636E-4CC9-A65B-629C3A0ACA5A}" type="slidenum">
              <a:rPr lang="en-US"/>
              <a:pPr fontAlgn="base">
                <a:spcBef>
                  <a:spcPct val="0"/>
                </a:spcBef>
                <a:spcAft>
                  <a:spcPct val="0"/>
                </a:spcAft>
                <a:defRPr/>
              </a:pPr>
              <a:t>24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a:p>
            <a:pPr eaLnBrk="1" hangingPunct="1">
              <a:spcBef>
                <a:spcPct val="0"/>
              </a:spcBef>
            </a:pPr>
            <a:r>
              <a:rPr lang="en-US" smtClean="0"/>
              <a:t>From the college students perspective?</a:t>
            </a:r>
          </a:p>
          <a:p>
            <a:pPr eaLnBrk="1" hangingPunct="1">
              <a:spcBef>
                <a:spcPct val="0"/>
              </a:spcBef>
            </a:pPr>
            <a:r>
              <a:rPr lang="en-US" smtClean="0"/>
              <a:t>Self-deprecating humor..</a:t>
            </a:r>
          </a:p>
          <a:p>
            <a:pPr eaLnBrk="1" hangingPunct="1">
              <a:spcBef>
                <a:spcPct val="0"/>
              </a:spcBef>
            </a:pPr>
            <a:endParaRPr lang="en-US" smtClean="0"/>
          </a:p>
          <a:p>
            <a:pPr eaLnBrk="1" hangingPunct="1">
              <a:spcBef>
                <a:spcPct val="0"/>
              </a:spcBef>
            </a:pPr>
            <a:r>
              <a:rPr lang="en-US" smtClean="0"/>
              <a:t>Proud of how they problem-solved their labs</a:t>
            </a:r>
          </a:p>
          <a:p>
            <a:pPr eaLnBrk="1" hangingPunct="1">
              <a:spcBef>
                <a:spcPct val="0"/>
              </a:spcBef>
            </a:pPr>
            <a:r>
              <a:rPr lang="en-US" smtClean="0"/>
              <a:t>Proud of how they figured out how to communicate about a complex subject</a:t>
            </a:r>
          </a:p>
        </p:txBody>
      </p:sp>
      <p:sp>
        <p:nvSpPr>
          <p:cNvPr id="460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1F626D-6C8A-41D1-AEF3-471F031DC78A}" type="slidenum">
              <a:rPr lang="en-US"/>
              <a:pPr fontAlgn="base">
                <a:spcBef>
                  <a:spcPct val="0"/>
                </a:spcBef>
                <a:spcAft>
                  <a:spcPct val="0"/>
                </a:spcAft>
                <a:defRPr/>
              </a:pPr>
              <a:t>25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p:spPr>
      </p:sp>
      <p:sp>
        <p:nvSpPr>
          <p:cNvPr id="491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81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5DF6C41-BB4D-4D25-BE53-E49C2F8865D3}" type="slidenum">
              <a:rPr lang="en-US"/>
              <a:pPr fontAlgn="base">
                <a:spcBef>
                  <a:spcPct val="0"/>
                </a:spcBef>
                <a:spcAft>
                  <a:spcPct val="0"/>
                </a:spcAft>
                <a:defRPr/>
              </a:pPr>
              <a:t>26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p:spPr>
      </p:sp>
      <p:sp>
        <p:nvSpPr>
          <p:cNvPr id="522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Less is in your control as soon as you step out of the classroom</a:t>
            </a:r>
          </a:p>
        </p:txBody>
      </p:sp>
      <p:sp>
        <p:nvSpPr>
          <p:cNvPr id="512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B10F51-0DE6-4543-8BAC-3C69E8065CB4}" type="slidenum">
              <a:rPr lang="en-US"/>
              <a:pPr fontAlgn="base">
                <a:spcBef>
                  <a:spcPct val="0"/>
                </a:spcBef>
                <a:spcAft>
                  <a:spcPct val="0"/>
                </a:spcAft>
                <a:defRPr/>
              </a:pPr>
              <a:t>28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98F8572-044F-4EB5-A248-32CB6CE25C08}" type="datetimeFigureOut">
              <a:rPr lang="en-US"/>
              <a:pPr>
                <a:defRPr/>
              </a:pPr>
              <a:t>6/3/2012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E1712BB-8420-47E3-9B78-B730C7774F4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623660B-E73D-488A-9B86-71478A136346}" type="datetimeFigureOut">
              <a:rPr lang="en-US"/>
              <a:pPr>
                <a:defRPr/>
              </a:pPr>
              <a:t>6/3/2012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E67C9D3-7F6F-43E3-8AFE-DFB082DFE0F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C3AB93D-24E3-4C56-B095-44F74C28FC8D}" type="datetimeFigureOut">
              <a:rPr lang="en-US"/>
              <a:pPr>
                <a:defRPr/>
              </a:pPr>
              <a:t>6/3/2012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47D535C-5243-4E48-9B72-368857B196C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7F988D2-8AE5-4EE7-8866-992078FFB80E}" type="datetimeFigureOut">
              <a:rPr lang="en-US"/>
              <a:pPr>
                <a:defRPr/>
              </a:pPr>
              <a:t>6/3/2012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E0BA28F-9EA0-4F08-9735-F0836A3C5C6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1669622-44AF-4890-A237-84D5F9009A2A}" type="datetimeFigureOut">
              <a:rPr lang="en-US"/>
              <a:pPr>
                <a:defRPr/>
              </a:pPr>
              <a:t>6/3/2012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85737B7-7E19-45A4-86CB-443EC60548A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985BA45-A2D3-4562-9A3F-0D7F7B1B7175}" type="datetimeFigureOut">
              <a:rPr lang="en-US"/>
              <a:pPr>
                <a:defRPr/>
              </a:pPr>
              <a:t>6/3/2012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5C49C9-1310-47BA-BA6C-521A6A69BA6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DA2743C-47F8-4EBE-ADE2-0DCEB73061F9}" type="datetimeFigureOut">
              <a:rPr lang="en-US"/>
              <a:pPr>
                <a:defRPr/>
              </a:pPr>
              <a:t>6/3/2012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4CBEC98-2A9A-4155-AF93-271AAF5C23F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C17DD8E-4D3A-4541-865C-E6B00680293E}" type="datetimeFigureOut">
              <a:rPr lang="en-US"/>
              <a:pPr>
                <a:defRPr/>
              </a:pPr>
              <a:t>6/3/2012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B7D6497-6608-4C4C-BE97-677DFC43231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D085B0F-1C56-4AC0-844B-8D1433453B3B}" type="datetimeFigureOut">
              <a:rPr lang="en-US"/>
              <a:pPr>
                <a:defRPr/>
              </a:pPr>
              <a:t>6/3/2012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E3645AE-3814-437E-B7DA-9BFB631D422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AC77702-2945-4282-B121-FF3A607246FD}" type="datetimeFigureOut">
              <a:rPr lang="en-US"/>
              <a:pPr>
                <a:defRPr/>
              </a:pPr>
              <a:t>6/3/2012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D9E2A0D-F52F-4FEE-B2E9-E986D6E9608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3D474A3-D746-47CC-ACBF-CBFA83695336}" type="datetimeFigureOut">
              <a:rPr lang="en-US"/>
              <a:pPr>
                <a:defRPr/>
              </a:pPr>
              <a:t>6/3/2012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699A9B-60E4-4A68-8682-7041626755D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alphaModFix amt="70000"/>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46C6DB8-42AE-4DBA-B37B-CCD09BC64324}" type="datetimeFigureOut">
              <a:rPr lang="en-US"/>
              <a:pPr>
                <a:defRPr/>
              </a:pPr>
              <a:t>6/3/2012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12B790A-9D8D-473A-97FA-52677E6E2C5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academic.ursinus.edu/scienceinmotion/About/About_Mission.html"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essentialeducator.org/?p=8227" TargetMode="External"/><Relationship Id="rId3" Type="http://schemas.openxmlformats.org/officeDocument/2006/relationships/hyperlink" Target="http://www.drugstoresource.com/store/m/22-Kimberly-Clark.aspx?pi=2" TargetMode="External"/><Relationship Id="rId7" Type="http://schemas.openxmlformats.org/officeDocument/2006/relationships/hyperlink" Target="http://www.filterwater.com/p-211-manganese-check-water-test-kit.aspx" TargetMode="External"/><Relationship Id="rId2" Type="http://schemas.openxmlformats.org/officeDocument/2006/relationships/hyperlink" Target="http://www.nefa.org/artists_projects/artmaking_public_realm" TargetMode="External"/><Relationship Id="rId1" Type="http://schemas.openxmlformats.org/officeDocument/2006/relationships/slideLayout" Target="../slideLayouts/slideLayout7.xml"/><Relationship Id="rId6" Type="http://schemas.openxmlformats.org/officeDocument/2006/relationships/hyperlink" Target="http://www.fieldandfacility.com/" TargetMode="External"/><Relationship Id="rId5" Type="http://schemas.openxmlformats.org/officeDocument/2006/relationships/hyperlink" Target="http://jvaudio.wordpress.com/2009/03/16/the-mystery-of-dirty-glasses" TargetMode="External"/><Relationship Id="rId10" Type="http://schemas.openxmlformats.org/officeDocument/2006/relationships/hyperlink" Target="http://www.ursinus.edu/netcommunity/page.aspx?pid=1370" TargetMode="External"/><Relationship Id="rId4" Type="http://schemas.openxmlformats.org/officeDocument/2006/relationships/hyperlink" Target="http://www.camlab.co.uk/10ml-round-glass-sample-cell-with-cap-for-hach-colorimeter-pack-of-6-p13189.aspx" TargetMode="External"/><Relationship Id="rId9" Type="http://schemas.openxmlformats.org/officeDocument/2006/relationships/hyperlink" Target="http://penigma.blogspot.com/2011/04/and-now-factcheckorg-fails-donald-trump.html"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academic.ursinus.edu/scienceinmotion/Experiments/Complexity%20of%20Global%20Warming.htm" TargetMode="External"/><Relationship Id="rId2" Type="http://schemas.openxmlformats.org/officeDocument/2006/relationships/hyperlink" Target="http://academic.ursinus.edu/scienceinmotion/Experiments/Experiment_Intro.html"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9.emf"/><Relationship Id="rId5" Type="http://schemas.openxmlformats.org/officeDocument/2006/relationships/oleObject" Target="../embeddings/oleObject2.bin"/><Relationship Id="rId4" Type="http://schemas.openxmlformats.org/officeDocument/2006/relationships/image" Target="../media/image8.emf"/><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ctrTitle"/>
          </p:nvPr>
        </p:nvSpPr>
        <p:spPr>
          <a:xfrm>
            <a:off x="685800" y="1828800"/>
            <a:ext cx="7772400" cy="1470025"/>
          </a:xfrm>
          <a:solidFill>
            <a:srgbClr val="D1D1D1">
              <a:alpha val="61960"/>
            </a:srgbClr>
          </a:solidFill>
        </p:spPr>
        <p:txBody>
          <a:bodyPr/>
          <a:lstStyle/>
          <a:p>
            <a:pPr eaLnBrk="1" hangingPunct="1"/>
            <a:r>
              <a:rPr lang="en-US" b="1" smtClean="0"/>
              <a:t>Service Learning in the Geosciences</a:t>
            </a:r>
          </a:p>
        </p:txBody>
      </p:sp>
      <p:sp>
        <p:nvSpPr>
          <p:cNvPr id="14338" name="Subtitle 2"/>
          <p:cNvSpPr>
            <a:spLocks noGrp="1"/>
          </p:cNvSpPr>
          <p:nvPr>
            <p:ph type="subTitle" idx="1"/>
          </p:nvPr>
        </p:nvSpPr>
        <p:spPr>
          <a:xfrm>
            <a:off x="1524000" y="3505200"/>
            <a:ext cx="6400800" cy="685800"/>
          </a:xfrm>
          <a:solidFill>
            <a:srgbClr val="D1D1D1">
              <a:alpha val="61960"/>
            </a:srgbClr>
          </a:solidFill>
        </p:spPr>
        <p:txBody>
          <a:bodyPr/>
          <a:lstStyle/>
          <a:p>
            <a:pPr eaLnBrk="1" hangingPunct="1"/>
            <a:r>
              <a:rPr lang="en-US" b="1" i="1" smtClean="0">
                <a:solidFill>
                  <a:schemeClr val="tx1"/>
                </a:solidFill>
              </a:rPr>
              <a:t>Examples and Lessons Learned</a:t>
            </a:r>
          </a:p>
        </p:txBody>
      </p:sp>
      <p:sp>
        <p:nvSpPr>
          <p:cNvPr id="14339" name="TextBox 3"/>
          <p:cNvSpPr txBox="1">
            <a:spLocks noChangeArrowheads="1"/>
          </p:cNvSpPr>
          <p:nvPr/>
        </p:nvSpPr>
        <p:spPr bwMode="auto">
          <a:xfrm>
            <a:off x="457200" y="5410200"/>
            <a:ext cx="8305800" cy="915988"/>
          </a:xfrm>
          <a:prstGeom prst="rect">
            <a:avLst/>
          </a:prstGeom>
          <a:solidFill>
            <a:srgbClr val="D1D1D1">
              <a:alpha val="61960"/>
            </a:srgbClr>
          </a:solidFill>
          <a:ln w="9525">
            <a:noFill/>
            <a:miter lim="800000"/>
            <a:headEnd/>
            <a:tailEnd/>
          </a:ln>
        </p:spPr>
        <p:txBody>
          <a:bodyPr>
            <a:spAutoFit/>
          </a:bodyPr>
          <a:lstStyle/>
          <a:p>
            <a:pPr algn="ctr"/>
            <a:r>
              <a:rPr lang="en-US" b="1">
                <a:latin typeface="Calibri" pitchFamily="34" charset="0"/>
              </a:rPr>
              <a:t>Presenters: </a:t>
            </a:r>
          </a:p>
          <a:p>
            <a:pPr algn="ctr"/>
            <a:r>
              <a:rPr lang="en-US" b="1">
                <a:latin typeface="Calibri" pitchFamily="34" charset="0"/>
              </a:rPr>
              <a:t>Prof. Leah Joseph – Ursinus College</a:t>
            </a:r>
          </a:p>
          <a:p>
            <a:pPr algn="ctr"/>
            <a:r>
              <a:rPr lang="en-US" b="1">
                <a:latin typeface="Calibri" pitchFamily="34" charset="0"/>
              </a:rPr>
              <a:t>Prof. Lori Weeden – University of Massachusetts Lowell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2"/>
          <a:srcRect l="7143" b="12408"/>
          <a:stretch>
            <a:fillRect/>
          </a:stretch>
        </p:blipFill>
        <p:spPr bwMode="auto">
          <a:xfrm>
            <a:off x="685800" y="2971800"/>
            <a:ext cx="3565525" cy="2743200"/>
          </a:xfrm>
          <a:prstGeom prst="rect">
            <a:avLst/>
          </a:prstGeom>
          <a:noFill/>
          <a:ln w="9525">
            <a:noFill/>
            <a:miter lim="800000"/>
            <a:headEnd/>
            <a:tailEnd/>
          </a:ln>
        </p:spPr>
      </p:pic>
      <p:pic>
        <p:nvPicPr>
          <p:cNvPr id="25602" name="Picture 2"/>
          <p:cNvPicPr>
            <a:picLocks noChangeAspect="1" noChangeArrowheads="1"/>
          </p:cNvPicPr>
          <p:nvPr/>
        </p:nvPicPr>
        <p:blipFill>
          <a:blip r:embed="rId3"/>
          <a:srcRect b="3226"/>
          <a:stretch>
            <a:fillRect/>
          </a:stretch>
        </p:blipFill>
        <p:spPr bwMode="auto">
          <a:xfrm>
            <a:off x="4800600" y="2971800"/>
            <a:ext cx="3565525" cy="2743200"/>
          </a:xfrm>
          <a:prstGeom prst="rect">
            <a:avLst/>
          </a:prstGeom>
          <a:noFill/>
          <a:ln w="9525">
            <a:noFill/>
            <a:miter lim="800000"/>
            <a:headEnd/>
            <a:tailEnd/>
          </a:ln>
        </p:spPr>
      </p:pic>
      <p:sp>
        <p:nvSpPr>
          <p:cNvPr id="25603" name="TextBox 3"/>
          <p:cNvSpPr txBox="1">
            <a:spLocks noChangeArrowheads="1"/>
          </p:cNvSpPr>
          <p:nvPr/>
        </p:nvSpPr>
        <p:spPr bwMode="auto">
          <a:xfrm>
            <a:off x="533400" y="381000"/>
            <a:ext cx="8077200" cy="1917700"/>
          </a:xfrm>
          <a:prstGeom prst="rect">
            <a:avLst/>
          </a:prstGeom>
          <a:solidFill>
            <a:srgbClr val="D1D1D1">
              <a:alpha val="61960"/>
            </a:srgbClr>
          </a:solidFill>
          <a:ln w="9525">
            <a:noFill/>
            <a:miter lim="800000"/>
            <a:headEnd/>
            <a:tailEnd/>
          </a:ln>
        </p:spPr>
        <p:txBody>
          <a:bodyPr>
            <a:spAutoFit/>
          </a:bodyPr>
          <a:lstStyle/>
          <a:p>
            <a:r>
              <a:rPr lang="en-US" sz="2400" b="1">
                <a:latin typeface="Calibri" pitchFamily="34" charset="0"/>
              </a:rPr>
              <a:t>New sites were added in 2011. Both of these sites were upstream from Lowell and were picked as comparative sites. Mill Road in Chelmsford lies in a residential area and Vose Road in Westford is near a marsh close to the headwaters of the brook.</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i-pod pics up to Feb 2012 098.jpg"/>
          <p:cNvPicPr>
            <a:picLocks noChangeAspect="1"/>
          </p:cNvPicPr>
          <p:nvPr/>
        </p:nvPicPr>
        <p:blipFill>
          <a:blip r:embed="rId2"/>
          <a:srcRect/>
          <a:stretch>
            <a:fillRect/>
          </a:stretch>
        </p:blipFill>
        <p:spPr bwMode="auto">
          <a:xfrm>
            <a:off x="304800" y="304800"/>
            <a:ext cx="2641600" cy="1981200"/>
          </a:xfrm>
          <a:prstGeom prst="rect">
            <a:avLst/>
          </a:prstGeom>
          <a:noFill/>
          <a:ln w="9525">
            <a:noFill/>
            <a:miter lim="800000"/>
            <a:headEnd/>
            <a:tailEnd/>
          </a:ln>
        </p:spPr>
      </p:pic>
      <p:pic>
        <p:nvPicPr>
          <p:cNvPr id="26626" name="Picture 1"/>
          <p:cNvPicPr>
            <a:picLocks noChangeAspect="1" noChangeArrowheads="1"/>
          </p:cNvPicPr>
          <p:nvPr/>
        </p:nvPicPr>
        <p:blipFill>
          <a:blip r:embed="rId3"/>
          <a:srcRect/>
          <a:stretch>
            <a:fillRect/>
          </a:stretch>
        </p:blipFill>
        <p:spPr bwMode="auto">
          <a:xfrm>
            <a:off x="3200400" y="304800"/>
            <a:ext cx="2667000" cy="2000250"/>
          </a:xfrm>
          <a:prstGeom prst="rect">
            <a:avLst/>
          </a:prstGeom>
          <a:noFill/>
          <a:ln w="9525">
            <a:noFill/>
            <a:miter lim="800000"/>
            <a:headEnd/>
            <a:tailEnd/>
          </a:ln>
        </p:spPr>
      </p:pic>
      <p:pic>
        <p:nvPicPr>
          <p:cNvPr id="26627" name="Picture 2"/>
          <p:cNvPicPr>
            <a:picLocks noChangeAspect="1" noChangeArrowheads="1"/>
          </p:cNvPicPr>
          <p:nvPr/>
        </p:nvPicPr>
        <p:blipFill>
          <a:blip r:embed="rId4"/>
          <a:srcRect/>
          <a:stretch>
            <a:fillRect/>
          </a:stretch>
        </p:blipFill>
        <p:spPr bwMode="auto">
          <a:xfrm>
            <a:off x="6172200" y="304800"/>
            <a:ext cx="2641600" cy="1981200"/>
          </a:xfrm>
          <a:prstGeom prst="rect">
            <a:avLst/>
          </a:prstGeom>
          <a:noFill/>
          <a:ln w="9525">
            <a:noFill/>
            <a:miter lim="800000"/>
            <a:headEnd/>
            <a:tailEnd/>
          </a:ln>
        </p:spPr>
      </p:pic>
      <p:pic>
        <p:nvPicPr>
          <p:cNvPr id="26628" name="Picture 3"/>
          <p:cNvPicPr>
            <a:picLocks noChangeAspect="1" noChangeArrowheads="1"/>
          </p:cNvPicPr>
          <p:nvPr/>
        </p:nvPicPr>
        <p:blipFill>
          <a:blip r:embed="rId5"/>
          <a:srcRect/>
          <a:stretch>
            <a:fillRect/>
          </a:stretch>
        </p:blipFill>
        <p:spPr bwMode="auto">
          <a:xfrm>
            <a:off x="304800" y="4495800"/>
            <a:ext cx="2641600" cy="1981200"/>
          </a:xfrm>
          <a:prstGeom prst="rect">
            <a:avLst/>
          </a:prstGeom>
          <a:noFill/>
          <a:ln w="9525">
            <a:noFill/>
            <a:miter lim="800000"/>
            <a:headEnd/>
            <a:tailEnd/>
          </a:ln>
        </p:spPr>
      </p:pic>
      <p:pic>
        <p:nvPicPr>
          <p:cNvPr id="26629" name="Picture 4"/>
          <p:cNvPicPr>
            <a:picLocks noChangeAspect="1" noChangeArrowheads="1"/>
          </p:cNvPicPr>
          <p:nvPr/>
        </p:nvPicPr>
        <p:blipFill>
          <a:blip r:embed="rId6"/>
          <a:srcRect/>
          <a:stretch>
            <a:fillRect/>
          </a:stretch>
        </p:blipFill>
        <p:spPr bwMode="auto">
          <a:xfrm>
            <a:off x="3200400" y="4495800"/>
            <a:ext cx="2667000" cy="2000250"/>
          </a:xfrm>
          <a:prstGeom prst="rect">
            <a:avLst/>
          </a:prstGeom>
          <a:noFill/>
          <a:ln w="9525">
            <a:noFill/>
            <a:miter lim="800000"/>
            <a:headEnd/>
            <a:tailEnd/>
          </a:ln>
        </p:spPr>
      </p:pic>
      <p:pic>
        <p:nvPicPr>
          <p:cNvPr id="26630" name="Picture 5"/>
          <p:cNvPicPr>
            <a:picLocks noChangeAspect="1" noChangeArrowheads="1"/>
          </p:cNvPicPr>
          <p:nvPr/>
        </p:nvPicPr>
        <p:blipFill>
          <a:blip r:embed="rId7"/>
          <a:srcRect/>
          <a:stretch>
            <a:fillRect/>
          </a:stretch>
        </p:blipFill>
        <p:spPr bwMode="auto">
          <a:xfrm>
            <a:off x="6172200" y="4495800"/>
            <a:ext cx="2641600" cy="1981200"/>
          </a:xfrm>
          <a:prstGeom prst="rect">
            <a:avLst/>
          </a:prstGeom>
          <a:noFill/>
          <a:ln w="9525">
            <a:noFill/>
            <a:miter lim="800000"/>
            <a:headEnd/>
            <a:tailEnd/>
          </a:ln>
        </p:spPr>
      </p:pic>
      <p:sp>
        <p:nvSpPr>
          <p:cNvPr id="26631" name="TextBox 9"/>
          <p:cNvSpPr txBox="1">
            <a:spLocks noChangeArrowheads="1"/>
          </p:cNvSpPr>
          <p:nvPr/>
        </p:nvSpPr>
        <p:spPr bwMode="auto">
          <a:xfrm>
            <a:off x="381000" y="2971800"/>
            <a:ext cx="8610600" cy="519113"/>
          </a:xfrm>
          <a:prstGeom prst="rect">
            <a:avLst/>
          </a:prstGeom>
          <a:solidFill>
            <a:srgbClr val="D1D1D1">
              <a:alpha val="61960"/>
            </a:srgbClr>
          </a:solidFill>
          <a:ln w="9525">
            <a:noFill/>
            <a:miter lim="800000"/>
            <a:headEnd/>
            <a:tailEnd/>
          </a:ln>
        </p:spPr>
        <p:txBody>
          <a:bodyPr>
            <a:spAutoFit/>
          </a:bodyPr>
          <a:lstStyle/>
          <a:p>
            <a:r>
              <a:rPr lang="en-US" sz="2800" b="1">
                <a:latin typeface="Calibri" pitchFamily="34" charset="0"/>
              </a:rPr>
              <a:t>It soon became apparent that I was in over my head….</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Box 1"/>
          <p:cNvSpPr txBox="1">
            <a:spLocks noChangeArrowheads="1"/>
          </p:cNvSpPr>
          <p:nvPr/>
        </p:nvSpPr>
        <p:spPr bwMode="auto">
          <a:xfrm>
            <a:off x="381000" y="304800"/>
            <a:ext cx="8382000" cy="830263"/>
          </a:xfrm>
          <a:prstGeom prst="rect">
            <a:avLst/>
          </a:prstGeom>
          <a:solidFill>
            <a:srgbClr val="D1D1D1">
              <a:alpha val="61960"/>
            </a:srgbClr>
          </a:solidFill>
          <a:ln w="9525">
            <a:noFill/>
            <a:miter lim="800000"/>
            <a:headEnd/>
            <a:tailEnd/>
          </a:ln>
        </p:spPr>
        <p:txBody>
          <a:bodyPr>
            <a:spAutoFit/>
          </a:bodyPr>
          <a:lstStyle/>
          <a:p>
            <a:r>
              <a:rPr lang="en-US" sz="2400" b="1">
                <a:latin typeface="Calibri" pitchFamily="34" charset="0"/>
              </a:rPr>
              <a:t>SO… we collected our water samples and headed into the lab for evaluation…..</a:t>
            </a:r>
          </a:p>
        </p:txBody>
      </p:sp>
      <p:pic>
        <p:nvPicPr>
          <p:cNvPr id="27650" name="Picture 2" descr="Summer Bridge 2012 027.jpg"/>
          <p:cNvPicPr>
            <a:picLocks noChangeAspect="1"/>
          </p:cNvPicPr>
          <p:nvPr/>
        </p:nvPicPr>
        <p:blipFill>
          <a:blip r:embed="rId2"/>
          <a:srcRect/>
          <a:stretch>
            <a:fillRect/>
          </a:stretch>
        </p:blipFill>
        <p:spPr bwMode="auto">
          <a:xfrm>
            <a:off x="381000" y="1295400"/>
            <a:ext cx="2133600" cy="2844800"/>
          </a:xfrm>
          <a:prstGeom prst="rect">
            <a:avLst/>
          </a:prstGeom>
          <a:noFill/>
          <a:ln w="9525">
            <a:noFill/>
            <a:miter lim="800000"/>
            <a:headEnd/>
            <a:tailEnd/>
          </a:ln>
        </p:spPr>
      </p:pic>
      <p:pic>
        <p:nvPicPr>
          <p:cNvPr id="27651" name="Picture 3" descr="Summer Bridge 2012 041.jpg"/>
          <p:cNvPicPr>
            <a:picLocks noChangeAspect="1"/>
          </p:cNvPicPr>
          <p:nvPr/>
        </p:nvPicPr>
        <p:blipFill>
          <a:blip r:embed="rId3"/>
          <a:srcRect/>
          <a:stretch>
            <a:fillRect/>
          </a:stretch>
        </p:blipFill>
        <p:spPr bwMode="auto">
          <a:xfrm>
            <a:off x="6172200" y="1371600"/>
            <a:ext cx="2114550" cy="2819400"/>
          </a:xfrm>
          <a:prstGeom prst="rect">
            <a:avLst/>
          </a:prstGeom>
          <a:noFill/>
          <a:ln w="9525">
            <a:noFill/>
            <a:miter lim="800000"/>
            <a:headEnd/>
            <a:tailEnd/>
          </a:ln>
        </p:spPr>
      </p:pic>
      <p:pic>
        <p:nvPicPr>
          <p:cNvPr id="27652" name="Picture 4" descr="Water Chem 1.JPG"/>
          <p:cNvPicPr>
            <a:picLocks noChangeAspect="1"/>
          </p:cNvPicPr>
          <p:nvPr/>
        </p:nvPicPr>
        <p:blipFill>
          <a:blip r:embed="rId4"/>
          <a:srcRect/>
          <a:stretch>
            <a:fillRect/>
          </a:stretch>
        </p:blipFill>
        <p:spPr bwMode="auto">
          <a:xfrm>
            <a:off x="2362200" y="3429000"/>
            <a:ext cx="3962400" cy="297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Box 1"/>
          <p:cNvSpPr txBox="1">
            <a:spLocks noChangeArrowheads="1"/>
          </p:cNvSpPr>
          <p:nvPr/>
        </p:nvSpPr>
        <p:spPr bwMode="auto">
          <a:xfrm>
            <a:off x="533400" y="381000"/>
            <a:ext cx="3200400" cy="461963"/>
          </a:xfrm>
          <a:prstGeom prst="rect">
            <a:avLst/>
          </a:prstGeom>
          <a:solidFill>
            <a:srgbClr val="D1D1D1">
              <a:alpha val="61960"/>
            </a:srgbClr>
          </a:solidFill>
          <a:ln w="9525">
            <a:noFill/>
            <a:miter lim="800000"/>
            <a:headEnd/>
            <a:tailEnd/>
          </a:ln>
        </p:spPr>
        <p:txBody>
          <a:bodyPr>
            <a:spAutoFit/>
          </a:bodyPr>
          <a:lstStyle/>
          <a:p>
            <a:r>
              <a:rPr lang="en-US" sz="2400" b="1">
                <a:latin typeface="Calibri" pitchFamily="34" charset="0"/>
              </a:rPr>
              <a:t>What were the results?</a:t>
            </a:r>
          </a:p>
        </p:txBody>
      </p:sp>
      <p:sp>
        <p:nvSpPr>
          <p:cNvPr id="28674" name="TextBox 2"/>
          <p:cNvSpPr txBox="1">
            <a:spLocks noChangeArrowheads="1"/>
          </p:cNvSpPr>
          <p:nvPr/>
        </p:nvSpPr>
        <p:spPr bwMode="auto">
          <a:xfrm>
            <a:off x="304800" y="5562600"/>
            <a:ext cx="8229600" cy="1006475"/>
          </a:xfrm>
          <a:prstGeom prst="rect">
            <a:avLst/>
          </a:prstGeom>
          <a:solidFill>
            <a:srgbClr val="D1D1D1">
              <a:alpha val="61960"/>
            </a:srgbClr>
          </a:solidFill>
          <a:ln w="9525">
            <a:noFill/>
            <a:miter lim="800000"/>
            <a:headEnd/>
            <a:tailEnd/>
          </a:ln>
        </p:spPr>
        <p:txBody>
          <a:bodyPr>
            <a:spAutoFit/>
          </a:bodyPr>
          <a:lstStyle/>
          <a:p>
            <a:r>
              <a:rPr lang="en-US" sz="2000" b="1">
                <a:latin typeface="Calibri" pitchFamily="34" charset="0"/>
              </a:rPr>
              <a:t>The 2010 group’s results were inconclusive. Many of the tests needed to be rerun. For most of the students, this was the first time they had used such tests and were not always careful to use best lab practices. </a:t>
            </a:r>
          </a:p>
        </p:txBody>
      </p:sp>
      <p:graphicFrame>
        <p:nvGraphicFramePr>
          <p:cNvPr id="4" name="Table 3"/>
          <p:cNvGraphicFramePr>
            <a:graphicFrameLocks noGrp="1"/>
          </p:cNvGraphicFramePr>
          <p:nvPr/>
        </p:nvGraphicFramePr>
        <p:xfrm>
          <a:off x="381000" y="1066800"/>
          <a:ext cx="8305800" cy="2514600"/>
        </p:xfrm>
        <a:graphic>
          <a:graphicData uri="http://schemas.openxmlformats.org/drawingml/2006/table">
            <a:tbl>
              <a:tblPr/>
              <a:tblGrid>
                <a:gridCol w="670470"/>
                <a:gridCol w="335235"/>
                <a:gridCol w="391107"/>
                <a:gridCol w="335235"/>
                <a:gridCol w="335235"/>
                <a:gridCol w="335235"/>
                <a:gridCol w="335235"/>
                <a:gridCol w="335235"/>
                <a:gridCol w="335235"/>
                <a:gridCol w="335235"/>
                <a:gridCol w="335235"/>
                <a:gridCol w="335235"/>
                <a:gridCol w="523805"/>
                <a:gridCol w="384123"/>
                <a:gridCol w="335235"/>
                <a:gridCol w="335235"/>
                <a:gridCol w="335235"/>
                <a:gridCol w="670470"/>
                <a:gridCol w="600630"/>
                <a:gridCol w="707137"/>
              </a:tblGrid>
              <a:tr h="412030">
                <a:tc>
                  <a:txBody>
                    <a:bodyPr/>
                    <a:lstStyle/>
                    <a:p>
                      <a:pPr algn="l" fontAlgn="b"/>
                      <a:r>
                        <a:rPr lang="en-US" sz="900" b="1" i="0" u="none" strike="noStrike" dirty="0">
                          <a:solidFill>
                            <a:srgbClr val="000000"/>
                          </a:solidFill>
                          <a:latin typeface="Arial"/>
                        </a:rPr>
                        <a:t>Sample #</a:t>
                      </a:r>
                    </a:p>
                    <a:p>
                      <a:pPr algn="l" fontAlgn="b"/>
                      <a:r>
                        <a:rPr lang="en-US" sz="900" b="1" i="0" u="none" strike="noStrike" dirty="0">
                          <a:solidFill>
                            <a:srgbClr val="000000"/>
                          </a:solidFill>
                          <a:latin typeface="Arial"/>
                        </a:rPr>
                        <a:t> </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1" i="0" u="none" strike="noStrike" dirty="0">
                          <a:solidFill>
                            <a:srgbClr val="000000"/>
                          </a:solidFill>
                          <a:latin typeface="Arial"/>
                        </a:rPr>
                        <a:t>NH</a:t>
                      </a:r>
                      <a:r>
                        <a:rPr lang="en-US" sz="900" b="1" i="0" u="none" strike="noStrike" baseline="-25000" dirty="0">
                          <a:solidFill>
                            <a:srgbClr val="000000"/>
                          </a:solidFill>
                          <a:latin typeface="Arial"/>
                        </a:rPr>
                        <a:t>3</a:t>
                      </a:r>
                      <a:r>
                        <a:rPr lang="en-US" sz="900" b="1" i="0" u="none" strike="noStrike" dirty="0">
                          <a:solidFill>
                            <a:srgbClr val="000000"/>
                          </a:solidFill>
                          <a:latin typeface="Arial"/>
                        </a:rPr>
                        <a:t>-N</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1" i="0" u="none" strike="noStrike">
                          <a:solidFill>
                            <a:srgbClr val="000000"/>
                          </a:solidFill>
                          <a:latin typeface="Arial"/>
                        </a:rPr>
                        <a:t>Cu</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1" i="0" u="none" strike="noStrike">
                          <a:solidFill>
                            <a:srgbClr val="000000"/>
                          </a:solidFill>
                          <a:latin typeface="Arial"/>
                        </a:rPr>
                        <a:t>Cr</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1" i="0" u="none" strike="noStrike">
                          <a:solidFill>
                            <a:srgbClr val="000000"/>
                          </a:solidFill>
                          <a:latin typeface="Arial"/>
                        </a:rPr>
                        <a:t>SO</a:t>
                      </a:r>
                      <a:r>
                        <a:rPr lang="en-US" sz="900" b="1" i="0" u="none" strike="noStrike" baseline="-25000">
                          <a:solidFill>
                            <a:srgbClr val="000000"/>
                          </a:solidFill>
                          <a:latin typeface="Arial"/>
                        </a:rPr>
                        <a:t>4</a:t>
                      </a:r>
                      <a:endParaRPr lang="en-US" sz="900" b="1" i="0" u="none" strike="noStrike">
                        <a:solidFill>
                          <a:srgbClr val="000000"/>
                        </a:solidFill>
                        <a:latin typeface="Arial"/>
                      </a:endParaRP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1" i="0" u="none" strike="noStrike">
                          <a:solidFill>
                            <a:srgbClr val="000000"/>
                          </a:solidFill>
                          <a:latin typeface="Arial"/>
                        </a:rPr>
                        <a:t>Fe</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1" i="0" u="none" strike="noStrike">
                          <a:solidFill>
                            <a:srgbClr val="000000"/>
                          </a:solidFill>
                          <a:latin typeface="Arial"/>
                        </a:rPr>
                        <a:t>PO</a:t>
                      </a:r>
                      <a:r>
                        <a:rPr lang="en-US" sz="900" b="1" i="0" u="none" strike="noStrike" baseline="-25000">
                          <a:solidFill>
                            <a:srgbClr val="000000"/>
                          </a:solidFill>
                          <a:latin typeface="Arial"/>
                        </a:rPr>
                        <a:t>4</a:t>
                      </a:r>
                      <a:endParaRPr lang="en-US" sz="900" b="1" i="0" u="none" strike="noStrike">
                        <a:solidFill>
                          <a:srgbClr val="000000"/>
                        </a:solidFill>
                        <a:latin typeface="Arial"/>
                      </a:endParaRP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1" i="0" u="none" strike="noStrike" dirty="0">
                          <a:solidFill>
                            <a:srgbClr val="000000"/>
                          </a:solidFill>
                          <a:latin typeface="Arial"/>
                        </a:rPr>
                        <a:t>NO</a:t>
                      </a:r>
                      <a:r>
                        <a:rPr lang="en-US" sz="900" b="1" i="0" u="none" strike="noStrike" baseline="-25000" dirty="0">
                          <a:solidFill>
                            <a:srgbClr val="000000"/>
                          </a:solidFill>
                          <a:latin typeface="Arial"/>
                        </a:rPr>
                        <a:t>3</a:t>
                      </a:r>
                      <a:endParaRPr lang="en-US" sz="900" b="1" i="0" u="none" strike="noStrike" dirty="0">
                        <a:solidFill>
                          <a:srgbClr val="000000"/>
                        </a:solidFill>
                        <a:latin typeface="Arial"/>
                      </a:endParaRP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1" i="0" u="none" strike="noStrike">
                          <a:solidFill>
                            <a:srgbClr val="000000"/>
                          </a:solidFill>
                          <a:latin typeface="Arial"/>
                        </a:rPr>
                        <a:t>NO</a:t>
                      </a:r>
                      <a:r>
                        <a:rPr lang="en-US" sz="900" b="1" i="0" u="none" strike="noStrike" baseline="-25000">
                          <a:solidFill>
                            <a:srgbClr val="000000"/>
                          </a:solidFill>
                          <a:latin typeface="Arial"/>
                        </a:rPr>
                        <a:t>2</a:t>
                      </a:r>
                      <a:endParaRPr lang="en-US" sz="900" b="1" i="0" u="none" strike="noStrike">
                        <a:solidFill>
                          <a:srgbClr val="000000"/>
                        </a:solidFill>
                        <a:latin typeface="Arial"/>
                      </a:endParaRP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1" i="0" u="none" strike="noStrike">
                          <a:solidFill>
                            <a:srgbClr val="000000"/>
                          </a:solidFill>
                          <a:latin typeface="Arial"/>
                        </a:rPr>
                        <a:t>Si</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1" i="0" u="none" strike="noStrike">
                          <a:solidFill>
                            <a:srgbClr val="000000"/>
                          </a:solidFill>
                          <a:latin typeface="Arial"/>
                        </a:rPr>
                        <a:t>Mg</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1" i="0" u="none" strike="noStrike">
                          <a:solidFill>
                            <a:srgbClr val="000000"/>
                          </a:solidFill>
                          <a:latin typeface="Arial"/>
                        </a:rPr>
                        <a:t>Ca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1" i="0" u="none" strike="noStrike">
                          <a:solidFill>
                            <a:srgbClr val="000000"/>
                          </a:solidFill>
                          <a:latin typeface="Arial"/>
                        </a:rPr>
                        <a:t>Alkalinity</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1" i="0" u="none" strike="noStrike">
                          <a:solidFill>
                            <a:srgbClr val="000000"/>
                          </a:solidFill>
                          <a:latin typeface="Arial"/>
                        </a:rPr>
                        <a:t>Cl</a:t>
                      </a:r>
                      <a:r>
                        <a:rPr lang="en-US" sz="900" b="1" i="0" u="none" strike="noStrike" baseline="30000">
                          <a:solidFill>
                            <a:srgbClr val="000000"/>
                          </a:solidFill>
                          <a:latin typeface="Arial"/>
                        </a:rPr>
                        <a:t>-</a:t>
                      </a:r>
                      <a:endParaRPr lang="en-US" sz="900" b="1" i="0" u="none" strike="noStrike">
                        <a:solidFill>
                          <a:srgbClr val="000000"/>
                        </a:solidFill>
                        <a:latin typeface="Arial"/>
                      </a:endParaRP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1" i="0" u="none" strike="noStrike">
                          <a:solidFill>
                            <a:srgbClr val="000000"/>
                          </a:solidFill>
                          <a:latin typeface="Arial"/>
                        </a:rPr>
                        <a:t>CO</a:t>
                      </a:r>
                      <a:r>
                        <a:rPr lang="en-US" sz="900" b="1" i="0" u="none" strike="noStrike" baseline="-25000">
                          <a:solidFill>
                            <a:srgbClr val="000000"/>
                          </a:solidFill>
                          <a:latin typeface="Arial"/>
                        </a:rPr>
                        <a:t>2</a:t>
                      </a:r>
                      <a:endParaRPr lang="en-US" sz="900" b="1" i="0" u="none" strike="noStrike">
                        <a:solidFill>
                          <a:srgbClr val="000000"/>
                        </a:solidFill>
                        <a:latin typeface="Arial"/>
                      </a:endParaRP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1" i="0" u="none" strike="noStrike">
                          <a:solidFill>
                            <a:srgbClr val="000000"/>
                          </a:solidFill>
                          <a:latin typeface="Arial"/>
                        </a:rPr>
                        <a:t>S</a:t>
                      </a:r>
                      <a:r>
                        <a:rPr lang="en-US" sz="900" b="1" i="0" u="none" strike="noStrike" baseline="30000">
                          <a:solidFill>
                            <a:srgbClr val="000000"/>
                          </a:solidFill>
                          <a:latin typeface="Arial"/>
                        </a:rPr>
                        <a:t>2-</a:t>
                      </a:r>
                      <a:endParaRPr lang="en-US" sz="900" b="1" i="0" u="none" strike="noStrike">
                        <a:solidFill>
                          <a:srgbClr val="000000"/>
                        </a:solidFill>
                        <a:latin typeface="Arial"/>
                      </a:endParaRP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1" i="0" u="none" strike="noStrike">
                          <a:solidFill>
                            <a:srgbClr val="000000"/>
                          </a:solidFill>
                          <a:latin typeface="Arial"/>
                        </a:rPr>
                        <a:t>F</a:t>
                      </a:r>
                      <a:r>
                        <a:rPr lang="en-US" sz="900" b="1" i="0" u="none" strike="noStrike" baseline="30000">
                          <a:solidFill>
                            <a:srgbClr val="000000"/>
                          </a:solidFill>
                          <a:latin typeface="Arial"/>
                        </a:rPr>
                        <a:t>-</a:t>
                      </a:r>
                      <a:endParaRPr lang="en-US" sz="900" b="1" i="0" u="none" strike="noStrike">
                        <a:solidFill>
                          <a:srgbClr val="000000"/>
                        </a:solidFill>
                        <a:latin typeface="Arial"/>
                      </a:endParaRP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b"/>
                      <a:r>
                        <a:rPr lang="en-US" sz="900" b="1" i="0" u="none" strike="noStrike">
                          <a:solidFill>
                            <a:srgbClr val="000000"/>
                          </a:solidFill>
                          <a:latin typeface="Arial"/>
                        </a:rPr>
                        <a:t>Total Cation</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b"/>
                      <a:r>
                        <a:rPr lang="en-US" sz="900" b="1" i="0" u="none" strike="noStrike">
                          <a:solidFill>
                            <a:srgbClr val="000000"/>
                          </a:solidFill>
                          <a:latin typeface="Arial"/>
                        </a:rPr>
                        <a:t>Total Anion</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1" i="0" u="none" strike="noStrike">
                          <a:solidFill>
                            <a:srgbClr val="000000"/>
                          </a:solidFill>
                          <a:latin typeface="Arial"/>
                        </a:rPr>
                        <a:t>Chg balance?</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210257">
                <a:tc>
                  <a:txBody>
                    <a:bodyPr/>
                    <a:lstStyle/>
                    <a:p>
                      <a:pPr algn="ctr" fontAlgn="b"/>
                      <a:r>
                        <a:rPr lang="en-US" sz="900" b="1" i="0" u="none" strike="noStrike">
                          <a:solidFill>
                            <a:srgbClr val="000000"/>
                          </a:solidFill>
                          <a:latin typeface="Arial"/>
                        </a:rPr>
                        <a:t>1</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dirty="0">
                          <a:solidFill>
                            <a:srgbClr val="000000"/>
                          </a:solidFill>
                          <a:latin typeface="Arial"/>
                        </a:rPr>
                        <a:t>0.73</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0.06</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0.57</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48</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0.03</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0.5</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0.55</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0.12</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5.05</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32</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44</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24</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132</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8.5</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0.06</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0.25</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US" sz="900" b="0" i="0" u="none" strike="noStrike">
                          <a:solidFill>
                            <a:srgbClr val="000000"/>
                          </a:solidFill>
                          <a:latin typeface="Arial"/>
                        </a:rPr>
                        <a:t>0.00486</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US" sz="900" b="0" i="0" u="none" strike="noStrike">
                          <a:solidFill>
                            <a:srgbClr val="000000"/>
                          </a:solidFill>
                          <a:latin typeface="Arial"/>
                        </a:rPr>
                        <a:t>-0.00514</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Y</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210257">
                <a:tc>
                  <a:txBody>
                    <a:bodyPr/>
                    <a:lstStyle/>
                    <a:p>
                      <a:pPr algn="ctr" fontAlgn="b"/>
                      <a:r>
                        <a:rPr lang="en-US" sz="900" b="1" i="0" u="none" strike="noStrike">
                          <a:solidFill>
                            <a:srgbClr val="000000"/>
                          </a:solidFill>
                          <a:latin typeface="Arial"/>
                        </a:rPr>
                        <a:t>2</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0.32</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dirty="0">
                          <a:solidFill>
                            <a:srgbClr val="000000"/>
                          </a:solidFill>
                          <a:latin typeface="Arial"/>
                        </a:rPr>
                        <a:t>0.03</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0.01</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19</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0.17</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0.17</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0.09</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dirty="0">
                          <a:solidFill>
                            <a:srgbClr val="000000"/>
                          </a:solidFill>
                          <a:latin typeface="Arial"/>
                        </a:rPr>
                        <a:t>0</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7.3</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12</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41</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28</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100</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6</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0.03</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0.26</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US" sz="900" b="0" i="0" u="none" strike="noStrike">
                          <a:solidFill>
                            <a:srgbClr val="000000"/>
                          </a:solidFill>
                          <a:latin typeface="Arial"/>
                        </a:rPr>
                        <a:t>0.00304</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US" sz="900" b="0" i="0" u="none" strike="noStrike">
                          <a:solidFill>
                            <a:srgbClr val="000000"/>
                          </a:solidFill>
                          <a:latin typeface="Arial"/>
                        </a:rPr>
                        <a:t>-0.00368</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dirty="0" smtClean="0">
                          <a:solidFill>
                            <a:srgbClr val="000000"/>
                          </a:solidFill>
                          <a:latin typeface="Arial"/>
                        </a:rPr>
                        <a:t>?</a:t>
                      </a:r>
                      <a:endParaRPr lang="en-US" sz="900" b="0" i="0" u="none" strike="noStrike" dirty="0">
                        <a:solidFill>
                          <a:srgbClr val="000000"/>
                        </a:solidFill>
                        <a:latin typeface="Arial"/>
                      </a:endParaRP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210257">
                <a:tc>
                  <a:txBody>
                    <a:bodyPr/>
                    <a:lstStyle/>
                    <a:p>
                      <a:pPr algn="ctr" fontAlgn="b"/>
                      <a:r>
                        <a:rPr lang="en-US" sz="900" b="1" i="0" u="none" strike="noStrike">
                          <a:solidFill>
                            <a:srgbClr val="000000"/>
                          </a:solidFill>
                          <a:latin typeface="Arial"/>
                        </a:rPr>
                        <a:t>3</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1.2</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dirty="0">
                          <a:solidFill>
                            <a:srgbClr val="000000"/>
                          </a:solidFill>
                          <a:latin typeface="Arial"/>
                        </a:rPr>
                        <a:t>0.05</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dirty="0">
                          <a:solidFill>
                            <a:srgbClr val="000000"/>
                          </a:solidFill>
                          <a:latin typeface="Arial"/>
                        </a:rPr>
                        <a:t>0.05</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22</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0.22</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0.44</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0.07</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dirty="0">
                          <a:solidFill>
                            <a:srgbClr val="000000"/>
                          </a:solidFill>
                          <a:latin typeface="Arial"/>
                        </a:rPr>
                        <a:t>0</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dirty="0">
                          <a:solidFill>
                            <a:srgbClr val="000000"/>
                          </a:solidFill>
                          <a:latin typeface="Arial"/>
                        </a:rPr>
                        <a:t>6.55</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20</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20</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20</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116</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4</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0.02</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US" sz="900" b="0" i="0" u="none" strike="noStrike">
                          <a:solidFill>
                            <a:srgbClr val="000000"/>
                          </a:solidFill>
                          <a:latin typeface="Arial"/>
                        </a:rPr>
                        <a:t>0.00266</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US" sz="900" b="0" i="0" u="none" strike="noStrike">
                          <a:solidFill>
                            <a:srgbClr val="000000"/>
                          </a:solidFill>
                          <a:latin typeface="Arial"/>
                        </a:rPr>
                        <a:t>-0.00407</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N</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210257">
                <a:tc>
                  <a:txBody>
                    <a:bodyPr/>
                    <a:lstStyle/>
                    <a:p>
                      <a:pPr algn="ctr" fontAlgn="b"/>
                      <a:r>
                        <a:rPr lang="en-US" sz="900" b="1" i="0" u="none" strike="noStrike">
                          <a:solidFill>
                            <a:srgbClr val="000000"/>
                          </a:solidFill>
                          <a:latin typeface="Arial"/>
                        </a:rPr>
                        <a:t>4</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0.37</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0.03</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0.19</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dirty="0">
                          <a:solidFill>
                            <a:srgbClr val="000000"/>
                          </a:solidFill>
                          <a:latin typeface="Arial"/>
                        </a:rPr>
                        <a:t>27</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dirty="0">
                          <a:solidFill>
                            <a:srgbClr val="000000"/>
                          </a:solidFill>
                          <a:latin typeface="Arial"/>
                        </a:rPr>
                        <a:t>0.17</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0.33</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0.05</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0.011</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6.15</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26</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48</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36</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112</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16</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0.02</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US" sz="900" b="0" i="0" u="none" strike="noStrike">
                          <a:solidFill>
                            <a:srgbClr val="000000"/>
                          </a:solidFill>
                          <a:latin typeface="Arial"/>
                        </a:rPr>
                        <a:t>0.00455</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US" sz="900" b="0" i="0" u="none" strike="noStrike">
                          <a:solidFill>
                            <a:srgbClr val="000000"/>
                          </a:solidFill>
                          <a:latin typeface="Arial"/>
                        </a:rPr>
                        <a:t>-0.00432</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Y</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210257">
                <a:tc>
                  <a:txBody>
                    <a:bodyPr/>
                    <a:lstStyle/>
                    <a:p>
                      <a:pPr algn="ctr" fontAlgn="b"/>
                      <a:r>
                        <a:rPr lang="en-US" sz="900" b="1" i="0" u="none" strike="noStrike">
                          <a:solidFill>
                            <a:srgbClr val="000000"/>
                          </a:solidFill>
                          <a:latin typeface="Arial"/>
                        </a:rPr>
                        <a:t>5</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0.31</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0.1</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0.01</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46</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0.29</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dirty="0">
                          <a:solidFill>
                            <a:srgbClr val="000000"/>
                          </a:solidFill>
                          <a:latin typeface="Arial"/>
                        </a:rPr>
                        <a:t>0.04</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dirty="0">
                          <a:solidFill>
                            <a:srgbClr val="000000"/>
                          </a:solidFill>
                          <a:latin typeface="Arial"/>
                        </a:rPr>
                        <a:t>0.19</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dirty="0">
                          <a:solidFill>
                            <a:srgbClr val="000000"/>
                          </a:solidFill>
                          <a:latin typeface="Arial"/>
                        </a:rPr>
                        <a:t>0.014</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dirty="0">
                          <a:solidFill>
                            <a:srgbClr val="000000"/>
                          </a:solidFill>
                          <a:latin typeface="Arial"/>
                        </a:rPr>
                        <a:t>5.55</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30</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40</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25</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120</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5</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0.07</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US" sz="900" b="0" i="0" u="none" strike="noStrike">
                          <a:solidFill>
                            <a:srgbClr val="000000"/>
                          </a:solidFill>
                          <a:latin typeface="Arial"/>
                        </a:rPr>
                        <a:t>0.00448</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US" sz="900" b="0" i="0" u="none" strike="noStrike">
                          <a:solidFill>
                            <a:srgbClr val="000000"/>
                          </a:solidFill>
                          <a:latin typeface="Arial"/>
                        </a:rPr>
                        <a:t>-0.00476</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Y</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210257">
                <a:tc>
                  <a:txBody>
                    <a:bodyPr/>
                    <a:lstStyle/>
                    <a:p>
                      <a:pPr algn="ctr" fontAlgn="b"/>
                      <a:r>
                        <a:rPr lang="en-US" sz="900" b="1" i="0" u="none" strike="noStrike">
                          <a:solidFill>
                            <a:srgbClr val="000000"/>
                          </a:solidFill>
                          <a:latin typeface="Arial"/>
                        </a:rPr>
                        <a:t>6</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0.188</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0.03</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0.01</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21</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0.81</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0.27</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0.2</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0.012</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4.15</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dirty="0">
                          <a:solidFill>
                            <a:srgbClr val="000000"/>
                          </a:solidFill>
                          <a:latin typeface="Arial"/>
                        </a:rPr>
                        <a:t>33</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dirty="0">
                          <a:solidFill>
                            <a:srgbClr val="000000"/>
                          </a:solidFill>
                          <a:latin typeface="Arial"/>
                        </a:rPr>
                        <a:t>92</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dirty="0">
                          <a:solidFill>
                            <a:srgbClr val="000000"/>
                          </a:solidFill>
                          <a:latin typeface="Arial"/>
                        </a:rPr>
                        <a:t>21</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136</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7.2</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0.02</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0.14</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US" sz="900" b="0" i="0" u="none" strike="noStrike">
                          <a:solidFill>
                            <a:srgbClr val="000000"/>
                          </a:solidFill>
                          <a:latin typeface="Arial"/>
                        </a:rPr>
                        <a:t>0.00734</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US" sz="900" b="0" i="0" u="none" strike="noStrike">
                          <a:solidFill>
                            <a:srgbClr val="000000"/>
                          </a:solidFill>
                          <a:latin typeface="Arial"/>
                        </a:rPr>
                        <a:t>-0.00463</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N</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210257">
                <a:tc>
                  <a:txBody>
                    <a:bodyPr/>
                    <a:lstStyle/>
                    <a:p>
                      <a:pPr algn="ctr" fontAlgn="b"/>
                      <a:r>
                        <a:rPr lang="en-US" sz="900" b="1" i="0" u="none" strike="noStrike">
                          <a:solidFill>
                            <a:srgbClr val="000000"/>
                          </a:solidFill>
                          <a:latin typeface="Arial"/>
                        </a:rPr>
                        <a:t>7</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0.69</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0.03</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0.03</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24</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0.06</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0.19</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0.012</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5.8</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dirty="0">
                          <a:solidFill>
                            <a:srgbClr val="000000"/>
                          </a:solidFill>
                          <a:latin typeface="Arial"/>
                        </a:rPr>
                        <a:t>24</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137</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dirty="0">
                          <a:solidFill>
                            <a:srgbClr val="000000"/>
                          </a:solidFill>
                          <a:latin typeface="Arial"/>
                        </a:rPr>
                        <a:t>4</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dirty="0">
                          <a:solidFill>
                            <a:srgbClr val="000000"/>
                          </a:solidFill>
                          <a:latin typeface="Arial"/>
                        </a:rPr>
                        <a:t>0.02</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0.04</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US" sz="900" b="0" i="0" u="none" strike="noStrike">
                          <a:solidFill>
                            <a:srgbClr val="000000"/>
                          </a:solidFill>
                          <a:latin typeface="Arial"/>
                        </a:rPr>
                        <a:t>0.00000</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US" sz="900" b="0" i="0" u="none" strike="noStrike">
                          <a:solidFill>
                            <a:srgbClr val="000000"/>
                          </a:solidFill>
                          <a:latin typeface="Arial"/>
                        </a:rPr>
                        <a:t>-0.00476</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N</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210257">
                <a:tc>
                  <a:txBody>
                    <a:bodyPr/>
                    <a:lstStyle/>
                    <a:p>
                      <a:pPr algn="ctr" fontAlgn="b"/>
                      <a:r>
                        <a:rPr lang="en-US" sz="900" b="1" i="0" u="none" strike="noStrike">
                          <a:solidFill>
                            <a:srgbClr val="000000"/>
                          </a:solidFill>
                          <a:latin typeface="Arial"/>
                        </a:rPr>
                        <a:t>8</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1.27</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0.1</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0.01</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27</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0.26</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0.19</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0.12</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0.017</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9.05</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16</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48</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29</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112</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16</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0.04</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dirty="0">
                          <a:solidFill>
                            <a:srgbClr val="000000"/>
                          </a:solidFill>
                          <a:latin typeface="Arial"/>
                        </a:rPr>
                        <a:t>0.03</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US" sz="900" b="0" i="0" u="none" strike="noStrike" dirty="0">
                          <a:solidFill>
                            <a:srgbClr val="000000"/>
                          </a:solidFill>
                          <a:latin typeface="Arial"/>
                        </a:rPr>
                        <a:t>0.00373</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US" sz="900" b="0" i="0" u="none" strike="noStrike">
                          <a:solidFill>
                            <a:srgbClr val="000000"/>
                          </a:solidFill>
                          <a:latin typeface="Arial"/>
                        </a:rPr>
                        <a:t>-0.00420</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210257">
                <a:tc>
                  <a:txBody>
                    <a:bodyPr/>
                    <a:lstStyle/>
                    <a:p>
                      <a:pPr algn="ctr" fontAlgn="b"/>
                      <a:r>
                        <a:rPr lang="en-US" sz="900" b="1" i="0" u="none" strike="noStrike">
                          <a:solidFill>
                            <a:srgbClr val="000000"/>
                          </a:solidFill>
                          <a:latin typeface="Arial"/>
                        </a:rPr>
                        <a:t>9</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0.42</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0.04</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0.03</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9</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0.07</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0.22</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0.25</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10.7</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46</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64</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37</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278</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4</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0.02</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0.13</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US" sz="900" b="0" i="0" u="none" strike="noStrike" dirty="0">
                          <a:solidFill>
                            <a:srgbClr val="000000"/>
                          </a:solidFill>
                          <a:latin typeface="Arial"/>
                        </a:rPr>
                        <a:t>0.00699</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US" sz="900" b="0" i="0" u="none" strike="noStrike">
                          <a:solidFill>
                            <a:srgbClr val="000000"/>
                          </a:solidFill>
                          <a:latin typeface="Arial"/>
                        </a:rPr>
                        <a:t>-0.00865</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N</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210257">
                <a:tc>
                  <a:txBody>
                    <a:bodyPr/>
                    <a:lstStyle/>
                    <a:p>
                      <a:pPr algn="ctr" fontAlgn="b"/>
                      <a:r>
                        <a:rPr lang="en-US" sz="900" b="1" i="0" u="none" strike="noStrike">
                          <a:solidFill>
                            <a:srgbClr val="000000"/>
                          </a:solidFill>
                          <a:latin typeface="Arial"/>
                        </a:rPr>
                        <a:t>10</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0.29</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0.04</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0.01</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22</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0.48</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0.12</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0.21</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0.014</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8.15</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24</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44</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38</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128</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7.5</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latin typeface="Arial"/>
                        </a:rPr>
                        <a:t>0.07</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US" sz="900" b="0" i="0" u="none" strike="noStrike">
                          <a:solidFill>
                            <a:srgbClr val="000000"/>
                          </a:solidFill>
                          <a:latin typeface="Arial"/>
                        </a:rPr>
                        <a:t>0.00419</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US" sz="900" b="0" i="0" u="none" strike="noStrike" dirty="0">
                          <a:solidFill>
                            <a:srgbClr val="000000"/>
                          </a:solidFill>
                          <a:latin typeface="Arial"/>
                        </a:rPr>
                        <a:t>-0.00470</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dirty="0">
                          <a:solidFill>
                            <a:srgbClr val="000000"/>
                          </a:solidFill>
                          <a:latin typeface="Arial"/>
                        </a:rPr>
                        <a:t>?</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bl>
          </a:graphicData>
        </a:graphic>
      </p:graphicFrame>
      <p:pic>
        <p:nvPicPr>
          <p:cNvPr id="28929" name="Picture 2" descr="http://www.camlab.co.uk/images/thumbs/0007949_300.jpeg"/>
          <p:cNvPicPr>
            <a:picLocks noChangeAspect="1" noChangeArrowheads="1"/>
          </p:cNvPicPr>
          <p:nvPr/>
        </p:nvPicPr>
        <p:blipFill>
          <a:blip r:embed="rId2"/>
          <a:srcRect/>
          <a:stretch>
            <a:fillRect/>
          </a:stretch>
        </p:blipFill>
        <p:spPr bwMode="auto">
          <a:xfrm>
            <a:off x="609600" y="3886200"/>
            <a:ext cx="1295400" cy="1322388"/>
          </a:xfrm>
          <a:prstGeom prst="rect">
            <a:avLst/>
          </a:prstGeom>
          <a:noFill/>
          <a:ln w="9525">
            <a:noFill/>
            <a:miter lim="800000"/>
            <a:headEnd/>
            <a:tailEnd/>
          </a:ln>
        </p:spPr>
      </p:pic>
      <p:cxnSp>
        <p:nvCxnSpPr>
          <p:cNvPr id="7" name="Straight Connector 6"/>
          <p:cNvCxnSpPr/>
          <p:nvPr/>
        </p:nvCxnSpPr>
        <p:spPr>
          <a:xfrm>
            <a:off x="2209800" y="4572000"/>
            <a:ext cx="76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8931" name="Picture 4" descr="http://www.drugstoresource.com/shared/images/az/KIM34120_2_1.JPG"/>
          <p:cNvPicPr>
            <a:picLocks noChangeAspect="1" noChangeArrowheads="1"/>
          </p:cNvPicPr>
          <p:nvPr/>
        </p:nvPicPr>
        <p:blipFill>
          <a:blip r:embed="rId3"/>
          <a:srcRect/>
          <a:stretch>
            <a:fillRect/>
          </a:stretch>
        </p:blipFill>
        <p:spPr bwMode="auto">
          <a:xfrm>
            <a:off x="3352800" y="3886200"/>
            <a:ext cx="1447800" cy="1447800"/>
          </a:xfrm>
          <a:prstGeom prst="rect">
            <a:avLst/>
          </a:prstGeom>
          <a:noFill/>
          <a:ln w="9525">
            <a:noFill/>
            <a:miter lim="800000"/>
            <a:headEnd/>
            <a:tailEnd/>
          </a:ln>
        </p:spPr>
      </p:pic>
      <p:cxnSp>
        <p:nvCxnSpPr>
          <p:cNvPr id="11" name="Straight Connector 10"/>
          <p:cNvCxnSpPr/>
          <p:nvPr/>
        </p:nvCxnSpPr>
        <p:spPr>
          <a:xfrm>
            <a:off x="5181600" y="4419600"/>
            <a:ext cx="76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181600" y="4876800"/>
            <a:ext cx="76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8934" name="Picture 6" descr="http://jvaudio.files.wordpress.com/2009/03/dirtylenses-full.jpg"/>
          <p:cNvPicPr>
            <a:picLocks noChangeAspect="1" noChangeArrowheads="1"/>
          </p:cNvPicPr>
          <p:nvPr/>
        </p:nvPicPr>
        <p:blipFill>
          <a:blip r:embed="rId4"/>
          <a:srcRect/>
          <a:stretch>
            <a:fillRect/>
          </a:stretch>
        </p:blipFill>
        <p:spPr bwMode="auto">
          <a:xfrm>
            <a:off x="6248400" y="3810000"/>
            <a:ext cx="2032000" cy="152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Box 1"/>
          <p:cNvSpPr txBox="1">
            <a:spLocks noChangeArrowheads="1"/>
          </p:cNvSpPr>
          <p:nvPr/>
        </p:nvSpPr>
        <p:spPr bwMode="auto">
          <a:xfrm>
            <a:off x="381000" y="838200"/>
            <a:ext cx="8305800" cy="5578475"/>
          </a:xfrm>
          <a:prstGeom prst="rect">
            <a:avLst/>
          </a:prstGeom>
          <a:solidFill>
            <a:srgbClr val="D1D1D1">
              <a:alpha val="61960"/>
            </a:srgbClr>
          </a:solidFill>
          <a:ln w="9525">
            <a:noFill/>
            <a:miter lim="800000"/>
            <a:headEnd/>
            <a:tailEnd/>
          </a:ln>
        </p:spPr>
        <p:txBody>
          <a:bodyPr>
            <a:spAutoFit/>
          </a:bodyPr>
          <a:lstStyle/>
          <a:p>
            <a:r>
              <a:rPr lang="en-US" sz="2000" b="1">
                <a:latin typeface="Calibri" pitchFamily="34" charset="0"/>
              </a:rPr>
              <a:t>In 2011, sites 1, 5, 6 and 8 were eliminated and Mill Road, Chelmsford and Vose Road, Westford were added.</a:t>
            </a:r>
          </a:p>
          <a:p>
            <a:endParaRPr lang="en-US" sz="2000" b="1">
              <a:latin typeface="Calibri" pitchFamily="34" charset="0"/>
            </a:endParaRPr>
          </a:p>
          <a:p>
            <a:pPr>
              <a:buFont typeface="Arial" charset="0"/>
              <a:buChar char="•"/>
            </a:pPr>
            <a:r>
              <a:rPr lang="en-US" sz="2000" b="1">
                <a:latin typeface="Calibri" pitchFamily="34" charset="0"/>
              </a:rPr>
              <a:t>Site 1 was originally taken from the Concord River at the mouth of the  brook. It was too difficult to take a sample away from the river bank without putting a student in harm’s way.</a:t>
            </a:r>
          </a:p>
          <a:p>
            <a:pPr>
              <a:buFont typeface="Arial" charset="0"/>
              <a:buChar char="•"/>
            </a:pPr>
            <a:endParaRPr lang="en-US" sz="2000" b="1">
              <a:latin typeface="Calibri" pitchFamily="34" charset="0"/>
            </a:endParaRPr>
          </a:p>
          <a:p>
            <a:pPr>
              <a:buFont typeface="Arial" charset="0"/>
              <a:buChar char="•"/>
            </a:pPr>
            <a:r>
              <a:rPr lang="en-US" sz="2000" b="1">
                <a:latin typeface="Calibri" pitchFamily="34" charset="0"/>
              </a:rPr>
              <a:t>Sites 5 and 6 were near, and/or in the middle of a homeless encampment. Although the examination of the waters was interesting, I found it another unnecessary risk.</a:t>
            </a:r>
          </a:p>
          <a:p>
            <a:pPr>
              <a:buFont typeface="Arial" charset="0"/>
              <a:buChar char="•"/>
            </a:pPr>
            <a:endParaRPr lang="en-US" sz="2000" b="1">
              <a:latin typeface="Calibri" pitchFamily="34" charset="0"/>
            </a:endParaRPr>
          </a:p>
          <a:p>
            <a:pPr>
              <a:buFont typeface="Arial" charset="0"/>
              <a:buChar char="•"/>
            </a:pPr>
            <a:r>
              <a:rPr lang="en-US" sz="2000" b="1">
                <a:latin typeface="Calibri" pitchFamily="34" charset="0"/>
              </a:rPr>
              <a:t>Site 8 was directly upstream from site 7 and didn’t seem a worthwhile sample to take. </a:t>
            </a:r>
          </a:p>
          <a:p>
            <a:pPr>
              <a:buFont typeface="Arial" charset="0"/>
              <a:buChar char="•"/>
            </a:pPr>
            <a:endParaRPr lang="en-US" sz="2000" b="1">
              <a:latin typeface="Calibri" pitchFamily="34" charset="0"/>
            </a:endParaRPr>
          </a:p>
          <a:p>
            <a:pPr>
              <a:buFont typeface="Arial" charset="0"/>
              <a:buChar char="•"/>
            </a:pPr>
            <a:r>
              <a:rPr lang="en-US" sz="2000" b="1">
                <a:latin typeface="Calibri" pitchFamily="34" charset="0"/>
              </a:rPr>
              <a:t>The addition of the two sites was to examine the same waters—as they coursed through a marsh near the headwaters and through a residential area before they enter Lowell.</a:t>
            </a:r>
          </a:p>
          <a:p>
            <a:pPr>
              <a:buFont typeface="Arial" charset="0"/>
              <a:buChar char="•"/>
            </a:pPr>
            <a:endParaRPr lang="en-US" sz="2000" b="1">
              <a:latin typeface="Calibri"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Box 1"/>
          <p:cNvSpPr txBox="1">
            <a:spLocks noChangeArrowheads="1"/>
          </p:cNvSpPr>
          <p:nvPr/>
        </p:nvSpPr>
        <p:spPr bwMode="auto">
          <a:xfrm>
            <a:off x="381000" y="457200"/>
            <a:ext cx="8305800" cy="701675"/>
          </a:xfrm>
          <a:prstGeom prst="rect">
            <a:avLst/>
          </a:prstGeom>
          <a:solidFill>
            <a:srgbClr val="D1D1D1">
              <a:alpha val="61960"/>
            </a:srgbClr>
          </a:solidFill>
          <a:ln w="9525">
            <a:noFill/>
            <a:miter lim="800000"/>
            <a:headEnd/>
            <a:tailEnd/>
          </a:ln>
        </p:spPr>
        <p:txBody>
          <a:bodyPr>
            <a:spAutoFit/>
          </a:bodyPr>
          <a:lstStyle/>
          <a:p>
            <a:r>
              <a:rPr lang="en-US" sz="2000" b="1">
                <a:latin typeface="Calibri" pitchFamily="34" charset="0"/>
              </a:rPr>
              <a:t>The Group from 2011 seemed to better understand the process and took the whole exercise more seriously, but…..</a:t>
            </a:r>
          </a:p>
        </p:txBody>
      </p:sp>
      <p:graphicFrame>
        <p:nvGraphicFramePr>
          <p:cNvPr id="3" name="Table 2"/>
          <p:cNvGraphicFramePr>
            <a:graphicFrameLocks noGrp="1"/>
          </p:cNvGraphicFramePr>
          <p:nvPr/>
        </p:nvGraphicFramePr>
        <p:xfrm>
          <a:off x="228600" y="1676400"/>
          <a:ext cx="8686800" cy="2971800"/>
        </p:xfrm>
        <a:graphic>
          <a:graphicData uri="http://schemas.openxmlformats.org/drawingml/2006/table">
            <a:tbl>
              <a:tblPr/>
              <a:tblGrid>
                <a:gridCol w="701226"/>
                <a:gridCol w="350613"/>
                <a:gridCol w="409048"/>
                <a:gridCol w="350613"/>
                <a:gridCol w="350613"/>
                <a:gridCol w="350613"/>
                <a:gridCol w="350613"/>
                <a:gridCol w="350613"/>
                <a:gridCol w="350613"/>
                <a:gridCol w="350613"/>
                <a:gridCol w="350613"/>
                <a:gridCol w="350613"/>
                <a:gridCol w="547833"/>
                <a:gridCol w="401743"/>
                <a:gridCol w="350613"/>
                <a:gridCol w="350613"/>
                <a:gridCol w="350613"/>
                <a:gridCol w="701227"/>
                <a:gridCol w="628183"/>
                <a:gridCol w="739575"/>
              </a:tblGrid>
              <a:tr h="414258">
                <a:tc>
                  <a:txBody>
                    <a:bodyPr/>
                    <a:lstStyle/>
                    <a:p>
                      <a:pPr algn="ctr" fontAlgn="b"/>
                      <a:r>
                        <a:rPr lang="en-US" sz="900" b="1" i="0" u="none" strike="noStrike" dirty="0">
                          <a:solidFill>
                            <a:srgbClr val="000000"/>
                          </a:solidFill>
                          <a:latin typeface="Arial"/>
                        </a:rPr>
                        <a:t>Sample #</a:t>
                      </a:r>
                    </a:p>
                    <a:p>
                      <a:pPr algn="l" fontAlgn="b"/>
                      <a:r>
                        <a:rPr lang="en-US" sz="900" b="1" i="0" u="none" strike="noStrike" dirty="0">
                          <a:solidFill>
                            <a:srgbClr val="000000"/>
                          </a:solidFill>
                          <a:latin typeface="Arial"/>
                        </a:rPr>
                        <a:t> </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a:solidFill>
                            <a:srgbClr val="000000"/>
                          </a:solidFill>
                          <a:latin typeface="Arial"/>
                        </a:rPr>
                        <a:t>NH</a:t>
                      </a:r>
                      <a:r>
                        <a:rPr lang="en-US" sz="900" b="1" i="0" u="none" strike="noStrike" baseline="-25000">
                          <a:solidFill>
                            <a:srgbClr val="000000"/>
                          </a:solidFill>
                          <a:latin typeface="Arial"/>
                        </a:rPr>
                        <a:t>3</a:t>
                      </a:r>
                      <a:r>
                        <a:rPr lang="en-US" sz="900" b="1" i="0" u="none" strike="noStrike">
                          <a:solidFill>
                            <a:srgbClr val="000000"/>
                          </a:solidFill>
                          <a:latin typeface="Arial"/>
                        </a:rPr>
                        <a:t>-N</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a:solidFill>
                            <a:srgbClr val="000000"/>
                          </a:solidFill>
                          <a:latin typeface="Arial"/>
                        </a:rPr>
                        <a:t>Cu</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a:solidFill>
                            <a:srgbClr val="000000"/>
                          </a:solidFill>
                          <a:latin typeface="Arial"/>
                        </a:rPr>
                        <a:t>Cr</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a:solidFill>
                            <a:srgbClr val="000000"/>
                          </a:solidFill>
                          <a:latin typeface="Arial"/>
                        </a:rPr>
                        <a:t>SO</a:t>
                      </a:r>
                      <a:r>
                        <a:rPr lang="en-US" sz="900" b="1" i="0" u="none" strike="noStrike" baseline="-25000">
                          <a:solidFill>
                            <a:srgbClr val="000000"/>
                          </a:solidFill>
                          <a:latin typeface="Arial"/>
                        </a:rPr>
                        <a:t>4</a:t>
                      </a:r>
                      <a:endParaRPr lang="en-US" sz="900" b="1" i="0" u="none" strike="noStrike">
                        <a:solidFill>
                          <a:srgbClr val="000000"/>
                        </a:solidFill>
                        <a:latin typeface="Arial"/>
                      </a:endParaRP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a:solidFill>
                            <a:srgbClr val="000000"/>
                          </a:solidFill>
                          <a:latin typeface="Arial"/>
                        </a:rPr>
                        <a:t>Fe</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a:solidFill>
                            <a:srgbClr val="000000"/>
                          </a:solidFill>
                          <a:latin typeface="Arial"/>
                        </a:rPr>
                        <a:t>PO</a:t>
                      </a:r>
                      <a:r>
                        <a:rPr lang="en-US" sz="900" b="1" i="0" u="none" strike="noStrike" baseline="-25000">
                          <a:solidFill>
                            <a:srgbClr val="000000"/>
                          </a:solidFill>
                          <a:latin typeface="Arial"/>
                        </a:rPr>
                        <a:t>4</a:t>
                      </a:r>
                      <a:endParaRPr lang="en-US" sz="900" b="1" i="0" u="none" strike="noStrike">
                        <a:solidFill>
                          <a:srgbClr val="000000"/>
                        </a:solidFill>
                        <a:latin typeface="Arial"/>
                      </a:endParaRP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a:solidFill>
                            <a:srgbClr val="000000"/>
                          </a:solidFill>
                          <a:latin typeface="Arial"/>
                        </a:rPr>
                        <a:t>NO</a:t>
                      </a:r>
                      <a:r>
                        <a:rPr lang="en-US" sz="900" b="1" i="0" u="none" strike="noStrike" baseline="-25000">
                          <a:solidFill>
                            <a:srgbClr val="000000"/>
                          </a:solidFill>
                          <a:latin typeface="Arial"/>
                        </a:rPr>
                        <a:t>3</a:t>
                      </a:r>
                      <a:endParaRPr lang="en-US" sz="900" b="1" i="0" u="none" strike="noStrike">
                        <a:solidFill>
                          <a:srgbClr val="000000"/>
                        </a:solidFill>
                        <a:latin typeface="Arial"/>
                      </a:endParaRP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a:solidFill>
                            <a:srgbClr val="000000"/>
                          </a:solidFill>
                          <a:latin typeface="Arial"/>
                        </a:rPr>
                        <a:t>NO</a:t>
                      </a:r>
                      <a:r>
                        <a:rPr lang="en-US" sz="900" b="1" i="0" u="none" strike="noStrike" baseline="-25000">
                          <a:solidFill>
                            <a:srgbClr val="000000"/>
                          </a:solidFill>
                          <a:latin typeface="Arial"/>
                        </a:rPr>
                        <a:t>2</a:t>
                      </a:r>
                      <a:endParaRPr lang="en-US" sz="900" b="1" i="0" u="none" strike="noStrike">
                        <a:solidFill>
                          <a:srgbClr val="000000"/>
                        </a:solidFill>
                        <a:latin typeface="Arial"/>
                      </a:endParaRP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a:solidFill>
                            <a:srgbClr val="000000"/>
                          </a:solidFill>
                          <a:latin typeface="Arial"/>
                        </a:rPr>
                        <a:t>Si</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a:solidFill>
                            <a:srgbClr val="000000"/>
                          </a:solidFill>
                          <a:latin typeface="Arial"/>
                        </a:rPr>
                        <a:t>Mg</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a:solidFill>
                            <a:srgbClr val="000000"/>
                          </a:solidFill>
                          <a:latin typeface="Arial"/>
                        </a:rPr>
                        <a:t>Ca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a:solidFill>
                            <a:srgbClr val="000000"/>
                          </a:solidFill>
                          <a:latin typeface="Arial"/>
                        </a:rPr>
                        <a:t>Alkalinity</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a:solidFill>
                            <a:srgbClr val="000000"/>
                          </a:solidFill>
                          <a:latin typeface="Arial"/>
                        </a:rPr>
                        <a:t>Cl</a:t>
                      </a:r>
                      <a:r>
                        <a:rPr lang="en-US" sz="900" b="1" i="0" u="none" strike="noStrike" baseline="30000">
                          <a:solidFill>
                            <a:srgbClr val="000000"/>
                          </a:solidFill>
                          <a:latin typeface="Arial"/>
                        </a:rPr>
                        <a:t>-</a:t>
                      </a:r>
                      <a:endParaRPr lang="en-US" sz="900" b="1" i="0" u="none" strike="noStrike">
                        <a:solidFill>
                          <a:srgbClr val="000000"/>
                        </a:solidFill>
                        <a:latin typeface="Arial"/>
                      </a:endParaRP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a:solidFill>
                            <a:srgbClr val="000000"/>
                          </a:solidFill>
                          <a:latin typeface="Arial"/>
                        </a:rPr>
                        <a:t>CO</a:t>
                      </a:r>
                      <a:r>
                        <a:rPr lang="en-US" sz="900" b="1" i="0" u="none" strike="noStrike" baseline="-25000">
                          <a:solidFill>
                            <a:srgbClr val="000000"/>
                          </a:solidFill>
                          <a:latin typeface="Arial"/>
                        </a:rPr>
                        <a:t>2</a:t>
                      </a:r>
                      <a:endParaRPr lang="en-US" sz="900" b="1" i="0" u="none" strike="noStrike">
                        <a:solidFill>
                          <a:srgbClr val="000000"/>
                        </a:solidFill>
                        <a:latin typeface="Arial"/>
                      </a:endParaRP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a:solidFill>
                            <a:srgbClr val="000000"/>
                          </a:solidFill>
                          <a:latin typeface="Arial"/>
                        </a:rPr>
                        <a:t>S</a:t>
                      </a:r>
                      <a:r>
                        <a:rPr lang="en-US" sz="900" b="1" i="0" u="none" strike="noStrike" baseline="30000">
                          <a:solidFill>
                            <a:srgbClr val="000000"/>
                          </a:solidFill>
                          <a:latin typeface="Arial"/>
                        </a:rPr>
                        <a:t>2-</a:t>
                      </a:r>
                      <a:endParaRPr lang="en-US" sz="900" b="1" i="0" u="none" strike="noStrike">
                        <a:solidFill>
                          <a:srgbClr val="000000"/>
                        </a:solidFill>
                        <a:latin typeface="Arial"/>
                      </a:endParaRP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a:solidFill>
                            <a:srgbClr val="000000"/>
                          </a:solidFill>
                          <a:latin typeface="Arial"/>
                        </a:rPr>
                        <a:t>F</a:t>
                      </a:r>
                      <a:r>
                        <a:rPr lang="en-US" sz="900" b="1" i="0" u="none" strike="noStrike" baseline="30000">
                          <a:solidFill>
                            <a:srgbClr val="000000"/>
                          </a:solidFill>
                          <a:latin typeface="Arial"/>
                        </a:rPr>
                        <a:t>-</a:t>
                      </a:r>
                      <a:endParaRPr lang="en-US" sz="900" b="1" i="0" u="none" strike="noStrike">
                        <a:solidFill>
                          <a:srgbClr val="000000"/>
                        </a:solidFill>
                        <a:latin typeface="Arial"/>
                      </a:endParaRP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900" b="1" i="0" u="none" strike="noStrike">
                          <a:solidFill>
                            <a:srgbClr val="000000"/>
                          </a:solidFill>
                          <a:latin typeface="Arial"/>
                        </a:rPr>
                        <a:t>Total Cation</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900" b="1" i="0" u="none" strike="noStrike">
                          <a:solidFill>
                            <a:srgbClr val="000000"/>
                          </a:solidFill>
                          <a:latin typeface="Arial"/>
                        </a:rPr>
                        <a:t>Total Anion</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1" i="0" u="none" strike="noStrike">
                          <a:solidFill>
                            <a:srgbClr val="000000"/>
                          </a:solidFill>
                          <a:latin typeface="Arial"/>
                        </a:rPr>
                        <a:t>Chg balance?</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77451">
                <a:tc>
                  <a:txBody>
                    <a:bodyPr/>
                    <a:lstStyle/>
                    <a:p>
                      <a:pPr algn="ctr" fontAlgn="b"/>
                      <a:r>
                        <a:rPr lang="en-US" sz="900" b="1" i="0" u="none" strike="noStrike" dirty="0">
                          <a:solidFill>
                            <a:srgbClr val="000000"/>
                          </a:solidFill>
                          <a:latin typeface="Arial"/>
                        </a:rPr>
                        <a:t>2</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dirty="0">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0.1</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0.73</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0.35</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0.02</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0.04</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44</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24</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28</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60</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900" b="0" i="0" u="none" strike="noStrike">
                          <a:solidFill>
                            <a:srgbClr val="000000"/>
                          </a:solidFill>
                          <a:latin typeface="Arial"/>
                        </a:rPr>
                        <a:t>0.00484</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900" b="0" i="0" u="none" strike="noStrike">
                          <a:solidFill>
                            <a:srgbClr val="000000"/>
                          </a:solidFill>
                          <a:latin typeface="Arial"/>
                        </a:rPr>
                        <a:t>-0.00217</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77451">
                <a:tc>
                  <a:txBody>
                    <a:bodyPr/>
                    <a:lstStyle/>
                    <a:p>
                      <a:pPr algn="ctr" fontAlgn="b"/>
                      <a:r>
                        <a:rPr lang="en-US" sz="900" b="1" i="0" u="none" strike="noStrike">
                          <a:solidFill>
                            <a:srgbClr val="000000"/>
                          </a:solidFill>
                          <a:latin typeface="Arial"/>
                        </a:rPr>
                        <a:t>3</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dirty="0">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dirty="0">
                          <a:solidFill>
                            <a:srgbClr val="000000"/>
                          </a:solidFill>
                          <a:latin typeface="Arial"/>
                        </a:rPr>
                        <a:t>0.05</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dirty="0">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6</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0.47</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0.03</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0.26</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6</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38</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42</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100</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900" b="0" i="0" u="none" strike="noStrike">
                          <a:solidFill>
                            <a:srgbClr val="000000"/>
                          </a:solidFill>
                          <a:latin typeface="Arial"/>
                        </a:rPr>
                        <a:t>0.00241</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900" b="0" i="0" u="none" strike="noStrike">
                          <a:solidFill>
                            <a:srgbClr val="000000"/>
                          </a:solidFill>
                          <a:latin typeface="Arial"/>
                        </a:rPr>
                        <a:t>-0.00364</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77451">
                <a:tc>
                  <a:txBody>
                    <a:bodyPr/>
                    <a:lstStyle/>
                    <a:p>
                      <a:pPr algn="ctr" fontAlgn="b"/>
                      <a:r>
                        <a:rPr lang="en-US" sz="900" b="1" i="0" u="none" strike="noStrike">
                          <a:solidFill>
                            <a:srgbClr val="000000"/>
                          </a:solidFill>
                          <a:latin typeface="Arial"/>
                        </a:rPr>
                        <a:t>4</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0.09</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dirty="0">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dirty="0">
                          <a:solidFill>
                            <a:srgbClr val="000000"/>
                          </a:solidFill>
                          <a:latin typeface="Arial"/>
                        </a:rPr>
                        <a:t>14</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0.22</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1.38</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0</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0</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42</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20</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122</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900" b="0" i="0" u="none" strike="noStrike">
                          <a:solidFill>
                            <a:srgbClr val="000000"/>
                          </a:solidFill>
                          <a:latin typeface="Arial"/>
                        </a:rPr>
                        <a:t>0.00211</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900" b="0" i="0" u="none" strike="noStrike">
                          <a:solidFill>
                            <a:srgbClr val="000000"/>
                          </a:solidFill>
                          <a:latin typeface="Arial"/>
                        </a:rPr>
                        <a:t>-0.00410</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77451">
                <a:tc>
                  <a:txBody>
                    <a:bodyPr/>
                    <a:lstStyle/>
                    <a:p>
                      <a:pPr algn="ctr" fontAlgn="b"/>
                      <a:r>
                        <a:rPr lang="en-US" sz="900" b="1" i="0" u="none" strike="noStrike">
                          <a:solidFill>
                            <a:srgbClr val="000000"/>
                          </a:solidFill>
                          <a:latin typeface="Arial"/>
                        </a:rPr>
                        <a:t>7</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0.07</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10</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dirty="0">
                          <a:solidFill>
                            <a:srgbClr val="000000"/>
                          </a:solidFill>
                          <a:latin typeface="Arial"/>
                        </a:rPr>
                        <a:t>0.47</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dirty="0">
                          <a:solidFill>
                            <a:srgbClr val="000000"/>
                          </a:solidFill>
                          <a:latin typeface="Arial"/>
                        </a:rPr>
                        <a:t>0.16</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0.31</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14</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37</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30</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102</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900" b="0" i="0" u="none" strike="noStrike">
                          <a:solidFill>
                            <a:srgbClr val="000000"/>
                          </a:solidFill>
                          <a:latin typeface="Arial"/>
                        </a:rPr>
                        <a:t>0.00302</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900" b="0" i="0" u="none" strike="noStrike">
                          <a:solidFill>
                            <a:srgbClr val="000000"/>
                          </a:solidFill>
                          <a:latin typeface="Arial"/>
                        </a:rPr>
                        <a:t>-0.00359</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Y</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77451">
                <a:tc>
                  <a:txBody>
                    <a:bodyPr/>
                    <a:lstStyle/>
                    <a:p>
                      <a:pPr algn="ctr" fontAlgn="b"/>
                      <a:r>
                        <a:rPr lang="en-US" sz="900" b="1" i="0" u="none" strike="noStrike">
                          <a:solidFill>
                            <a:srgbClr val="000000"/>
                          </a:solidFill>
                          <a:latin typeface="Arial"/>
                        </a:rPr>
                        <a:t>9</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0.01</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10</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0.23</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dirty="0">
                          <a:solidFill>
                            <a:srgbClr val="000000"/>
                          </a:solidFill>
                          <a:latin typeface="Arial"/>
                        </a:rPr>
                        <a:t>0.15</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dirty="0">
                          <a:solidFill>
                            <a:srgbClr val="000000"/>
                          </a:solidFill>
                          <a:latin typeface="Arial"/>
                        </a:rPr>
                        <a:t>0.29</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dirty="0">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30</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50</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36</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152</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900" b="0" i="0" u="none" strike="noStrike">
                          <a:solidFill>
                            <a:srgbClr val="000000"/>
                          </a:solidFill>
                          <a:latin typeface="Arial"/>
                        </a:rPr>
                        <a:t>0.00498</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900" b="0" i="0" u="none" strike="noStrike">
                          <a:solidFill>
                            <a:srgbClr val="000000"/>
                          </a:solidFill>
                          <a:latin typeface="Arial"/>
                        </a:rPr>
                        <a:t>-0.00510</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Y</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77451">
                <a:tc>
                  <a:txBody>
                    <a:bodyPr/>
                    <a:lstStyle/>
                    <a:p>
                      <a:pPr algn="ctr" fontAlgn="b"/>
                      <a:r>
                        <a:rPr lang="en-US" sz="900" b="1" i="0" u="none" strike="noStrike">
                          <a:solidFill>
                            <a:srgbClr val="000000"/>
                          </a:solidFill>
                          <a:latin typeface="Arial"/>
                        </a:rPr>
                        <a:t>10</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0.15</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0.04</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0.23</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1.13</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0.3</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dirty="0">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dirty="0">
                          <a:solidFill>
                            <a:srgbClr val="000000"/>
                          </a:solidFill>
                          <a:latin typeface="Arial"/>
                        </a:rPr>
                        <a:t>8</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32</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40</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120</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900" b="0" i="0" u="none" strike="noStrike">
                          <a:solidFill>
                            <a:srgbClr val="000000"/>
                          </a:solidFill>
                          <a:latin typeface="Arial"/>
                        </a:rPr>
                        <a:t>0.00227</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900" b="0" i="0" u="none" strike="noStrike">
                          <a:solidFill>
                            <a:srgbClr val="000000"/>
                          </a:solidFill>
                          <a:latin typeface="Arial"/>
                        </a:rPr>
                        <a:t>-0.00408</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414258">
                <a:tc>
                  <a:txBody>
                    <a:bodyPr/>
                    <a:lstStyle/>
                    <a:p>
                      <a:pPr algn="ctr" fontAlgn="b"/>
                      <a:r>
                        <a:rPr lang="en-US" sz="900" b="1" i="0" u="none" strike="noStrike" dirty="0">
                          <a:solidFill>
                            <a:srgbClr val="000000"/>
                          </a:solidFill>
                          <a:latin typeface="Arial"/>
                        </a:rPr>
                        <a:t>Mill Rd. </a:t>
                      </a:r>
                      <a:r>
                        <a:rPr lang="en-US" sz="900" b="1" i="0" u="none" strike="noStrike" dirty="0" smtClean="0">
                          <a:solidFill>
                            <a:srgbClr val="000000"/>
                          </a:solidFill>
                          <a:latin typeface="Arial"/>
                        </a:rPr>
                        <a:t>Chelmsford</a:t>
                      </a:r>
                      <a:endParaRPr lang="en-US" sz="900" b="1" i="0" u="none" strike="noStrike" dirty="0">
                        <a:solidFill>
                          <a:srgbClr val="000000"/>
                        </a:solidFill>
                        <a:latin typeface="Arial"/>
                      </a:endParaRP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0.09</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2</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0.39</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0.07</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0</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15</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dirty="0">
                          <a:solidFill>
                            <a:srgbClr val="000000"/>
                          </a:solidFill>
                          <a:latin typeface="Arial"/>
                        </a:rPr>
                        <a:t>21</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dirty="0">
                          <a:solidFill>
                            <a:srgbClr val="000000"/>
                          </a:solidFill>
                          <a:latin typeface="Arial"/>
                        </a:rPr>
                        <a:t>28</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dirty="0">
                          <a:solidFill>
                            <a:srgbClr val="000000"/>
                          </a:solidFill>
                          <a:latin typeface="Arial"/>
                        </a:rPr>
                        <a:t>90</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dirty="0">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900" b="0" i="0" u="none" strike="noStrike">
                          <a:solidFill>
                            <a:srgbClr val="000000"/>
                          </a:solidFill>
                          <a:latin typeface="Arial"/>
                        </a:rPr>
                        <a:t>0.00230</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900" b="0" i="0" u="none" strike="noStrike">
                          <a:solidFill>
                            <a:srgbClr val="000000"/>
                          </a:solidFill>
                          <a:latin typeface="Arial"/>
                        </a:rPr>
                        <a:t>-0.00304</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478579">
                <a:tc>
                  <a:txBody>
                    <a:bodyPr/>
                    <a:lstStyle/>
                    <a:p>
                      <a:pPr algn="ctr" fontAlgn="b"/>
                      <a:r>
                        <a:rPr lang="en-US" sz="900" b="1" i="0" u="none" strike="noStrike" dirty="0" err="1">
                          <a:solidFill>
                            <a:srgbClr val="000000"/>
                          </a:solidFill>
                          <a:latin typeface="Arial"/>
                        </a:rPr>
                        <a:t>Vose</a:t>
                      </a:r>
                      <a:r>
                        <a:rPr lang="en-US" sz="900" b="1" i="0" u="none" strike="noStrike" dirty="0">
                          <a:solidFill>
                            <a:srgbClr val="000000"/>
                          </a:solidFill>
                          <a:latin typeface="Arial"/>
                        </a:rPr>
                        <a:t> Rd. </a:t>
                      </a:r>
                      <a:r>
                        <a:rPr lang="en-US" sz="900" b="1" i="0" u="none" strike="noStrike" dirty="0" smtClean="0">
                          <a:solidFill>
                            <a:srgbClr val="000000"/>
                          </a:solidFill>
                          <a:latin typeface="Arial"/>
                        </a:rPr>
                        <a:t>Westford</a:t>
                      </a:r>
                      <a:endParaRPr lang="en-US" sz="900" b="1" i="0" u="none" strike="noStrike" dirty="0">
                        <a:solidFill>
                          <a:srgbClr val="000000"/>
                        </a:solidFill>
                        <a:latin typeface="Arial"/>
                      </a:endParaRP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0.06</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16</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0.22</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2.71</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0.1</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32</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32</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24</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190</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dirty="0">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dirty="0">
                          <a:solidFill>
                            <a:srgbClr val="000000"/>
                          </a:solidFill>
                          <a:latin typeface="Arial"/>
                        </a:rPr>
                        <a:t>n/a</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900" b="0" i="0" u="none" strike="noStrike" dirty="0">
                          <a:solidFill>
                            <a:srgbClr val="000000"/>
                          </a:solidFill>
                          <a:latin typeface="Arial"/>
                        </a:rPr>
                        <a:t>0.00424</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900" b="0" i="0" u="none" strike="noStrike" dirty="0">
                          <a:solidFill>
                            <a:srgbClr val="000000"/>
                          </a:solidFill>
                          <a:latin typeface="Arial"/>
                        </a:rPr>
                        <a:t>-0.00617</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dirty="0">
                          <a:solidFill>
                            <a:srgbClr val="000000"/>
                          </a:solidFill>
                          <a:latin typeface="Arial"/>
                        </a:rPr>
                        <a:t>N</a:t>
                      </a:r>
                    </a:p>
                  </a:txBody>
                  <a:tcPr marL="3845" marR="3845" marT="3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sp>
        <p:nvSpPr>
          <p:cNvPr id="30934" name="TextBox 3"/>
          <p:cNvSpPr txBox="1">
            <a:spLocks noChangeArrowheads="1"/>
          </p:cNvSpPr>
          <p:nvPr/>
        </p:nvSpPr>
        <p:spPr bwMode="auto">
          <a:xfrm>
            <a:off x="533400" y="5257800"/>
            <a:ext cx="8077200" cy="1311275"/>
          </a:xfrm>
          <a:prstGeom prst="rect">
            <a:avLst/>
          </a:prstGeom>
          <a:solidFill>
            <a:srgbClr val="D1D1D1">
              <a:alpha val="61960"/>
            </a:srgbClr>
          </a:solidFill>
          <a:ln w="9525">
            <a:noFill/>
            <a:miter lim="800000"/>
            <a:headEnd/>
            <a:tailEnd/>
          </a:ln>
        </p:spPr>
        <p:txBody>
          <a:bodyPr>
            <a:spAutoFit/>
          </a:bodyPr>
          <a:lstStyle/>
          <a:p>
            <a:r>
              <a:rPr lang="en-US" sz="2000" b="1">
                <a:latin typeface="Calibri" pitchFamily="34" charset="0"/>
              </a:rPr>
              <a:t>There was still an issue of charge balance not adding up. When it comes down to it, the data is of no scientific value. There are too many students and no way to predict how well they will perform the necessary tests. That’s the bad news.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Box 1"/>
          <p:cNvSpPr txBox="1">
            <a:spLocks noChangeArrowheads="1"/>
          </p:cNvSpPr>
          <p:nvPr/>
        </p:nvSpPr>
        <p:spPr bwMode="auto">
          <a:xfrm>
            <a:off x="381000" y="457200"/>
            <a:ext cx="8382000" cy="1920875"/>
          </a:xfrm>
          <a:prstGeom prst="rect">
            <a:avLst/>
          </a:prstGeom>
          <a:solidFill>
            <a:srgbClr val="D1D1D1">
              <a:alpha val="61960"/>
            </a:srgbClr>
          </a:solidFill>
          <a:ln w="9525">
            <a:noFill/>
            <a:miter lim="800000"/>
            <a:headEnd/>
            <a:tailEnd/>
          </a:ln>
        </p:spPr>
        <p:txBody>
          <a:bodyPr>
            <a:spAutoFit/>
          </a:bodyPr>
          <a:lstStyle/>
          <a:p>
            <a:r>
              <a:rPr lang="en-US" sz="2000" b="1">
                <a:latin typeface="Calibri" pitchFamily="34" charset="0"/>
              </a:rPr>
              <a:t>The good news is the Lowell Parks and Conservation Trust was still able to use the data to show student involvement. Additionally, although the results were inconclusive, none of the tests indicated dangerous waters. All of the tests were re-run at different times of year and the results were fairly consistent. The best news? The city of Lowell is considering the expansion of the rail trail into Lowell. </a:t>
            </a:r>
          </a:p>
        </p:txBody>
      </p:sp>
      <p:pic>
        <p:nvPicPr>
          <p:cNvPr id="31746" name="Picture 2" descr="http://www.mrgt.org/uploads/9/2/4/2/9242941/4324327_orig.jpg"/>
          <p:cNvPicPr>
            <a:picLocks noChangeAspect="1" noChangeArrowheads="1"/>
          </p:cNvPicPr>
          <p:nvPr/>
        </p:nvPicPr>
        <p:blipFill>
          <a:blip r:embed="rId2"/>
          <a:srcRect/>
          <a:stretch>
            <a:fillRect/>
          </a:stretch>
        </p:blipFill>
        <p:spPr bwMode="auto">
          <a:xfrm>
            <a:off x="1676400" y="2438400"/>
            <a:ext cx="5486400"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Box 1"/>
          <p:cNvSpPr txBox="1">
            <a:spLocks noChangeArrowheads="1"/>
          </p:cNvSpPr>
          <p:nvPr/>
        </p:nvSpPr>
        <p:spPr bwMode="auto">
          <a:xfrm>
            <a:off x="304800" y="457200"/>
            <a:ext cx="8458200" cy="461963"/>
          </a:xfrm>
          <a:prstGeom prst="rect">
            <a:avLst/>
          </a:prstGeom>
          <a:solidFill>
            <a:srgbClr val="D1D1D1">
              <a:alpha val="61960"/>
            </a:srgbClr>
          </a:solidFill>
          <a:ln w="9525">
            <a:noFill/>
            <a:miter lim="800000"/>
            <a:headEnd/>
            <a:tailEnd/>
          </a:ln>
        </p:spPr>
        <p:txBody>
          <a:bodyPr>
            <a:spAutoFit/>
          </a:bodyPr>
          <a:lstStyle/>
          <a:p>
            <a:r>
              <a:rPr lang="en-US" sz="2400" b="1">
                <a:latin typeface="Calibri" pitchFamily="34" charset="0"/>
              </a:rPr>
              <a:t>What is in the works for 2012?</a:t>
            </a:r>
          </a:p>
        </p:txBody>
      </p:sp>
      <p:sp>
        <p:nvSpPr>
          <p:cNvPr id="32770" name="TextBox 2"/>
          <p:cNvSpPr txBox="1">
            <a:spLocks noChangeArrowheads="1"/>
          </p:cNvSpPr>
          <p:nvPr/>
        </p:nvSpPr>
        <p:spPr bwMode="auto">
          <a:xfrm>
            <a:off x="304800" y="1219200"/>
            <a:ext cx="8458200" cy="5035550"/>
          </a:xfrm>
          <a:prstGeom prst="rect">
            <a:avLst/>
          </a:prstGeom>
          <a:solidFill>
            <a:srgbClr val="D1D1D1">
              <a:alpha val="61960"/>
            </a:srgbClr>
          </a:solidFill>
          <a:ln w="9525">
            <a:noFill/>
            <a:miter lim="800000"/>
            <a:headEnd/>
            <a:tailEnd/>
          </a:ln>
        </p:spPr>
        <p:txBody>
          <a:bodyPr>
            <a:spAutoFit/>
          </a:bodyPr>
          <a:lstStyle/>
          <a:p>
            <a:pPr>
              <a:buFontTx/>
              <a:buChar char="•"/>
            </a:pPr>
            <a:r>
              <a:rPr lang="en-US">
                <a:latin typeface="Calibri" pitchFamily="34" charset="0"/>
              </a:rPr>
              <a:t>In the future, we are hoping to be of greater assistance to the LP&amp;CT. We are starting a monitoring program with help from the department club: Society of Environmental Scientists. They will be conducting monthly tests on several sites along the brook. The tests will include</a:t>
            </a:r>
            <a:r>
              <a:rPr lang="en-US" b="1">
                <a:latin typeface="Calibri" pitchFamily="34" charset="0"/>
              </a:rPr>
              <a:t>:</a:t>
            </a:r>
          </a:p>
          <a:p>
            <a:endParaRPr lang="en-US" b="1">
              <a:latin typeface="Calibri" pitchFamily="34" charset="0"/>
            </a:endParaRPr>
          </a:p>
          <a:p>
            <a:r>
              <a:rPr lang="en-US" b="1">
                <a:latin typeface="Calibri" pitchFamily="34" charset="0"/>
              </a:rPr>
              <a:t>TDS, DO, ORP, pH and Alkalinity</a:t>
            </a:r>
          </a:p>
          <a:p>
            <a:endParaRPr lang="en-US" b="1">
              <a:latin typeface="Calibri" pitchFamily="34" charset="0"/>
            </a:endParaRPr>
          </a:p>
          <a:p>
            <a:pPr>
              <a:buFontTx/>
              <a:buChar char="•"/>
            </a:pPr>
            <a:r>
              <a:rPr lang="en-US">
                <a:latin typeface="Calibri" pitchFamily="34" charset="0"/>
              </a:rPr>
              <a:t>We think of these tests as checking your </a:t>
            </a:r>
            <a:r>
              <a:rPr lang="en-US" b="1">
                <a:latin typeface="Calibri" pitchFamily="34" charset="0"/>
              </a:rPr>
              <a:t>gas mileage</a:t>
            </a:r>
            <a:r>
              <a:rPr lang="en-US">
                <a:latin typeface="Calibri" pitchFamily="34" charset="0"/>
              </a:rPr>
              <a:t>. If there is an anomaly, we look closer and conduct a more detailed analysis</a:t>
            </a:r>
            <a:r>
              <a:rPr lang="en-US" b="1">
                <a:latin typeface="Calibri" pitchFamily="34" charset="0"/>
              </a:rPr>
              <a:t>. </a:t>
            </a:r>
          </a:p>
          <a:p>
            <a:endParaRPr lang="en-US" b="1">
              <a:latin typeface="Calibri" pitchFamily="34" charset="0"/>
            </a:endParaRPr>
          </a:p>
          <a:p>
            <a:pPr>
              <a:buFontTx/>
              <a:buChar char="•"/>
            </a:pPr>
            <a:r>
              <a:rPr lang="en-US">
                <a:latin typeface="Calibri" pitchFamily="34" charset="0"/>
              </a:rPr>
              <a:t>To keep the </a:t>
            </a:r>
            <a:r>
              <a:rPr lang="en-US" b="1">
                <a:latin typeface="Calibri" pitchFamily="34" charset="0"/>
              </a:rPr>
              <a:t>service learning</a:t>
            </a:r>
            <a:r>
              <a:rPr lang="en-US">
                <a:latin typeface="Calibri" pitchFamily="34" charset="0"/>
              </a:rPr>
              <a:t> component going, I was awarded an University grant to purchase additional meters; ones so easy, even an undergrad can use them correctly!</a:t>
            </a:r>
          </a:p>
          <a:p>
            <a:r>
              <a:rPr lang="en-US">
                <a:latin typeface="Calibri" pitchFamily="34" charset="0"/>
              </a:rPr>
              <a:t>The next crop of Environmental Geochemistry students will still be required to test for copper, iron, sulfide, chloride, phosphate, nitrate and hardness in addition to the tests mentioned above.</a:t>
            </a:r>
            <a:r>
              <a:rPr lang="en-US" b="1">
                <a:latin typeface="Calibri" pitchFamily="34" charset="0"/>
              </a:rPr>
              <a:t> </a:t>
            </a:r>
          </a:p>
          <a:p>
            <a:endParaRPr lang="en-US" b="1">
              <a:latin typeface="Calibri" pitchFamily="34" charset="0"/>
            </a:endParaRPr>
          </a:p>
          <a:p>
            <a:pPr>
              <a:buFontTx/>
              <a:buChar char="•"/>
            </a:pPr>
            <a:r>
              <a:rPr lang="en-US">
                <a:latin typeface="Calibri" pitchFamily="34" charset="0"/>
              </a:rPr>
              <a:t>With the addition of the new equipment and the consistent monitoring, we will finally be giving some valuable information—help– to the Lowell Parks and Conservation Trust.</a:t>
            </a:r>
          </a:p>
        </p:txBody>
      </p:sp>
      <p:pic>
        <p:nvPicPr>
          <p:cNvPr id="32771" name="Picture 6" descr="http://www.fieldandfacility.com/product_images/w/313/4491-DR__26867_zoom.jpg"/>
          <p:cNvPicPr>
            <a:picLocks noChangeAspect="1" noChangeArrowheads="1"/>
          </p:cNvPicPr>
          <p:nvPr/>
        </p:nvPicPr>
        <p:blipFill>
          <a:blip r:embed="rId2"/>
          <a:srcRect/>
          <a:stretch>
            <a:fillRect/>
          </a:stretch>
        </p:blipFill>
        <p:spPr bwMode="auto">
          <a:xfrm>
            <a:off x="6096000" y="2209800"/>
            <a:ext cx="990600" cy="814388"/>
          </a:xfrm>
          <a:prstGeom prst="rect">
            <a:avLst/>
          </a:prstGeom>
          <a:noFill/>
          <a:ln w="9525">
            <a:noFill/>
            <a:miter lim="800000"/>
            <a:headEnd/>
            <a:tailEnd/>
          </a:ln>
        </p:spPr>
      </p:pic>
      <p:pic>
        <p:nvPicPr>
          <p:cNvPr id="32772" name="Picture 8" descr="http://www.fieldandfacility.com/product_images/t/210/HI9146__33268_zoom.jpg"/>
          <p:cNvPicPr>
            <a:picLocks noChangeAspect="1" noChangeArrowheads="1"/>
          </p:cNvPicPr>
          <p:nvPr/>
        </p:nvPicPr>
        <p:blipFill>
          <a:blip r:embed="rId3"/>
          <a:srcRect/>
          <a:stretch>
            <a:fillRect/>
          </a:stretch>
        </p:blipFill>
        <p:spPr bwMode="auto">
          <a:xfrm>
            <a:off x="3657600" y="2209800"/>
            <a:ext cx="914400" cy="914400"/>
          </a:xfrm>
          <a:prstGeom prst="rect">
            <a:avLst/>
          </a:prstGeom>
          <a:noFill/>
          <a:ln w="9525">
            <a:noFill/>
            <a:miter lim="800000"/>
            <a:headEnd/>
            <a:tailEnd/>
          </a:ln>
        </p:spPr>
      </p:pic>
      <p:pic>
        <p:nvPicPr>
          <p:cNvPr id="32773" name="Picture 10" descr="http://www.fieldandfacility.com/product_images/h/873/HI98120-ORP_temp__54956_zoom.jpg"/>
          <p:cNvPicPr>
            <a:picLocks noChangeAspect="1" noChangeArrowheads="1"/>
          </p:cNvPicPr>
          <p:nvPr/>
        </p:nvPicPr>
        <p:blipFill>
          <a:blip r:embed="rId4"/>
          <a:srcRect l="13792" r="16667"/>
          <a:stretch>
            <a:fillRect/>
          </a:stretch>
        </p:blipFill>
        <p:spPr bwMode="auto">
          <a:xfrm>
            <a:off x="4953000" y="2133600"/>
            <a:ext cx="685800" cy="985838"/>
          </a:xfrm>
          <a:prstGeom prst="rect">
            <a:avLst/>
          </a:prstGeom>
          <a:noFill/>
          <a:ln w="9525">
            <a:noFill/>
            <a:miter lim="800000"/>
            <a:headEnd/>
            <a:tailEnd/>
          </a:ln>
        </p:spPr>
      </p:pic>
      <p:pic>
        <p:nvPicPr>
          <p:cNvPr id="32774" name="Picture 12" descr="http://www.fieldandfacility.com/product_images/q/655/HI98127__39768_zoom.jpg"/>
          <p:cNvPicPr>
            <a:picLocks noChangeAspect="1" noChangeArrowheads="1"/>
          </p:cNvPicPr>
          <p:nvPr/>
        </p:nvPicPr>
        <p:blipFill>
          <a:blip r:embed="rId5"/>
          <a:srcRect l="14400" r="16800"/>
          <a:stretch>
            <a:fillRect/>
          </a:stretch>
        </p:blipFill>
        <p:spPr bwMode="auto">
          <a:xfrm>
            <a:off x="7467600" y="2133600"/>
            <a:ext cx="681038" cy="99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Box 1"/>
          <p:cNvSpPr txBox="1">
            <a:spLocks noChangeArrowheads="1"/>
          </p:cNvSpPr>
          <p:nvPr/>
        </p:nvSpPr>
        <p:spPr bwMode="auto">
          <a:xfrm>
            <a:off x="304800" y="228600"/>
            <a:ext cx="8458200" cy="457200"/>
          </a:xfrm>
          <a:prstGeom prst="rect">
            <a:avLst/>
          </a:prstGeom>
          <a:solidFill>
            <a:srgbClr val="D1D1D1">
              <a:alpha val="61960"/>
            </a:srgbClr>
          </a:solidFill>
          <a:ln w="9525">
            <a:noFill/>
            <a:miter lim="800000"/>
            <a:headEnd/>
            <a:tailEnd/>
          </a:ln>
        </p:spPr>
        <p:txBody>
          <a:bodyPr>
            <a:spAutoFit/>
          </a:bodyPr>
          <a:lstStyle/>
          <a:p>
            <a:pPr algn="ctr"/>
            <a:r>
              <a:rPr lang="en-US" sz="2400" b="1">
                <a:latin typeface="Calibri" pitchFamily="34" charset="0"/>
              </a:rPr>
              <a:t>Climate Lab Development at Ursinus College</a:t>
            </a:r>
          </a:p>
        </p:txBody>
      </p:sp>
      <p:sp>
        <p:nvSpPr>
          <p:cNvPr id="33794" name="TextBox 2"/>
          <p:cNvSpPr txBox="1">
            <a:spLocks noChangeArrowheads="1"/>
          </p:cNvSpPr>
          <p:nvPr/>
        </p:nvSpPr>
        <p:spPr bwMode="auto">
          <a:xfrm>
            <a:off x="381000" y="939800"/>
            <a:ext cx="8382000" cy="5232400"/>
          </a:xfrm>
          <a:prstGeom prst="rect">
            <a:avLst/>
          </a:prstGeom>
          <a:solidFill>
            <a:srgbClr val="D1D1D1">
              <a:alpha val="61960"/>
            </a:srgbClr>
          </a:solidFill>
          <a:ln w="9525">
            <a:noFill/>
            <a:miter lim="800000"/>
            <a:headEnd/>
            <a:tailEnd/>
          </a:ln>
        </p:spPr>
        <p:txBody>
          <a:bodyPr>
            <a:spAutoFit/>
          </a:bodyPr>
          <a:lstStyle/>
          <a:p>
            <a:pPr>
              <a:buFont typeface="Arial" charset="0"/>
              <a:buChar char="•"/>
            </a:pPr>
            <a:r>
              <a:rPr lang="en-US" sz="2400">
                <a:solidFill>
                  <a:srgbClr val="000000"/>
                </a:solidFill>
                <a:latin typeface="Calibri" pitchFamily="34" charset="0"/>
              </a:rPr>
              <a:t>Lack of action on global climate change (GCC) issues often cited as being related to lack of training in scientific thought </a:t>
            </a:r>
            <a:r>
              <a:rPr lang="en-US" sz="1600">
                <a:solidFill>
                  <a:srgbClr val="000000"/>
                </a:solidFill>
                <a:latin typeface="Calibri" pitchFamily="34" charset="0"/>
              </a:rPr>
              <a:t>(e.g. Pollack, 2007, GSA Today, pgs 28-29)</a:t>
            </a:r>
          </a:p>
          <a:p>
            <a:endParaRPr lang="en-US" sz="1400">
              <a:solidFill>
                <a:srgbClr val="000000"/>
              </a:solidFill>
              <a:latin typeface="Calibri" pitchFamily="34" charset="0"/>
            </a:endParaRPr>
          </a:p>
          <a:p>
            <a:pPr>
              <a:buFont typeface="Arial" charset="0"/>
              <a:buChar char="•"/>
            </a:pPr>
            <a:r>
              <a:rPr lang="en-US" sz="2400">
                <a:solidFill>
                  <a:srgbClr val="000000"/>
                </a:solidFill>
                <a:latin typeface="Calibri" pitchFamily="34" charset="0"/>
              </a:rPr>
              <a:t>Many colleges integrating climate concerns within school functioning and/or curriculum</a:t>
            </a:r>
          </a:p>
          <a:p>
            <a:endParaRPr lang="en-US" sz="2000">
              <a:solidFill>
                <a:srgbClr val="000000"/>
              </a:solidFill>
              <a:latin typeface="Calibri" pitchFamily="34" charset="0"/>
            </a:endParaRPr>
          </a:p>
          <a:p>
            <a:pPr>
              <a:buFont typeface="Arial" charset="0"/>
              <a:buChar char="•"/>
            </a:pPr>
            <a:r>
              <a:rPr lang="en-US" sz="2400">
                <a:solidFill>
                  <a:srgbClr val="000000"/>
                </a:solidFill>
                <a:latin typeface="Calibri" pitchFamily="34" charset="0"/>
              </a:rPr>
              <a:t>Reaching students at college</a:t>
            </a:r>
          </a:p>
          <a:p>
            <a:pPr lvl="1">
              <a:buFont typeface="Arial" charset="0"/>
              <a:buChar char="•"/>
            </a:pPr>
            <a:r>
              <a:rPr lang="en-US" sz="2000">
                <a:solidFill>
                  <a:srgbClr val="000000"/>
                </a:solidFill>
                <a:latin typeface="Calibri" pitchFamily="34" charset="0"/>
              </a:rPr>
              <a:t>Increase exposure to science</a:t>
            </a:r>
          </a:p>
          <a:p>
            <a:pPr lvl="1">
              <a:buFont typeface="Arial" charset="0"/>
              <a:buChar char="•"/>
            </a:pPr>
            <a:r>
              <a:rPr lang="en-US" sz="2000">
                <a:solidFill>
                  <a:srgbClr val="000000"/>
                </a:solidFill>
                <a:latin typeface="Calibri" pitchFamily="34" charset="0"/>
              </a:rPr>
              <a:t>Increase exposure to critical thinking</a:t>
            </a:r>
          </a:p>
          <a:p>
            <a:pPr lvl="1">
              <a:buFont typeface="Arial" charset="0"/>
              <a:buChar char="•"/>
            </a:pPr>
            <a:r>
              <a:rPr lang="en-US" sz="2000">
                <a:solidFill>
                  <a:srgbClr val="000000"/>
                </a:solidFill>
                <a:latin typeface="Calibri" pitchFamily="34" charset="0"/>
              </a:rPr>
              <a:t>Number of students reached</a:t>
            </a:r>
          </a:p>
          <a:p>
            <a:pPr lvl="1"/>
            <a:endParaRPr lang="en-US" sz="2000">
              <a:solidFill>
                <a:srgbClr val="000000"/>
              </a:solidFill>
              <a:latin typeface="Calibri" pitchFamily="34" charset="0"/>
            </a:endParaRPr>
          </a:p>
          <a:p>
            <a:pPr>
              <a:buFont typeface="Arial" charset="0"/>
              <a:buChar char="•"/>
            </a:pPr>
            <a:r>
              <a:rPr lang="en-US" sz="2400">
                <a:solidFill>
                  <a:srgbClr val="000000"/>
                </a:solidFill>
                <a:latin typeface="Calibri" pitchFamily="34" charset="0"/>
              </a:rPr>
              <a:t>Opportunity for service learning projects to extend beyond college to encourage informed decision-making later in life beyond college</a:t>
            </a:r>
          </a:p>
        </p:txBody>
      </p:sp>
      <p:pic>
        <p:nvPicPr>
          <p:cNvPr id="33795" name="Picture 7" descr="vlcsnap-2010-10-07-18h51m05s41.png"/>
          <p:cNvPicPr>
            <a:picLocks noChangeAspect="1"/>
          </p:cNvPicPr>
          <p:nvPr/>
        </p:nvPicPr>
        <p:blipFill>
          <a:blip r:embed="rId2"/>
          <a:srcRect l="21696" r="28639"/>
          <a:stretch>
            <a:fillRect/>
          </a:stretch>
        </p:blipFill>
        <p:spPr bwMode="auto">
          <a:xfrm>
            <a:off x="4953000" y="2667000"/>
            <a:ext cx="1371600" cy="2071688"/>
          </a:xfrm>
          <a:prstGeom prst="rect">
            <a:avLst/>
          </a:prstGeom>
          <a:noFill/>
          <a:ln w="9525">
            <a:noFill/>
            <a:miter lim="800000"/>
            <a:headEnd/>
            <a:tailEnd/>
          </a:ln>
        </p:spPr>
      </p:pic>
      <p:pic>
        <p:nvPicPr>
          <p:cNvPr id="33796" name="Picture 8" descr="vlcsnap-2010-10-07-18h58m57s136.png"/>
          <p:cNvPicPr>
            <a:picLocks noChangeAspect="1"/>
          </p:cNvPicPr>
          <p:nvPr/>
        </p:nvPicPr>
        <p:blipFill>
          <a:blip r:embed="rId3"/>
          <a:srcRect l="11554" t="12366" r="14168"/>
          <a:stretch>
            <a:fillRect/>
          </a:stretch>
        </p:blipFill>
        <p:spPr bwMode="auto">
          <a:xfrm>
            <a:off x="6553200" y="2667000"/>
            <a:ext cx="2322513" cy="2054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Box 1"/>
          <p:cNvSpPr txBox="1">
            <a:spLocks noChangeArrowheads="1"/>
          </p:cNvSpPr>
          <p:nvPr/>
        </p:nvSpPr>
        <p:spPr bwMode="auto">
          <a:xfrm>
            <a:off x="304800" y="228600"/>
            <a:ext cx="8458200" cy="457200"/>
          </a:xfrm>
          <a:prstGeom prst="rect">
            <a:avLst/>
          </a:prstGeom>
          <a:solidFill>
            <a:srgbClr val="D1D1D1">
              <a:alpha val="61960"/>
            </a:srgbClr>
          </a:solidFill>
          <a:ln w="9525">
            <a:noFill/>
            <a:miter lim="800000"/>
            <a:headEnd/>
            <a:tailEnd/>
          </a:ln>
        </p:spPr>
        <p:txBody>
          <a:bodyPr>
            <a:spAutoFit/>
          </a:bodyPr>
          <a:lstStyle/>
          <a:p>
            <a:pPr algn="ctr"/>
            <a:r>
              <a:rPr lang="en-US" sz="2400" b="1">
                <a:latin typeface="Calibri" pitchFamily="34" charset="0"/>
              </a:rPr>
              <a:t>Service Learning in Global Climate Change Class</a:t>
            </a:r>
          </a:p>
        </p:txBody>
      </p:sp>
      <p:sp>
        <p:nvSpPr>
          <p:cNvPr id="34818" name="TextBox 2"/>
          <p:cNvSpPr txBox="1">
            <a:spLocks noChangeArrowheads="1"/>
          </p:cNvSpPr>
          <p:nvPr/>
        </p:nvSpPr>
        <p:spPr bwMode="auto">
          <a:xfrm>
            <a:off x="381000" y="762000"/>
            <a:ext cx="8382000" cy="5162550"/>
          </a:xfrm>
          <a:prstGeom prst="rect">
            <a:avLst/>
          </a:prstGeom>
          <a:solidFill>
            <a:srgbClr val="D1D1D1">
              <a:alpha val="61960"/>
            </a:srgbClr>
          </a:solidFill>
          <a:ln w="9525">
            <a:noFill/>
            <a:miter lim="800000"/>
            <a:headEnd/>
            <a:tailEnd/>
          </a:ln>
        </p:spPr>
        <p:txBody>
          <a:bodyPr>
            <a:spAutoFit/>
          </a:bodyPr>
          <a:lstStyle/>
          <a:p>
            <a:pPr marL="349250" indent="-349250">
              <a:spcBef>
                <a:spcPts val="800"/>
              </a:spcBef>
              <a:buClr>
                <a:schemeClr val="tx1"/>
              </a:buClr>
              <a:buSzPct val="110000"/>
              <a:buFont typeface="Wingdings 2" pitchFamily="18" charset="2"/>
              <a:buChar char=""/>
            </a:pPr>
            <a:r>
              <a:rPr lang="en-US" sz="2200">
                <a:solidFill>
                  <a:srgbClr val="000000"/>
                </a:solidFill>
                <a:latin typeface="Calibri" pitchFamily="34" charset="0"/>
              </a:rPr>
              <a:t>Stewardship part of Env Studies curriculum</a:t>
            </a:r>
          </a:p>
          <a:p>
            <a:pPr marL="349250" indent="-349250">
              <a:spcBef>
                <a:spcPts val="800"/>
              </a:spcBef>
              <a:buClr>
                <a:schemeClr val="tx1"/>
              </a:buClr>
              <a:buSzPct val="110000"/>
              <a:buFont typeface="Wingdings 2" pitchFamily="18" charset="2"/>
              <a:buChar char=""/>
            </a:pPr>
            <a:r>
              <a:rPr lang="en-US" sz="2200">
                <a:solidFill>
                  <a:srgbClr val="000000"/>
                </a:solidFill>
                <a:latin typeface="Calibri" pitchFamily="34" charset="0"/>
              </a:rPr>
              <a:t>Project complexity/commitment increases with advanced classes</a:t>
            </a:r>
          </a:p>
          <a:p>
            <a:pPr marL="349250" indent="-349250">
              <a:spcBef>
                <a:spcPts val="800"/>
              </a:spcBef>
              <a:buClr>
                <a:schemeClr val="tx1"/>
              </a:buClr>
              <a:buSzPct val="110000"/>
              <a:buFont typeface="Wingdings 2" pitchFamily="18" charset="2"/>
              <a:buChar char=""/>
            </a:pPr>
            <a:r>
              <a:rPr lang="en-US" sz="2200">
                <a:solidFill>
                  <a:srgbClr val="000000"/>
                </a:solidFill>
                <a:latin typeface="Calibri" pitchFamily="34" charset="0"/>
              </a:rPr>
              <a:t>Advanced Env Studies class in GCC (F08)</a:t>
            </a:r>
          </a:p>
          <a:p>
            <a:pPr marL="806450" lvl="1" indent="-349250">
              <a:spcBef>
                <a:spcPts val="800"/>
              </a:spcBef>
              <a:buClr>
                <a:schemeClr val="tx1"/>
              </a:buClr>
              <a:buSzPct val="110000"/>
              <a:buFont typeface="Wingdings 2" pitchFamily="18" charset="2"/>
              <a:buChar char=""/>
            </a:pPr>
            <a:r>
              <a:rPr lang="en-US" sz="2200">
                <a:solidFill>
                  <a:srgbClr val="000000"/>
                </a:solidFill>
                <a:latin typeface="Calibri" pitchFamily="34" charset="0"/>
              </a:rPr>
              <a:t>Varied </a:t>
            </a:r>
            <a:r>
              <a:rPr lang="en-US" sz="2200" i="1">
                <a:solidFill>
                  <a:srgbClr val="000000"/>
                </a:solidFill>
                <a:latin typeface="Calibri" pitchFamily="34" charset="0"/>
              </a:rPr>
              <a:t>science</a:t>
            </a:r>
            <a:r>
              <a:rPr lang="en-US" sz="2200">
                <a:solidFill>
                  <a:srgbClr val="000000"/>
                </a:solidFill>
                <a:latin typeface="Calibri" pitchFamily="34" charset="0"/>
              </a:rPr>
              <a:t> background in students</a:t>
            </a:r>
          </a:p>
          <a:p>
            <a:pPr marL="349250" indent="-349250">
              <a:spcBef>
                <a:spcPts val="800"/>
              </a:spcBef>
              <a:buClr>
                <a:schemeClr val="tx1"/>
              </a:buClr>
              <a:buSzPct val="110000"/>
              <a:buFont typeface="Wingdings 2" pitchFamily="18" charset="2"/>
              <a:buChar char=""/>
            </a:pPr>
            <a:r>
              <a:rPr lang="en-US" sz="2200">
                <a:solidFill>
                  <a:srgbClr val="000000"/>
                </a:solidFill>
                <a:latin typeface="Calibri" pitchFamily="34" charset="0"/>
              </a:rPr>
              <a:t>Communication about GCC outside of the </a:t>
            </a:r>
          </a:p>
          <a:p>
            <a:pPr marL="349250" indent="-349250">
              <a:spcBef>
                <a:spcPts val="200"/>
              </a:spcBef>
              <a:buClr>
                <a:schemeClr val="tx1"/>
              </a:buClr>
              <a:buSzPct val="110000"/>
            </a:pPr>
            <a:r>
              <a:rPr lang="en-US" sz="2200">
                <a:solidFill>
                  <a:srgbClr val="000000"/>
                </a:solidFill>
                <a:latin typeface="Calibri" pitchFamily="34" charset="0"/>
              </a:rPr>
              <a:t>	    classroom seemed important</a:t>
            </a:r>
          </a:p>
          <a:p>
            <a:pPr marL="349250" indent="-349250">
              <a:spcBef>
                <a:spcPts val="800"/>
              </a:spcBef>
              <a:buClr>
                <a:schemeClr val="tx1"/>
              </a:buClr>
              <a:buSzPct val="110000"/>
              <a:buFont typeface="Wingdings 2" pitchFamily="18" charset="2"/>
              <a:buChar char=""/>
            </a:pPr>
            <a:r>
              <a:rPr lang="en-US" sz="2200">
                <a:solidFill>
                  <a:srgbClr val="000000"/>
                </a:solidFill>
                <a:latin typeface="Calibri" pitchFamily="34" charset="0"/>
              </a:rPr>
              <a:t>Partner with Science in Motion: </a:t>
            </a:r>
          </a:p>
          <a:p>
            <a:pPr marL="806450" lvl="1" indent="-349250">
              <a:spcBef>
                <a:spcPts val="800"/>
              </a:spcBef>
              <a:buClr>
                <a:schemeClr val="tx1"/>
              </a:buClr>
              <a:buSzPct val="110000"/>
              <a:buFont typeface="Wingdings 2" pitchFamily="18" charset="2"/>
              <a:buChar char=""/>
            </a:pPr>
            <a:r>
              <a:rPr lang="en-US" sz="2200">
                <a:solidFill>
                  <a:srgbClr val="000000"/>
                </a:solidFill>
                <a:latin typeface="Calibri" pitchFamily="34" charset="0"/>
              </a:rPr>
              <a:t>A state-supported outreach program that is “dedicated to the development of sustained collaborative partnerships in promotion and support of excellence in basic science education” </a:t>
            </a:r>
            <a:r>
              <a:rPr lang="en-US" sz="1400">
                <a:solidFill>
                  <a:srgbClr val="000000"/>
                </a:solidFill>
                <a:latin typeface="Calibri" pitchFamily="34" charset="0"/>
              </a:rPr>
              <a:t>(</a:t>
            </a:r>
            <a:r>
              <a:rPr lang="en-US" sz="1400">
                <a:solidFill>
                  <a:srgbClr val="000000"/>
                </a:solidFill>
                <a:latin typeface="Calibri" pitchFamily="34" charset="0"/>
                <a:hlinkClick r:id="rId2"/>
              </a:rPr>
              <a:t>http://academic.ursinus.edu/scienceinmotion/About/About_Mission.html</a:t>
            </a:r>
            <a:r>
              <a:rPr lang="en-US" sz="1400">
                <a:solidFill>
                  <a:srgbClr val="000000"/>
                </a:solidFill>
                <a:latin typeface="Calibri" pitchFamily="34" charset="0"/>
              </a:rPr>
              <a:t>)</a:t>
            </a:r>
          </a:p>
          <a:p>
            <a:pPr marL="349250" indent="-349250">
              <a:spcBef>
                <a:spcPts val="800"/>
              </a:spcBef>
              <a:buClr>
                <a:schemeClr val="tx1"/>
              </a:buClr>
              <a:buSzPct val="110000"/>
              <a:buFont typeface="Wingdings 2" pitchFamily="18" charset="2"/>
              <a:buChar char=""/>
            </a:pPr>
            <a:r>
              <a:rPr lang="en-US" sz="2200">
                <a:solidFill>
                  <a:srgbClr val="000000"/>
                </a:solidFill>
                <a:latin typeface="Calibri" pitchFamily="34" charset="0"/>
              </a:rPr>
              <a:t>Few labs for Environmental Science classes</a:t>
            </a:r>
          </a:p>
          <a:p>
            <a:pPr marL="806450" lvl="1" indent="-349250">
              <a:spcBef>
                <a:spcPts val="800"/>
              </a:spcBef>
              <a:buClr>
                <a:schemeClr val="tx1"/>
              </a:buClr>
              <a:buSzPct val="110000"/>
              <a:buFont typeface="Wingdings 2" pitchFamily="18" charset="2"/>
              <a:buChar char=""/>
            </a:pPr>
            <a:r>
              <a:rPr lang="en-US" sz="2200">
                <a:solidFill>
                  <a:srgbClr val="000000"/>
                </a:solidFill>
                <a:latin typeface="Calibri" pitchFamily="34" charset="0"/>
              </a:rPr>
              <a:t>No GCC lab (Potential lab, but no time to adapt it)</a:t>
            </a:r>
          </a:p>
        </p:txBody>
      </p:sp>
      <p:pic>
        <p:nvPicPr>
          <p:cNvPr id="34819" name="Picture 5" descr="Faust picture.pdf"/>
          <p:cNvPicPr>
            <a:picLocks noChangeAspect="1"/>
          </p:cNvPicPr>
          <p:nvPr/>
        </p:nvPicPr>
        <p:blipFill>
          <a:blip r:embed="rId3"/>
          <a:srcRect l="12070" t="3125" r="43613" b="64940"/>
          <a:stretch>
            <a:fillRect/>
          </a:stretch>
        </p:blipFill>
        <p:spPr bwMode="auto">
          <a:xfrm>
            <a:off x="5943600" y="1752600"/>
            <a:ext cx="2133600" cy="1989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Box 3"/>
          <p:cNvSpPr txBox="1">
            <a:spLocks noChangeArrowheads="1"/>
          </p:cNvSpPr>
          <p:nvPr/>
        </p:nvSpPr>
        <p:spPr bwMode="auto">
          <a:xfrm>
            <a:off x="762000" y="228600"/>
            <a:ext cx="7543800" cy="579438"/>
          </a:xfrm>
          <a:prstGeom prst="rect">
            <a:avLst/>
          </a:prstGeom>
          <a:solidFill>
            <a:srgbClr val="D1D1D1">
              <a:alpha val="61960"/>
            </a:srgbClr>
          </a:solidFill>
          <a:ln w="9525">
            <a:noFill/>
            <a:miter lim="800000"/>
            <a:headEnd/>
            <a:tailEnd/>
          </a:ln>
        </p:spPr>
        <p:txBody>
          <a:bodyPr>
            <a:spAutoFit/>
          </a:bodyPr>
          <a:lstStyle/>
          <a:p>
            <a:pPr algn="ctr"/>
            <a:r>
              <a:rPr lang="en-US" sz="3200" b="1">
                <a:latin typeface="Calibri" pitchFamily="34" charset="0"/>
              </a:rPr>
              <a:t>What is Service Learning?</a:t>
            </a:r>
          </a:p>
        </p:txBody>
      </p:sp>
      <p:pic>
        <p:nvPicPr>
          <p:cNvPr id="15362" name="Picture 2"/>
          <p:cNvPicPr>
            <a:picLocks noChangeAspect="1" noChangeArrowheads="1"/>
          </p:cNvPicPr>
          <p:nvPr/>
        </p:nvPicPr>
        <p:blipFill>
          <a:blip r:embed="rId3"/>
          <a:srcRect/>
          <a:stretch>
            <a:fillRect/>
          </a:stretch>
        </p:blipFill>
        <p:spPr bwMode="auto">
          <a:xfrm>
            <a:off x="685800" y="2895600"/>
            <a:ext cx="7753350" cy="3276600"/>
          </a:xfrm>
          <a:prstGeom prst="rect">
            <a:avLst/>
          </a:prstGeom>
          <a:noFill/>
          <a:ln w="9525">
            <a:noFill/>
            <a:miter lim="800000"/>
            <a:headEnd/>
            <a:tailEnd/>
          </a:ln>
        </p:spPr>
      </p:pic>
      <p:sp>
        <p:nvSpPr>
          <p:cNvPr id="15363" name="TextBox 5"/>
          <p:cNvSpPr txBox="1">
            <a:spLocks noChangeArrowheads="1"/>
          </p:cNvSpPr>
          <p:nvPr/>
        </p:nvSpPr>
        <p:spPr bwMode="auto">
          <a:xfrm>
            <a:off x="838200" y="990600"/>
            <a:ext cx="7467600" cy="1739900"/>
          </a:xfrm>
          <a:prstGeom prst="rect">
            <a:avLst/>
          </a:prstGeom>
          <a:solidFill>
            <a:srgbClr val="D1D1D1">
              <a:alpha val="61960"/>
            </a:srgbClr>
          </a:solidFill>
          <a:ln w="9525">
            <a:noFill/>
            <a:miter lim="800000"/>
            <a:headEnd/>
            <a:tailEnd/>
          </a:ln>
        </p:spPr>
        <p:txBody>
          <a:bodyPr>
            <a:spAutoFit/>
          </a:bodyPr>
          <a:lstStyle/>
          <a:p>
            <a:r>
              <a:rPr lang="en-US" b="1">
                <a:latin typeface="Calibri" pitchFamily="34" charset="0"/>
              </a:rPr>
              <a:t>A commonly utilized definition of service-learning is “a credit-bearing, educational experience in which students participate in an organized service activity that meets identified community needs and reflect on the service activity in such a way as to gain further understanding of course content, a broader appreciation of the discipline, and an enhanced sense of civic responsibility.” (Bringle &amp; Hatcher, 1995).</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a:xfrm>
            <a:off x="549275" y="107950"/>
            <a:ext cx="8042275" cy="781050"/>
          </a:xfrm>
          <a:solidFill>
            <a:srgbClr val="D1D1D1">
              <a:alpha val="61960"/>
            </a:srgbClr>
          </a:solidFill>
        </p:spPr>
        <p:txBody>
          <a:bodyPr/>
          <a:lstStyle/>
          <a:p>
            <a:pPr eaLnBrk="1" hangingPunct="1"/>
            <a:r>
              <a:rPr lang="en-US" sz="3600" smtClean="0"/>
              <a:t>Project Goals</a:t>
            </a:r>
          </a:p>
        </p:txBody>
      </p:sp>
      <p:sp>
        <p:nvSpPr>
          <p:cNvPr id="35842" name="Content Placeholder 2"/>
          <p:cNvSpPr txBox="1">
            <a:spLocks/>
          </p:cNvSpPr>
          <p:nvPr/>
        </p:nvSpPr>
        <p:spPr bwMode="auto">
          <a:xfrm>
            <a:off x="533400" y="914400"/>
            <a:ext cx="8042275" cy="2514600"/>
          </a:xfrm>
          <a:prstGeom prst="rect">
            <a:avLst/>
          </a:prstGeom>
          <a:solidFill>
            <a:srgbClr val="D1D1D1">
              <a:alpha val="61960"/>
            </a:srgbClr>
          </a:solidFill>
          <a:ln w="9525">
            <a:noFill/>
            <a:miter lim="800000"/>
            <a:headEnd/>
            <a:tailEnd/>
          </a:ln>
        </p:spPr>
        <p:txBody>
          <a:bodyPr/>
          <a:lstStyle/>
          <a:p>
            <a:pPr marL="349250" indent="-349250">
              <a:spcBef>
                <a:spcPts val="800"/>
              </a:spcBef>
              <a:buClr>
                <a:schemeClr val="tx1"/>
              </a:buClr>
              <a:buSzPct val="110000"/>
              <a:buFont typeface="Wingdings 2" pitchFamily="18" charset="2"/>
              <a:buChar char=""/>
            </a:pPr>
            <a:r>
              <a:rPr lang="en-US" sz="2800">
                <a:solidFill>
                  <a:srgbClr val="000000"/>
                </a:solidFill>
                <a:latin typeface="Calibri" pitchFamily="34" charset="0"/>
              </a:rPr>
              <a:t>GCC class will create a lab activity to be utilized in high schools that will:</a:t>
            </a:r>
          </a:p>
          <a:p>
            <a:pPr marL="806450" lvl="1" indent="-349250">
              <a:spcBef>
                <a:spcPts val="800"/>
              </a:spcBef>
              <a:buClr>
                <a:schemeClr val="tx1"/>
              </a:buClr>
              <a:buSzPct val="110000"/>
              <a:buFont typeface="Wingdings 2" pitchFamily="18" charset="2"/>
              <a:buChar char=""/>
            </a:pPr>
            <a:r>
              <a:rPr lang="en-US" sz="2800">
                <a:solidFill>
                  <a:srgbClr val="000000"/>
                </a:solidFill>
                <a:latin typeface="Calibri" pitchFamily="34" charset="0"/>
              </a:rPr>
              <a:t>Promote science education</a:t>
            </a:r>
          </a:p>
          <a:p>
            <a:pPr marL="806450" lvl="1" indent="-349250">
              <a:spcBef>
                <a:spcPts val="800"/>
              </a:spcBef>
              <a:buClr>
                <a:schemeClr val="tx1"/>
              </a:buClr>
              <a:buSzPct val="110000"/>
              <a:buFont typeface="Wingdings 2" pitchFamily="18" charset="2"/>
              <a:buChar char=""/>
            </a:pPr>
            <a:r>
              <a:rPr lang="en-US" sz="2800">
                <a:solidFill>
                  <a:srgbClr val="000000"/>
                </a:solidFill>
                <a:latin typeface="Calibri" pitchFamily="34" charset="0"/>
              </a:rPr>
              <a:t>Provide a background in GCC concepts</a:t>
            </a:r>
          </a:p>
          <a:p>
            <a:pPr marL="806450" lvl="1" indent="-349250">
              <a:spcBef>
                <a:spcPts val="800"/>
              </a:spcBef>
              <a:buClr>
                <a:schemeClr val="tx1"/>
              </a:buClr>
              <a:buSzPct val="110000"/>
              <a:buFont typeface="Wingdings 2" pitchFamily="18" charset="2"/>
              <a:buChar char=""/>
            </a:pPr>
            <a:r>
              <a:rPr lang="en-US" sz="2800">
                <a:solidFill>
                  <a:srgbClr val="000000"/>
                </a:solidFill>
                <a:latin typeface="Calibri" pitchFamily="34" charset="0"/>
              </a:rPr>
              <a:t>Be interesting and fun</a:t>
            </a:r>
          </a:p>
        </p:txBody>
      </p:sp>
      <p:pic>
        <p:nvPicPr>
          <p:cNvPr id="35843" name="Picture 3" descr="vlcsnap-2011-06-16-23h36m34s249.png"/>
          <p:cNvPicPr>
            <a:picLocks noChangeAspect="1"/>
          </p:cNvPicPr>
          <p:nvPr/>
        </p:nvPicPr>
        <p:blipFill>
          <a:blip r:embed="rId3"/>
          <a:srcRect t="19376" b="12292"/>
          <a:stretch>
            <a:fillRect/>
          </a:stretch>
        </p:blipFill>
        <p:spPr bwMode="auto">
          <a:xfrm>
            <a:off x="2740025" y="3757613"/>
            <a:ext cx="5851525" cy="2998787"/>
          </a:xfrm>
          <a:prstGeom prst="rect">
            <a:avLst/>
          </a:prstGeom>
          <a:noFill/>
          <a:ln w="9525">
            <a:noFill/>
            <a:miter lim="800000"/>
            <a:headEnd/>
            <a:tailEnd/>
          </a:ln>
        </p:spPr>
      </p:pic>
      <p:pic>
        <p:nvPicPr>
          <p:cNvPr id="35844" name="Picture 4" descr="vlcsnap-2011-06-16-23h42m45s100.png"/>
          <p:cNvPicPr>
            <a:picLocks noChangeAspect="1"/>
          </p:cNvPicPr>
          <p:nvPr/>
        </p:nvPicPr>
        <p:blipFill>
          <a:blip r:embed="rId4"/>
          <a:srcRect/>
          <a:stretch>
            <a:fillRect/>
          </a:stretch>
        </p:blipFill>
        <p:spPr bwMode="auto">
          <a:xfrm>
            <a:off x="304800" y="3581400"/>
            <a:ext cx="3436938" cy="2578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549275" y="107950"/>
            <a:ext cx="8042275" cy="781050"/>
          </a:xfrm>
          <a:solidFill>
            <a:srgbClr val="D1D1D1">
              <a:alpha val="61960"/>
            </a:srgbClr>
          </a:solidFill>
        </p:spPr>
        <p:txBody>
          <a:bodyPr/>
          <a:lstStyle/>
          <a:p>
            <a:pPr eaLnBrk="1" hangingPunct="1"/>
            <a:r>
              <a:rPr lang="en-US" sz="3600" b="1" smtClean="0"/>
              <a:t>Teaching Goals</a:t>
            </a:r>
          </a:p>
        </p:txBody>
      </p:sp>
      <p:sp>
        <p:nvSpPr>
          <p:cNvPr id="37890" name="Content Placeholder 2"/>
          <p:cNvSpPr txBox="1">
            <a:spLocks/>
          </p:cNvSpPr>
          <p:nvPr/>
        </p:nvSpPr>
        <p:spPr bwMode="auto">
          <a:xfrm>
            <a:off x="549275" y="1028700"/>
            <a:ext cx="8042275" cy="4686300"/>
          </a:xfrm>
          <a:prstGeom prst="rect">
            <a:avLst/>
          </a:prstGeom>
          <a:solidFill>
            <a:srgbClr val="D1D1D1">
              <a:alpha val="61960"/>
            </a:srgbClr>
          </a:solidFill>
          <a:ln w="9525">
            <a:noFill/>
            <a:miter lim="800000"/>
            <a:headEnd/>
            <a:tailEnd/>
          </a:ln>
        </p:spPr>
        <p:txBody>
          <a:bodyPr/>
          <a:lstStyle/>
          <a:p>
            <a:pPr marL="349250" indent="-349250">
              <a:spcBef>
                <a:spcPts val="800"/>
              </a:spcBef>
              <a:buClr>
                <a:schemeClr val="tx1"/>
              </a:buClr>
              <a:buSzPct val="110000"/>
              <a:buFont typeface="Wingdings 2" pitchFamily="18" charset="2"/>
              <a:buChar char=""/>
            </a:pPr>
            <a:r>
              <a:rPr lang="en-US" sz="2400" b="1">
                <a:solidFill>
                  <a:srgbClr val="000000"/>
                </a:solidFill>
                <a:latin typeface="Calibri" pitchFamily="34" charset="0"/>
              </a:rPr>
              <a:t>Overarching:</a:t>
            </a:r>
          </a:p>
          <a:p>
            <a:pPr marL="1263650" lvl="2" indent="-349250">
              <a:spcBef>
                <a:spcPts val="800"/>
              </a:spcBef>
              <a:buClr>
                <a:schemeClr val="tx1"/>
              </a:buClr>
              <a:buSzPct val="110000"/>
              <a:buFont typeface="Wingdings 2" pitchFamily="18" charset="2"/>
              <a:buChar char=""/>
            </a:pPr>
            <a:r>
              <a:rPr lang="en-US" sz="2200" b="1">
                <a:solidFill>
                  <a:srgbClr val="000000"/>
                </a:solidFill>
                <a:latin typeface="Calibri" pitchFamily="34" charset="0"/>
              </a:rPr>
              <a:t>College students:</a:t>
            </a:r>
          </a:p>
          <a:p>
            <a:pPr marL="1720850" lvl="3" indent="-349250">
              <a:spcBef>
                <a:spcPts val="800"/>
              </a:spcBef>
              <a:buClr>
                <a:schemeClr val="tx1"/>
              </a:buClr>
              <a:buSzPct val="110000"/>
              <a:buFont typeface="Wingdings 2" pitchFamily="18" charset="2"/>
              <a:buChar char=""/>
            </a:pPr>
            <a:r>
              <a:rPr lang="en-US" sz="2200" b="1">
                <a:solidFill>
                  <a:srgbClr val="000000"/>
                </a:solidFill>
                <a:latin typeface="Calibri" pitchFamily="34" charset="0"/>
              </a:rPr>
              <a:t>Gain knowledge through teaching/creating assignments</a:t>
            </a:r>
          </a:p>
          <a:p>
            <a:pPr marL="1720850" lvl="3" indent="-349250">
              <a:spcBef>
                <a:spcPts val="800"/>
              </a:spcBef>
              <a:buClr>
                <a:schemeClr val="tx1"/>
              </a:buClr>
              <a:buSzPct val="110000"/>
              <a:buFont typeface="Wingdings 2" pitchFamily="18" charset="2"/>
              <a:buChar char=""/>
            </a:pPr>
            <a:r>
              <a:rPr lang="en-US" sz="2200" b="1">
                <a:solidFill>
                  <a:srgbClr val="000000"/>
                </a:solidFill>
                <a:latin typeface="Calibri" pitchFamily="34" charset="0"/>
              </a:rPr>
              <a:t>Increase familiarity with lab procedures &amp; technologies</a:t>
            </a:r>
          </a:p>
          <a:p>
            <a:pPr marL="1720850" lvl="3" indent="-349250">
              <a:spcBef>
                <a:spcPts val="800"/>
              </a:spcBef>
              <a:buClr>
                <a:schemeClr val="tx1"/>
              </a:buClr>
              <a:buSzPct val="110000"/>
              <a:buFont typeface="Wingdings 2" pitchFamily="18" charset="2"/>
              <a:buChar char=""/>
            </a:pPr>
            <a:r>
              <a:rPr lang="en-US" sz="2200" b="1">
                <a:solidFill>
                  <a:srgbClr val="000000"/>
                </a:solidFill>
                <a:latin typeface="Calibri" pitchFamily="34" charset="0"/>
              </a:rPr>
              <a:t>Enhance skills in group work, setting &amp; achieving stepwise goals towards project completion</a:t>
            </a:r>
          </a:p>
          <a:p>
            <a:pPr marL="1720850" lvl="3" indent="-349250">
              <a:spcBef>
                <a:spcPts val="800"/>
              </a:spcBef>
              <a:buClr>
                <a:schemeClr val="tx1"/>
              </a:buClr>
              <a:buSzPct val="110000"/>
              <a:buFont typeface="Wingdings 2" pitchFamily="18" charset="2"/>
              <a:buChar char=""/>
            </a:pPr>
            <a:r>
              <a:rPr lang="en-US" sz="2200" b="1">
                <a:solidFill>
                  <a:srgbClr val="000000"/>
                </a:solidFill>
                <a:latin typeface="Calibri" pitchFamily="34" charset="0"/>
              </a:rPr>
              <a:t>Practice communication of complex ideas to public</a:t>
            </a:r>
          </a:p>
          <a:p>
            <a:pPr marL="1720850" lvl="3" indent="-349250">
              <a:spcBef>
                <a:spcPts val="800"/>
              </a:spcBef>
              <a:buClr>
                <a:schemeClr val="tx1"/>
              </a:buClr>
              <a:buSzPct val="110000"/>
              <a:buFont typeface="Wingdings 2" pitchFamily="18" charset="2"/>
              <a:buChar char=""/>
            </a:pPr>
            <a:r>
              <a:rPr lang="en-US" sz="2200" b="1">
                <a:solidFill>
                  <a:srgbClr val="000000"/>
                </a:solidFill>
                <a:latin typeface="Calibri" pitchFamily="34" charset="0"/>
              </a:rPr>
              <a:t>Provide high school students with interesting way to learn science skills &amp; GCC concepts</a:t>
            </a:r>
          </a:p>
          <a:p>
            <a:pPr marL="1263650" lvl="2" indent="-349250">
              <a:spcBef>
                <a:spcPts val="800"/>
              </a:spcBef>
              <a:buClr>
                <a:schemeClr val="tx1"/>
              </a:buClr>
              <a:buSzPct val="110000"/>
              <a:buFont typeface="Wingdings 2" pitchFamily="18" charset="2"/>
              <a:buChar char=""/>
            </a:pPr>
            <a:endParaRPr lang="en-US" sz="2200" b="1">
              <a:solidFill>
                <a:srgbClr val="000000"/>
              </a:solidFill>
              <a:latin typeface="Calibri" pitchFamily="34" charset="0"/>
            </a:endParaRPr>
          </a:p>
        </p:txBody>
      </p:sp>
      <p:pic>
        <p:nvPicPr>
          <p:cNvPr id="37891" name="Picture 3" descr="vlcsnap-2010-10-07-18h47m55s202.png"/>
          <p:cNvPicPr>
            <a:picLocks noChangeAspect="1"/>
          </p:cNvPicPr>
          <p:nvPr/>
        </p:nvPicPr>
        <p:blipFill>
          <a:blip r:embed="rId3"/>
          <a:srcRect l="17139" t="4124" r="28014" b="10411"/>
          <a:stretch>
            <a:fillRect/>
          </a:stretch>
        </p:blipFill>
        <p:spPr bwMode="auto">
          <a:xfrm>
            <a:off x="0" y="4419600"/>
            <a:ext cx="1851025" cy="2163763"/>
          </a:xfrm>
          <a:prstGeom prst="rect">
            <a:avLst/>
          </a:prstGeom>
          <a:noFill/>
          <a:ln w="9525">
            <a:noFill/>
            <a:miter lim="800000"/>
            <a:headEnd/>
            <a:tailEnd/>
          </a:ln>
        </p:spPr>
      </p:pic>
      <p:pic>
        <p:nvPicPr>
          <p:cNvPr id="37892" name="Picture 4" descr="vlcsnap-2010-10-07-19h15m57s131.png"/>
          <p:cNvPicPr>
            <a:picLocks noChangeAspect="1"/>
          </p:cNvPicPr>
          <p:nvPr/>
        </p:nvPicPr>
        <p:blipFill>
          <a:blip r:embed="rId4"/>
          <a:srcRect/>
          <a:stretch>
            <a:fillRect/>
          </a:stretch>
        </p:blipFill>
        <p:spPr bwMode="auto">
          <a:xfrm>
            <a:off x="6781800" y="304800"/>
            <a:ext cx="2028825" cy="1522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a:xfrm>
            <a:off x="549275" y="107950"/>
            <a:ext cx="8042275" cy="781050"/>
          </a:xfrm>
          <a:solidFill>
            <a:srgbClr val="D1D1D1">
              <a:alpha val="61960"/>
            </a:srgbClr>
          </a:solidFill>
        </p:spPr>
        <p:txBody>
          <a:bodyPr/>
          <a:lstStyle/>
          <a:p>
            <a:pPr eaLnBrk="1" hangingPunct="1"/>
            <a:r>
              <a:rPr lang="en-US" sz="3600" b="1" smtClean="0"/>
              <a:t>The Assignment</a:t>
            </a:r>
          </a:p>
        </p:txBody>
      </p:sp>
      <p:sp>
        <p:nvSpPr>
          <p:cNvPr id="39938" name="Content Placeholder 2"/>
          <p:cNvSpPr txBox="1">
            <a:spLocks/>
          </p:cNvSpPr>
          <p:nvPr/>
        </p:nvSpPr>
        <p:spPr bwMode="auto">
          <a:xfrm>
            <a:off x="549275" y="1028700"/>
            <a:ext cx="8042275" cy="5372100"/>
          </a:xfrm>
          <a:prstGeom prst="rect">
            <a:avLst/>
          </a:prstGeom>
          <a:solidFill>
            <a:srgbClr val="D1D1D1">
              <a:alpha val="61960"/>
            </a:srgbClr>
          </a:solidFill>
          <a:ln w="9525">
            <a:noFill/>
            <a:miter lim="800000"/>
            <a:headEnd/>
            <a:tailEnd/>
          </a:ln>
        </p:spPr>
        <p:txBody>
          <a:bodyPr/>
          <a:lstStyle/>
          <a:p>
            <a:pPr marL="349250" indent="-349250">
              <a:spcBef>
                <a:spcPts val="800"/>
              </a:spcBef>
              <a:buClr>
                <a:schemeClr val="tx1"/>
              </a:buClr>
              <a:buFont typeface="Wingdings 2" pitchFamily="18" charset="2"/>
              <a:buChar char=""/>
            </a:pPr>
            <a:r>
              <a:rPr lang="en-US" sz="2800" b="1">
                <a:solidFill>
                  <a:srgbClr val="000000"/>
                </a:solidFill>
                <a:latin typeface="Calibri" pitchFamily="34" charset="0"/>
              </a:rPr>
              <a:t>Collect materials to run original labs</a:t>
            </a:r>
          </a:p>
          <a:p>
            <a:pPr marL="349250" indent="-349250">
              <a:spcBef>
                <a:spcPts val="800"/>
              </a:spcBef>
              <a:buClr>
                <a:schemeClr val="tx1"/>
              </a:buClr>
              <a:buFont typeface="Wingdings 2" pitchFamily="18" charset="2"/>
              <a:buChar char=""/>
            </a:pPr>
            <a:r>
              <a:rPr lang="en-US" sz="2800" b="1">
                <a:solidFill>
                  <a:srgbClr val="000000"/>
                </a:solidFill>
                <a:latin typeface="Calibri" pitchFamily="34" charset="0"/>
              </a:rPr>
              <a:t>Test labs and edit/fix as necessary*</a:t>
            </a:r>
          </a:p>
          <a:p>
            <a:pPr marL="349250" indent="-349250">
              <a:spcBef>
                <a:spcPts val="800"/>
              </a:spcBef>
              <a:buClr>
                <a:schemeClr val="tx1"/>
              </a:buClr>
              <a:buFont typeface="Wingdings 2" pitchFamily="18" charset="2"/>
              <a:buChar char=""/>
            </a:pPr>
            <a:r>
              <a:rPr lang="en-US" sz="2800" b="1">
                <a:solidFill>
                  <a:srgbClr val="000000"/>
                </a:solidFill>
                <a:latin typeface="Calibri" pitchFamily="34" charset="0"/>
              </a:rPr>
              <a:t>Edit instruction sheet to match</a:t>
            </a:r>
          </a:p>
          <a:p>
            <a:pPr marL="349250" indent="-349250">
              <a:spcBef>
                <a:spcPts val="800"/>
              </a:spcBef>
              <a:buClr>
                <a:schemeClr val="tx1"/>
              </a:buClr>
              <a:buFont typeface="Wingdings 2" pitchFamily="18" charset="2"/>
              <a:buChar char=""/>
            </a:pPr>
            <a:r>
              <a:rPr lang="en-US" sz="2800" b="1">
                <a:solidFill>
                  <a:srgbClr val="000000"/>
                </a:solidFill>
                <a:latin typeface="Calibri" pitchFamily="34" charset="0"/>
              </a:rPr>
              <a:t>Run high school classroom trial and edit</a:t>
            </a:r>
          </a:p>
          <a:p>
            <a:pPr marL="349250" indent="-349250">
              <a:spcBef>
                <a:spcPts val="800"/>
              </a:spcBef>
              <a:buClr>
                <a:schemeClr val="tx1"/>
              </a:buClr>
              <a:buFont typeface="Wingdings 2" pitchFamily="18" charset="2"/>
              <a:buChar char=""/>
            </a:pPr>
            <a:r>
              <a:rPr lang="en-US" sz="2800" b="1">
                <a:solidFill>
                  <a:srgbClr val="000000"/>
                </a:solidFill>
                <a:latin typeface="Calibri" pitchFamily="34" charset="0"/>
              </a:rPr>
              <a:t>Create:</a:t>
            </a:r>
          </a:p>
          <a:p>
            <a:pPr marL="806450" lvl="1" indent="-349250">
              <a:spcBef>
                <a:spcPts val="800"/>
              </a:spcBef>
              <a:buClr>
                <a:schemeClr val="tx1"/>
              </a:buClr>
              <a:buFont typeface="Wingdings 2" pitchFamily="18" charset="2"/>
              <a:buChar char=""/>
            </a:pPr>
            <a:r>
              <a:rPr lang="en-US" sz="2400" b="1">
                <a:solidFill>
                  <a:srgbClr val="000000"/>
                </a:solidFill>
                <a:latin typeface="Calibri" pitchFamily="34" charset="0"/>
              </a:rPr>
              <a:t>Teachers notes</a:t>
            </a:r>
          </a:p>
          <a:p>
            <a:pPr marL="806450" lvl="1" indent="-349250">
              <a:spcBef>
                <a:spcPts val="800"/>
              </a:spcBef>
              <a:buClr>
                <a:schemeClr val="tx1"/>
              </a:buClr>
              <a:buFont typeface="Wingdings 2" pitchFamily="18" charset="2"/>
              <a:buChar char=""/>
            </a:pPr>
            <a:r>
              <a:rPr lang="en-US" sz="2400" b="1">
                <a:solidFill>
                  <a:srgbClr val="000000"/>
                </a:solidFill>
                <a:latin typeface="Calibri" pitchFamily="34" charset="0"/>
              </a:rPr>
              <a:t>Background information</a:t>
            </a:r>
          </a:p>
          <a:p>
            <a:pPr marL="806450" lvl="1" indent="-349250">
              <a:spcBef>
                <a:spcPts val="800"/>
              </a:spcBef>
              <a:buClr>
                <a:schemeClr val="tx1"/>
              </a:buClr>
              <a:buFont typeface="Wingdings 2" pitchFamily="18" charset="2"/>
              <a:buChar char=""/>
            </a:pPr>
            <a:r>
              <a:rPr lang="en-US" sz="2400" b="1">
                <a:solidFill>
                  <a:srgbClr val="000000"/>
                </a:solidFill>
                <a:latin typeface="Calibri" pitchFamily="34" charset="0"/>
              </a:rPr>
              <a:t>Coherent lab packet</a:t>
            </a:r>
          </a:p>
          <a:p>
            <a:pPr marL="806450" lvl="1" indent="-349250">
              <a:spcBef>
                <a:spcPts val="800"/>
              </a:spcBef>
              <a:buClr>
                <a:schemeClr val="tx1"/>
              </a:buClr>
              <a:buFont typeface="Wingdings 2" pitchFamily="18" charset="2"/>
              <a:buChar char=""/>
            </a:pPr>
            <a:r>
              <a:rPr lang="en-US" sz="2400" b="1">
                <a:solidFill>
                  <a:srgbClr val="000000"/>
                </a:solidFill>
                <a:latin typeface="Calibri" pitchFamily="34" charset="0"/>
              </a:rPr>
              <a:t>Matching instructional video*</a:t>
            </a:r>
          </a:p>
          <a:p>
            <a:pPr marL="349250" indent="-349250">
              <a:spcBef>
                <a:spcPts val="800"/>
              </a:spcBef>
              <a:buClr>
                <a:schemeClr val="tx1"/>
              </a:buClr>
              <a:buFont typeface="Wingdings 2" pitchFamily="18" charset="2"/>
              <a:buChar char=""/>
            </a:pPr>
            <a:r>
              <a:rPr lang="en-US" sz="2800" b="1">
                <a:solidFill>
                  <a:srgbClr val="000000"/>
                </a:solidFill>
                <a:latin typeface="Calibri" pitchFamily="34" charset="0"/>
              </a:rPr>
              <a:t>Write self &amp; peer evaluation/reflection</a:t>
            </a:r>
          </a:p>
        </p:txBody>
      </p:sp>
      <p:pic>
        <p:nvPicPr>
          <p:cNvPr id="39939" name="Picture 4" descr="vlcsnap-2011-06-16-23h43m51s205.png"/>
          <p:cNvPicPr>
            <a:picLocks noChangeAspect="1"/>
          </p:cNvPicPr>
          <p:nvPr/>
        </p:nvPicPr>
        <p:blipFill>
          <a:blip r:embed="rId3"/>
          <a:srcRect l="35001" t="16187" r="25000" b="19395"/>
          <a:stretch>
            <a:fillRect/>
          </a:stretch>
        </p:blipFill>
        <p:spPr bwMode="auto">
          <a:xfrm>
            <a:off x="6473825" y="3352800"/>
            <a:ext cx="2536825" cy="2298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7" descr="vlcsnap-2010-10-07-18h45m42s231.png"/>
          <p:cNvPicPr>
            <a:picLocks noChangeAspect="1"/>
          </p:cNvPicPr>
          <p:nvPr/>
        </p:nvPicPr>
        <p:blipFill>
          <a:blip r:embed="rId3"/>
          <a:srcRect l="12721" t="18974" r="10425"/>
          <a:stretch>
            <a:fillRect/>
          </a:stretch>
        </p:blipFill>
        <p:spPr bwMode="auto">
          <a:xfrm>
            <a:off x="268288" y="889000"/>
            <a:ext cx="3592512" cy="2840038"/>
          </a:xfrm>
          <a:prstGeom prst="rect">
            <a:avLst/>
          </a:prstGeom>
          <a:noFill/>
          <a:ln w="9525">
            <a:noFill/>
            <a:miter lim="800000"/>
            <a:headEnd/>
            <a:tailEnd/>
          </a:ln>
        </p:spPr>
      </p:pic>
      <p:pic>
        <p:nvPicPr>
          <p:cNvPr id="41986" name="Picture 25" descr="vlcsnap-2010-10-07-19h01m55s92.png"/>
          <p:cNvPicPr>
            <a:picLocks noChangeAspect="1"/>
          </p:cNvPicPr>
          <p:nvPr/>
        </p:nvPicPr>
        <p:blipFill>
          <a:blip r:embed="rId4"/>
          <a:srcRect l="7556" t="15189" r="4272"/>
          <a:stretch>
            <a:fillRect/>
          </a:stretch>
        </p:blipFill>
        <p:spPr bwMode="auto">
          <a:xfrm>
            <a:off x="2322513" y="3255963"/>
            <a:ext cx="4687887" cy="3381375"/>
          </a:xfrm>
          <a:prstGeom prst="rect">
            <a:avLst/>
          </a:prstGeom>
          <a:noFill/>
          <a:ln w="9525">
            <a:noFill/>
            <a:miter lim="800000"/>
            <a:headEnd/>
            <a:tailEnd/>
          </a:ln>
        </p:spPr>
      </p:pic>
      <p:sp>
        <p:nvSpPr>
          <p:cNvPr id="41987" name="Title 1"/>
          <p:cNvSpPr>
            <a:spLocks noGrp="1"/>
          </p:cNvSpPr>
          <p:nvPr>
            <p:ph type="title"/>
          </p:nvPr>
        </p:nvSpPr>
        <p:spPr>
          <a:xfrm>
            <a:off x="549275" y="107950"/>
            <a:ext cx="8042275" cy="781050"/>
          </a:xfrm>
          <a:solidFill>
            <a:srgbClr val="D1D1D1">
              <a:alpha val="61960"/>
            </a:srgbClr>
          </a:solidFill>
        </p:spPr>
        <p:txBody>
          <a:bodyPr/>
          <a:lstStyle/>
          <a:p>
            <a:pPr eaLnBrk="1" hangingPunct="1"/>
            <a:r>
              <a:rPr lang="en-US" sz="3600" b="1" smtClean="0"/>
              <a:t>Video Clips (F08)</a:t>
            </a:r>
          </a:p>
        </p:txBody>
      </p:sp>
      <p:pic>
        <p:nvPicPr>
          <p:cNvPr id="41988" name="Picture 24" descr="vlcsnap-2010-10-07-18h55m21s29.png"/>
          <p:cNvPicPr>
            <a:picLocks noChangeAspect="1"/>
          </p:cNvPicPr>
          <p:nvPr/>
        </p:nvPicPr>
        <p:blipFill>
          <a:blip r:embed="rId5"/>
          <a:srcRect l="9904" t="4568" r="12234"/>
          <a:stretch>
            <a:fillRect/>
          </a:stretch>
        </p:blipFill>
        <p:spPr bwMode="auto">
          <a:xfrm>
            <a:off x="5316538" y="889000"/>
            <a:ext cx="3546475" cy="3260725"/>
          </a:xfrm>
          <a:prstGeom prst="rect">
            <a:avLst/>
          </a:prstGeom>
          <a:noFill/>
          <a:ln w="9525">
            <a:noFill/>
            <a:miter lim="800000"/>
            <a:headEnd/>
            <a:tailEnd/>
          </a:ln>
        </p:spPr>
      </p:pic>
      <p:pic>
        <p:nvPicPr>
          <p:cNvPr id="41989" name="Picture 5" descr="vlcsnap-2010-10-07-18h53m38s0.png"/>
          <p:cNvPicPr>
            <a:picLocks noChangeAspect="1"/>
          </p:cNvPicPr>
          <p:nvPr/>
        </p:nvPicPr>
        <p:blipFill>
          <a:blip r:embed="rId6"/>
          <a:srcRect l="39284"/>
          <a:stretch>
            <a:fillRect/>
          </a:stretch>
        </p:blipFill>
        <p:spPr bwMode="auto">
          <a:xfrm>
            <a:off x="6477000" y="4021138"/>
            <a:ext cx="2133600" cy="2635250"/>
          </a:xfrm>
          <a:prstGeom prst="rect">
            <a:avLst/>
          </a:prstGeom>
          <a:noFill/>
          <a:ln w="9525">
            <a:noFill/>
            <a:miter lim="800000"/>
            <a:headEnd/>
            <a:tailEnd/>
          </a:ln>
        </p:spPr>
      </p:pic>
      <p:pic>
        <p:nvPicPr>
          <p:cNvPr id="41990" name="Picture 6" descr="vlcsnap-2010-10-07-18h51m40s155.png"/>
          <p:cNvPicPr>
            <a:picLocks noChangeAspect="1"/>
          </p:cNvPicPr>
          <p:nvPr/>
        </p:nvPicPr>
        <p:blipFill>
          <a:blip r:embed="rId7"/>
          <a:srcRect l="7008" r="7040"/>
          <a:stretch>
            <a:fillRect/>
          </a:stretch>
        </p:blipFill>
        <p:spPr bwMode="auto">
          <a:xfrm>
            <a:off x="228600" y="4191000"/>
            <a:ext cx="1919288" cy="1674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a:xfrm>
            <a:off x="549275" y="107950"/>
            <a:ext cx="8042275" cy="781050"/>
          </a:xfrm>
          <a:solidFill>
            <a:srgbClr val="D1D1D1">
              <a:alpha val="61960"/>
            </a:srgbClr>
          </a:solidFill>
        </p:spPr>
        <p:txBody>
          <a:bodyPr/>
          <a:lstStyle/>
          <a:p>
            <a:pPr eaLnBrk="1" hangingPunct="1"/>
            <a:r>
              <a:rPr lang="en-US" sz="3600" b="1" smtClean="0"/>
              <a:t>Project Utility &amp; Feedback</a:t>
            </a:r>
          </a:p>
        </p:txBody>
      </p:sp>
      <p:sp>
        <p:nvSpPr>
          <p:cNvPr id="44034" name="Content Placeholder 2"/>
          <p:cNvSpPr txBox="1">
            <a:spLocks/>
          </p:cNvSpPr>
          <p:nvPr/>
        </p:nvSpPr>
        <p:spPr bwMode="auto">
          <a:xfrm>
            <a:off x="549275" y="1028700"/>
            <a:ext cx="8042275" cy="4762500"/>
          </a:xfrm>
          <a:prstGeom prst="rect">
            <a:avLst/>
          </a:prstGeom>
          <a:solidFill>
            <a:srgbClr val="D1D1D1">
              <a:alpha val="61960"/>
            </a:srgbClr>
          </a:solidFill>
          <a:ln w="9525">
            <a:noFill/>
            <a:miter lim="800000"/>
            <a:headEnd/>
            <a:tailEnd/>
          </a:ln>
        </p:spPr>
        <p:txBody>
          <a:bodyPr/>
          <a:lstStyle/>
          <a:p>
            <a:pPr marL="349250" indent="-349250">
              <a:spcBef>
                <a:spcPts val="800"/>
              </a:spcBef>
              <a:buClr>
                <a:schemeClr val="tx1"/>
              </a:buClr>
              <a:buSzPct val="110000"/>
              <a:buFont typeface="Wingdings 2" pitchFamily="18" charset="2"/>
              <a:buChar char=""/>
            </a:pPr>
            <a:r>
              <a:rPr lang="en-US" sz="2400" b="1">
                <a:solidFill>
                  <a:srgbClr val="000000"/>
                </a:solidFill>
                <a:latin typeface="Calibri" pitchFamily="34" charset="0"/>
              </a:rPr>
              <a:t>Utilized in at least 5 different schools.</a:t>
            </a:r>
          </a:p>
          <a:p>
            <a:pPr marL="806450" lvl="1" indent="-349250">
              <a:spcBef>
                <a:spcPts val="800"/>
              </a:spcBef>
              <a:buClr>
                <a:schemeClr val="tx1"/>
              </a:buClr>
              <a:buSzPct val="110000"/>
              <a:buFont typeface="Wingdings 2" pitchFamily="18" charset="2"/>
              <a:buChar char=""/>
            </a:pPr>
            <a:r>
              <a:rPr lang="en-US" sz="2400" b="1">
                <a:solidFill>
                  <a:srgbClr val="000000"/>
                </a:solidFill>
                <a:latin typeface="Calibri" pitchFamily="34" charset="0"/>
              </a:rPr>
              <a:t>Reached over 1000 students.</a:t>
            </a:r>
          </a:p>
          <a:p>
            <a:pPr marL="806450" lvl="1" indent="-349250">
              <a:spcBef>
                <a:spcPts val="800"/>
              </a:spcBef>
              <a:buClr>
                <a:schemeClr val="tx1"/>
              </a:buClr>
              <a:buSzPct val="110000"/>
              <a:buFont typeface="Wingdings 2" pitchFamily="18" charset="2"/>
              <a:buChar char=""/>
            </a:pPr>
            <a:r>
              <a:rPr lang="en-US" sz="2400" b="1">
                <a:solidFill>
                  <a:srgbClr val="000000"/>
                </a:solidFill>
                <a:latin typeface="Calibri" pitchFamily="34" charset="0"/>
              </a:rPr>
              <a:t>Chemistry, Biology, Env Science.</a:t>
            </a:r>
          </a:p>
          <a:p>
            <a:pPr marL="349250" indent="-349250">
              <a:spcBef>
                <a:spcPts val="800"/>
              </a:spcBef>
              <a:buClr>
                <a:schemeClr val="tx1"/>
              </a:buClr>
              <a:buSzPct val="110000"/>
              <a:buFont typeface="Wingdings 2" pitchFamily="18" charset="2"/>
              <a:buChar char=""/>
            </a:pPr>
            <a:endParaRPr lang="en-US" sz="2400" b="1">
              <a:solidFill>
                <a:srgbClr val="000000"/>
              </a:solidFill>
              <a:latin typeface="Calibri" pitchFamily="34" charset="0"/>
            </a:endParaRPr>
          </a:p>
          <a:p>
            <a:pPr marL="349250" indent="-349250">
              <a:spcBef>
                <a:spcPts val="800"/>
              </a:spcBef>
              <a:buClr>
                <a:schemeClr val="tx1"/>
              </a:buClr>
              <a:buSzPct val="110000"/>
              <a:buFont typeface="Wingdings 2" pitchFamily="18" charset="2"/>
              <a:buChar char=""/>
            </a:pPr>
            <a:r>
              <a:rPr lang="en-US" sz="2400" b="1">
                <a:solidFill>
                  <a:srgbClr val="000000"/>
                </a:solidFill>
                <a:latin typeface="Calibri" pitchFamily="34" charset="0"/>
              </a:rPr>
              <a:t>Feedback (Faust &amp; Wilkins)</a:t>
            </a:r>
          </a:p>
          <a:p>
            <a:pPr marL="806450" lvl="1" indent="-349250">
              <a:spcBef>
                <a:spcPts val="800"/>
              </a:spcBef>
              <a:buClr>
                <a:schemeClr val="tx1"/>
              </a:buClr>
              <a:buSzPct val="110000"/>
              <a:buFont typeface="Wingdings 2" pitchFamily="18" charset="2"/>
              <a:buChar char=""/>
            </a:pPr>
            <a:r>
              <a:rPr lang="en-US" sz="2400" b="1">
                <a:solidFill>
                  <a:srgbClr val="000000"/>
                </a:solidFill>
                <a:latin typeface="Calibri" pitchFamily="34" charset="0"/>
              </a:rPr>
              <a:t>Kids &amp; teachers loved video.</a:t>
            </a:r>
          </a:p>
          <a:p>
            <a:pPr marL="806450" lvl="1" indent="-349250">
              <a:spcBef>
                <a:spcPts val="800"/>
              </a:spcBef>
              <a:buClr>
                <a:schemeClr val="tx1"/>
              </a:buClr>
              <a:buSzPct val="110000"/>
              <a:buFont typeface="Wingdings 2" pitchFamily="18" charset="2"/>
              <a:buChar char=""/>
            </a:pPr>
            <a:r>
              <a:rPr lang="en-US" sz="2400" b="1">
                <a:solidFill>
                  <a:srgbClr val="000000"/>
                </a:solidFill>
                <a:latin typeface="Calibri" pitchFamily="34" charset="0"/>
              </a:rPr>
              <a:t>High school students became familiar with GCC terminology.</a:t>
            </a:r>
          </a:p>
          <a:p>
            <a:pPr marL="806450" lvl="1" indent="-349250">
              <a:spcBef>
                <a:spcPts val="800"/>
              </a:spcBef>
              <a:buClr>
                <a:schemeClr val="tx1"/>
              </a:buClr>
              <a:buSzPct val="110000"/>
              <a:buFont typeface="Wingdings 2" pitchFamily="18" charset="2"/>
              <a:buChar char=""/>
            </a:pPr>
            <a:r>
              <a:rPr lang="en-US" sz="2400" b="1">
                <a:solidFill>
                  <a:srgbClr val="000000"/>
                </a:solidFill>
                <a:latin typeface="Calibri" pitchFamily="34" charset="0"/>
              </a:rPr>
              <a:t>High school students saw relationship of GCC factors.</a:t>
            </a:r>
          </a:p>
          <a:p>
            <a:pPr marL="806450" lvl="1" indent="-349250">
              <a:spcBef>
                <a:spcPts val="800"/>
              </a:spcBef>
              <a:buClr>
                <a:schemeClr val="tx1"/>
              </a:buClr>
              <a:buSzPct val="110000"/>
              <a:buFont typeface="Wingdings 2" pitchFamily="18" charset="2"/>
              <a:buChar char=""/>
            </a:pPr>
            <a:r>
              <a:rPr lang="en-US" sz="2400" b="1">
                <a:solidFill>
                  <a:srgbClr val="000000"/>
                </a:solidFill>
                <a:latin typeface="Calibri" pitchFamily="34" charset="0"/>
              </a:rPr>
              <a:t>Would love to see more labs in a similar style.</a:t>
            </a:r>
          </a:p>
        </p:txBody>
      </p:sp>
      <p:pic>
        <p:nvPicPr>
          <p:cNvPr id="44035" name="Picture 3" descr="vlcsnap-2011-06-16-23h43m05s45.png"/>
          <p:cNvPicPr>
            <a:picLocks noChangeAspect="1"/>
          </p:cNvPicPr>
          <p:nvPr/>
        </p:nvPicPr>
        <p:blipFill>
          <a:blip r:embed="rId3"/>
          <a:srcRect l="28612" r="17084" b="28773"/>
          <a:stretch>
            <a:fillRect/>
          </a:stretch>
        </p:blipFill>
        <p:spPr bwMode="auto">
          <a:xfrm>
            <a:off x="6157913" y="1441450"/>
            <a:ext cx="2986087" cy="2203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549275" y="107950"/>
            <a:ext cx="8042275" cy="781050"/>
          </a:xfrm>
          <a:solidFill>
            <a:srgbClr val="D1D1D1">
              <a:alpha val="61960"/>
            </a:srgbClr>
          </a:solidFill>
        </p:spPr>
        <p:txBody>
          <a:bodyPr/>
          <a:lstStyle/>
          <a:p>
            <a:pPr eaLnBrk="1" hangingPunct="1"/>
            <a:r>
              <a:rPr lang="en-US" sz="3600" b="1" smtClean="0"/>
              <a:t>Student Reflections (F08)</a:t>
            </a:r>
          </a:p>
        </p:txBody>
      </p:sp>
      <p:sp>
        <p:nvSpPr>
          <p:cNvPr id="46082" name="Content Placeholder 2"/>
          <p:cNvSpPr txBox="1">
            <a:spLocks/>
          </p:cNvSpPr>
          <p:nvPr/>
        </p:nvSpPr>
        <p:spPr bwMode="auto">
          <a:xfrm>
            <a:off x="549275" y="1190625"/>
            <a:ext cx="8042275" cy="4295775"/>
          </a:xfrm>
          <a:prstGeom prst="rect">
            <a:avLst/>
          </a:prstGeom>
          <a:solidFill>
            <a:srgbClr val="D1D1D1">
              <a:alpha val="61960"/>
            </a:srgbClr>
          </a:solidFill>
          <a:ln w="9525">
            <a:noFill/>
            <a:miter lim="800000"/>
            <a:headEnd/>
            <a:tailEnd/>
          </a:ln>
        </p:spPr>
        <p:txBody>
          <a:bodyPr/>
          <a:lstStyle/>
          <a:p>
            <a:pPr marL="349250" indent="-349250">
              <a:spcBef>
                <a:spcPts val="2000"/>
              </a:spcBef>
              <a:buClr>
                <a:schemeClr val="tx1"/>
              </a:buClr>
              <a:buFont typeface="Wingdings 2" pitchFamily="18" charset="2"/>
              <a:buChar char=""/>
            </a:pPr>
            <a:r>
              <a:rPr lang="en-US" sz="2800" b="1">
                <a:solidFill>
                  <a:srgbClr val="000000"/>
                </a:solidFill>
                <a:latin typeface="Calibri" pitchFamily="34" charset="0"/>
              </a:rPr>
              <a:t>“I assigned goals…and became a leader. Somehow.”</a:t>
            </a:r>
          </a:p>
          <a:p>
            <a:pPr marL="349250" indent="-349250">
              <a:spcBef>
                <a:spcPts val="2000"/>
              </a:spcBef>
              <a:buClr>
                <a:schemeClr val="tx1"/>
              </a:buClr>
              <a:buFont typeface="Wingdings 2" pitchFamily="18" charset="2"/>
              <a:buChar char=""/>
            </a:pPr>
            <a:r>
              <a:rPr lang="en-US" sz="2800" b="1">
                <a:solidFill>
                  <a:srgbClr val="000000"/>
                </a:solidFill>
                <a:latin typeface="Calibri" pitchFamily="34" charset="0"/>
              </a:rPr>
              <a:t>“We did a lot, and we came out with a useable final product. I find this amazing.”</a:t>
            </a:r>
          </a:p>
          <a:p>
            <a:pPr marL="349250" indent="-349250">
              <a:buClr>
                <a:schemeClr val="tx1"/>
              </a:buClr>
              <a:buFont typeface="Wingdings 2" pitchFamily="18" charset="2"/>
              <a:buChar char=""/>
            </a:pPr>
            <a:endParaRPr lang="en-US" sz="2800" b="1">
              <a:solidFill>
                <a:srgbClr val="000000"/>
              </a:solidFill>
              <a:latin typeface="Calibri" pitchFamily="34" charset="0"/>
            </a:endParaRPr>
          </a:p>
          <a:p>
            <a:pPr marL="349250" indent="-349250">
              <a:buClr>
                <a:schemeClr val="tx1"/>
              </a:buClr>
              <a:buFont typeface="Wingdings 2" pitchFamily="18" charset="2"/>
              <a:buChar char=""/>
            </a:pPr>
            <a:r>
              <a:rPr lang="en-US" sz="2800" b="1">
                <a:solidFill>
                  <a:srgbClr val="000000"/>
                </a:solidFill>
                <a:latin typeface="Calibri" pitchFamily="34" charset="0"/>
              </a:rPr>
              <a:t>“I thought in an </a:t>
            </a:r>
          </a:p>
          <a:p>
            <a:pPr marL="349250" indent="-349250">
              <a:buClr>
                <a:schemeClr val="tx1"/>
              </a:buClr>
            </a:pPr>
            <a:r>
              <a:rPr lang="en-US" sz="2800" b="1">
                <a:solidFill>
                  <a:srgbClr val="000000"/>
                </a:solidFill>
                <a:latin typeface="Calibri" pitchFamily="34" charset="0"/>
              </a:rPr>
              <a:t>     innovative manner </a:t>
            </a:r>
          </a:p>
          <a:p>
            <a:pPr marL="349250" indent="-349250">
              <a:buClr>
                <a:schemeClr val="tx1"/>
              </a:buClr>
            </a:pPr>
            <a:r>
              <a:rPr lang="en-US" sz="2800" b="1">
                <a:solidFill>
                  <a:srgbClr val="000000"/>
                </a:solidFill>
                <a:latin typeface="Calibri" pitchFamily="34" charset="0"/>
              </a:rPr>
              <a:t>     in order to improve </a:t>
            </a:r>
          </a:p>
          <a:p>
            <a:pPr marL="349250" indent="-349250">
              <a:buClr>
                <a:schemeClr val="tx1"/>
              </a:buClr>
            </a:pPr>
            <a:r>
              <a:rPr lang="en-US" sz="2800" b="1">
                <a:solidFill>
                  <a:srgbClr val="000000"/>
                </a:solidFill>
                <a:latin typeface="Calibri" pitchFamily="34" charset="0"/>
              </a:rPr>
              <a:t>     the Water Vapor Lab.”</a:t>
            </a:r>
          </a:p>
        </p:txBody>
      </p:sp>
      <p:pic>
        <p:nvPicPr>
          <p:cNvPr id="46083" name="Picture 7" descr="vlcsnap-2010-10-07-19h16m50s109.png"/>
          <p:cNvPicPr>
            <a:picLocks noChangeAspect="1"/>
          </p:cNvPicPr>
          <p:nvPr/>
        </p:nvPicPr>
        <p:blipFill>
          <a:blip r:embed="rId3"/>
          <a:srcRect l="13570" t="17570" r="5984"/>
          <a:stretch>
            <a:fillRect/>
          </a:stretch>
        </p:blipFill>
        <p:spPr bwMode="auto">
          <a:xfrm>
            <a:off x="5048250" y="3581400"/>
            <a:ext cx="3924300" cy="3016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549275" y="107950"/>
            <a:ext cx="8042275" cy="781050"/>
          </a:xfrm>
          <a:solidFill>
            <a:srgbClr val="D1D1D1">
              <a:alpha val="61960"/>
            </a:srgbClr>
          </a:solidFill>
        </p:spPr>
        <p:txBody>
          <a:bodyPr/>
          <a:lstStyle/>
          <a:p>
            <a:pPr eaLnBrk="1" hangingPunct="1"/>
            <a:r>
              <a:rPr lang="en-US" sz="3600" b="1" smtClean="0"/>
              <a:t>Student Reflections (F08)</a:t>
            </a:r>
          </a:p>
        </p:txBody>
      </p:sp>
      <p:sp>
        <p:nvSpPr>
          <p:cNvPr id="48130" name="Content Placeholder 2"/>
          <p:cNvSpPr txBox="1">
            <a:spLocks/>
          </p:cNvSpPr>
          <p:nvPr/>
        </p:nvSpPr>
        <p:spPr bwMode="auto">
          <a:xfrm>
            <a:off x="152400" y="1066800"/>
            <a:ext cx="8778875" cy="4902200"/>
          </a:xfrm>
          <a:prstGeom prst="rect">
            <a:avLst/>
          </a:prstGeom>
          <a:solidFill>
            <a:srgbClr val="D1D1D1">
              <a:alpha val="61960"/>
            </a:srgbClr>
          </a:solidFill>
          <a:ln w="9525">
            <a:noFill/>
            <a:miter lim="800000"/>
            <a:headEnd/>
            <a:tailEnd/>
          </a:ln>
        </p:spPr>
        <p:txBody>
          <a:bodyPr/>
          <a:lstStyle/>
          <a:p>
            <a:pPr marL="349250" indent="-349250">
              <a:spcBef>
                <a:spcPts val="2000"/>
              </a:spcBef>
              <a:buClr>
                <a:schemeClr val="tx1"/>
              </a:buClr>
              <a:buSzPct val="110000"/>
              <a:buFont typeface="Wingdings 2" pitchFamily="18" charset="2"/>
              <a:buNone/>
            </a:pPr>
            <a:r>
              <a:rPr lang="en-US" sz="2400">
                <a:solidFill>
                  <a:srgbClr val="000000"/>
                </a:solidFill>
                <a:latin typeface="Calibri" pitchFamily="34" charset="0"/>
              </a:rPr>
              <a:t>“..overall I feel as though not only did we </a:t>
            </a:r>
            <a:r>
              <a:rPr lang="en-US" sz="2400" b="1">
                <a:solidFill>
                  <a:srgbClr val="000000"/>
                </a:solidFill>
                <a:latin typeface="Calibri" pitchFamily="34" charset="0"/>
              </a:rPr>
              <a:t>accomplish a very weighty task</a:t>
            </a:r>
            <a:r>
              <a:rPr lang="en-US" sz="2400">
                <a:solidFill>
                  <a:srgbClr val="000000"/>
                </a:solidFill>
                <a:latin typeface="Calibri" pitchFamily="34" charset="0"/>
              </a:rPr>
              <a:t>, every member of the group </a:t>
            </a:r>
            <a:r>
              <a:rPr lang="en-US" sz="2400" b="1">
                <a:solidFill>
                  <a:srgbClr val="000000"/>
                </a:solidFill>
                <a:latin typeface="Calibri" pitchFamily="34" charset="0"/>
              </a:rPr>
              <a:t>grew through the work we did</a:t>
            </a:r>
            <a:r>
              <a:rPr lang="en-US" sz="2400">
                <a:solidFill>
                  <a:srgbClr val="000000"/>
                </a:solidFill>
                <a:latin typeface="Calibri" pitchFamily="34" charset="0"/>
              </a:rPr>
              <a:t>. I felt as though we all were forced to </a:t>
            </a:r>
            <a:r>
              <a:rPr lang="en-US" sz="2400" b="1">
                <a:solidFill>
                  <a:srgbClr val="000000"/>
                </a:solidFill>
                <a:latin typeface="Calibri" pitchFamily="34" charset="0"/>
              </a:rPr>
              <a:t>innovate and think outside the box </a:t>
            </a:r>
            <a:r>
              <a:rPr lang="en-US" sz="2400">
                <a:solidFill>
                  <a:srgbClr val="000000"/>
                </a:solidFill>
                <a:latin typeface="Calibri" pitchFamily="34" charset="0"/>
              </a:rPr>
              <a:t>in order to improve our individual experiments, and we were required to </a:t>
            </a:r>
            <a:r>
              <a:rPr lang="en-US" sz="2400" b="1">
                <a:solidFill>
                  <a:srgbClr val="000000"/>
                </a:solidFill>
                <a:latin typeface="Calibri" pitchFamily="34" charset="0"/>
              </a:rPr>
              <a:t>collaborate on our own </a:t>
            </a:r>
            <a:r>
              <a:rPr lang="en-US" sz="2400">
                <a:solidFill>
                  <a:srgbClr val="000000"/>
                </a:solidFill>
                <a:latin typeface="Calibri" pitchFamily="34" charset="0"/>
              </a:rPr>
              <a:t>without teacher instructor in order to work on the project. I believe that every member of the group showed </a:t>
            </a:r>
            <a:r>
              <a:rPr lang="en-US" sz="2400" b="1">
                <a:solidFill>
                  <a:srgbClr val="000000"/>
                </a:solidFill>
                <a:latin typeface="Calibri" pitchFamily="34" charset="0"/>
              </a:rPr>
              <a:t>large amounts of maturity, professionalism and skill in completing this project</a:t>
            </a:r>
            <a:r>
              <a:rPr lang="en-US" sz="2400">
                <a:solidFill>
                  <a:srgbClr val="000000"/>
                </a:solidFill>
                <a:latin typeface="Calibri" pitchFamily="34" charset="0"/>
              </a:rPr>
              <a:t> and I would definitely work with any and all members of the class again on other projects. I believe this project </a:t>
            </a:r>
            <a:r>
              <a:rPr lang="en-US" sz="2400" b="1">
                <a:solidFill>
                  <a:srgbClr val="000000"/>
                </a:solidFill>
                <a:latin typeface="Calibri" pitchFamily="34" charset="0"/>
              </a:rPr>
              <a:t>will be an important tool in future environmental education </a:t>
            </a:r>
            <a:r>
              <a:rPr lang="en-US" sz="2400">
                <a:solidFill>
                  <a:srgbClr val="000000"/>
                </a:solidFill>
                <a:latin typeface="Calibri" pitchFamily="34" charset="0"/>
              </a:rPr>
              <a:t>and I feel that without our participation to the level at which we worked, the </a:t>
            </a:r>
            <a:r>
              <a:rPr lang="en-US" sz="2400" b="1">
                <a:solidFill>
                  <a:srgbClr val="000000"/>
                </a:solidFill>
                <a:latin typeface="Calibri" pitchFamily="34" charset="0"/>
              </a:rPr>
              <a:t>project would not have come out as great as it did.”</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a:xfrm>
            <a:off x="549275" y="107950"/>
            <a:ext cx="8042275" cy="781050"/>
          </a:xfrm>
          <a:solidFill>
            <a:srgbClr val="D1D1D1">
              <a:alpha val="61960"/>
            </a:srgbClr>
          </a:solidFill>
        </p:spPr>
        <p:txBody>
          <a:bodyPr/>
          <a:lstStyle/>
          <a:p>
            <a:pPr eaLnBrk="1" hangingPunct="1"/>
            <a:r>
              <a:rPr lang="en-US" sz="3600" b="1" smtClean="0"/>
              <a:t>Specific Lessons Learned</a:t>
            </a:r>
          </a:p>
        </p:txBody>
      </p:sp>
      <p:sp>
        <p:nvSpPr>
          <p:cNvPr id="50178" name="Content Placeholder 2"/>
          <p:cNvSpPr txBox="1">
            <a:spLocks/>
          </p:cNvSpPr>
          <p:nvPr/>
        </p:nvSpPr>
        <p:spPr bwMode="auto">
          <a:xfrm>
            <a:off x="152400" y="914400"/>
            <a:ext cx="7315200" cy="5740400"/>
          </a:xfrm>
          <a:prstGeom prst="rect">
            <a:avLst/>
          </a:prstGeom>
          <a:solidFill>
            <a:srgbClr val="D1D1D1">
              <a:alpha val="61960"/>
            </a:srgbClr>
          </a:solidFill>
          <a:ln w="9525">
            <a:noFill/>
            <a:miter lim="800000"/>
            <a:headEnd/>
            <a:tailEnd/>
          </a:ln>
        </p:spPr>
        <p:txBody>
          <a:bodyPr/>
          <a:lstStyle/>
          <a:p>
            <a:pPr marL="349250" indent="-349250">
              <a:lnSpc>
                <a:spcPct val="90000"/>
              </a:lnSpc>
              <a:spcBef>
                <a:spcPts val="800"/>
              </a:spcBef>
              <a:buClr>
                <a:schemeClr val="tx1"/>
              </a:buClr>
              <a:buSzPct val="110000"/>
              <a:buFont typeface="Wingdings 2" pitchFamily="18" charset="2"/>
              <a:buChar char=""/>
            </a:pPr>
            <a:r>
              <a:rPr lang="en-US" sz="2400" b="1">
                <a:solidFill>
                  <a:srgbClr val="000000"/>
                </a:solidFill>
                <a:latin typeface="Calibri" pitchFamily="34" charset="0"/>
              </a:rPr>
              <a:t>Start students on project early in semester.</a:t>
            </a:r>
          </a:p>
          <a:p>
            <a:pPr marL="349250" indent="-349250">
              <a:lnSpc>
                <a:spcPct val="90000"/>
              </a:lnSpc>
              <a:spcBef>
                <a:spcPts val="800"/>
              </a:spcBef>
              <a:buClr>
                <a:schemeClr val="tx1"/>
              </a:buClr>
              <a:buSzPct val="110000"/>
              <a:buFont typeface="Wingdings 2" pitchFamily="18" charset="2"/>
              <a:buChar char=""/>
            </a:pPr>
            <a:r>
              <a:rPr lang="en-US" sz="2400" b="1">
                <a:solidFill>
                  <a:srgbClr val="000000"/>
                </a:solidFill>
                <a:latin typeface="Calibri" pitchFamily="34" charset="0"/>
              </a:rPr>
              <a:t>Have flexible syllabus.</a:t>
            </a:r>
          </a:p>
          <a:p>
            <a:pPr marL="349250" indent="-349250">
              <a:lnSpc>
                <a:spcPct val="90000"/>
              </a:lnSpc>
              <a:spcBef>
                <a:spcPts val="800"/>
              </a:spcBef>
              <a:buClr>
                <a:schemeClr val="tx1"/>
              </a:buClr>
              <a:buSzPct val="110000"/>
              <a:buFont typeface="Wingdings 2" pitchFamily="18" charset="2"/>
              <a:buChar char=""/>
            </a:pPr>
            <a:r>
              <a:rPr lang="en-US" sz="2400" b="1">
                <a:solidFill>
                  <a:srgbClr val="000000"/>
                </a:solidFill>
                <a:latin typeface="Calibri" pitchFamily="34" charset="0"/>
              </a:rPr>
              <a:t>Create checkpoints/goals for students.</a:t>
            </a:r>
          </a:p>
          <a:p>
            <a:pPr marL="349250" indent="-349250">
              <a:lnSpc>
                <a:spcPct val="90000"/>
              </a:lnSpc>
              <a:spcBef>
                <a:spcPts val="800"/>
              </a:spcBef>
              <a:buClr>
                <a:schemeClr val="tx1"/>
              </a:buClr>
              <a:buSzPct val="110000"/>
              <a:buFont typeface="Wingdings 2" pitchFamily="18" charset="2"/>
              <a:buChar char=""/>
            </a:pPr>
            <a:r>
              <a:rPr lang="en-US" sz="2400" b="1">
                <a:solidFill>
                  <a:srgbClr val="000000"/>
                </a:solidFill>
                <a:latin typeface="Calibri" pitchFamily="34" charset="0"/>
              </a:rPr>
              <a:t>Partner interaction (and enthusiasm) throughout semester is important (and vice versa).</a:t>
            </a:r>
          </a:p>
          <a:p>
            <a:pPr marL="349250" indent="-349250">
              <a:lnSpc>
                <a:spcPct val="90000"/>
              </a:lnSpc>
              <a:spcBef>
                <a:spcPts val="800"/>
              </a:spcBef>
              <a:buClr>
                <a:schemeClr val="tx1"/>
              </a:buClr>
              <a:buSzPct val="110000"/>
              <a:buFont typeface="Wingdings 2" pitchFamily="18" charset="2"/>
              <a:buChar char=""/>
            </a:pPr>
            <a:r>
              <a:rPr lang="en-US" sz="2400" b="1">
                <a:solidFill>
                  <a:srgbClr val="000000"/>
                </a:solidFill>
                <a:latin typeface="Calibri" pitchFamily="34" charset="0"/>
              </a:rPr>
              <a:t>Class personality influences experience.</a:t>
            </a:r>
          </a:p>
          <a:p>
            <a:pPr marL="349250" indent="-349250">
              <a:lnSpc>
                <a:spcPct val="90000"/>
              </a:lnSpc>
              <a:spcBef>
                <a:spcPts val="800"/>
              </a:spcBef>
              <a:buClr>
                <a:schemeClr val="tx1"/>
              </a:buClr>
              <a:buSzPct val="110000"/>
              <a:buFont typeface="Wingdings 2" pitchFamily="18" charset="2"/>
              <a:buChar char=""/>
            </a:pPr>
            <a:r>
              <a:rPr lang="en-US" sz="2400" b="1">
                <a:solidFill>
                  <a:srgbClr val="000000"/>
                </a:solidFill>
                <a:latin typeface="Calibri" pitchFamily="34" charset="0"/>
              </a:rPr>
              <a:t>Science education utility for college students primarily through necessary revision/rethinking of experiments.</a:t>
            </a:r>
          </a:p>
          <a:p>
            <a:pPr marL="806450" lvl="1" indent="-349250">
              <a:lnSpc>
                <a:spcPct val="90000"/>
              </a:lnSpc>
              <a:spcBef>
                <a:spcPts val="800"/>
              </a:spcBef>
              <a:buClr>
                <a:schemeClr val="tx1"/>
              </a:buClr>
              <a:buSzPct val="110000"/>
              <a:buFont typeface="Wingdings 2" pitchFamily="18" charset="2"/>
              <a:buChar char=""/>
            </a:pPr>
            <a:r>
              <a:rPr lang="en-US" sz="2200" b="1">
                <a:solidFill>
                  <a:srgbClr val="000000"/>
                </a:solidFill>
                <a:latin typeface="Calibri" pitchFamily="34" charset="0"/>
              </a:rPr>
              <a:t>Science communication utility present regardless.</a:t>
            </a:r>
          </a:p>
          <a:p>
            <a:pPr marL="349250" indent="-349250">
              <a:lnSpc>
                <a:spcPct val="90000"/>
              </a:lnSpc>
              <a:spcBef>
                <a:spcPts val="800"/>
              </a:spcBef>
              <a:buClr>
                <a:schemeClr val="tx1"/>
              </a:buClr>
              <a:buSzPct val="110000"/>
              <a:buFont typeface="Wingdings 2" pitchFamily="18" charset="2"/>
              <a:buChar char=""/>
            </a:pPr>
            <a:r>
              <a:rPr lang="en-US" sz="2400" b="1">
                <a:solidFill>
                  <a:srgbClr val="000000"/>
                </a:solidFill>
                <a:latin typeface="Calibri" pitchFamily="34" charset="0"/>
              </a:rPr>
              <a:t>Creating videos can be time-consuming.</a:t>
            </a:r>
          </a:p>
          <a:p>
            <a:pPr marL="349250" indent="-349250">
              <a:lnSpc>
                <a:spcPct val="90000"/>
              </a:lnSpc>
              <a:spcBef>
                <a:spcPts val="800"/>
              </a:spcBef>
              <a:buClr>
                <a:schemeClr val="tx1"/>
              </a:buClr>
              <a:buSzPct val="110000"/>
              <a:buFont typeface="Wingdings 2" pitchFamily="18" charset="2"/>
              <a:buChar char=""/>
            </a:pPr>
            <a:r>
              <a:rPr lang="en-US" sz="2400" b="1">
                <a:solidFill>
                  <a:srgbClr val="000000"/>
                </a:solidFill>
                <a:latin typeface="Calibri" pitchFamily="34" charset="0"/>
              </a:rPr>
              <a:t>Plan for time after the end of project to “clean up.”</a:t>
            </a:r>
          </a:p>
          <a:p>
            <a:pPr marL="349250" indent="-349250">
              <a:lnSpc>
                <a:spcPct val="90000"/>
              </a:lnSpc>
              <a:spcBef>
                <a:spcPts val="800"/>
              </a:spcBef>
              <a:buClr>
                <a:schemeClr val="tx1"/>
              </a:buClr>
              <a:buSzPct val="110000"/>
              <a:buFont typeface="Wingdings 2" pitchFamily="18" charset="2"/>
              <a:buChar char=""/>
            </a:pPr>
            <a:r>
              <a:rPr lang="en-US" sz="2400" b="1">
                <a:solidFill>
                  <a:srgbClr val="000000"/>
                </a:solidFill>
                <a:latin typeface="Calibri" pitchFamily="34" charset="0"/>
              </a:rPr>
              <a:t>Create assessments to go along with project.</a:t>
            </a:r>
          </a:p>
          <a:p>
            <a:pPr marL="349250" indent="-349250">
              <a:lnSpc>
                <a:spcPct val="90000"/>
              </a:lnSpc>
              <a:spcBef>
                <a:spcPts val="800"/>
              </a:spcBef>
              <a:buClr>
                <a:schemeClr val="tx1"/>
              </a:buClr>
              <a:buSzPct val="110000"/>
              <a:buFont typeface="Wingdings 2" pitchFamily="18" charset="2"/>
              <a:buChar char=""/>
            </a:pPr>
            <a:r>
              <a:rPr lang="en-US" sz="2400" b="1">
                <a:solidFill>
                  <a:srgbClr val="000000"/>
                </a:solidFill>
                <a:latin typeface="Calibri" pitchFamily="34" charset="0"/>
              </a:rPr>
              <a:t>Teach group work and project management skills.</a:t>
            </a:r>
          </a:p>
          <a:p>
            <a:pPr marL="349250" indent="-349250">
              <a:lnSpc>
                <a:spcPct val="90000"/>
              </a:lnSpc>
              <a:spcBef>
                <a:spcPts val="800"/>
              </a:spcBef>
              <a:buClr>
                <a:schemeClr val="tx1"/>
              </a:buClr>
              <a:buSzPct val="110000"/>
              <a:buFont typeface="Wingdings 2" pitchFamily="18" charset="2"/>
              <a:buChar char=""/>
            </a:pPr>
            <a:endParaRPr lang="en-US" sz="2000" b="1">
              <a:solidFill>
                <a:srgbClr val="000000"/>
              </a:solidFill>
              <a:latin typeface="Calibri" pitchFamily="34" charset="0"/>
            </a:endParaRPr>
          </a:p>
          <a:p>
            <a:pPr marL="806450" lvl="1" indent="-349250">
              <a:lnSpc>
                <a:spcPct val="90000"/>
              </a:lnSpc>
              <a:spcBef>
                <a:spcPts val="800"/>
              </a:spcBef>
              <a:buClr>
                <a:schemeClr val="tx1"/>
              </a:buClr>
              <a:buSzPct val="110000"/>
              <a:buFont typeface="Wingdings 2" pitchFamily="18" charset="2"/>
              <a:buChar char=""/>
            </a:pPr>
            <a:endParaRPr lang="en-US" sz="2200" b="1">
              <a:solidFill>
                <a:srgbClr val="000000"/>
              </a:solidFill>
              <a:latin typeface="Calibri" pitchFamily="34" charset="0"/>
            </a:endParaRPr>
          </a:p>
        </p:txBody>
      </p:sp>
      <p:pic>
        <p:nvPicPr>
          <p:cNvPr id="50179" name="Picture 3" descr="vlcsnap-2011-06-16-23h42m23s99.png"/>
          <p:cNvPicPr>
            <a:picLocks noChangeAspect="1"/>
          </p:cNvPicPr>
          <p:nvPr/>
        </p:nvPicPr>
        <p:blipFill>
          <a:blip r:embed="rId2"/>
          <a:srcRect l="32500" t="10417" r="30000" b="22708"/>
          <a:stretch>
            <a:fillRect/>
          </a:stretch>
        </p:blipFill>
        <p:spPr bwMode="auto">
          <a:xfrm>
            <a:off x="7035800" y="838200"/>
            <a:ext cx="2108200"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381000" y="228600"/>
            <a:ext cx="8194675" cy="781050"/>
          </a:xfrm>
          <a:solidFill>
            <a:srgbClr val="D1D1D1">
              <a:alpha val="61960"/>
            </a:srgbClr>
          </a:solidFill>
        </p:spPr>
        <p:txBody>
          <a:bodyPr/>
          <a:lstStyle/>
          <a:p>
            <a:pPr eaLnBrk="1" hangingPunct="1"/>
            <a:r>
              <a:rPr lang="en-US" sz="3600" b="1" smtClean="0"/>
              <a:t>Be Aware!</a:t>
            </a:r>
          </a:p>
        </p:txBody>
      </p:sp>
      <p:sp>
        <p:nvSpPr>
          <p:cNvPr id="51202" name="Content Placeholder 2"/>
          <p:cNvSpPr>
            <a:spLocks noGrp="1"/>
          </p:cNvSpPr>
          <p:nvPr>
            <p:ph idx="1"/>
          </p:nvPr>
        </p:nvSpPr>
        <p:spPr>
          <a:xfrm>
            <a:off x="381000" y="1066800"/>
            <a:ext cx="8191500" cy="5257800"/>
          </a:xfrm>
          <a:solidFill>
            <a:srgbClr val="D1D1D1">
              <a:alpha val="61960"/>
            </a:srgbClr>
          </a:solidFill>
        </p:spPr>
        <p:txBody>
          <a:bodyPr/>
          <a:lstStyle/>
          <a:p>
            <a:pPr eaLnBrk="1" hangingPunct="1">
              <a:lnSpc>
                <a:spcPct val="80000"/>
              </a:lnSpc>
            </a:pPr>
            <a:r>
              <a:rPr lang="en-US" sz="2200" b="1" smtClean="0"/>
              <a:t>SL projects include risks not present in more traditional style lecture- or discussion- based classes.</a:t>
            </a:r>
          </a:p>
          <a:p>
            <a:pPr lvl="1" eaLnBrk="1" hangingPunct="1">
              <a:lnSpc>
                <a:spcPct val="80000"/>
              </a:lnSpc>
            </a:pPr>
            <a:r>
              <a:rPr lang="en-US" sz="2200" b="1" smtClean="0"/>
              <a:t>Uncertainties inherent and not always anticipatable</a:t>
            </a:r>
          </a:p>
          <a:p>
            <a:pPr lvl="2" eaLnBrk="1" hangingPunct="1">
              <a:lnSpc>
                <a:spcPct val="80000"/>
              </a:lnSpc>
            </a:pPr>
            <a:r>
              <a:rPr lang="en-US" sz="2200" b="1" smtClean="0"/>
              <a:t>Students may not understand/deal with changes/uncertainties.</a:t>
            </a:r>
          </a:p>
          <a:p>
            <a:pPr lvl="2" eaLnBrk="1" hangingPunct="1">
              <a:lnSpc>
                <a:spcPct val="80000"/>
              </a:lnSpc>
            </a:pPr>
            <a:r>
              <a:rPr lang="en-US" sz="2200" b="1" smtClean="0"/>
              <a:t>Projects can grow as learn, shrink as meet dead-ends, shift as needs changes, be challenged by bad weather or tensions via group member personality conflicts or members not pulling their own weight.</a:t>
            </a:r>
          </a:p>
          <a:p>
            <a:pPr lvl="1" eaLnBrk="1" hangingPunct="1">
              <a:lnSpc>
                <a:spcPct val="80000"/>
              </a:lnSpc>
            </a:pPr>
            <a:r>
              <a:rPr lang="en-US" sz="2200" b="1" smtClean="0"/>
              <a:t>Students face individual challenges:</a:t>
            </a:r>
          </a:p>
          <a:p>
            <a:pPr lvl="3" eaLnBrk="1" hangingPunct="1">
              <a:lnSpc>
                <a:spcPct val="80000"/>
              </a:lnSpc>
            </a:pPr>
            <a:r>
              <a:rPr lang="en-US" sz="1800" b="1" smtClean="0"/>
              <a:t>Large scale group work.</a:t>
            </a:r>
          </a:p>
          <a:p>
            <a:pPr lvl="3" eaLnBrk="1" hangingPunct="1">
              <a:lnSpc>
                <a:spcPct val="80000"/>
              </a:lnSpc>
            </a:pPr>
            <a:r>
              <a:rPr lang="en-US" sz="1800" b="1" smtClean="0"/>
              <a:t>Individual responsibility.</a:t>
            </a:r>
          </a:p>
          <a:p>
            <a:pPr lvl="3" eaLnBrk="1" hangingPunct="1">
              <a:lnSpc>
                <a:spcPct val="80000"/>
              </a:lnSpc>
            </a:pPr>
            <a:r>
              <a:rPr lang="en-US" sz="1800" b="1" smtClean="0"/>
              <a:t>Lack of small deadlines as projects develops/changes.</a:t>
            </a:r>
          </a:p>
          <a:p>
            <a:pPr lvl="3" eaLnBrk="1" hangingPunct="1">
              <a:lnSpc>
                <a:spcPct val="80000"/>
              </a:lnSpc>
            </a:pPr>
            <a:r>
              <a:rPr lang="en-US" sz="1800" b="1" smtClean="0"/>
              <a:t>Answering to partner, peers, and instructor.</a:t>
            </a:r>
          </a:p>
          <a:p>
            <a:pPr lvl="3" eaLnBrk="1" hangingPunct="1">
              <a:lnSpc>
                <a:spcPct val="80000"/>
              </a:lnSpc>
            </a:pPr>
            <a:r>
              <a:rPr lang="en-US" sz="1800" b="1" smtClean="0"/>
              <a:t>Taking initiative and ownership of their portion.</a:t>
            </a:r>
          </a:p>
          <a:p>
            <a:pPr lvl="3" eaLnBrk="1" hangingPunct="1">
              <a:lnSpc>
                <a:spcPct val="80000"/>
              </a:lnSpc>
            </a:pPr>
            <a:r>
              <a:rPr lang="en-US" sz="1800" b="1" smtClean="0"/>
              <a:t>Learning complex ideas in regard to project.</a:t>
            </a:r>
          </a:p>
          <a:p>
            <a:pPr lvl="3" eaLnBrk="1" hangingPunct="1">
              <a:lnSpc>
                <a:spcPct val="80000"/>
              </a:lnSpc>
            </a:pPr>
            <a:r>
              <a:rPr lang="en-US" sz="1800" b="1" smtClean="0"/>
              <a:t>Professional product development and need for iterative editing.</a:t>
            </a:r>
          </a:p>
          <a:p>
            <a:pPr eaLnBrk="1" hangingPunct="1">
              <a:lnSpc>
                <a:spcPct val="80000"/>
              </a:lnSpc>
            </a:pPr>
            <a:endParaRPr lang="en-US" sz="1800" b="1" smtClean="0"/>
          </a:p>
        </p:txBody>
      </p:sp>
      <p:pic>
        <p:nvPicPr>
          <p:cNvPr id="51204" name="Picture 4" descr="Science is hard"/>
          <p:cNvPicPr>
            <a:picLocks noChangeAspect="1" noChangeArrowheads="1"/>
          </p:cNvPicPr>
          <p:nvPr/>
        </p:nvPicPr>
        <p:blipFill>
          <a:blip r:embed="rId3"/>
          <a:srcRect/>
          <a:stretch>
            <a:fillRect/>
          </a:stretch>
        </p:blipFill>
        <p:spPr bwMode="auto">
          <a:xfrm>
            <a:off x="2438400" y="1524000"/>
            <a:ext cx="4229100" cy="3746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1204"/>
                                        </p:tgtEl>
                                        <p:attrNameLst>
                                          <p:attrName>style.visibility</p:attrName>
                                        </p:attrNameLst>
                                      </p:cBhvr>
                                      <p:to>
                                        <p:strVal val="visible"/>
                                      </p:to>
                                    </p:set>
                                    <p:anim calcmode="lin" valueType="num">
                                      <p:cBhvr>
                                        <p:cTn id="7" dur="1000" fill="hold"/>
                                        <p:tgtEl>
                                          <p:spTgt spid="51204"/>
                                        </p:tgtEl>
                                        <p:attrNameLst>
                                          <p:attrName>ppt_w</p:attrName>
                                        </p:attrNameLst>
                                      </p:cBhvr>
                                      <p:tavLst>
                                        <p:tav tm="0">
                                          <p:val>
                                            <p:strVal val="#ppt_w*0.70"/>
                                          </p:val>
                                        </p:tav>
                                        <p:tav tm="100000">
                                          <p:val>
                                            <p:strVal val="#ppt_w"/>
                                          </p:val>
                                        </p:tav>
                                      </p:tavLst>
                                    </p:anim>
                                    <p:anim calcmode="lin" valueType="num">
                                      <p:cBhvr>
                                        <p:cTn id="8" dur="1000" fill="hold"/>
                                        <p:tgtEl>
                                          <p:spTgt spid="51204"/>
                                        </p:tgtEl>
                                        <p:attrNameLst>
                                          <p:attrName>ppt_h</p:attrName>
                                        </p:attrNameLst>
                                      </p:cBhvr>
                                      <p:tavLst>
                                        <p:tav tm="0">
                                          <p:val>
                                            <p:strVal val="#ppt_h"/>
                                          </p:val>
                                        </p:tav>
                                        <p:tav tm="100000">
                                          <p:val>
                                            <p:strVal val="#ppt_h"/>
                                          </p:val>
                                        </p:tav>
                                      </p:tavLst>
                                    </p:anim>
                                    <p:animEffect transition="in" filter="fade">
                                      <p:cBhvr>
                                        <p:cTn id="9" dur="1000"/>
                                        <p:tgtEl>
                                          <p:spTgt spid="51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6"/>
          <p:cNvSpPr>
            <a:spLocks noChangeArrowheads="1"/>
          </p:cNvSpPr>
          <p:nvPr/>
        </p:nvSpPr>
        <p:spPr bwMode="auto">
          <a:xfrm>
            <a:off x="381000" y="5410200"/>
            <a:ext cx="8305800" cy="1447800"/>
          </a:xfrm>
          <a:prstGeom prst="rect">
            <a:avLst/>
          </a:prstGeom>
          <a:solidFill>
            <a:srgbClr val="D1D1D1">
              <a:alpha val="61960"/>
            </a:srgbClr>
          </a:solidFill>
          <a:ln w="9525">
            <a:noFill/>
            <a:miter lim="800000"/>
            <a:headEnd/>
            <a:tailEnd/>
          </a:ln>
        </p:spPr>
        <p:txBody>
          <a:bodyPr wrap="none" anchor="ctr"/>
          <a:lstStyle/>
          <a:p>
            <a:endParaRPr lang="en-US"/>
          </a:p>
        </p:txBody>
      </p:sp>
      <p:sp>
        <p:nvSpPr>
          <p:cNvPr id="53250" name="Content Placeholder 2"/>
          <p:cNvSpPr>
            <a:spLocks/>
          </p:cNvSpPr>
          <p:nvPr/>
        </p:nvSpPr>
        <p:spPr bwMode="auto">
          <a:xfrm>
            <a:off x="381000" y="1143000"/>
            <a:ext cx="8305800" cy="2057400"/>
          </a:xfrm>
          <a:prstGeom prst="rect">
            <a:avLst/>
          </a:prstGeom>
          <a:solidFill>
            <a:srgbClr val="D1D1D1">
              <a:alpha val="61960"/>
            </a:srgbClr>
          </a:solidFill>
          <a:ln w="9525">
            <a:noFill/>
            <a:miter lim="800000"/>
            <a:headEnd/>
            <a:tailEnd/>
          </a:ln>
        </p:spPr>
        <p:txBody>
          <a:bodyPr/>
          <a:lstStyle/>
          <a:p>
            <a:pPr marL="342900" indent="-342900">
              <a:lnSpc>
                <a:spcPct val="80000"/>
              </a:lnSpc>
              <a:spcBef>
                <a:spcPct val="20000"/>
              </a:spcBef>
              <a:buFont typeface="Arial" charset="0"/>
              <a:buChar char="•"/>
            </a:pPr>
            <a:r>
              <a:rPr lang="en-US" sz="2600" b="1">
                <a:latin typeface="Calibri" pitchFamily="34" charset="0"/>
              </a:rPr>
              <a:t>SL projects often take more time for faculty member than traditional class activities.</a:t>
            </a:r>
          </a:p>
          <a:p>
            <a:pPr marL="742950" lvl="1" indent="-285750">
              <a:lnSpc>
                <a:spcPct val="80000"/>
              </a:lnSpc>
              <a:spcBef>
                <a:spcPct val="20000"/>
              </a:spcBef>
              <a:buFont typeface="Arial" charset="0"/>
              <a:buChar char="–"/>
            </a:pPr>
            <a:r>
              <a:rPr lang="en-US" sz="2600" b="1">
                <a:latin typeface="Calibri" pitchFamily="34" charset="0"/>
              </a:rPr>
              <a:t>Before, during, and after the course.</a:t>
            </a:r>
          </a:p>
          <a:p>
            <a:pPr marL="742950" lvl="1" indent="-285750">
              <a:lnSpc>
                <a:spcPct val="80000"/>
              </a:lnSpc>
              <a:spcBef>
                <a:spcPct val="20000"/>
              </a:spcBef>
              <a:buFont typeface="Arial" charset="0"/>
              <a:buChar char="–"/>
            </a:pPr>
            <a:r>
              <a:rPr lang="en-US" sz="2600" b="1">
                <a:latin typeface="Calibri" pitchFamily="34" charset="0"/>
              </a:rPr>
              <a:t>Communication and design (emails take time!).</a:t>
            </a:r>
          </a:p>
          <a:p>
            <a:pPr marL="742950" lvl="1" indent="-285750">
              <a:lnSpc>
                <a:spcPct val="80000"/>
              </a:lnSpc>
              <a:spcBef>
                <a:spcPct val="20000"/>
              </a:spcBef>
              <a:buFont typeface="Arial" charset="0"/>
              <a:buChar char="–"/>
            </a:pPr>
            <a:r>
              <a:rPr lang="en-US" sz="2600" b="1">
                <a:latin typeface="Calibri" pitchFamily="34" charset="0"/>
              </a:rPr>
              <a:t>Clean-up of final product.</a:t>
            </a:r>
          </a:p>
          <a:p>
            <a:pPr marL="342900" indent="-342900">
              <a:lnSpc>
                <a:spcPct val="80000"/>
              </a:lnSpc>
              <a:spcBef>
                <a:spcPct val="20000"/>
              </a:spcBef>
              <a:buFont typeface="Arial" charset="0"/>
              <a:buChar char="•"/>
            </a:pPr>
            <a:endParaRPr lang="en-US" sz="2600" b="1">
              <a:latin typeface="Calibri" pitchFamily="34" charset="0"/>
            </a:endParaRPr>
          </a:p>
          <a:p>
            <a:pPr marL="342900" indent="-342900">
              <a:lnSpc>
                <a:spcPct val="80000"/>
              </a:lnSpc>
              <a:spcBef>
                <a:spcPct val="20000"/>
              </a:spcBef>
              <a:buFont typeface="Arial" charset="0"/>
              <a:buChar char="•"/>
            </a:pPr>
            <a:endParaRPr lang="en-US" sz="2600" b="1">
              <a:latin typeface="Calibri" pitchFamily="34" charset="0"/>
            </a:endParaRPr>
          </a:p>
          <a:p>
            <a:pPr marL="342900" indent="-342900">
              <a:lnSpc>
                <a:spcPct val="80000"/>
              </a:lnSpc>
              <a:spcBef>
                <a:spcPct val="20000"/>
              </a:spcBef>
              <a:buFont typeface="Arial" charset="0"/>
              <a:buChar char="•"/>
            </a:pPr>
            <a:endParaRPr lang="en-US" sz="2600" b="1">
              <a:latin typeface="Calibri" pitchFamily="34" charset="0"/>
            </a:endParaRPr>
          </a:p>
          <a:p>
            <a:pPr marL="342900" indent="-342900">
              <a:lnSpc>
                <a:spcPct val="80000"/>
              </a:lnSpc>
              <a:spcBef>
                <a:spcPct val="20000"/>
              </a:spcBef>
              <a:buFont typeface="Arial" charset="0"/>
              <a:buChar char="•"/>
            </a:pPr>
            <a:endParaRPr lang="en-US" sz="2600" b="1">
              <a:latin typeface="Calibri" pitchFamily="34" charset="0"/>
            </a:endParaRPr>
          </a:p>
          <a:p>
            <a:pPr marL="342900" indent="-342900">
              <a:lnSpc>
                <a:spcPct val="80000"/>
              </a:lnSpc>
              <a:spcBef>
                <a:spcPct val="20000"/>
              </a:spcBef>
              <a:buFont typeface="Arial" charset="0"/>
              <a:buChar char="•"/>
            </a:pPr>
            <a:endParaRPr lang="en-US" sz="2600" b="1">
              <a:latin typeface="Calibri" pitchFamily="34" charset="0"/>
            </a:endParaRPr>
          </a:p>
          <a:p>
            <a:pPr marL="342900" indent="-342900">
              <a:lnSpc>
                <a:spcPct val="80000"/>
              </a:lnSpc>
              <a:spcBef>
                <a:spcPct val="20000"/>
              </a:spcBef>
              <a:buFont typeface="Arial" charset="0"/>
              <a:buChar char="•"/>
            </a:pPr>
            <a:endParaRPr lang="en-US" sz="2600" b="1">
              <a:latin typeface="Calibri" pitchFamily="34" charset="0"/>
            </a:endParaRPr>
          </a:p>
          <a:p>
            <a:pPr marL="342900" indent="-342900">
              <a:lnSpc>
                <a:spcPct val="90000"/>
              </a:lnSpc>
              <a:spcBef>
                <a:spcPct val="20000"/>
              </a:spcBef>
              <a:buFont typeface="Arial" charset="0"/>
              <a:buChar char="•"/>
            </a:pPr>
            <a:r>
              <a:rPr lang="en-US" sz="2600" b="1">
                <a:latin typeface="Calibri" pitchFamily="34" charset="0"/>
              </a:rPr>
              <a:t>May affect student evaluations of course.</a:t>
            </a:r>
          </a:p>
          <a:p>
            <a:pPr marL="742950" lvl="1" indent="-285750">
              <a:lnSpc>
                <a:spcPct val="90000"/>
              </a:lnSpc>
              <a:spcBef>
                <a:spcPct val="20000"/>
              </a:spcBef>
              <a:buFont typeface="Arial" charset="0"/>
              <a:buChar char="–"/>
            </a:pPr>
            <a:r>
              <a:rPr lang="en-US" sz="2600" b="1">
                <a:latin typeface="Calibri" pitchFamily="34" charset="0"/>
              </a:rPr>
              <a:t>Protect newer faculty. </a:t>
            </a:r>
          </a:p>
          <a:p>
            <a:pPr marL="742950" lvl="1" indent="-285750">
              <a:lnSpc>
                <a:spcPct val="90000"/>
              </a:lnSpc>
              <a:spcBef>
                <a:spcPct val="20000"/>
              </a:spcBef>
              <a:buFont typeface="Arial" charset="0"/>
              <a:buChar char="–"/>
            </a:pPr>
            <a:r>
              <a:rPr lang="en-US" sz="2600" b="1">
                <a:latin typeface="Calibri" pitchFamily="34" charset="0"/>
              </a:rPr>
              <a:t>Protect yourself, particularly if not tenured.</a:t>
            </a:r>
          </a:p>
        </p:txBody>
      </p:sp>
      <p:sp>
        <p:nvSpPr>
          <p:cNvPr id="53251" name="Title 1"/>
          <p:cNvSpPr>
            <a:spLocks/>
          </p:cNvSpPr>
          <p:nvPr/>
        </p:nvSpPr>
        <p:spPr bwMode="auto">
          <a:xfrm>
            <a:off x="381000" y="107950"/>
            <a:ext cx="8305800" cy="781050"/>
          </a:xfrm>
          <a:prstGeom prst="rect">
            <a:avLst/>
          </a:prstGeom>
          <a:solidFill>
            <a:srgbClr val="D1D1D1">
              <a:alpha val="61960"/>
            </a:srgbClr>
          </a:solidFill>
          <a:ln w="9525">
            <a:noFill/>
            <a:miter lim="800000"/>
            <a:headEnd/>
            <a:tailEnd/>
          </a:ln>
        </p:spPr>
        <p:txBody>
          <a:bodyPr anchor="ctr"/>
          <a:lstStyle/>
          <a:p>
            <a:pPr algn="ctr"/>
            <a:r>
              <a:rPr lang="en-US" sz="3600" b="1">
                <a:latin typeface="Calibri" pitchFamily="34" charset="0"/>
              </a:rPr>
              <a:t>Be Aware!</a:t>
            </a:r>
          </a:p>
        </p:txBody>
      </p:sp>
      <p:pic>
        <p:nvPicPr>
          <p:cNvPr id="53252" name="Picture 4" descr="Overload_flag"/>
          <p:cNvPicPr>
            <a:picLocks noChangeAspect="1" noChangeArrowheads="1"/>
          </p:cNvPicPr>
          <p:nvPr/>
        </p:nvPicPr>
        <p:blipFill>
          <a:blip r:embed="rId2"/>
          <a:srcRect/>
          <a:stretch>
            <a:fillRect/>
          </a:stretch>
        </p:blipFill>
        <p:spPr bwMode="auto">
          <a:xfrm>
            <a:off x="2743200" y="3352800"/>
            <a:ext cx="3657600" cy="1892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Box 1"/>
          <p:cNvSpPr txBox="1">
            <a:spLocks noChangeArrowheads="1"/>
          </p:cNvSpPr>
          <p:nvPr/>
        </p:nvSpPr>
        <p:spPr bwMode="auto">
          <a:xfrm>
            <a:off x="609600" y="381000"/>
            <a:ext cx="7924800" cy="1066800"/>
          </a:xfrm>
          <a:prstGeom prst="rect">
            <a:avLst/>
          </a:prstGeom>
          <a:solidFill>
            <a:srgbClr val="D1D1D1">
              <a:alpha val="61960"/>
            </a:srgbClr>
          </a:solidFill>
          <a:ln w="9525">
            <a:noFill/>
            <a:miter lim="800000"/>
            <a:headEnd/>
            <a:tailEnd/>
          </a:ln>
        </p:spPr>
        <p:txBody>
          <a:bodyPr>
            <a:spAutoFit/>
          </a:bodyPr>
          <a:lstStyle/>
          <a:p>
            <a:pPr algn="ctr"/>
            <a:r>
              <a:rPr lang="en-US" sz="3200" b="1">
                <a:latin typeface="Calibri" pitchFamily="34" charset="0"/>
              </a:rPr>
              <a:t>How can we employ service learning in the Geosciences effectively?</a:t>
            </a:r>
          </a:p>
        </p:txBody>
      </p:sp>
      <p:sp>
        <p:nvSpPr>
          <p:cNvPr id="3" name="TextBox 2"/>
          <p:cNvSpPr txBox="1">
            <a:spLocks noChangeArrowheads="1"/>
          </p:cNvSpPr>
          <p:nvPr/>
        </p:nvSpPr>
        <p:spPr bwMode="auto">
          <a:xfrm>
            <a:off x="685800" y="1676400"/>
            <a:ext cx="7620000" cy="4838700"/>
          </a:xfrm>
          <a:prstGeom prst="rect">
            <a:avLst/>
          </a:prstGeom>
          <a:solidFill>
            <a:srgbClr val="D1D1D1">
              <a:alpha val="61960"/>
            </a:srgbClr>
          </a:solidFill>
          <a:ln w="9525">
            <a:noFill/>
            <a:miter lim="800000"/>
            <a:headEnd/>
            <a:tailEnd/>
          </a:ln>
        </p:spPr>
        <p:txBody>
          <a:bodyPr>
            <a:spAutoFit/>
          </a:bodyPr>
          <a:lstStyle/>
          <a:p>
            <a:pPr>
              <a:buFont typeface="Arial" charset="0"/>
              <a:buChar char="•"/>
            </a:pPr>
            <a:r>
              <a:rPr lang="en-US" sz="2400" b="1">
                <a:latin typeface="Calibri" pitchFamily="34" charset="0"/>
              </a:rPr>
              <a:t>You must identify a local community organization (partner) that could benefit from work completed by students.</a:t>
            </a:r>
          </a:p>
          <a:p>
            <a:pPr>
              <a:buFont typeface="Arial" charset="0"/>
              <a:buChar char="•"/>
            </a:pPr>
            <a:endParaRPr lang="en-US" sz="2400" b="1">
              <a:latin typeface="Calibri" pitchFamily="34" charset="0"/>
            </a:endParaRPr>
          </a:p>
          <a:p>
            <a:pPr>
              <a:buFont typeface="Arial" charset="0"/>
              <a:buChar char="•"/>
            </a:pPr>
            <a:r>
              <a:rPr lang="en-US" sz="2400" b="1">
                <a:latin typeface="Calibri" pitchFamily="34" charset="0"/>
              </a:rPr>
              <a:t>You must find a course suitable to pair with the community need.</a:t>
            </a:r>
          </a:p>
          <a:p>
            <a:pPr>
              <a:buFont typeface="Arial" charset="0"/>
              <a:buChar char="•"/>
            </a:pPr>
            <a:endParaRPr lang="en-US" sz="2400" b="1">
              <a:latin typeface="Calibri" pitchFamily="34" charset="0"/>
            </a:endParaRPr>
          </a:p>
          <a:p>
            <a:pPr>
              <a:buFont typeface="Arial" charset="0"/>
              <a:buChar char="•"/>
            </a:pPr>
            <a:r>
              <a:rPr lang="en-US" sz="2400" b="1">
                <a:latin typeface="Calibri" pitchFamily="34" charset="0"/>
              </a:rPr>
              <a:t>You must be able to fit the service learning component into your academic schedule.</a:t>
            </a:r>
          </a:p>
          <a:p>
            <a:pPr>
              <a:buFont typeface="Arial" charset="0"/>
              <a:buChar char="•"/>
            </a:pPr>
            <a:endParaRPr lang="en-US" sz="2400" b="1">
              <a:latin typeface="Calibri" pitchFamily="34" charset="0"/>
            </a:endParaRPr>
          </a:p>
          <a:p>
            <a:pPr>
              <a:buFont typeface="Arial" charset="0"/>
              <a:buChar char="•"/>
            </a:pPr>
            <a:r>
              <a:rPr lang="en-US" sz="2400" b="1">
                <a:latin typeface="Calibri" pitchFamily="34" charset="0"/>
              </a:rPr>
              <a:t>You must require the students to actively participate in the service learning project such that it will be reflected in their overall grade.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bg/>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a:xfrm>
            <a:off x="549275" y="107950"/>
            <a:ext cx="8213725" cy="781050"/>
          </a:xfrm>
          <a:solidFill>
            <a:srgbClr val="D1D1D1">
              <a:alpha val="61960"/>
            </a:srgbClr>
          </a:solidFill>
        </p:spPr>
        <p:txBody>
          <a:bodyPr/>
          <a:lstStyle/>
          <a:p>
            <a:pPr eaLnBrk="1" hangingPunct="1"/>
            <a:r>
              <a:rPr lang="en-US" sz="3600" b="1" smtClean="0"/>
              <a:t>Be Aware!</a:t>
            </a:r>
          </a:p>
        </p:txBody>
      </p:sp>
      <p:sp>
        <p:nvSpPr>
          <p:cNvPr id="54274" name="Content Placeholder 2"/>
          <p:cNvSpPr>
            <a:spLocks noGrp="1"/>
          </p:cNvSpPr>
          <p:nvPr>
            <p:ph idx="1"/>
          </p:nvPr>
        </p:nvSpPr>
        <p:spPr>
          <a:xfrm>
            <a:off x="549275" y="1003300"/>
            <a:ext cx="8191500" cy="4330700"/>
          </a:xfrm>
          <a:solidFill>
            <a:srgbClr val="D1D1D1">
              <a:alpha val="61960"/>
            </a:srgbClr>
          </a:solidFill>
        </p:spPr>
        <p:txBody>
          <a:bodyPr/>
          <a:lstStyle/>
          <a:p>
            <a:pPr eaLnBrk="1" hangingPunct="1">
              <a:lnSpc>
                <a:spcPct val="90000"/>
              </a:lnSpc>
            </a:pPr>
            <a:r>
              <a:rPr lang="en-US" sz="2800" b="1" smtClean="0"/>
              <a:t>Personalities can affect project “success.”</a:t>
            </a:r>
          </a:p>
          <a:p>
            <a:pPr lvl="1" eaLnBrk="1" hangingPunct="1">
              <a:lnSpc>
                <a:spcPct val="90000"/>
              </a:lnSpc>
            </a:pPr>
            <a:r>
              <a:rPr lang="en-US" sz="2600" b="1" smtClean="0"/>
              <a:t>Individual, class, instructor, partner.</a:t>
            </a:r>
          </a:p>
          <a:p>
            <a:pPr eaLnBrk="1" hangingPunct="1">
              <a:lnSpc>
                <a:spcPct val="90000"/>
              </a:lnSpc>
            </a:pPr>
            <a:r>
              <a:rPr lang="en-US" sz="2800" b="1" smtClean="0"/>
              <a:t>Communicate the purpose and skills development related to project to students.</a:t>
            </a:r>
          </a:p>
          <a:p>
            <a:pPr eaLnBrk="1" hangingPunct="1">
              <a:lnSpc>
                <a:spcPct val="90000"/>
              </a:lnSpc>
            </a:pPr>
            <a:r>
              <a:rPr lang="en-US" sz="2600" b="1" smtClean="0"/>
              <a:t>Grading/Assessment can be complicated.</a:t>
            </a:r>
          </a:p>
          <a:p>
            <a:pPr lvl="1" eaLnBrk="1" hangingPunct="1">
              <a:lnSpc>
                <a:spcPct val="90000"/>
              </a:lnSpc>
            </a:pPr>
            <a:r>
              <a:rPr lang="en-US" sz="2400" b="1" smtClean="0"/>
              <a:t>Peer/self evaluations.</a:t>
            </a:r>
          </a:p>
          <a:p>
            <a:pPr lvl="1" eaLnBrk="1" hangingPunct="1">
              <a:lnSpc>
                <a:spcPct val="90000"/>
              </a:lnSpc>
            </a:pPr>
            <a:r>
              <a:rPr lang="en-US" sz="2400" b="1" smtClean="0"/>
              <a:t>Feedback from partner.</a:t>
            </a:r>
          </a:p>
          <a:p>
            <a:pPr lvl="1" eaLnBrk="1" hangingPunct="1">
              <a:lnSpc>
                <a:spcPct val="90000"/>
              </a:lnSpc>
            </a:pPr>
            <a:r>
              <a:rPr lang="en-US" sz="2400" b="1" smtClean="0"/>
              <a:t>Gradable materials (group and/or individual).</a:t>
            </a:r>
          </a:p>
          <a:p>
            <a:pPr lvl="1" eaLnBrk="1" hangingPunct="1">
              <a:lnSpc>
                <a:spcPct val="90000"/>
              </a:lnSpc>
            </a:pPr>
            <a:r>
              <a:rPr lang="en-US" sz="2400" b="1" smtClean="0"/>
              <a:t>Effort and/or product and/or process?</a:t>
            </a:r>
          </a:p>
          <a:p>
            <a:pPr lvl="1" eaLnBrk="1" hangingPunct="1">
              <a:lnSpc>
                <a:spcPct val="90000"/>
              </a:lnSpc>
            </a:pPr>
            <a:r>
              <a:rPr lang="en-US" sz="2400" b="1" smtClean="0"/>
              <a:t>Can students be “fired” from project?</a:t>
            </a:r>
            <a:endParaRPr lang="en-US" sz="2200" b="1" smtClean="0"/>
          </a:p>
        </p:txBody>
      </p:sp>
      <p:pic>
        <p:nvPicPr>
          <p:cNvPr id="54275" name="Picture 5" descr="trump-youre-fired"/>
          <p:cNvPicPr>
            <a:picLocks noChangeAspect="1" noChangeArrowheads="1"/>
          </p:cNvPicPr>
          <p:nvPr/>
        </p:nvPicPr>
        <p:blipFill>
          <a:blip r:embed="rId3"/>
          <a:srcRect/>
          <a:stretch>
            <a:fillRect/>
          </a:stretch>
        </p:blipFill>
        <p:spPr bwMode="auto">
          <a:xfrm>
            <a:off x="7148513" y="3876675"/>
            <a:ext cx="1843087" cy="2752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a:xfrm>
            <a:off x="549275" y="107950"/>
            <a:ext cx="8042275" cy="781050"/>
          </a:xfrm>
          <a:solidFill>
            <a:srgbClr val="D1D1D1">
              <a:alpha val="61960"/>
            </a:srgbClr>
          </a:solidFill>
        </p:spPr>
        <p:txBody>
          <a:bodyPr/>
          <a:lstStyle/>
          <a:p>
            <a:pPr eaLnBrk="1" hangingPunct="1"/>
            <a:r>
              <a:rPr lang="en-US" sz="3600" b="1" smtClean="0"/>
              <a:t>Be Aware!</a:t>
            </a:r>
          </a:p>
        </p:txBody>
      </p:sp>
      <p:sp>
        <p:nvSpPr>
          <p:cNvPr id="56322" name="Content Placeholder 2"/>
          <p:cNvSpPr>
            <a:spLocks noGrp="1"/>
          </p:cNvSpPr>
          <p:nvPr>
            <p:ph idx="1"/>
          </p:nvPr>
        </p:nvSpPr>
        <p:spPr>
          <a:xfrm>
            <a:off x="304800" y="1066800"/>
            <a:ext cx="8458200" cy="4572000"/>
          </a:xfrm>
          <a:solidFill>
            <a:srgbClr val="D1D1D1">
              <a:alpha val="61960"/>
            </a:srgbClr>
          </a:solidFill>
        </p:spPr>
        <p:txBody>
          <a:bodyPr/>
          <a:lstStyle/>
          <a:p>
            <a:pPr eaLnBrk="1" hangingPunct="1"/>
            <a:r>
              <a:rPr lang="en-US" sz="2600" b="1" smtClean="0"/>
              <a:t>Frequent interactions with enthusiastic partner who communicates the value of their work very helpful</a:t>
            </a:r>
          </a:p>
          <a:p>
            <a:pPr eaLnBrk="1" hangingPunct="1"/>
            <a:r>
              <a:rPr lang="en-US" sz="2600" b="1" smtClean="0"/>
              <a:t>Important to communicate with partners</a:t>
            </a:r>
          </a:p>
          <a:p>
            <a:pPr eaLnBrk="1" hangingPunct="1"/>
            <a:r>
              <a:rPr lang="en-US" sz="2600" b="1" smtClean="0"/>
              <a:t>Partners may need some “training” too:</a:t>
            </a:r>
          </a:p>
          <a:p>
            <a:pPr lvl="1" eaLnBrk="1" hangingPunct="1"/>
            <a:r>
              <a:rPr lang="en-US" sz="2600" b="1" smtClean="0"/>
              <a:t>Their expectations of students (time frame, style of engagement, quality of product at end)</a:t>
            </a:r>
          </a:p>
          <a:p>
            <a:pPr lvl="1" eaLnBrk="1" hangingPunct="1"/>
            <a:r>
              <a:rPr lang="en-US" sz="2600" b="1" smtClean="0"/>
              <a:t>Their responsiveness to student questions or class needs/student expectations of their partners</a:t>
            </a:r>
          </a:p>
          <a:p>
            <a:pPr lvl="1" eaLnBrk="1" hangingPunct="1"/>
            <a:r>
              <a:rPr lang="en-US" sz="2600" b="1" smtClean="0"/>
              <a:t>Memorandum of Understanding </a:t>
            </a:r>
          </a:p>
          <a:p>
            <a:pPr lvl="1" eaLnBrk="1" hangingPunct="1">
              <a:buFont typeface="Arial" charset="0"/>
              <a:buNone/>
            </a:pPr>
            <a:r>
              <a:rPr lang="en-US" sz="2000" b="1" smtClean="0"/>
              <a:t>	(UVM: http://www.uvm.edu/~partners/?Page=slexamples.html)</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549275" y="107950"/>
            <a:ext cx="8042275" cy="781050"/>
          </a:xfrm>
          <a:solidFill>
            <a:srgbClr val="D1D1D1">
              <a:alpha val="61960"/>
            </a:srgbClr>
          </a:solidFill>
        </p:spPr>
        <p:txBody>
          <a:bodyPr/>
          <a:lstStyle/>
          <a:p>
            <a:pPr eaLnBrk="1" hangingPunct="1"/>
            <a:r>
              <a:rPr lang="en-US" sz="3600" b="1" smtClean="0"/>
              <a:t>With all of this, is it worthwhile?</a:t>
            </a:r>
          </a:p>
        </p:txBody>
      </p:sp>
      <p:sp>
        <p:nvSpPr>
          <p:cNvPr id="58370" name="Content Placeholder 2"/>
          <p:cNvSpPr>
            <a:spLocks noGrp="1"/>
          </p:cNvSpPr>
          <p:nvPr>
            <p:ph idx="1"/>
          </p:nvPr>
        </p:nvSpPr>
        <p:spPr>
          <a:xfrm>
            <a:off x="549275" y="1003300"/>
            <a:ext cx="8061325" cy="5803900"/>
          </a:xfrm>
          <a:solidFill>
            <a:srgbClr val="D1D1D1">
              <a:alpha val="61960"/>
            </a:srgbClr>
          </a:solidFill>
        </p:spPr>
        <p:txBody>
          <a:bodyPr/>
          <a:lstStyle/>
          <a:p>
            <a:pPr lvl="1" eaLnBrk="1" hangingPunct="1"/>
            <a:endParaRPr lang="en-US" smtClean="0"/>
          </a:p>
          <a:p>
            <a:pPr eaLnBrk="1" hangingPunct="1"/>
            <a:endParaRPr lang="en-US" sz="2800" smtClean="0"/>
          </a:p>
          <a:p>
            <a:pPr eaLnBrk="1" hangingPunct="1"/>
            <a:endParaRPr lang="en-US" sz="2400" smtClean="0"/>
          </a:p>
          <a:p>
            <a:pPr eaLnBrk="1" hangingPunct="1"/>
            <a:endParaRPr lang="en-US" sz="2800" smtClean="0"/>
          </a:p>
          <a:p>
            <a:pPr eaLnBrk="1" hangingPunct="1"/>
            <a:endParaRPr lang="en-US" sz="2800" smtClean="0"/>
          </a:p>
        </p:txBody>
      </p:sp>
      <p:sp>
        <p:nvSpPr>
          <p:cNvPr id="56324" name="Text Box 4"/>
          <p:cNvSpPr txBox="1">
            <a:spLocks noChangeArrowheads="1"/>
          </p:cNvSpPr>
          <p:nvPr/>
        </p:nvSpPr>
        <p:spPr bwMode="auto">
          <a:xfrm>
            <a:off x="2286000" y="2743200"/>
            <a:ext cx="4191000" cy="1311275"/>
          </a:xfrm>
          <a:prstGeom prst="rect">
            <a:avLst/>
          </a:prstGeom>
          <a:noFill/>
          <a:ln w="9525">
            <a:noFill/>
            <a:miter lim="800000"/>
            <a:headEnd/>
            <a:tailEnd/>
          </a:ln>
        </p:spPr>
        <p:txBody>
          <a:bodyPr>
            <a:spAutoFit/>
          </a:bodyPr>
          <a:lstStyle/>
          <a:p>
            <a:pPr algn="ctr">
              <a:spcBef>
                <a:spcPct val="50000"/>
              </a:spcBef>
            </a:pPr>
            <a:r>
              <a:rPr lang="en-US" sz="8000" b="1"/>
              <a:t>YES!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6324"/>
                                        </p:tgtEl>
                                        <p:attrNameLst>
                                          <p:attrName>style.visibility</p:attrName>
                                        </p:attrNameLst>
                                      </p:cBhvr>
                                      <p:to>
                                        <p:strVal val="visible"/>
                                      </p:to>
                                    </p:set>
                                    <p:anim calcmode="lin" valueType="num">
                                      <p:cBhvr additive="base">
                                        <p:cTn id="7" dur="500" fill="hold"/>
                                        <p:tgtEl>
                                          <p:spTgt spid="56324"/>
                                        </p:tgtEl>
                                        <p:attrNameLst>
                                          <p:attrName>ppt_x</p:attrName>
                                        </p:attrNameLst>
                                      </p:cBhvr>
                                      <p:tavLst>
                                        <p:tav tm="0">
                                          <p:val>
                                            <p:strVal val="0-#ppt_w/2"/>
                                          </p:val>
                                        </p:tav>
                                        <p:tav tm="100000">
                                          <p:val>
                                            <p:strVal val="#ppt_x"/>
                                          </p:val>
                                        </p:tav>
                                      </p:tavLst>
                                    </p:anim>
                                    <p:anim calcmode="lin" valueType="num">
                                      <p:cBhvr additive="base">
                                        <p:cTn id="8" dur="500" fill="hold"/>
                                        <p:tgtEl>
                                          <p:spTgt spid="563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Box 4"/>
          <p:cNvSpPr txBox="1">
            <a:spLocks noChangeArrowheads="1"/>
          </p:cNvSpPr>
          <p:nvPr/>
        </p:nvSpPr>
        <p:spPr bwMode="auto">
          <a:xfrm>
            <a:off x="304800" y="0"/>
            <a:ext cx="8458200" cy="457200"/>
          </a:xfrm>
          <a:prstGeom prst="rect">
            <a:avLst/>
          </a:prstGeom>
          <a:solidFill>
            <a:srgbClr val="D1D1D1">
              <a:alpha val="61960"/>
            </a:srgbClr>
          </a:solidFill>
          <a:ln w="9525">
            <a:noFill/>
            <a:miter lim="800000"/>
            <a:headEnd/>
            <a:tailEnd/>
          </a:ln>
        </p:spPr>
        <p:txBody>
          <a:bodyPr>
            <a:spAutoFit/>
          </a:bodyPr>
          <a:lstStyle/>
          <a:p>
            <a:r>
              <a:rPr lang="en-US" sz="2400" b="1">
                <a:latin typeface="Calibri" pitchFamily="34" charset="0"/>
              </a:rPr>
              <a:t>Works Cited &amp; Image Sources</a:t>
            </a:r>
          </a:p>
        </p:txBody>
      </p:sp>
      <p:sp>
        <p:nvSpPr>
          <p:cNvPr id="60418" name="TextBox 3"/>
          <p:cNvSpPr txBox="1">
            <a:spLocks noChangeArrowheads="1"/>
          </p:cNvSpPr>
          <p:nvPr/>
        </p:nvSpPr>
        <p:spPr bwMode="auto">
          <a:xfrm>
            <a:off x="228600" y="555625"/>
            <a:ext cx="8686800" cy="6203950"/>
          </a:xfrm>
          <a:prstGeom prst="rect">
            <a:avLst/>
          </a:prstGeom>
          <a:solidFill>
            <a:srgbClr val="D1D1D1">
              <a:alpha val="61960"/>
            </a:srgbClr>
          </a:solidFill>
          <a:ln w="9525">
            <a:noFill/>
            <a:miter lim="800000"/>
            <a:headEnd/>
            <a:tailEnd/>
          </a:ln>
        </p:spPr>
        <p:txBody>
          <a:bodyPr>
            <a:spAutoFit/>
          </a:bodyPr>
          <a:lstStyle/>
          <a:p>
            <a:r>
              <a:rPr lang="en-US" sz="1600" b="1">
                <a:latin typeface="Calibri" pitchFamily="34" charset="0"/>
              </a:rPr>
              <a:t>General Service Learning:</a:t>
            </a:r>
          </a:p>
          <a:p>
            <a:r>
              <a:rPr lang="en-US" sz="1600">
                <a:latin typeface="Calibri" pitchFamily="34" charset="0"/>
              </a:rPr>
              <a:t>Barrington, L &amp; Duffy (2010), Maximizing Benefits of Service-Learning in Engineering: American Society for Engineering Education Conference Proceedings</a:t>
            </a:r>
          </a:p>
          <a:p>
            <a:r>
              <a:rPr lang="en-US" sz="1600">
                <a:latin typeface="Calibri" pitchFamily="34" charset="0"/>
              </a:rPr>
              <a:t>Bringle, R.  &amp; Hatcher, J. (1995), A service-learning curriculum for faculty. Michigan Journal of Community Service Learning, 2, 112-122.</a:t>
            </a:r>
          </a:p>
          <a:p>
            <a:r>
              <a:rPr lang="en-US" sz="1600">
                <a:latin typeface="Calibri" pitchFamily="34" charset="0"/>
              </a:rPr>
              <a:t>Eyler, J. &amp; Giles, D. E. (1999), Where’s the learning in service-learning? San Francisco, CA: Jossey-Bass.</a:t>
            </a:r>
          </a:p>
          <a:p>
            <a:r>
              <a:rPr lang="en-US" sz="1600">
                <a:latin typeface="Calibri" pitchFamily="34" charset="0"/>
              </a:rPr>
              <a:t>Furco, A (1996), Service-learning: A balanced approach to experimental education. Expanding Boundaries: Service and Learning. pp. 2-6</a:t>
            </a:r>
          </a:p>
          <a:p>
            <a:endParaRPr lang="en-US" sz="1600">
              <a:solidFill>
                <a:srgbClr val="FF0000"/>
              </a:solidFill>
              <a:latin typeface="Calibri" pitchFamily="34" charset="0"/>
            </a:endParaRPr>
          </a:p>
          <a:p>
            <a:r>
              <a:rPr lang="en-US" sz="1600" b="1">
                <a:latin typeface="Calibri" pitchFamily="34" charset="0"/>
              </a:rPr>
              <a:t>Image Sources:</a:t>
            </a:r>
            <a:endParaRPr lang="en-US" sz="1600" b="1">
              <a:solidFill>
                <a:srgbClr val="FF0000"/>
              </a:solidFill>
              <a:latin typeface="Calibri" pitchFamily="34" charset="0"/>
            </a:endParaRPr>
          </a:p>
          <a:p>
            <a:r>
              <a:rPr lang="en-US" sz="1600" b="1" i="1">
                <a:solidFill>
                  <a:srgbClr val="0000FF"/>
                </a:solidFill>
                <a:latin typeface="Calibri" pitchFamily="34" charset="0"/>
              </a:rPr>
              <a:t>River Meadow Brook Project</a:t>
            </a:r>
          </a:p>
          <a:p>
            <a:r>
              <a:rPr lang="en-US" sz="1600">
                <a:latin typeface="Calibri" pitchFamily="34" charset="0"/>
                <a:hlinkClick r:id="rId2"/>
              </a:rPr>
              <a:t>http://www.nefa.org/artists_projects/artmaking_public_realm</a:t>
            </a:r>
            <a:endParaRPr lang="en-US" sz="1600">
              <a:latin typeface="Calibri" pitchFamily="34" charset="0"/>
            </a:endParaRPr>
          </a:p>
          <a:p>
            <a:r>
              <a:rPr lang="en-US" sz="1600">
                <a:latin typeface="Calibri" pitchFamily="34" charset="0"/>
                <a:hlinkClick r:id="rId3"/>
              </a:rPr>
              <a:t>http://www.drugstoresource.com/store/m/22-Kimberly-Clark.aspx?pi=2</a:t>
            </a:r>
            <a:endParaRPr lang="en-US" sz="1600">
              <a:latin typeface="Calibri" pitchFamily="34" charset="0"/>
            </a:endParaRPr>
          </a:p>
          <a:p>
            <a:r>
              <a:rPr lang="en-US" sz="1600">
                <a:latin typeface="Calibri" pitchFamily="34" charset="0"/>
                <a:hlinkClick r:id="rId4"/>
              </a:rPr>
              <a:t>http://www.camlab.co.uk/10ml-round-glass-sample-cell-with-cap-for-hach-colorimeter-pack-of-6-p13189.aspx</a:t>
            </a:r>
            <a:endParaRPr lang="en-US" sz="1600">
              <a:latin typeface="Calibri" pitchFamily="34" charset="0"/>
            </a:endParaRPr>
          </a:p>
          <a:p>
            <a:r>
              <a:rPr lang="en-US" sz="1600">
                <a:latin typeface="Calibri" pitchFamily="34" charset="0"/>
                <a:hlinkClick r:id="rId5"/>
              </a:rPr>
              <a:t>http://jvaudio.wordpress.com/2009/03/16/the-mystery-of-dirty-glasses</a:t>
            </a:r>
            <a:endParaRPr lang="en-US" sz="1600">
              <a:latin typeface="Calibri" pitchFamily="34" charset="0"/>
            </a:endParaRPr>
          </a:p>
          <a:p>
            <a:r>
              <a:rPr lang="en-US" sz="1600">
                <a:latin typeface="Calibri" pitchFamily="34" charset="0"/>
                <a:hlinkClick r:id="rId6"/>
              </a:rPr>
              <a:t>http://www.fieldandfacility.com/</a:t>
            </a:r>
            <a:endParaRPr lang="en-US" sz="1600">
              <a:latin typeface="Calibri" pitchFamily="34" charset="0"/>
            </a:endParaRPr>
          </a:p>
          <a:p>
            <a:r>
              <a:rPr lang="en-US" sz="1600">
                <a:latin typeface="Calibri" pitchFamily="34" charset="0"/>
                <a:hlinkClick r:id="rId7"/>
              </a:rPr>
              <a:t>http://www.filterwater.com/p-211-manganese-check-water-test-kit.aspx</a:t>
            </a:r>
            <a:endParaRPr lang="en-US" sz="1600">
              <a:latin typeface="Calibri" pitchFamily="34" charset="0"/>
            </a:endParaRPr>
          </a:p>
          <a:p>
            <a:r>
              <a:rPr lang="en-US" sz="1600">
                <a:latin typeface="Calibri" pitchFamily="34" charset="0"/>
                <a:hlinkClick r:id="rId8"/>
              </a:rPr>
              <a:t>http://essentialeducator.org/?p=8227</a:t>
            </a:r>
            <a:endParaRPr lang="en-US" sz="1600">
              <a:latin typeface="Calibri" pitchFamily="34" charset="0"/>
            </a:endParaRPr>
          </a:p>
          <a:p>
            <a:r>
              <a:rPr lang="en-US" sz="1600">
                <a:latin typeface="Calibri" pitchFamily="34" charset="0"/>
                <a:hlinkClick r:id="rId9"/>
              </a:rPr>
              <a:t>http://penigma.blogspot.com/2011/04/and-now-factcheckorg-fails-donald-trump.html</a:t>
            </a:r>
            <a:endParaRPr lang="en-US" sz="1600">
              <a:latin typeface="Calibri" pitchFamily="34" charset="0"/>
            </a:endParaRPr>
          </a:p>
          <a:p>
            <a:r>
              <a:rPr lang="en-US" sz="1600" b="1" i="1">
                <a:solidFill>
                  <a:srgbClr val="0000FF"/>
                </a:solidFill>
                <a:latin typeface="Calibri" pitchFamily="34" charset="0"/>
              </a:rPr>
              <a:t>Climate Lab Development</a:t>
            </a:r>
          </a:p>
          <a:p>
            <a:r>
              <a:rPr lang="en-US" sz="1600">
                <a:solidFill>
                  <a:srgbClr val="000000"/>
                </a:solidFill>
                <a:latin typeface="Calibri" pitchFamily="34" charset="0"/>
              </a:rPr>
              <a:t>Pollack, H.N. (2007), Scientific uncertainty and public policy: Moving ahead without all the answers, GSA Today,v.17 no. 3 pgs 28-29.</a:t>
            </a:r>
            <a:endParaRPr lang="en-US" sz="1600" b="1">
              <a:solidFill>
                <a:srgbClr val="0000FF"/>
              </a:solidFill>
              <a:latin typeface="Calibri" pitchFamily="34" charset="0"/>
            </a:endParaRPr>
          </a:p>
          <a:p>
            <a:r>
              <a:rPr lang="en-US" sz="1600">
                <a:latin typeface="Calibri" pitchFamily="34" charset="0"/>
                <a:hlinkClick r:id="rId10"/>
              </a:rPr>
              <a:t>http://www.ursinus.edu/netcommunity/page.aspx?pid=1370</a:t>
            </a:r>
            <a:r>
              <a:rPr lang="en-US" sz="1600">
                <a:latin typeface="Calibri" pitchFamily="34" charset="0"/>
              </a:rPr>
              <a:t> </a:t>
            </a:r>
          </a:p>
          <a:p>
            <a:r>
              <a:rPr lang="en-US" sz="1600">
                <a:latin typeface="Calibri" pitchFamily="34" charset="0"/>
              </a:rPr>
              <a:t>Stills from student videos from GCC classes in F08 and F10.</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Box 4"/>
          <p:cNvSpPr txBox="1">
            <a:spLocks noChangeArrowheads="1"/>
          </p:cNvSpPr>
          <p:nvPr/>
        </p:nvSpPr>
        <p:spPr bwMode="auto">
          <a:xfrm>
            <a:off x="304800" y="228600"/>
            <a:ext cx="8458200" cy="457200"/>
          </a:xfrm>
          <a:prstGeom prst="rect">
            <a:avLst/>
          </a:prstGeom>
          <a:solidFill>
            <a:srgbClr val="D1D1D1">
              <a:alpha val="61960"/>
            </a:srgbClr>
          </a:solidFill>
          <a:ln w="9525">
            <a:noFill/>
            <a:miter lim="800000"/>
            <a:headEnd/>
            <a:tailEnd/>
          </a:ln>
        </p:spPr>
        <p:txBody>
          <a:bodyPr>
            <a:spAutoFit/>
          </a:bodyPr>
          <a:lstStyle/>
          <a:p>
            <a:r>
              <a:rPr lang="en-US" sz="2400" b="1">
                <a:latin typeface="Calibri" pitchFamily="34" charset="0"/>
              </a:rPr>
              <a:t>Acknowledgements (River Meadow Brook Project)</a:t>
            </a:r>
          </a:p>
        </p:txBody>
      </p:sp>
      <p:sp>
        <p:nvSpPr>
          <p:cNvPr id="61442" name="TextBox 3"/>
          <p:cNvSpPr txBox="1">
            <a:spLocks noChangeArrowheads="1"/>
          </p:cNvSpPr>
          <p:nvPr/>
        </p:nvSpPr>
        <p:spPr bwMode="auto">
          <a:xfrm>
            <a:off x="304800" y="762000"/>
            <a:ext cx="8458200" cy="5859463"/>
          </a:xfrm>
          <a:prstGeom prst="rect">
            <a:avLst/>
          </a:prstGeom>
          <a:solidFill>
            <a:srgbClr val="D1D1D1">
              <a:alpha val="61960"/>
            </a:srgbClr>
          </a:solidFill>
          <a:ln w="9525">
            <a:noFill/>
            <a:miter lim="800000"/>
            <a:headEnd/>
            <a:tailEnd/>
          </a:ln>
        </p:spPr>
        <p:txBody>
          <a:bodyPr>
            <a:spAutoFit/>
          </a:bodyPr>
          <a:lstStyle/>
          <a:p>
            <a:r>
              <a:rPr lang="en-US" b="1">
                <a:solidFill>
                  <a:srgbClr val="000000"/>
                </a:solidFill>
                <a:latin typeface="Calibri" pitchFamily="34" charset="0"/>
              </a:rPr>
              <a:t>Lowell Parks and Conservation Trust:</a:t>
            </a:r>
          </a:p>
          <a:p>
            <a:r>
              <a:rPr lang="en-US" b="1">
                <a:solidFill>
                  <a:srgbClr val="000000"/>
                </a:solidFill>
                <a:latin typeface="Calibri" pitchFamily="34" charset="0"/>
              </a:rPr>
              <a:t>	</a:t>
            </a:r>
            <a:r>
              <a:rPr lang="en-US">
                <a:solidFill>
                  <a:srgbClr val="000000"/>
                </a:solidFill>
                <a:latin typeface="Calibri" pitchFamily="34" charset="0"/>
              </a:rPr>
              <a:t>Jane Calvin and Gwen Kozlowski</a:t>
            </a:r>
          </a:p>
          <a:p>
            <a:r>
              <a:rPr lang="en-US" b="1">
                <a:solidFill>
                  <a:srgbClr val="000000"/>
                </a:solidFill>
                <a:latin typeface="Calibri" pitchFamily="34" charset="0"/>
              </a:rPr>
              <a:t>City of Lowell:</a:t>
            </a:r>
          </a:p>
          <a:p>
            <a:r>
              <a:rPr lang="en-US" b="1">
                <a:solidFill>
                  <a:srgbClr val="000000"/>
                </a:solidFill>
                <a:latin typeface="Calibri" pitchFamily="34" charset="0"/>
              </a:rPr>
              <a:t>	</a:t>
            </a:r>
            <a:r>
              <a:rPr lang="en-US">
                <a:solidFill>
                  <a:srgbClr val="000000"/>
                </a:solidFill>
                <a:latin typeface="Calibri" pitchFamily="34" charset="0"/>
              </a:rPr>
              <a:t>Sarah Brown</a:t>
            </a:r>
          </a:p>
          <a:p>
            <a:r>
              <a:rPr lang="en-US" b="1">
                <a:solidFill>
                  <a:srgbClr val="000000"/>
                </a:solidFill>
                <a:latin typeface="Calibri" pitchFamily="34" charset="0"/>
              </a:rPr>
              <a:t>University of Massachusetts Lowell:</a:t>
            </a:r>
          </a:p>
          <a:p>
            <a:r>
              <a:rPr lang="en-US" b="1">
                <a:solidFill>
                  <a:srgbClr val="000000"/>
                </a:solidFill>
                <a:latin typeface="Calibri" pitchFamily="34" charset="0"/>
              </a:rPr>
              <a:t>	</a:t>
            </a:r>
            <a:r>
              <a:rPr lang="en-US">
                <a:solidFill>
                  <a:srgbClr val="000000"/>
                </a:solidFill>
                <a:latin typeface="Calibri" pitchFamily="34" charset="0"/>
              </a:rPr>
              <a:t>Nelson Eby</a:t>
            </a:r>
          </a:p>
          <a:p>
            <a:r>
              <a:rPr lang="en-US">
                <a:solidFill>
                  <a:srgbClr val="000000"/>
                </a:solidFill>
                <a:latin typeface="Calibri" pitchFamily="34" charset="0"/>
              </a:rPr>
              <a:t>	Arnold O’Brien</a:t>
            </a:r>
          </a:p>
          <a:p>
            <a:r>
              <a:rPr lang="en-US">
                <a:solidFill>
                  <a:srgbClr val="000000"/>
                </a:solidFill>
                <a:latin typeface="Calibri" pitchFamily="34" charset="0"/>
              </a:rPr>
              <a:t>	John Duffy</a:t>
            </a:r>
          </a:p>
          <a:p>
            <a:r>
              <a:rPr lang="en-US">
                <a:solidFill>
                  <a:srgbClr val="000000"/>
                </a:solidFill>
                <a:latin typeface="Calibri" pitchFamily="34" charset="0"/>
              </a:rPr>
              <a:t>	Gray Fitzsimons</a:t>
            </a:r>
          </a:p>
          <a:p>
            <a:r>
              <a:rPr lang="en-US">
                <a:solidFill>
                  <a:srgbClr val="000000"/>
                </a:solidFill>
                <a:latin typeface="Calibri" pitchFamily="34" charset="0"/>
              </a:rPr>
              <a:t>	Linda Barrington</a:t>
            </a:r>
          </a:p>
          <a:p>
            <a:r>
              <a:rPr lang="en-US">
                <a:solidFill>
                  <a:srgbClr val="000000"/>
                </a:solidFill>
                <a:latin typeface="Calibri" pitchFamily="34" charset="0"/>
              </a:rPr>
              <a:t>	Phyllis Proctor</a:t>
            </a:r>
          </a:p>
          <a:p>
            <a:r>
              <a:rPr lang="en-US" b="1">
                <a:solidFill>
                  <a:srgbClr val="000000"/>
                </a:solidFill>
                <a:latin typeface="Calibri" pitchFamily="34" charset="0"/>
              </a:rPr>
              <a:t>Environmental Geochemistry Class of 2009, 2010 &amp; 2011</a:t>
            </a:r>
          </a:p>
          <a:p>
            <a:r>
              <a:rPr lang="en-US" b="1">
                <a:solidFill>
                  <a:srgbClr val="000000"/>
                </a:solidFill>
                <a:latin typeface="Calibri" pitchFamily="34" charset="0"/>
              </a:rPr>
              <a:t>Lab assistants:</a:t>
            </a:r>
          </a:p>
          <a:p>
            <a:r>
              <a:rPr lang="en-US" b="1">
                <a:solidFill>
                  <a:srgbClr val="000000"/>
                </a:solidFill>
                <a:latin typeface="Calibri" pitchFamily="34" charset="0"/>
              </a:rPr>
              <a:t>	</a:t>
            </a:r>
            <a:r>
              <a:rPr lang="en-US">
                <a:solidFill>
                  <a:srgbClr val="000000"/>
                </a:solidFill>
                <a:latin typeface="Calibri" pitchFamily="34" charset="0"/>
              </a:rPr>
              <a:t>Sheila Wilhelmi</a:t>
            </a:r>
          </a:p>
          <a:p>
            <a:r>
              <a:rPr lang="en-US">
                <a:solidFill>
                  <a:srgbClr val="000000"/>
                </a:solidFill>
                <a:latin typeface="Calibri" pitchFamily="34" charset="0"/>
              </a:rPr>
              <a:t>	Samantha Roddy</a:t>
            </a:r>
          </a:p>
          <a:p>
            <a:r>
              <a:rPr lang="en-US">
                <a:solidFill>
                  <a:srgbClr val="000000"/>
                </a:solidFill>
                <a:latin typeface="Calibri" pitchFamily="34" charset="0"/>
              </a:rPr>
              <a:t>	Chloe Schneider</a:t>
            </a:r>
          </a:p>
          <a:p>
            <a:r>
              <a:rPr lang="en-US" b="1">
                <a:solidFill>
                  <a:srgbClr val="000000"/>
                </a:solidFill>
                <a:latin typeface="Calibri" pitchFamily="34" charset="0"/>
              </a:rPr>
              <a:t>Special thanks to: </a:t>
            </a:r>
          </a:p>
          <a:p>
            <a:r>
              <a:rPr lang="en-US" b="1">
                <a:solidFill>
                  <a:srgbClr val="000000"/>
                </a:solidFill>
                <a:latin typeface="Calibri" pitchFamily="34" charset="0"/>
              </a:rPr>
              <a:t>The Commonwealth of Massachusetts for supporting the Lowell Parks and Conservation Trust</a:t>
            </a:r>
          </a:p>
          <a:p>
            <a:r>
              <a:rPr lang="en-US" b="1">
                <a:solidFill>
                  <a:srgbClr val="000000"/>
                </a:solidFill>
                <a:latin typeface="Calibri" pitchFamily="34" charset="0"/>
              </a:rPr>
              <a:t>The University of Massachusetts Lowell for the Service Learning Mini-grant that made possible the acquisition of new equipment.</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extBox 4"/>
          <p:cNvSpPr txBox="1">
            <a:spLocks noChangeArrowheads="1"/>
          </p:cNvSpPr>
          <p:nvPr/>
        </p:nvSpPr>
        <p:spPr bwMode="auto">
          <a:xfrm>
            <a:off x="304800" y="228600"/>
            <a:ext cx="8458200" cy="457200"/>
          </a:xfrm>
          <a:prstGeom prst="rect">
            <a:avLst/>
          </a:prstGeom>
          <a:solidFill>
            <a:srgbClr val="D1D1D1">
              <a:alpha val="61960"/>
            </a:srgbClr>
          </a:solidFill>
          <a:ln w="9525">
            <a:noFill/>
            <a:miter lim="800000"/>
            <a:headEnd/>
            <a:tailEnd/>
          </a:ln>
        </p:spPr>
        <p:txBody>
          <a:bodyPr>
            <a:spAutoFit/>
          </a:bodyPr>
          <a:lstStyle/>
          <a:p>
            <a:pPr algn="ctr"/>
            <a:r>
              <a:rPr lang="en-US" sz="2400" b="1">
                <a:latin typeface="Calibri" pitchFamily="34" charset="0"/>
              </a:rPr>
              <a:t>Acknowledgements (Science Lab Development)</a:t>
            </a:r>
          </a:p>
        </p:txBody>
      </p:sp>
      <p:sp>
        <p:nvSpPr>
          <p:cNvPr id="62466" name="TextBox 3"/>
          <p:cNvSpPr txBox="1">
            <a:spLocks noChangeArrowheads="1"/>
          </p:cNvSpPr>
          <p:nvPr/>
        </p:nvSpPr>
        <p:spPr bwMode="auto">
          <a:xfrm>
            <a:off x="304800" y="838200"/>
            <a:ext cx="8610600" cy="5172075"/>
          </a:xfrm>
          <a:prstGeom prst="rect">
            <a:avLst/>
          </a:prstGeom>
          <a:solidFill>
            <a:srgbClr val="D1D1D1">
              <a:alpha val="61960"/>
            </a:srgbClr>
          </a:solidFill>
          <a:ln w="9525">
            <a:noFill/>
            <a:miter lim="800000"/>
            <a:headEnd/>
            <a:tailEnd/>
          </a:ln>
        </p:spPr>
        <p:txBody>
          <a:bodyPr>
            <a:spAutoFit/>
          </a:bodyPr>
          <a:lstStyle/>
          <a:p>
            <a:r>
              <a:rPr lang="en-US" b="1" i="1">
                <a:solidFill>
                  <a:srgbClr val="000000"/>
                </a:solidFill>
                <a:latin typeface="Calibri" pitchFamily="34" charset="0"/>
              </a:rPr>
              <a:t>Science in Motion:</a:t>
            </a:r>
          </a:p>
          <a:p>
            <a:pPr lvl="1"/>
            <a:r>
              <a:rPr lang="en-US" b="1">
                <a:solidFill>
                  <a:srgbClr val="000000"/>
                </a:solidFill>
                <a:latin typeface="Calibri" pitchFamily="34" charset="0"/>
              </a:rPr>
              <a:t>Ron Faust</a:t>
            </a:r>
          </a:p>
          <a:p>
            <a:pPr lvl="1"/>
            <a:r>
              <a:rPr lang="en-US">
                <a:solidFill>
                  <a:srgbClr val="000000"/>
                </a:solidFill>
                <a:latin typeface="Calibri" pitchFamily="34" charset="0"/>
              </a:rPr>
              <a:t>Amy Beadle</a:t>
            </a:r>
          </a:p>
          <a:p>
            <a:pPr lvl="1"/>
            <a:r>
              <a:rPr lang="en-US">
                <a:solidFill>
                  <a:srgbClr val="000000"/>
                </a:solidFill>
                <a:latin typeface="Calibri" pitchFamily="34" charset="0"/>
              </a:rPr>
              <a:t>Vic Tortorelli</a:t>
            </a:r>
          </a:p>
          <a:p>
            <a:r>
              <a:rPr lang="en-US" b="1" i="1">
                <a:solidFill>
                  <a:srgbClr val="000000"/>
                </a:solidFill>
                <a:latin typeface="Calibri" pitchFamily="34" charset="0"/>
              </a:rPr>
              <a:t>Local Teachers:</a:t>
            </a:r>
          </a:p>
          <a:p>
            <a:pPr lvl="1"/>
            <a:r>
              <a:rPr lang="en-US">
                <a:solidFill>
                  <a:srgbClr val="000000"/>
                </a:solidFill>
                <a:latin typeface="Calibri" pitchFamily="34" charset="0"/>
              </a:rPr>
              <a:t>Mr. R. Maxwell, Perkiomen Valley SD (F08) &amp; his students</a:t>
            </a:r>
          </a:p>
          <a:p>
            <a:pPr lvl="1"/>
            <a:r>
              <a:rPr lang="en-US">
                <a:solidFill>
                  <a:srgbClr val="000000"/>
                </a:solidFill>
                <a:latin typeface="Calibri" pitchFamily="34" charset="0"/>
              </a:rPr>
              <a:t>Mrs. R. Paul, Perkiomen Valley SD (F10) &amp; his students</a:t>
            </a:r>
          </a:p>
          <a:p>
            <a:pPr lvl="1"/>
            <a:r>
              <a:rPr lang="en-US">
                <a:solidFill>
                  <a:srgbClr val="000000"/>
                </a:solidFill>
                <a:latin typeface="Calibri" pitchFamily="34" charset="0"/>
              </a:rPr>
              <a:t>Mrs. P. Wilkins, Bowertown</a:t>
            </a:r>
          </a:p>
          <a:p>
            <a:pPr lvl="1"/>
            <a:r>
              <a:rPr lang="en-US">
                <a:solidFill>
                  <a:srgbClr val="000000"/>
                </a:solidFill>
                <a:latin typeface="Calibri" pitchFamily="34" charset="0"/>
              </a:rPr>
              <a:t>Others who have used our lab!</a:t>
            </a:r>
          </a:p>
          <a:p>
            <a:r>
              <a:rPr lang="en-US" b="1" i="1">
                <a:solidFill>
                  <a:srgbClr val="000000"/>
                </a:solidFill>
                <a:latin typeface="Calibri" pitchFamily="34" charset="0"/>
              </a:rPr>
              <a:t>Ursinus College Students</a:t>
            </a:r>
          </a:p>
          <a:p>
            <a:pPr lvl="1"/>
            <a:r>
              <a:rPr lang="en-US">
                <a:solidFill>
                  <a:srgbClr val="000000"/>
                </a:solidFill>
                <a:latin typeface="Calibri" pitchFamily="34" charset="0"/>
              </a:rPr>
              <a:t>F08 GCC Class</a:t>
            </a:r>
          </a:p>
          <a:p>
            <a:pPr lvl="1"/>
            <a:r>
              <a:rPr lang="en-US">
                <a:solidFill>
                  <a:srgbClr val="000000"/>
                </a:solidFill>
                <a:latin typeface="Calibri" pitchFamily="34" charset="0"/>
              </a:rPr>
              <a:t>F10 GCC Class</a:t>
            </a:r>
          </a:p>
          <a:p>
            <a:r>
              <a:rPr lang="en-US" b="1" i="1">
                <a:solidFill>
                  <a:srgbClr val="000000"/>
                </a:solidFill>
                <a:latin typeface="Calibri" pitchFamily="34" charset="0"/>
              </a:rPr>
              <a:t>Advancing Science &amp; Karen York at Gettysburg College</a:t>
            </a:r>
          </a:p>
          <a:p>
            <a:r>
              <a:rPr lang="en-US" b="1" i="1">
                <a:solidFill>
                  <a:srgbClr val="000000"/>
                </a:solidFill>
                <a:latin typeface="Calibri" pitchFamily="34" charset="0"/>
              </a:rPr>
              <a:t>Ursinus College</a:t>
            </a:r>
          </a:p>
          <a:p>
            <a:pPr>
              <a:spcAft>
                <a:spcPts val="600"/>
              </a:spcAft>
              <a:buClr>
                <a:srgbClr val="FF0000"/>
              </a:buClr>
            </a:pPr>
            <a:r>
              <a:rPr lang="en-US" sz="1700" b="1" i="1">
                <a:latin typeface="News Gothic MT (body)"/>
                <a:ea typeface="News Gothic MT (body)"/>
                <a:cs typeface="News Gothic MT (body)"/>
              </a:rPr>
              <a:t>Downloadable materials found at:</a:t>
            </a:r>
          </a:p>
          <a:p>
            <a:pPr lvl="1">
              <a:spcAft>
                <a:spcPts val="600"/>
              </a:spcAft>
              <a:buClr>
                <a:schemeClr val="tx1"/>
              </a:buClr>
              <a:buFont typeface="Arial" charset="0"/>
              <a:buChar char="•"/>
            </a:pPr>
            <a:r>
              <a:rPr lang="en-US">
                <a:latin typeface="News Gothic MT (body)"/>
                <a:ea typeface="News Gothic MT (body)"/>
                <a:cs typeface="News Gothic MT (body)"/>
                <a:hlinkClick r:id="rId2"/>
              </a:rPr>
              <a:t> </a:t>
            </a:r>
            <a:r>
              <a:rPr lang="en-US">
                <a:latin typeface="Calibri" pitchFamily="34" charset="0"/>
                <a:ea typeface="News Gothic MT (body)"/>
                <a:cs typeface="News Gothic MT (body)"/>
                <a:hlinkClick r:id="rId2"/>
              </a:rPr>
              <a:t>http://academic.ursinus.edu/scienceinmotion/Experiments/Experiment_Intro.html</a:t>
            </a:r>
            <a:r>
              <a:rPr lang="en-US">
                <a:latin typeface="News Gothic MT (body)"/>
                <a:ea typeface="News Gothic MT (body)"/>
                <a:cs typeface="News Gothic MT (body)"/>
              </a:rPr>
              <a:t>  </a:t>
            </a:r>
          </a:p>
          <a:p>
            <a:pPr lvl="1">
              <a:spcAft>
                <a:spcPts val="600"/>
              </a:spcAft>
              <a:buClr>
                <a:schemeClr val="tx1"/>
              </a:buClr>
              <a:buFont typeface="Arial" charset="0"/>
              <a:buChar char="•"/>
            </a:pPr>
            <a:r>
              <a:rPr lang="en-US">
                <a:latin typeface="News Gothic MT (body)"/>
                <a:ea typeface="News Gothic MT (body)"/>
                <a:cs typeface="News Gothic MT (body)"/>
                <a:hlinkClick r:id="rId3"/>
              </a:rPr>
              <a:t> </a:t>
            </a:r>
            <a:r>
              <a:rPr lang="en-US">
                <a:latin typeface="Calibri" pitchFamily="34" charset="0"/>
                <a:ea typeface="News Gothic MT (body)"/>
                <a:cs typeface="News Gothic MT (body)"/>
                <a:hlinkClick r:id="rId3"/>
              </a:rPr>
              <a:t>http://academic.ursinus.edu/scienceinmotion/Experiments/Complexity %20of%20Global%20Warming.htm</a:t>
            </a:r>
            <a:endParaRPr lang="en-US" b="1" i="1">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Box 1"/>
          <p:cNvSpPr txBox="1">
            <a:spLocks noChangeArrowheads="1"/>
          </p:cNvSpPr>
          <p:nvPr/>
        </p:nvSpPr>
        <p:spPr bwMode="auto">
          <a:xfrm>
            <a:off x="609600" y="381000"/>
            <a:ext cx="7924800" cy="579438"/>
          </a:xfrm>
          <a:prstGeom prst="rect">
            <a:avLst/>
          </a:prstGeom>
          <a:solidFill>
            <a:srgbClr val="D1D1D1">
              <a:alpha val="61960"/>
            </a:srgbClr>
          </a:solidFill>
          <a:ln w="9525">
            <a:noFill/>
            <a:miter lim="800000"/>
            <a:headEnd/>
            <a:tailEnd/>
          </a:ln>
        </p:spPr>
        <p:txBody>
          <a:bodyPr>
            <a:spAutoFit/>
          </a:bodyPr>
          <a:lstStyle/>
          <a:p>
            <a:pPr algn="ctr"/>
            <a:r>
              <a:rPr lang="en-US" sz="3200" b="1">
                <a:latin typeface="Calibri" pitchFamily="34" charset="0"/>
              </a:rPr>
              <a:t>Who can be a partner?</a:t>
            </a:r>
          </a:p>
        </p:txBody>
      </p:sp>
      <p:sp>
        <p:nvSpPr>
          <p:cNvPr id="3" name="TextBox 2"/>
          <p:cNvSpPr txBox="1">
            <a:spLocks noChangeArrowheads="1"/>
          </p:cNvSpPr>
          <p:nvPr/>
        </p:nvSpPr>
        <p:spPr bwMode="auto">
          <a:xfrm>
            <a:off x="685800" y="1371600"/>
            <a:ext cx="7848600" cy="4473575"/>
          </a:xfrm>
          <a:prstGeom prst="rect">
            <a:avLst/>
          </a:prstGeom>
          <a:solidFill>
            <a:srgbClr val="D1D1D1">
              <a:alpha val="61960"/>
            </a:srgbClr>
          </a:solidFill>
          <a:ln w="9525">
            <a:noFill/>
            <a:miter lim="800000"/>
            <a:headEnd/>
            <a:tailEnd/>
          </a:ln>
        </p:spPr>
        <p:txBody>
          <a:bodyPr>
            <a:spAutoFit/>
          </a:bodyPr>
          <a:lstStyle/>
          <a:p>
            <a:pPr>
              <a:buFont typeface="Arial" charset="0"/>
              <a:buChar char="•"/>
            </a:pPr>
            <a:r>
              <a:rPr lang="en-US" sz="2400" b="1">
                <a:latin typeface="Calibri" pitchFamily="34" charset="0"/>
              </a:rPr>
              <a:t>Campus</a:t>
            </a:r>
          </a:p>
          <a:p>
            <a:pPr>
              <a:buFont typeface="Arial" charset="0"/>
              <a:buChar char="•"/>
            </a:pPr>
            <a:r>
              <a:rPr lang="en-US" sz="2400" b="1">
                <a:latin typeface="Calibri" pitchFamily="34" charset="0"/>
              </a:rPr>
              <a:t>General surrounding community</a:t>
            </a:r>
          </a:p>
          <a:p>
            <a:pPr>
              <a:buFont typeface="Arial" charset="0"/>
              <a:buChar char="•"/>
            </a:pPr>
            <a:r>
              <a:rPr lang="en-US" sz="2400" b="1">
                <a:latin typeface="Calibri" pitchFamily="34" charset="0"/>
              </a:rPr>
              <a:t>Local non-profit organization</a:t>
            </a:r>
          </a:p>
          <a:p>
            <a:pPr>
              <a:buFont typeface="Arial" charset="0"/>
              <a:buChar char="•"/>
            </a:pPr>
            <a:endParaRPr lang="en-US" sz="2400" b="1">
              <a:latin typeface="Calibri" pitchFamily="34" charset="0"/>
            </a:endParaRPr>
          </a:p>
          <a:p>
            <a:pPr>
              <a:buFont typeface="Arial" charset="0"/>
              <a:buChar char="•"/>
            </a:pPr>
            <a:r>
              <a:rPr lang="en-US" sz="2400" b="1">
                <a:latin typeface="Calibri" pitchFamily="34" charset="0"/>
              </a:rPr>
              <a:t>The amount of input/involvement from partners can vary.</a:t>
            </a:r>
          </a:p>
          <a:p>
            <a:pPr lvl="1">
              <a:buFont typeface="Arial" charset="0"/>
              <a:buChar char="•"/>
            </a:pPr>
            <a:r>
              <a:rPr lang="en-US" sz="2400" b="1">
                <a:latin typeface="Calibri" pitchFamily="34" charset="0"/>
              </a:rPr>
              <a:t>Sometimes, partners do not always know that they are partners, depending on the project.</a:t>
            </a:r>
          </a:p>
          <a:p>
            <a:pPr lvl="2">
              <a:buFont typeface="Arial" charset="0"/>
              <a:buChar char="•"/>
            </a:pPr>
            <a:r>
              <a:rPr lang="en-US" sz="2400" b="1">
                <a:latin typeface="Calibri" pitchFamily="34" charset="0"/>
              </a:rPr>
              <a:t>e.g. Feasibility of a campus green roof.</a:t>
            </a:r>
          </a:p>
          <a:p>
            <a:pPr lvl="2">
              <a:buFont typeface="Arial" charset="0"/>
              <a:buChar char="•"/>
            </a:pPr>
            <a:r>
              <a:rPr lang="en-US" sz="2400" b="1">
                <a:latin typeface="Calibri" pitchFamily="34" charset="0"/>
              </a:rPr>
              <a:t>Affects project design/communication necessary.</a:t>
            </a:r>
          </a:p>
          <a:p>
            <a:pPr lvl="2"/>
            <a:endParaRPr lang="en-US" sz="2400" b="1">
              <a:latin typeface="Calibri" pitchFamily="34" charset="0"/>
            </a:endParaRPr>
          </a:p>
          <a:p>
            <a:pPr>
              <a:buFont typeface="Arial" charset="0"/>
              <a:buChar char="•"/>
            </a:pPr>
            <a:r>
              <a:rPr lang="en-US" sz="2400" b="1">
                <a:latin typeface="Calibri" pitchFamily="34" charset="0"/>
              </a:rPr>
              <a:t>Partners may be relying on product or it may be an added bonus.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bg/>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1"/>
          <p:cNvSpPr txBox="1">
            <a:spLocks noChangeArrowheads="1"/>
          </p:cNvSpPr>
          <p:nvPr/>
        </p:nvSpPr>
        <p:spPr bwMode="auto">
          <a:xfrm>
            <a:off x="457200" y="228600"/>
            <a:ext cx="8229600" cy="579438"/>
          </a:xfrm>
          <a:prstGeom prst="rect">
            <a:avLst/>
          </a:prstGeom>
          <a:solidFill>
            <a:srgbClr val="D1D1D1">
              <a:alpha val="61960"/>
            </a:srgbClr>
          </a:solidFill>
          <a:ln w="9525">
            <a:noFill/>
            <a:miter lim="800000"/>
            <a:headEnd/>
            <a:tailEnd/>
          </a:ln>
        </p:spPr>
        <p:txBody>
          <a:bodyPr>
            <a:spAutoFit/>
          </a:bodyPr>
          <a:lstStyle/>
          <a:p>
            <a:pPr algn="ctr"/>
            <a:r>
              <a:rPr lang="en-US" sz="3200" b="1">
                <a:latin typeface="Calibri" pitchFamily="34" charset="0"/>
              </a:rPr>
              <a:t>What are the benefits to students?</a:t>
            </a:r>
          </a:p>
        </p:txBody>
      </p:sp>
      <p:sp>
        <p:nvSpPr>
          <p:cNvPr id="19458" name="TextBox 2"/>
          <p:cNvSpPr txBox="1">
            <a:spLocks noChangeArrowheads="1"/>
          </p:cNvSpPr>
          <p:nvPr/>
        </p:nvSpPr>
        <p:spPr bwMode="auto">
          <a:xfrm>
            <a:off x="457200" y="990600"/>
            <a:ext cx="8229600" cy="1431925"/>
          </a:xfrm>
          <a:prstGeom prst="rect">
            <a:avLst/>
          </a:prstGeom>
          <a:solidFill>
            <a:srgbClr val="D1D1D1">
              <a:alpha val="61960"/>
            </a:srgbClr>
          </a:solidFill>
          <a:ln w="9525">
            <a:noFill/>
            <a:miter lim="800000"/>
            <a:headEnd/>
            <a:tailEnd/>
          </a:ln>
        </p:spPr>
        <p:txBody>
          <a:bodyPr>
            <a:spAutoFit/>
          </a:bodyPr>
          <a:lstStyle/>
          <a:p>
            <a:r>
              <a:rPr lang="en-US" sz="2200" b="1">
                <a:latin typeface="Calibri" pitchFamily="34" charset="0"/>
              </a:rPr>
              <a:t>Many past studies (e.g. Eyler and Giles, 1999) have shown service learning to result in positive outcomes in cognitive and affective measures for students as well as benefits to the community, faculty, and institution.</a:t>
            </a:r>
          </a:p>
        </p:txBody>
      </p:sp>
      <p:sp>
        <p:nvSpPr>
          <p:cNvPr id="19459" name="TextBox 3"/>
          <p:cNvSpPr txBox="1">
            <a:spLocks noChangeArrowheads="1"/>
          </p:cNvSpPr>
          <p:nvPr/>
        </p:nvSpPr>
        <p:spPr bwMode="auto">
          <a:xfrm>
            <a:off x="457200" y="2514600"/>
            <a:ext cx="8229600" cy="4111625"/>
          </a:xfrm>
          <a:prstGeom prst="rect">
            <a:avLst/>
          </a:prstGeom>
          <a:solidFill>
            <a:srgbClr val="D1D1D1">
              <a:alpha val="61960"/>
            </a:srgbClr>
          </a:solidFill>
          <a:ln w="9525">
            <a:noFill/>
            <a:miter lim="800000"/>
            <a:headEnd/>
            <a:tailEnd/>
          </a:ln>
        </p:spPr>
        <p:txBody>
          <a:bodyPr>
            <a:spAutoFit/>
          </a:bodyPr>
          <a:lstStyle/>
          <a:p>
            <a:r>
              <a:rPr lang="en-US" sz="2200" b="1">
                <a:latin typeface="Calibri" pitchFamily="34" charset="0"/>
              </a:rPr>
              <a:t>Our experiences have been that:</a:t>
            </a:r>
          </a:p>
          <a:p>
            <a:pPr marL="742950" lvl="1" indent="-285750">
              <a:buFont typeface="Arial" charset="0"/>
              <a:buChar char="•"/>
            </a:pPr>
            <a:r>
              <a:rPr lang="en-US" sz="2200" b="1">
                <a:latin typeface="Calibri" pitchFamily="34" charset="0"/>
              </a:rPr>
              <a:t>Students tend to take project very seriously.</a:t>
            </a:r>
          </a:p>
          <a:p>
            <a:pPr marL="1143000" lvl="2" indent="-228600">
              <a:buFont typeface="Arial" charset="0"/>
              <a:buChar char="•"/>
            </a:pPr>
            <a:r>
              <a:rPr lang="en-US" sz="2200" b="1">
                <a:latin typeface="Calibri" pitchFamily="34" charset="0"/>
              </a:rPr>
              <a:t>More deliberate with measurements and evaluations. </a:t>
            </a:r>
          </a:p>
          <a:p>
            <a:pPr marL="1143000" lvl="2" indent="-228600">
              <a:buFont typeface="Arial" charset="0"/>
              <a:buChar char="•"/>
            </a:pPr>
            <a:r>
              <a:rPr lang="en-US" sz="2200" b="1">
                <a:latin typeface="Calibri" pitchFamily="34" charset="0"/>
              </a:rPr>
              <a:t>Reports are more polished and complete.</a:t>
            </a:r>
          </a:p>
          <a:p>
            <a:pPr marL="742950" lvl="1" indent="-285750"/>
            <a:endParaRPr lang="en-US" sz="2200" b="1">
              <a:latin typeface="Calibri" pitchFamily="34" charset="0"/>
            </a:endParaRPr>
          </a:p>
          <a:p>
            <a:pPr marL="742950" lvl="1" indent="-285750">
              <a:buFont typeface="Arial" charset="0"/>
              <a:buChar char="•"/>
            </a:pPr>
            <a:r>
              <a:rPr lang="en-US" sz="2200" b="1">
                <a:latin typeface="Calibri" pitchFamily="34" charset="0"/>
              </a:rPr>
              <a:t>Students appreciate the real-world aspect of the service learning component.</a:t>
            </a:r>
          </a:p>
          <a:p>
            <a:pPr marL="742950" lvl="1" indent="-285750">
              <a:buFont typeface="Arial" charset="0"/>
              <a:buChar char="•"/>
            </a:pPr>
            <a:endParaRPr lang="en-US" sz="2200" b="1">
              <a:latin typeface="Calibri" pitchFamily="34" charset="0"/>
            </a:endParaRPr>
          </a:p>
          <a:p>
            <a:pPr marL="742950" lvl="1" indent="-285750">
              <a:buFont typeface="Arial" charset="0"/>
              <a:buChar char="•"/>
            </a:pPr>
            <a:r>
              <a:rPr lang="en-US" sz="2200" b="1">
                <a:latin typeface="Calibri" pitchFamily="34" charset="0"/>
              </a:rPr>
              <a:t>Student appreciate the ability to contribute.</a:t>
            </a:r>
          </a:p>
          <a:p>
            <a:pPr marL="742950" lvl="1" indent="-285750">
              <a:buFont typeface="Arial" charset="0"/>
              <a:buChar char="•"/>
            </a:pPr>
            <a:endParaRPr lang="en-US" sz="2200" b="1">
              <a:latin typeface="Calibri" pitchFamily="34" charset="0"/>
            </a:endParaRPr>
          </a:p>
          <a:p>
            <a:pPr marL="742950" lvl="1" indent="-285750">
              <a:buFont typeface="Arial" charset="0"/>
              <a:buChar char="•"/>
            </a:pPr>
            <a:r>
              <a:rPr lang="en-US" sz="2200" b="1">
                <a:latin typeface="Calibri" pitchFamily="34" charset="0"/>
              </a:rPr>
              <a:t>Students develop valuable skills related to geoscience and/or general professional development.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1"/>
          <p:cNvSpPr txBox="1">
            <a:spLocks noChangeArrowheads="1"/>
          </p:cNvSpPr>
          <p:nvPr/>
        </p:nvSpPr>
        <p:spPr bwMode="auto">
          <a:xfrm>
            <a:off x="609600" y="533400"/>
            <a:ext cx="7772400" cy="1077913"/>
          </a:xfrm>
          <a:prstGeom prst="rect">
            <a:avLst/>
          </a:prstGeom>
          <a:solidFill>
            <a:srgbClr val="D1D1D1">
              <a:alpha val="61960"/>
            </a:srgbClr>
          </a:solidFill>
          <a:ln w="9525">
            <a:noFill/>
            <a:miter lim="800000"/>
            <a:headEnd/>
            <a:tailEnd/>
          </a:ln>
        </p:spPr>
        <p:txBody>
          <a:bodyPr>
            <a:spAutoFit/>
          </a:bodyPr>
          <a:lstStyle/>
          <a:p>
            <a:r>
              <a:rPr lang="en-US" sz="3200" b="1">
                <a:latin typeface="Calibri" pitchFamily="34" charset="0"/>
              </a:rPr>
              <a:t>What are some examples of service learning in the geosciences?</a:t>
            </a:r>
          </a:p>
        </p:txBody>
      </p:sp>
      <p:pic>
        <p:nvPicPr>
          <p:cNvPr id="20482" name="Picture 2" descr="Sample Day 2.jpg"/>
          <p:cNvPicPr>
            <a:picLocks noChangeAspect="1"/>
          </p:cNvPicPr>
          <p:nvPr/>
        </p:nvPicPr>
        <p:blipFill>
          <a:blip r:embed="rId2"/>
          <a:srcRect l="21001"/>
          <a:stretch>
            <a:fillRect/>
          </a:stretch>
        </p:blipFill>
        <p:spPr bwMode="auto">
          <a:xfrm>
            <a:off x="5562600" y="1752600"/>
            <a:ext cx="3200400" cy="2344738"/>
          </a:xfrm>
          <a:prstGeom prst="rect">
            <a:avLst/>
          </a:prstGeom>
          <a:noFill/>
          <a:ln w="9525">
            <a:noFill/>
            <a:miter lim="800000"/>
            <a:headEnd/>
            <a:tailEnd/>
          </a:ln>
        </p:spPr>
      </p:pic>
      <p:pic>
        <p:nvPicPr>
          <p:cNvPr id="20483" name="Picture 3" descr="vlcsnap-2010-10-07-18h58m57s136.png"/>
          <p:cNvPicPr>
            <a:picLocks noChangeAspect="1"/>
          </p:cNvPicPr>
          <p:nvPr/>
        </p:nvPicPr>
        <p:blipFill>
          <a:blip r:embed="rId3"/>
          <a:srcRect l="11554" t="12366" r="14168"/>
          <a:stretch>
            <a:fillRect/>
          </a:stretch>
        </p:blipFill>
        <p:spPr bwMode="auto">
          <a:xfrm>
            <a:off x="533400" y="4419600"/>
            <a:ext cx="2590800" cy="2292350"/>
          </a:xfrm>
          <a:prstGeom prst="rect">
            <a:avLst/>
          </a:prstGeom>
          <a:noFill/>
          <a:ln w="9525">
            <a:noFill/>
            <a:miter lim="800000"/>
            <a:headEnd/>
            <a:tailEnd/>
          </a:ln>
        </p:spPr>
      </p:pic>
      <p:sp>
        <p:nvSpPr>
          <p:cNvPr id="20484" name="TextBox 5"/>
          <p:cNvSpPr txBox="1">
            <a:spLocks noChangeArrowheads="1"/>
          </p:cNvSpPr>
          <p:nvPr/>
        </p:nvSpPr>
        <p:spPr bwMode="auto">
          <a:xfrm>
            <a:off x="609600" y="1905000"/>
            <a:ext cx="4800600" cy="1187450"/>
          </a:xfrm>
          <a:prstGeom prst="rect">
            <a:avLst/>
          </a:prstGeom>
          <a:solidFill>
            <a:srgbClr val="D1D1D1">
              <a:alpha val="61960"/>
            </a:srgbClr>
          </a:solidFill>
          <a:ln w="9525">
            <a:noFill/>
            <a:miter lim="800000"/>
            <a:headEnd/>
            <a:tailEnd/>
          </a:ln>
        </p:spPr>
        <p:txBody>
          <a:bodyPr>
            <a:spAutoFit/>
          </a:bodyPr>
          <a:lstStyle/>
          <a:p>
            <a:r>
              <a:rPr lang="en-US" sz="2400" b="1">
                <a:latin typeface="Calibri" pitchFamily="34" charset="0"/>
              </a:rPr>
              <a:t>Chemical analysis of River Meadow Brook for the Lowell Parks and Conservation Trust. </a:t>
            </a:r>
          </a:p>
        </p:txBody>
      </p:sp>
      <p:sp>
        <p:nvSpPr>
          <p:cNvPr id="20485" name="TextBox 6"/>
          <p:cNvSpPr txBox="1">
            <a:spLocks noChangeArrowheads="1"/>
          </p:cNvSpPr>
          <p:nvPr/>
        </p:nvSpPr>
        <p:spPr bwMode="auto">
          <a:xfrm>
            <a:off x="3429000" y="4648200"/>
            <a:ext cx="4800600" cy="822325"/>
          </a:xfrm>
          <a:prstGeom prst="rect">
            <a:avLst/>
          </a:prstGeom>
          <a:solidFill>
            <a:srgbClr val="D1D1D1">
              <a:alpha val="61960"/>
            </a:srgbClr>
          </a:solidFill>
          <a:ln w="9525">
            <a:noFill/>
            <a:miter lim="800000"/>
            <a:headEnd/>
            <a:tailEnd/>
          </a:ln>
        </p:spPr>
        <p:txBody>
          <a:bodyPr>
            <a:spAutoFit/>
          </a:bodyPr>
          <a:lstStyle/>
          <a:p>
            <a:r>
              <a:rPr lang="en-US" sz="2400" b="1">
                <a:latin typeface="Calibri" pitchFamily="34" charset="0"/>
              </a:rPr>
              <a:t>Developing a climate science lab for use in high schools.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4"/>
          <p:cNvSpPr txBox="1">
            <a:spLocks noChangeArrowheads="1"/>
          </p:cNvSpPr>
          <p:nvPr/>
        </p:nvSpPr>
        <p:spPr bwMode="auto">
          <a:xfrm>
            <a:off x="533400" y="609600"/>
            <a:ext cx="8077200" cy="366713"/>
          </a:xfrm>
          <a:prstGeom prst="rect">
            <a:avLst/>
          </a:prstGeom>
          <a:noFill/>
          <a:ln w="9525">
            <a:noFill/>
            <a:miter lim="800000"/>
            <a:headEnd/>
            <a:tailEnd/>
          </a:ln>
        </p:spPr>
        <p:txBody>
          <a:bodyPr>
            <a:spAutoFit/>
          </a:bodyPr>
          <a:lstStyle/>
          <a:p>
            <a:pPr>
              <a:spcBef>
                <a:spcPct val="50000"/>
              </a:spcBef>
            </a:pPr>
            <a:endParaRPr lang="en-US"/>
          </a:p>
        </p:txBody>
      </p:sp>
      <p:sp>
        <p:nvSpPr>
          <p:cNvPr id="21506" name="Text Box 6"/>
          <p:cNvSpPr txBox="1">
            <a:spLocks noChangeArrowheads="1"/>
          </p:cNvSpPr>
          <p:nvPr/>
        </p:nvSpPr>
        <p:spPr bwMode="auto">
          <a:xfrm>
            <a:off x="457200" y="2362200"/>
            <a:ext cx="8305800" cy="3106738"/>
          </a:xfrm>
          <a:prstGeom prst="rect">
            <a:avLst/>
          </a:prstGeom>
          <a:solidFill>
            <a:srgbClr val="D1D1D1">
              <a:alpha val="61960"/>
            </a:srgbClr>
          </a:solidFill>
          <a:ln w="9525">
            <a:noFill/>
            <a:miter lim="800000"/>
            <a:headEnd/>
            <a:tailEnd/>
          </a:ln>
        </p:spPr>
        <p:txBody>
          <a:bodyPr>
            <a:spAutoFit/>
          </a:bodyPr>
          <a:lstStyle/>
          <a:p>
            <a:pPr>
              <a:buFontTx/>
              <a:buChar char="•"/>
            </a:pPr>
            <a:r>
              <a:rPr lang="en-US" sz="2200"/>
              <a:t>At UMass Lowell, Environmental Geochemistry had historically been taught without a laboratory component. The students were required to attend a weekly recitation to address homework issues, but there was no hands-on activities to accompany the lecture material. </a:t>
            </a:r>
          </a:p>
          <a:p>
            <a:pPr>
              <a:buFontTx/>
              <a:buChar char="•"/>
            </a:pPr>
            <a:endParaRPr lang="en-US" sz="2200"/>
          </a:p>
          <a:p>
            <a:pPr>
              <a:buFontTx/>
              <a:buChar char="•"/>
            </a:pPr>
            <a:r>
              <a:rPr lang="en-US" sz="2200"/>
              <a:t>The introduction of laboratory exercises started in 2009 with a minor field trip to a local old lime quarry and water</a:t>
            </a:r>
          </a:p>
          <a:p>
            <a:r>
              <a:rPr lang="en-US" sz="2200"/>
              <a:t>chemistry evaluation with dip-strips.</a:t>
            </a:r>
          </a:p>
        </p:txBody>
      </p:sp>
      <p:sp>
        <p:nvSpPr>
          <p:cNvPr id="21507" name="Text Box 7"/>
          <p:cNvSpPr txBox="1">
            <a:spLocks noChangeArrowheads="1"/>
          </p:cNvSpPr>
          <p:nvPr/>
        </p:nvSpPr>
        <p:spPr bwMode="auto">
          <a:xfrm>
            <a:off x="457200" y="381000"/>
            <a:ext cx="8305800" cy="1373188"/>
          </a:xfrm>
          <a:prstGeom prst="rect">
            <a:avLst/>
          </a:prstGeom>
          <a:solidFill>
            <a:srgbClr val="D1D1D1">
              <a:alpha val="61960"/>
            </a:srgbClr>
          </a:solidFill>
          <a:ln w="9525">
            <a:noFill/>
            <a:miter lim="800000"/>
            <a:headEnd/>
            <a:tailEnd/>
          </a:ln>
        </p:spPr>
        <p:txBody>
          <a:bodyPr>
            <a:spAutoFit/>
          </a:bodyPr>
          <a:lstStyle/>
          <a:p>
            <a:pPr>
              <a:spcBef>
                <a:spcPct val="50000"/>
              </a:spcBef>
            </a:pPr>
            <a:r>
              <a:rPr lang="en-US" sz="2800" b="1"/>
              <a:t>What was my motivation for adding a service-learning component to Environmental Geochemistry?</a:t>
            </a:r>
          </a:p>
        </p:txBody>
      </p:sp>
      <p:pic>
        <p:nvPicPr>
          <p:cNvPr id="21510" name="Picture 6" descr="211"/>
          <p:cNvPicPr>
            <a:picLocks noChangeAspect="1" noChangeArrowheads="1"/>
          </p:cNvPicPr>
          <p:nvPr/>
        </p:nvPicPr>
        <p:blipFill>
          <a:blip r:embed="rId2"/>
          <a:srcRect/>
          <a:stretch>
            <a:fillRect/>
          </a:stretch>
        </p:blipFill>
        <p:spPr bwMode="auto">
          <a:xfrm>
            <a:off x="6858000" y="5029200"/>
            <a:ext cx="2057400" cy="1522413"/>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1"/>
          <p:cNvSpPr txBox="1">
            <a:spLocks noChangeArrowheads="1"/>
          </p:cNvSpPr>
          <p:nvPr/>
        </p:nvSpPr>
        <p:spPr bwMode="auto">
          <a:xfrm>
            <a:off x="533400" y="381000"/>
            <a:ext cx="8077200" cy="2647950"/>
          </a:xfrm>
          <a:prstGeom prst="rect">
            <a:avLst/>
          </a:prstGeom>
          <a:solidFill>
            <a:srgbClr val="D1D1D1">
              <a:alpha val="61960"/>
            </a:srgbClr>
          </a:solidFill>
          <a:ln w="9525">
            <a:noFill/>
            <a:miter lim="800000"/>
            <a:headEnd/>
            <a:tailEnd/>
          </a:ln>
        </p:spPr>
        <p:txBody>
          <a:bodyPr>
            <a:spAutoFit/>
          </a:bodyPr>
          <a:lstStyle/>
          <a:p>
            <a:r>
              <a:rPr lang="en-US" sz="2400" b="1">
                <a:latin typeface="Calibri" pitchFamily="34" charset="0"/>
              </a:rPr>
              <a:t>With the 2010 class, we started working with the Lowell Parks &amp; Conservation Trust. Our students were tasked with evaluating the water chemistry from a historically-polluted tributary to the Concord River in Lowell. If the water proved to be relatively safe, the trust could make a stronger case for extending the Bruce Freeman rail trail alongside the brook through Lowell.</a:t>
            </a:r>
          </a:p>
        </p:txBody>
      </p:sp>
      <p:pic>
        <p:nvPicPr>
          <p:cNvPr id="22530" name="Picture 2" descr="http://www.brucefreemanrailtrail.org/images/maps/bfrt-map-2008.jpg"/>
          <p:cNvPicPr>
            <a:picLocks noChangeAspect="1" noChangeArrowheads="1"/>
          </p:cNvPicPr>
          <p:nvPr/>
        </p:nvPicPr>
        <p:blipFill>
          <a:blip r:embed="rId2"/>
          <a:srcRect/>
          <a:stretch>
            <a:fillRect/>
          </a:stretch>
        </p:blipFill>
        <p:spPr bwMode="auto">
          <a:xfrm>
            <a:off x="6324600" y="2743200"/>
            <a:ext cx="2441575" cy="3886200"/>
          </a:xfrm>
          <a:prstGeom prst="rect">
            <a:avLst/>
          </a:prstGeom>
          <a:noFill/>
          <a:ln w="9525">
            <a:noFill/>
            <a:miter lim="800000"/>
            <a:headEnd/>
            <a:tailEnd/>
          </a:ln>
        </p:spPr>
      </p:pic>
      <p:pic>
        <p:nvPicPr>
          <p:cNvPr id="22531" name="Picture 6" descr="http://www.nefa.org/sites/default/files/concord%20river%20greenway%20006_2.jpg?1246543510"/>
          <p:cNvPicPr>
            <a:picLocks noChangeAspect="1" noChangeArrowheads="1"/>
          </p:cNvPicPr>
          <p:nvPr/>
        </p:nvPicPr>
        <p:blipFill>
          <a:blip r:embed="rId3"/>
          <a:srcRect/>
          <a:stretch>
            <a:fillRect/>
          </a:stretch>
        </p:blipFill>
        <p:spPr bwMode="auto">
          <a:xfrm>
            <a:off x="762000" y="3898900"/>
            <a:ext cx="4953000" cy="2225675"/>
          </a:xfrm>
          <a:prstGeom prst="rect">
            <a:avLst/>
          </a:prstGeom>
          <a:noFill/>
          <a:ln w="9525">
            <a:noFill/>
            <a:miter lim="800000"/>
            <a:headEnd/>
            <a:tailEnd/>
          </a:ln>
        </p:spPr>
      </p:pic>
      <p:sp>
        <p:nvSpPr>
          <p:cNvPr id="22532" name="TextBox 7"/>
          <p:cNvSpPr txBox="1">
            <a:spLocks noChangeArrowheads="1"/>
          </p:cNvSpPr>
          <p:nvPr/>
        </p:nvSpPr>
        <p:spPr bwMode="auto">
          <a:xfrm>
            <a:off x="6477000" y="6550025"/>
            <a:ext cx="2133600" cy="304800"/>
          </a:xfrm>
          <a:prstGeom prst="rect">
            <a:avLst/>
          </a:prstGeom>
          <a:noFill/>
          <a:ln w="9525">
            <a:noFill/>
            <a:miter lim="800000"/>
            <a:headEnd/>
            <a:tailEnd/>
          </a:ln>
        </p:spPr>
        <p:txBody>
          <a:bodyPr>
            <a:spAutoFit/>
          </a:bodyPr>
          <a:lstStyle/>
          <a:p>
            <a:pPr algn="ctr"/>
            <a:r>
              <a:rPr lang="en-US" sz="1400" b="1" i="1">
                <a:latin typeface="Calibri" pitchFamily="34" charset="0"/>
              </a:rPr>
              <a:t>Bruce Freeman Rail Trail</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4953000" y="914400"/>
          <a:ext cx="3584575" cy="2686050"/>
        </p:xfrm>
        <a:graphic>
          <a:graphicData uri="http://schemas.openxmlformats.org/presentationml/2006/ole">
            <mc:AlternateContent xmlns:mc="http://schemas.openxmlformats.org/markup-compatibility/2006">
              <mc:Choice xmlns:v="urn:schemas-microsoft-com:vml" Requires="v">
                <p:oleObj spid="_x0000_s5128" name="Slide" r:id="rId3" imgW="4570316" imgH="3427332" progId="PowerPoint.Slide.8">
                  <p:embed/>
                </p:oleObj>
              </mc:Choice>
              <mc:Fallback>
                <p:oleObj name="Slide" r:id="rId3" imgW="4570316" imgH="3427332" progId="PowerPoint.Slide.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914400"/>
                        <a:ext cx="3584575" cy="2686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nvGraphicFramePr>
        <p:xfrm>
          <a:off x="533400" y="3733800"/>
          <a:ext cx="3733800" cy="2928938"/>
        </p:xfrm>
        <a:graphic>
          <a:graphicData uri="http://schemas.openxmlformats.org/presentationml/2006/ole">
            <mc:AlternateContent xmlns:mc="http://schemas.openxmlformats.org/markup-compatibility/2006">
              <mc:Choice xmlns:v="urn:schemas-microsoft-com:vml" Requires="v">
                <p:oleObj spid="_x0000_s5129" name="Slide" r:id="rId5" imgW="4570316" imgH="3427332" progId="PowerPoint.Slide.8">
                  <p:embed/>
                </p:oleObj>
              </mc:Choice>
              <mc:Fallback>
                <p:oleObj name="Slide" r:id="rId5" imgW="4570316" imgH="3427332" progId="PowerPoint.Slide.8">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l="6009" r="21336" b="23955"/>
                      <a:stretch>
                        <a:fillRect/>
                      </a:stretch>
                    </p:blipFill>
                    <p:spPr bwMode="auto">
                      <a:xfrm>
                        <a:off x="533400" y="3733800"/>
                        <a:ext cx="3733800" cy="2928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nvGraphicFramePr>
        <p:xfrm>
          <a:off x="4800600" y="3886200"/>
          <a:ext cx="3706813" cy="2708275"/>
        </p:xfrm>
        <a:graphic>
          <a:graphicData uri="http://schemas.openxmlformats.org/presentationml/2006/ole">
            <mc:AlternateContent xmlns:mc="http://schemas.openxmlformats.org/markup-compatibility/2006">
              <mc:Choice xmlns:v="urn:schemas-microsoft-com:vml" Requires="v">
                <p:oleObj spid="_x0000_s5130" name="Slide" r:id="rId7" imgW="4570316" imgH="3427332" progId="PowerPoint.Slide.8">
                  <p:embed/>
                </p:oleObj>
              </mc:Choice>
              <mc:Fallback>
                <p:oleObj name="Slide" r:id="rId7" imgW="4570316" imgH="3427332" progId="PowerPoint.Slide.8">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0600" y="3886200"/>
                        <a:ext cx="3706813" cy="2708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125" name="Picture 6"/>
          <p:cNvPicPr>
            <a:picLocks noChangeAspect="1" noChangeArrowheads="1"/>
          </p:cNvPicPr>
          <p:nvPr/>
        </p:nvPicPr>
        <p:blipFill>
          <a:blip r:embed="rId9"/>
          <a:srcRect/>
          <a:stretch>
            <a:fillRect/>
          </a:stretch>
        </p:blipFill>
        <p:spPr bwMode="auto">
          <a:xfrm>
            <a:off x="457200" y="914400"/>
            <a:ext cx="4057650" cy="2714625"/>
          </a:xfrm>
          <a:prstGeom prst="rect">
            <a:avLst/>
          </a:prstGeom>
          <a:noFill/>
          <a:ln w="9525">
            <a:noFill/>
            <a:miter lim="800000"/>
            <a:headEnd/>
            <a:tailEnd/>
          </a:ln>
        </p:spPr>
      </p:pic>
      <p:sp>
        <p:nvSpPr>
          <p:cNvPr id="5126" name="TextBox 8"/>
          <p:cNvSpPr txBox="1">
            <a:spLocks noChangeArrowheads="1"/>
          </p:cNvSpPr>
          <p:nvPr/>
        </p:nvSpPr>
        <p:spPr bwMode="auto">
          <a:xfrm>
            <a:off x="152400" y="0"/>
            <a:ext cx="8763000" cy="946150"/>
          </a:xfrm>
          <a:prstGeom prst="rect">
            <a:avLst/>
          </a:prstGeom>
          <a:solidFill>
            <a:srgbClr val="D1D1D1">
              <a:alpha val="61960"/>
            </a:srgbClr>
          </a:solidFill>
          <a:ln w="9525">
            <a:noFill/>
            <a:miter lim="800000"/>
            <a:headEnd/>
            <a:tailEnd/>
          </a:ln>
        </p:spPr>
        <p:txBody>
          <a:bodyPr>
            <a:spAutoFit/>
          </a:bodyPr>
          <a:lstStyle/>
          <a:p>
            <a:pPr algn="ctr"/>
            <a:r>
              <a:rPr lang="en-US" sz="2800" b="1">
                <a:latin typeface="Calibri" pitchFamily="34" charset="0"/>
              </a:rPr>
              <a:t>The original test sites were picked by relative historical context and accessibility</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1653</TotalTime>
  <Words>3440</Words>
  <Application>Microsoft Office PowerPoint</Application>
  <PresentationFormat>On-screen Show (4:3)</PresentationFormat>
  <Paragraphs>727</Paragraphs>
  <Slides>35</Slides>
  <Notes>12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37" baseType="lpstr">
      <vt:lpstr>Office Theme</vt:lpstr>
      <vt:lpstr>Slide</vt:lpstr>
      <vt:lpstr>Service Learning in the Geosciences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Goals</vt:lpstr>
      <vt:lpstr>Teaching Goals</vt:lpstr>
      <vt:lpstr>The Assignment</vt:lpstr>
      <vt:lpstr>Video Clips (F08)</vt:lpstr>
      <vt:lpstr>Project Utility &amp; Feedback</vt:lpstr>
      <vt:lpstr>Student Reflections (F08)</vt:lpstr>
      <vt:lpstr>Student Reflections (F08)</vt:lpstr>
      <vt:lpstr>Specific Lessons Learned</vt:lpstr>
      <vt:lpstr>Be Aware!</vt:lpstr>
      <vt:lpstr>PowerPoint Presentation</vt:lpstr>
      <vt:lpstr>Be Aware!</vt:lpstr>
      <vt:lpstr>Be Aware!</vt:lpstr>
      <vt:lpstr>With all of this, is it worthwhile?</vt:lpstr>
      <vt:lpstr>PowerPoint Presentation</vt:lpstr>
      <vt:lpstr>PowerPoint Presentation</vt:lpstr>
      <vt:lpstr>PowerPoint Presentation</vt:lpstr>
    </vt:vector>
  </TitlesOfParts>
  <Company>Umass Lowell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Service Learning in the Geosciences</dc:title>
  <dc:creator>Lori_Weeden</dc:creator>
  <cp:lastModifiedBy>John McDaris</cp:lastModifiedBy>
  <cp:revision>109</cp:revision>
  <dcterms:created xsi:type="dcterms:W3CDTF">2012-06-01T04:41:08Z</dcterms:created>
  <dcterms:modified xsi:type="dcterms:W3CDTF">2012-06-03T14:03:13Z</dcterms:modified>
</cp:coreProperties>
</file>