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307" r:id="rId2"/>
    <p:sldId id="286" r:id="rId3"/>
    <p:sldId id="309" r:id="rId4"/>
    <p:sldId id="264" r:id="rId5"/>
    <p:sldId id="317" r:id="rId6"/>
    <p:sldId id="311" r:id="rId7"/>
    <p:sldId id="303" r:id="rId8"/>
    <p:sldId id="313" r:id="rId9"/>
    <p:sldId id="314" r:id="rId10"/>
    <p:sldId id="265" r:id="rId11"/>
    <p:sldId id="268" r:id="rId12"/>
    <p:sldId id="316" r:id="rId13"/>
    <p:sldId id="315" r:id="rId14"/>
    <p:sldId id="305" r:id="rId15"/>
    <p:sldId id="270" r:id="rId16"/>
    <p:sldId id="306"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80661" autoAdjust="0"/>
  </p:normalViewPr>
  <p:slideViewPr>
    <p:cSldViewPr snapToGrid="0" showGuides="1">
      <p:cViewPr varScale="1">
        <p:scale>
          <a:sx n="60" d="100"/>
          <a:sy n="60" d="100"/>
        </p:scale>
        <p:origin x="-7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F647EEB-75F4-4062-BFC3-77CA05B3BC1C}" type="slidenum">
              <a:rPr lang="en-US"/>
              <a:pPr>
                <a:defRPr/>
              </a:pPr>
              <a:t>‹#›</a:t>
            </a:fld>
            <a:endParaRPr lang="en-US"/>
          </a:p>
        </p:txBody>
      </p:sp>
    </p:spTree>
    <p:extLst>
      <p:ext uri="{BB962C8B-B14F-4D97-AF65-F5344CB8AC3E}">
        <p14:creationId xmlns:p14="http://schemas.microsoft.com/office/powerpoint/2010/main" val="2332931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address the first of these I find it is important to help students visualize what is essentially invisible (in</a:t>
            </a:r>
            <a:r>
              <a:rPr lang="en-US" baseline="0" dirty="0" smtClean="0"/>
              <a:t> the case of body waves). While animations that demonstrate the motion do exist, a physical demonstration allows me to retain written information on the screen emphasizing the alliterative nature of this particular topic.</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3</a:t>
            </a:fld>
            <a:endParaRPr lang="en-US"/>
          </a:p>
        </p:txBody>
      </p:sp>
    </p:spTree>
    <p:extLst>
      <p:ext uri="{BB962C8B-B14F-4D97-AF65-F5344CB8AC3E}">
        <p14:creationId xmlns:p14="http://schemas.microsoft.com/office/powerpoint/2010/main" val="655218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students understand there is equipment out there to measure seismic energy I get them to make seismic energy. To do this I ask</a:t>
            </a:r>
            <a:r>
              <a:rPr lang="en-US" baseline="0" dirty="0" smtClean="0"/>
              <a:t> the class to stand up and, on the count of 3, jump. When they jump I left-mouse-click and start the animation on this slide and pretend it is real data. This is not real data. The idea then is to have students identify the three types of wave in the seismograms and then identify relative differences in p-s intervals.</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12</a:t>
            </a:fld>
            <a:endParaRPr lang="en-US"/>
          </a:p>
        </p:txBody>
      </p:sp>
    </p:spTree>
    <p:extLst>
      <p:ext uri="{BB962C8B-B14F-4D97-AF65-F5344CB8AC3E}">
        <p14:creationId xmlns:p14="http://schemas.microsoft.com/office/powerpoint/2010/main" val="1777622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those relative p-s intervals I make circles around each seismograph of corresponding size, and ensure that the three circles intersect directly above the classroom we are currently in.</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13</a:t>
            </a:fld>
            <a:endParaRPr lang="en-US"/>
          </a:p>
        </p:txBody>
      </p:sp>
    </p:spTree>
    <p:extLst>
      <p:ext uri="{BB962C8B-B14F-4D97-AF65-F5344CB8AC3E}">
        <p14:creationId xmlns:p14="http://schemas.microsoft.com/office/powerpoint/2010/main" val="350711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something that I think has great potential for enhancing classroom activities. Unfortunately</a:t>
            </a:r>
            <a:r>
              <a:rPr lang="en-US" baseline="0" dirty="0" smtClean="0"/>
              <a:t> I do not own such a phone and have not thoroughly investigated what can be achieved with this technology.</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14</a:t>
            </a:fld>
            <a:endParaRPr lang="en-US"/>
          </a:p>
        </p:txBody>
      </p:sp>
    </p:spTree>
    <p:extLst>
      <p:ext uri="{BB962C8B-B14F-4D97-AF65-F5344CB8AC3E}">
        <p14:creationId xmlns:p14="http://schemas.microsoft.com/office/powerpoint/2010/main" val="18676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few links to seismic networks in New Mexico</a:t>
            </a:r>
            <a:r>
              <a:rPr lang="en-US" baseline="0" dirty="0" smtClean="0"/>
              <a:t> and</a:t>
            </a:r>
            <a:r>
              <a:rPr lang="en-US" dirty="0" smtClean="0"/>
              <a:t> New Zealand as well as the USGS material. While the link is not provided I have used the Stanford Telescope seismic observatory to show when folks arrive on campus for the day, and when they leave. The amount of noise in the signal increases noticeably between roughly 7:30am and 5:30pm before entering </a:t>
            </a:r>
            <a:r>
              <a:rPr lang="en-US" smtClean="0"/>
              <a:t>relative quiescence through the night.</a:t>
            </a:r>
            <a:endParaRPr lang="en-US"/>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15</a:t>
            </a:fld>
            <a:endParaRPr lang="en-US"/>
          </a:p>
        </p:txBody>
      </p:sp>
    </p:spTree>
    <p:extLst>
      <p:ext uri="{BB962C8B-B14F-4D97-AF65-F5344CB8AC3E}">
        <p14:creationId xmlns:p14="http://schemas.microsoft.com/office/powerpoint/2010/main" val="263194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slinky you can demonstrate p and s waves pretty easily. Furthermore, with taught</a:t>
            </a:r>
            <a:r>
              <a:rPr lang="en-US" baseline="0" dirty="0" smtClean="0"/>
              <a:t> and slack slinky variations you can adjust wave speed and longevity.</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4</a:t>
            </a:fld>
            <a:endParaRPr lang="en-US"/>
          </a:p>
        </p:txBody>
      </p:sp>
    </p:spTree>
    <p:extLst>
      <p:ext uri="{BB962C8B-B14F-4D97-AF65-F5344CB8AC3E}">
        <p14:creationId xmlns:p14="http://schemas.microsoft.com/office/powerpoint/2010/main" val="152238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5</a:t>
            </a:fld>
            <a:endParaRPr lang="en-US"/>
          </a:p>
        </p:txBody>
      </p:sp>
    </p:spTree>
    <p:extLst>
      <p:ext uri="{BB962C8B-B14F-4D97-AF65-F5344CB8AC3E}">
        <p14:creationId xmlns:p14="http://schemas.microsoft.com/office/powerpoint/2010/main" val="65521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graph shows the time it takes for p waves (red line) and s waves (blue line) to travel from the epicenter to various distances from the epicenter.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two observations I’m most interested in the students making are: the lines diverge, and they curve (for the time being we will only discuss the first of these observations). Discuss with students how the</a:t>
            </a:r>
            <a:r>
              <a:rPr lang="en-US" baseline="0" dirty="0" smtClean="0"/>
              <a:t> diverging lines could be useful.</a:t>
            </a:r>
            <a:endParaRPr lang="en-US" dirty="0" smtClean="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6</a:t>
            </a:fld>
            <a:endParaRPr lang="en-US"/>
          </a:p>
        </p:txBody>
      </p:sp>
    </p:spTree>
    <p:extLst>
      <p:ext uri="{BB962C8B-B14F-4D97-AF65-F5344CB8AC3E}">
        <p14:creationId xmlns:p14="http://schemas.microsoft.com/office/powerpoint/2010/main" val="115840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gets students looking at an actual seismograph, identifying p, s and L wave signatures, and a feel for how far (body) waves can travel. Example shown is a seismic station in Finland measuring energy from the Loma </a:t>
            </a:r>
            <a:r>
              <a:rPr lang="en-US" baseline="0" dirty="0" err="1" smtClean="0"/>
              <a:t>Prieta</a:t>
            </a:r>
            <a:r>
              <a:rPr lang="en-US" baseline="0" dirty="0" smtClean="0"/>
              <a:t> earthquake in California.</a:t>
            </a:r>
            <a:endParaRPr lang="en-US" dirty="0" smtClean="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7</a:t>
            </a:fld>
            <a:endParaRPr lang="en-US"/>
          </a:p>
        </p:txBody>
      </p:sp>
    </p:spTree>
    <p:extLst>
      <p:ext uri="{BB962C8B-B14F-4D97-AF65-F5344CB8AC3E}">
        <p14:creationId xmlns:p14="http://schemas.microsoft.com/office/powerpoint/2010/main" val="25809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smtClean="0"/>
              <a:t>www.classzone.com/books/earth_science/terc/content/investigations/es1003/es1003page02.cfm</a:t>
            </a:r>
          </a:p>
          <a:p>
            <a:endParaRPr lang="en-US" dirty="0" smtClean="0"/>
          </a:p>
          <a:p>
            <a:r>
              <a:rPr lang="en-US" dirty="0" smtClean="0"/>
              <a:t>The trickiest part of this exercise for</a:t>
            </a:r>
            <a:r>
              <a:rPr lang="en-US" baseline="0" dirty="0" smtClean="0"/>
              <a:t> students is realizing what each one square increment represents on both x and y axes. Note on the y axis that each square is 20 seconds.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8</a:t>
            </a:fld>
            <a:endParaRPr lang="en-US"/>
          </a:p>
        </p:txBody>
      </p:sp>
    </p:spTree>
    <p:extLst>
      <p:ext uri="{BB962C8B-B14F-4D97-AF65-F5344CB8AC3E}">
        <p14:creationId xmlns:p14="http://schemas.microsoft.com/office/powerpoint/2010/main" val="3073615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use this animation to demonstrate why one seismic station is helpful but not enough to locate an earthquake. The first station I use is Albuquerque and we use the data from the previous think-pair-share. Then I include a circle centered on Vancouver to show that in the vast majority of cases even two seismic stations are not enough (the exception – theoretically – being when two seismic stations plus the EQ epicenter form a perfect line).</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9</a:t>
            </a:fld>
            <a:endParaRPr lang="en-US"/>
          </a:p>
        </p:txBody>
      </p:sp>
    </p:spTree>
    <p:extLst>
      <p:ext uri="{BB962C8B-B14F-4D97-AF65-F5344CB8AC3E}">
        <p14:creationId xmlns:p14="http://schemas.microsoft.com/office/powerpoint/2010/main" val="162287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possibly redundant.</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10</a:t>
            </a:fld>
            <a:endParaRPr lang="en-US"/>
          </a:p>
        </p:txBody>
      </p:sp>
    </p:spTree>
    <p:extLst>
      <p:ext uri="{BB962C8B-B14F-4D97-AF65-F5344CB8AC3E}">
        <p14:creationId xmlns:p14="http://schemas.microsoft.com/office/powerpoint/2010/main" val="22619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and those following is</a:t>
            </a:r>
            <a:r>
              <a:rPr lang="en-US" baseline="0" dirty="0" smtClean="0"/>
              <a:t> for students to see what it means for where they live. This is a </a:t>
            </a:r>
            <a:r>
              <a:rPr lang="en-US" baseline="0" dirty="0" err="1" smtClean="0"/>
              <a:t>GoogleEarth</a:t>
            </a:r>
            <a:r>
              <a:rPr lang="en-US" baseline="0" dirty="0" smtClean="0"/>
              <a:t> view of the UNM-Valencia campus. I tell my students that before class I set out three seismic stations around the campus. I purposefully omitted scale as I want the upcoming data analysis to be qualitative not quantitative. If you want to make it quantitative then of course </a:t>
            </a:r>
            <a:r>
              <a:rPr lang="en-US" baseline="0" dirty="0" err="1" smtClean="0"/>
              <a:t>GoogleEarth</a:t>
            </a:r>
            <a:r>
              <a:rPr lang="en-US" baseline="0" dirty="0" smtClean="0"/>
              <a:t> does indeed provide a scale.</a:t>
            </a:r>
            <a:endParaRPr lang="en-US" dirty="0"/>
          </a:p>
        </p:txBody>
      </p:sp>
      <p:sp>
        <p:nvSpPr>
          <p:cNvPr id="4" name="Slide Number Placeholder 3"/>
          <p:cNvSpPr>
            <a:spLocks noGrp="1"/>
          </p:cNvSpPr>
          <p:nvPr>
            <p:ph type="sldNum" sz="quarter" idx="10"/>
          </p:nvPr>
        </p:nvSpPr>
        <p:spPr/>
        <p:txBody>
          <a:bodyPr/>
          <a:lstStyle/>
          <a:p>
            <a:pPr>
              <a:defRPr/>
            </a:pPr>
            <a:fld id="{4F647EEB-75F4-4062-BFC3-77CA05B3BC1C}" type="slidenum">
              <a:rPr lang="en-US" smtClean="0"/>
              <a:pPr>
                <a:defRPr/>
              </a:pPr>
              <a:t>11</a:t>
            </a:fld>
            <a:endParaRPr lang="en-US"/>
          </a:p>
        </p:txBody>
      </p:sp>
    </p:spTree>
    <p:extLst>
      <p:ext uri="{BB962C8B-B14F-4D97-AF65-F5344CB8AC3E}">
        <p14:creationId xmlns:p14="http://schemas.microsoft.com/office/powerpoint/2010/main" val="49459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62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E30D6625-58E6-43E1-9D52-FB5F9A4EF98D}" type="slidenum">
              <a:rPr lang="en-US"/>
              <a:pPr>
                <a:defRPr/>
              </a:pPr>
              <a:t>‹#›</a:t>
            </a:fld>
            <a:endParaRPr lang="en-US"/>
          </a:p>
        </p:txBody>
      </p:sp>
    </p:spTree>
    <p:extLst>
      <p:ext uri="{BB962C8B-B14F-4D97-AF65-F5344CB8AC3E}">
        <p14:creationId xmlns:p14="http://schemas.microsoft.com/office/powerpoint/2010/main" val="73630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7E56267-EE7C-4B8E-B069-0C391AE6E27F}" type="slidenum">
              <a:rPr lang="en-US"/>
              <a:pPr>
                <a:defRPr/>
              </a:pPr>
              <a:t>‹#›</a:t>
            </a:fld>
            <a:endParaRPr lang="en-US"/>
          </a:p>
        </p:txBody>
      </p:sp>
    </p:spTree>
    <p:extLst>
      <p:ext uri="{BB962C8B-B14F-4D97-AF65-F5344CB8AC3E}">
        <p14:creationId xmlns:p14="http://schemas.microsoft.com/office/powerpoint/2010/main" val="405708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AC5F9B4-C053-4102-9ABC-8741B5699187}" type="slidenum">
              <a:rPr lang="en-US"/>
              <a:pPr>
                <a:defRPr/>
              </a:pPr>
              <a:t>‹#›</a:t>
            </a:fld>
            <a:endParaRPr lang="en-US"/>
          </a:p>
        </p:txBody>
      </p:sp>
    </p:spTree>
    <p:extLst>
      <p:ext uri="{BB962C8B-B14F-4D97-AF65-F5344CB8AC3E}">
        <p14:creationId xmlns:p14="http://schemas.microsoft.com/office/powerpoint/2010/main" val="85695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9E964CDC-E0E5-4EBD-830B-E1B87B299742}" type="slidenum">
              <a:rPr lang="en-US"/>
              <a:pPr>
                <a:defRPr/>
              </a:pPr>
              <a:t>‹#›</a:t>
            </a:fld>
            <a:endParaRPr lang="en-US"/>
          </a:p>
        </p:txBody>
      </p:sp>
    </p:spTree>
    <p:extLst>
      <p:ext uri="{BB962C8B-B14F-4D97-AF65-F5344CB8AC3E}">
        <p14:creationId xmlns:p14="http://schemas.microsoft.com/office/powerpoint/2010/main" val="353111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97B7D9F-FD2B-4B8F-AB5A-2921F45623BB}" type="slidenum">
              <a:rPr lang="en-US"/>
              <a:pPr>
                <a:defRPr/>
              </a:pPr>
              <a:t>‹#›</a:t>
            </a:fld>
            <a:endParaRPr lang="en-US"/>
          </a:p>
        </p:txBody>
      </p:sp>
    </p:spTree>
    <p:extLst>
      <p:ext uri="{BB962C8B-B14F-4D97-AF65-F5344CB8AC3E}">
        <p14:creationId xmlns:p14="http://schemas.microsoft.com/office/powerpoint/2010/main" val="376116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B7C55E5-8904-4296-A9E4-D96BA6F7643C}" type="slidenum">
              <a:rPr lang="en-US"/>
              <a:pPr>
                <a:defRPr/>
              </a:pPr>
              <a:t>‹#›</a:t>
            </a:fld>
            <a:endParaRPr lang="en-US"/>
          </a:p>
        </p:txBody>
      </p:sp>
    </p:spTree>
    <p:extLst>
      <p:ext uri="{BB962C8B-B14F-4D97-AF65-F5344CB8AC3E}">
        <p14:creationId xmlns:p14="http://schemas.microsoft.com/office/powerpoint/2010/main" val="134540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75556B8D-76AC-4F44-B706-95067FCE0A76}" type="slidenum">
              <a:rPr lang="en-US"/>
              <a:pPr>
                <a:defRPr/>
              </a:pPr>
              <a:t>‹#›</a:t>
            </a:fld>
            <a:endParaRPr lang="en-US"/>
          </a:p>
        </p:txBody>
      </p:sp>
    </p:spTree>
    <p:extLst>
      <p:ext uri="{BB962C8B-B14F-4D97-AF65-F5344CB8AC3E}">
        <p14:creationId xmlns:p14="http://schemas.microsoft.com/office/powerpoint/2010/main" val="3144652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0EDF6930-A1D1-4137-895E-D22C4F492F19}" type="slidenum">
              <a:rPr lang="en-US"/>
              <a:pPr>
                <a:defRPr/>
              </a:pPr>
              <a:t>‹#›</a:t>
            </a:fld>
            <a:endParaRPr lang="en-US"/>
          </a:p>
        </p:txBody>
      </p:sp>
    </p:spTree>
    <p:extLst>
      <p:ext uri="{BB962C8B-B14F-4D97-AF65-F5344CB8AC3E}">
        <p14:creationId xmlns:p14="http://schemas.microsoft.com/office/powerpoint/2010/main" val="619670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6C2FE6EC-9E08-4134-A53A-490E805081C8}" type="slidenum">
              <a:rPr lang="en-US"/>
              <a:pPr>
                <a:defRPr/>
              </a:pPr>
              <a:t>‹#›</a:t>
            </a:fld>
            <a:endParaRPr lang="en-US"/>
          </a:p>
        </p:txBody>
      </p:sp>
    </p:spTree>
    <p:extLst>
      <p:ext uri="{BB962C8B-B14F-4D97-AF65-F5344CB8AC3E}">
        <p14:creationId xmlns:p14="http://schemas.microsoft.com/office/powerpoint/2010/main" val="21222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E71FF83C-8B0E-4069-9F62-7544A3B43B7B}" type="slidenum">
              <a:rPr lang="en-US"/>
              <a:pPr>
                <a:defRPr/>
              </a:pPr>
              <a:t>‹#›</a:t>
            </a:fld>
            <a:endParaRPr lang="en-US"/>
          </a:p>
        </p:txBody>
      </p:sp>
    </p:spTree>
    <p:extLst>
      <p:ext uri="{BB962C8B-B14F-4D97-AF65-F5344CB8AC3E}">
        <p14:creationId xmlns:p14="http://schemas.microsoft.com/office/powerpoint/2010/main" val="101620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D93C155-D60F-4B10-8398-7893DCCB974F}" type="slidenum">
              <a:rPr lang="en-US"/>
              <a:pPr>
                <a:defRPr/>
              </a:pPr>
              <a:t>‹#›</a:t>
            </a:fld>
            <a:endParaRPr lang="en-US"/>
          </a:p>
        </p:txBody>
      </p:sp>
    </p:spTree>
    <p:extLst>
      <p:ext uri="{BB962C8B-B14F-4D97-AF65-F5344CB8AC3E}">
        <p14:creationId xmlns:p14="http://schemas.microsoft.com/office/powerpoint/2010/main" val="308788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B709DA4-C91D-4CD7-B2A8-CEBFA3F4D3F0}" type="slidenum">
              <a:rPr lang="en-US"/>
              <a:pPr>
                <a:defRPr/>
              </a:pPr>
              <a:t>‹#›</a:t>
            </a:fld>
            <a:endParaRPr lang="en-US"/>
          </a:p>
        </p:txBody>
      </p:sp>
    </p:spTree>
    <p:extLst>
      <p:ext uri="{BB962C8B-B14F-4D97-AF65-F5344CB8AC3E}">
        <p14:creationId xmlns:p14="http://schemas.microsoft.com/office/powerpoint/2010/main" val="358479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122"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5123" name="Group 3"/>
          <p:cNvGrpSpPr>
            <a:grpSpLocks/>
          </p:cNvGrpSpPr>
          <p:nvPr/>
        </p:nvGrpSpPr>
        <p:grpSpPr bwMode="auto">
          <a:xfrm>
            <a:off x="3175" y="4267200"/>
            <a:ext cx="9140825" cy="2590800"/>
            <a:chOff x="2" y="2688"/>
            <a:chExt cx="5758" cy="1632"/>
          </a:xfrm>
        </p:grpSpPr>
        <p:sp>
          <p:nvSpPr>
            <p:cNvPr id="5124"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5130" name="Group 5"/>
            <p:cNvGrpSpPr>
              <a:grpSpLocks/>
            </p:cNvGrpSpPr>
            <p:nvPr userDrawn="1"/>
          </p:nvGrpSpPr>
          <p:grpSpPr bwMode="auto">
            <a:xfrm>
              <a:off x="3528" y="3715"/>
              <a:ext cx="792" cy="521"/>
              <a:chOff x="3527" y="3715"/>
              <a:chExt cx="792" cy="521"/>
            </a:xfrm>
          </p:grpSpPr>
          <p:sp>
            <p:nvSpPr>
              <p:cNvPr id="5126"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127"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128"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5129"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134"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5135"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5136"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5131" name="Group 17"/>
            <p:cNvGrpSpPr>
              <a:grpSpLocks/>
            </p:cNvGrpSpPr>
            <p:nvPr userDrawn="1"/>
          </p:nvGrpSpPr>
          <p:grpSpPr bwMode="auto">
            <a:xfrm>
              <a:off x="1776" y="3631"/>
              <a:ext cx="1626" cy="683"/>
              <a:chOff x="1776" y="3631"/>
              <a:chExt cx="1626" cy="683"/>
            </a:xfrm>
          </p:grpSpPr>
          <p:sp>
            <p:nvSpPr>
              <p:cNvPr id="5138"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5139"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5140"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6"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5142"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5143"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5144"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5145"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5146"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5147"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5148"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149"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50"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151"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152"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153"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154"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155"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5132" name="Group 36"/>
            <p:cNvGrpSpPr>
              <a:grpSpLocks/>
            </p:cNvGrpSpPr>
            <p:nvPr userDrawn="1"/>
          </p:nvGrpSpPr>
          <p:grpSpPr bwMode="auto">
            <a:xfrm>
              <a:off x="4128" y="3360"/>
              <a:ext cx="1351" cy="821"/>
              <a:chOff x="4128" y="3360"/>
              <a:chExt cx="1351" cy="821"/>
            </a:xfrm>
          </p:grpSpPr>
          <p:sp>
            <p:nvSpPr>
              <p:cNvPr id="5157"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5158"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5159"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5160"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5161"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5162"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5163"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5164"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5165"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5166"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5167"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5168"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5169"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5170"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5171"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5172"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5173"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5133" name="Group 54"/>
            <p:cNvGrpSpPr>
              <a:grpSpLocks/>
            </p:cNvGrpSpPr>
            <p:nvPr userDrawn="1"/>
          </p:nvGrpSpPr>
          <p:grpSpPr bwMode="auto">
            <a:xfrm>
              <a:off x="5280" y="3024"/>
              <a:ext cx="425" cy="258"/>
              <a:chOff x="5280" y="3024"/>
              <a:chExt cx="425" cy="258"/>
            </a:xfrm>
          </p:grpSpPr>
          <p:sp>
            <p:nvSpPr>
              <p:cNvPr id="5175"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5176"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5177"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5178"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5179"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5180"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5181"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5141" name="Group 62"/>
              <p:cNvGrpSpPr>
                <a:grpSpLocks/>
              </p:cNvGrpSpPr>
              <p:nvPr/>
            </p:nvGrpSpPr>
            <p:grpSpPr bwMode="auto">
              <a:xfrm>
                <a:off x="5381" y="3085"/>
                <a:ext cx="227" cy="132"/>
                <a:chOff x="5381" y="3085"/>
                <a:chExt cx="227" cy="132"/>
              </a:xfrm>
            </p:grpSpPr>
            <p:sp>
              <p:nvSpPr>
                <p:cNvPr id="5183"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5184"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5185"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5186"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5187"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188"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89"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5190"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5191"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89173974-AECC-485C-B536-FB400062224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eonet.org.nz/earthquake/dru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arthquake.usgs.gov/" TargetMode="External"/><Relationship Id="rId5" Type="http://schemas.openxmlformats.org/officeDocument/2006/relationships/hyperlink" Target="http://earthquake.usgs.gov/monitoring/spectrograms/24hr/" TargetMode="External"/><Relationship Id="rId4" Type="http://schemas.openxmlformats.org/officeDocument/2006/relationships/hyperlink" Target="http://www.ees.nmt.edu/Geop/eworm-hel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3.bp.blogspot.com/-aFAp6N2YLNo/T7kavVOb8iI/AAAAAAAAAVg/7i6iyiPHA5U/s1600/2012_05+italy-earthqua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366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a:spLocks noChangeArrowheads="1"/>
          </p:cNvSpPr>
          <p:nvPr/>
        </p:nvSpPr>
        <p:spPr bwMode="auto">
          <a:xfrm>
            <a:off x="0" y="5736657"/>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Aft>
                <a:spcPts val="600"/>
              </a:spcAft>
            </a:pPr>
            <a:r>
              <a:rPr lang="en-US" sz="2000" b="1" dirty="0" smtClean="0">
                <a:latin typeface="Miriam Fixed" pitchFamily="49" charset="-79"/>
                <a:cs typeface="Miriam Fixed" pitchFamily="49" charset="-79"/>
              </a:rPr>
              <a:t>Earthquake damage near Modena, northern Italy</a:t>
            </a:r>
          </a:p>
          <a:p>
            <a:pPr>
              <a:spcAft>
                <a:spcPts val="600"/>
              </a:spcAft>
            </a:pPr>
            <a:r>
              <a:rPr lang="en-US" sz="2000" b="1" dirty="0" smtClean="0">
                <a:latin typeface="Miriam Fixed" pitchFamily="49" charset="-79"/>
                <a:cs typeface="Miriam Fixed" pitchFamily="49" charset="-79"/>
              </a:rPr>
              <a:t>Magnitude and Intensity: M</a:t>
            </a:r>
            <a:r>
              <a:rPr lang="en-US" sz="2000" b="1" baseline="-25000" dirty="0" smtClean="0">
                <a:latin typeface="Miriam Fixed" pitchFamily="49" charset="-79"/>
                <a:cs typeface="Miriam Fixed" pitchFamily="49" charset="-79"/>
              </a:rPr>
              <a:t>w</a:t>
            </a:r>
            <a:r>
              <a:rPr lang="en-US" sz="2000" b="1" dirty="0" smtClean="0">
                <a:latin typeface="Miriam Fixed" pitchFamily="49" charset="-79"/>
                <a:cs typeface="Miriam Fixed" pitchFamily="49" charset="-79"/>
              </a:rPr>
              <a:t> 6.0 &amp; 5.8; MMI VI-VII</a:t>
            </a:r>
            <a:endParaRPr lang="en-US" sz="2000" b="1" dirty="0">
              <a:latin typeface="Miriam Fixed" pitchFamily="49" charset="-79"/>
              <a:cs typeface="Miriam Fixed" pitchFamily="49" charset="-79"/>
            </a:endParaRPr>
          </a:p>
          <a:p>
            <a:pPr>
              <a:spcAft>
                <a:spcPts val="600"/>
              </a:spcAft>
            </a:pPr>
            <a:r>
              <a:rPr lang="en-US" sz="2000" b="1" dirty="0" smtClean="0">
                <a:latin typeface="Miriam Fixed" pitchFamily="49" charset="-79"/>
                <a:cs typeface="Miriam Fixed" pitchFamily="49" charset="-79"/>
              </a:rPr>
              <a:t>Date: May 20</a:t>
            </a:r>
            <a:r>
              <a:rPr lang="en-US" sz="2000" b="1" baseline="30000" dirty="0" smtClean="0">
                <a:latin typeface="Miriam Fixed" pitchFamily="49" charset="-79"/>
                <a:cs typeface="Miriam Fixed" pitchFamily="49" charset="-79"/>
              </a:rPr>
              <a:t>th</a:t>
            </a:r>
            <a:r>
              <a:rPr lang="en-US" sz="2000" b="1" dirty="0" smtClean="0">
                <a:latin typeface="Miriam Fixed" pitchFamily="49" charset="-79"/>
                <a:cs typeface="Miriam Fixed" pitchFamily="49" charset="-79"/>
              </a:rPr>
              <a:t> and 29</a:t>
            </a:r>
            <a:r>
              <a:rPr lang="en-US" sz="2000" b="1" baseline="30000" dirty="0" smtClean="0">
                <a:latin typeface="Miriam Fixed" pitchFamily="49" charset="-79"/>
                <a:cs typeface="Miriam Fixed" pitchFamily="49" charset="-79"/>
              </a:rPr>
              <a:t>th</a:t>
            </a:r>
            <a:r>
              <a:rPr lang="en-US" sz="2000" b="1" dirty="0" smtClean="0">
                <a:latin typeface="Miriam Fixed" pitchFamily="49" charset="-79"/>
                <a:cs typeface="Miriam Fixed" pitchFamily="49" charset="-79"/>
              </a:rPr>
              <a:t> 2012</a:t>
            </a:r>
            <a:endParaRPr lang="en-US" sz="2000" b="1" dirty="0">
              <a:latin typeface="Miriam Fixed" pitchFamily="49" charset="-79"/>
              <a:cs typeface="Miriam Fixed" pitchFamily="49" charset="-79"/>
            </a:endParaRPr>
          </a:p>
        </p:txBody>
      </p:sp>
      <p:pic>
        <p:nvPicPr>
          <p:cNvPr id="2050" name="Picture 2" descr="ShakeMap Intensity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006" y="1"/>
            <a:ext cx="2638994" cy="310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32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066800"/>
          </a:xfrm>
        </p:spPr>
        <p:txBody>
          <a:bodyPr/>
          <a:lstStyle/>
          <a:p>
            <a:pPr eaLnBrk="1" hangingPunct="1">
              <a:defRPr/>
            </a:pPr>
            <a:r>
              <a:rPr lang="en-US" sz="4000" smtClean="0"/>
              <a:t>Locating an Earthquake Epicenter</a:t>
            </a:r>
          </a:p>
        </p:txBody>
      </p:sp>
      <p:pic>
        <p:nvPicPr>
          <p:cNvPr id="16387" name="Picture 4" descr="Grot_13_06 part 1_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1295400"/>
            <a:ext cx="633095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8614" y="1757363"/>
            <a:ext cx="2343150" cy="2677656"/>
          </a:xfrm>
          <a:prstGeom prst="rect">
            <a:avLst/>
          </a:prstGeom>
          <a:noFill/>
        </p:spPr>
        <p:txBody>
          <a:bodyPr wrap="square" rtlCol="0">
            <a:spAutoFit/>
          </a:bodyPr>
          <a:lstStyle/>
          <a:p>
            <a:r>
              <a:rPr lang="en-US" sz="2400" dirty="0" smtClean="0"/>
              <a:t>We need </a:t>
            </a:r>
            <a:r>
              <a:rPr lang="en-US" sz="2400" u="sng" dirty="0" smtClean="0"/>
              <a:t>at least 3,</a:t>
            </a:r>
            <a:r>
              <a:rPr lang="en-US" sz="2400" dirty="0" smtClean="0"/>
              <a:t> widely spaced places where we can record an earthquake’s energy.</a:t>
            </a:r>
            <a:endParaRPr lang="en-US" sz="2400" dirty="0"/>
          </a:p>
        </p:txBody>
      </p:sp>
      <p:sp>
        <p:nvSpPr>
          <p:cNvPr id="3" name="TextBox 2"/>
          <p:cNvSpPr txBox="1"/>
          <p:nvPr/>
        </p:nvSpPr>
        <p:spPr>
          <a:xfrm>
            <a:off x="4572000" y="1388031"/>
            <a:ext cx="600075" cy="400110"/>
          </a:xfrm>
          <a:prstGeom prst="rect">
            <a:avLst/>
          </a:prstGeom>
          <a:noFill/>
        </p:spPr>
        <p:txBody>
          <a:bodyPr wrap="square" rtlCol="0">
            <a:spAutoFit/>
          </a:bodyPr>
          <a:lstStyle/>
          <a:p>
            <a:r>
              <a:rPr lang="en-US" sz="2000" b="1" dirty="0" smtClean="0">
                <a:solidFill>
                  <a:schemeClr val="accent4">
                    <a:lumMod val="10000"/>
                  </a:schemeClr>
                </a:solidFill>
                <a:effectLst>
                  <a:outerShdw blurRad="38100" dist="38100" dir="2700000" algn="tl">
                    <a:srgbClr val="000000">
                      <a:alpha val="43137"/>
                    </a:srgbClr>
                  </a:outerShdw>
                </a:effectLst>
              </a:rPr>
              <a:t>1</a:t>
            </a:r>
            <a:endParaRPr lang="en-US" sz="2000" b="1" dirty="0">
              <a:solidFill>
                <a:schemeClr val="accent4">
                  <a:lumMod val="10000"/>
                </a:schemeClr>
              </a:solidFill>
              <a:effectLst>
                <a:outerShdw blurRad="38100" dist="38100" dir="2700000" algn="tl">
                  <a:srgbClr val="000000">
                    <a:alpha val="43137"/>
                  </a:srgbClr>
                </a:outerShdw>
              </a:effectLst>
            </a:endParaRPr>
          </a:p>
        </p:txBody>
      </p:sp>
      <p:sp>
        <p:nvSpPr>
          <p:cNvPr id="6" name="TextBox 5"/>
          <p:cNvSpPr txBox="1"/>
          <p:nvPr/>
        </p:nvSpPr>
        <p:spPr>
          <a:xfrm>
            <a:off x="8196263" y="1388031"/>
            <a:ext cx="600075" cy="400110"/>
          </a:xfrm>
          <a:prstGeom prst="rect">
            <a:avLst/>
          </a:prstGeom>
          <a:noFill/>
        </p:spPr>
        <p:txBody>
          <a:bodyPr wrap="square" rtlCol="0">
            <a:spAutoFit/>
          </a:bodyPr>
          <a:lstStyle/>
          <a:p>
            <a:r>
              <a:rPr lang="en-US" sz="2000" b="1" dirty="0" smtClean="0">
                <a:solidFill>
                  <a:schemeClr val="accent4">
                    <a:lumMod val="10000"/>
                  </a:schemeClr>
                </a:solidFill>
                <a:effectLst>
                  <a:outerShdw blurRad="38100" dist="38100" dir="2700000" algn="tl">
                    <a:srgbClr val="000000">
                      <a:alpha val="43137"/>
                    </a:srgbClr>
                  </a:outerShdw>
                </a:effectLst>
              </a:rPr>
              <a:t>2</a:t>
            </a:r>
            <a:endParaRPr lang="en-US" sz="2000" b="1" dirty="0">
              <a:solidFill>
                <a:schemeClr val="accent4">
                  <a:lumMod val="10000"/>
                </a:schemeClr>
              </a:solidFill>
              <a:effectLst>
                <a:outerShdw blurRad="38100" dist="38100" dir="2700000" algn="tl">
                  <a:srgbClr val="000000">
                    <a:alpha val="43137"/>
                  </a:srgbClr>
                </a:outerShdw>
              </a:effectLst>
            </a:endParaRPr>
          </a:p>
        </p:txBody>
      </p:sp>
      <p:sp>
        <p:nvSpPr>
          <p:cNvPr id="7" name="TextBox 6"/>
          <p:cNvSpPr txBox="1"/>
          <p:nvPr/>
        </p:nvSpPr>
        <p:spPr>
          <a:xfrm>
            <a:off x="8543925" y="4626533"/>
            <a:ext cx="600075" cy="400110"/>
          </a:xfrm>
          <a:prstGeom prst="rect">
            <a:avLst/>
          </a:prstGeom>
          <a:noFill/>
        </p:spPr>
        <p:txBody>
          <a:bodyPr wrap="square" rtlCol="0">
            <a:spAutoFit/>
          </a:bodyPr>
          <a:lstStyle/>
          <a:p>
            <a:r>
              <a:rPr lang="en-US" sz="2000" b="1" dirty="0" smtClean="0">
                <a:solidFill>
                  <a:schemeClr val="accent4">
                    <a:lumMod val="10000"/>
                  </a:schemeClr>
                </a:solidFill>
                <a:effectLst>
                  <a:outerShdw blurRad="38100" dist="38100" dir="2700000" algn="tl">
                    <a:srgbClr val="000000">
                      <a:alpha val="43137"/>
                    </a:srgbClr>
                  </a:outerShdw>
                </a:effectLst>
              </a:rPr>
              <a:t>3</a:t>
            </a:r>
            <a:endParaRPr lang="en-US" sz="2000" b="1" dirty="0">
              <a:solidFill>
                <a:schemeClr val="accent4">
                  <a:lumMod val="10000"/>
                </a:schemeClr>
              </a:solidFill>
              <a:effectLst>
                <a:outerShdw blurRad="38100" dist="38100" dir="2700000" algn="tl">
                  <a:srgbClr val="000000">
                    <a:alpha val="43137"/>
                  </a:srgbClr>
                </a:outerShdw>
              </a:effectLst>
            </a:endParaRPr>
          </a:p>
        </p:txBody>
      </p:sp>
      <p:sp>
        <p:nvSpPr>
          <p:cNvPr id="4" name="Oval 3"/>
          <p:cNvSpPr/>
          <p:nvPr/>
        </p:nvSpPr>
        <p:spPr bwMode="auto">
          <a:xfrm>
            <a:off x="2813050" y="1267689"/>
            <a:ext cx="2230438" cy="64079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 name="Oval 8"/>
          <p:cNvSpPr/>
          <p:nvPr/>
        </p:nvSpPr>
        <p:spPr bwMode="auto">
          <a:xfrm>
            <a:off x="6313487" y="1253401"/>
            <a:ext cx="2230438" cy="64079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Oval 9"/>
          <p:cNvSpPr/>
          <p:nvPr/>
        </p:nvSpPr>
        <p:spPr bwMode="auto">
          <a:xfrm>
            <a:off x="6670673" y="4506191"/>
            <a:ext cx="2230438" cy="64079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488"/>
            <a:ext cx="9144000" cy="664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457200" y="0"/>
            <a:ext cx="8229600" cy="990600"/>
          </a:xfrm>
        </p:spPr>
        <p:txBody>
          <a:bodyPr/>
          <a:lstStyle/>
          <a:p>
            <a:pPr eaLnBrk="1" hangingPunct="1">
              <a:defRPr/>
            </a:pPr>
            <a:r>
              <a:rPr lang="en-US" sz="4000" smtClean="0"/>
              <a:t>Locating an Earthquake Epicenter</a:t>
            </a:r>
          </a:p>
        </p:txBody>
      </p:sp>
      <p:sp>
        <p:nvSpPr>
          <p:cNvPr id="9" name="Rectangle 8"/>
          <p:cNvSpPr/>
          <p:nvPr/>
        </p:nvSpPr>
        <p:spPr bwMode="auto">
          <a:xfrm>
            <a:off x="5637208" y="2159000"/>
            <a:ext cx="134937" cy="134937"/>
          </a:xfrm>
          <a:prstGeom prst="rect">
            <a:avLst/>
          </a:prstGeom>
          <a:solidFill>
            <a:schemeClr val="accent4">
              <a:lumMod val="1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0489" name="TextBox 19"/>
          <p:cNvSpPr txBox="1">
            <a:spLocks noChangeArrowheads="1"/>
          </p:cNvSpPr>
          <p:nvPr/>
        </p:nvSpPr>
        <p:spPr bwMode="auto">
          <a:xfrm>
            <a:off x="5753095" y="2071687"/>
            <a:ext cx="186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0000"/>
                </a:solidFill>
              </a:rPr>
              <a:t>Seismograph A</a:t>
            </a:r>
          </a:p>
        </p:txBody>
      </p:sp>
      <p:sp>
        <p:nvSpPr>
          <p:cNvPr id="21" name="Rectangle 20"/>
          <p:cNvSpPr/>
          <p:nvPr/>
        </p:nvSpPr>
        <p:spPr bwMode="auto">
          <a:xfrm>
            <a:off x="2484433" y="3121025"/>
            <a:ext cx="134937" cy="134937"/>
          </a:xfrm>
          <a:prstGeom prst="rect">
            <a:avLst/>
          </a:prstGeom>
          <a:solidFill>
            <a:schemeClr val="accent4">
              <a:lumMod val="1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0491" name="TextBox 21"/>
          <p:cNvSpPr txBox="1">
            <a:spLocks noChangeArrowheads="1"/>
          </p:cNvSpPr>
          <p:nvPr/>
        </p:nvSpPr>
        <p:spPr bwMode="auto">
          <a:xfrm>
            <a:off x="795765" y="2792987"/>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dirty="0">
                <a:solidFill>
                  <a:srgbClr val="FF0000"/>
                </a:solidFill>
              </a:rPr>
              <a:t>Seismograph B</a:t>
            </a:r>
          </a:p>
        </p:txBody>
      </p:sp>
      <p:sp>
        <p:nvSpPr>
          <p:cNvPr id="23" name="Rectangle 22"/>
          <p:cNvSpPr/>
          <p:nvPr/>
        </p:nvSpPr>
        <p:spPr bwMode="auto">
          <a:xfrm>
            <a:off x="5865808" y="4740275"/>
            <a:ext cx="134937" cy="134937"/>
          </a:xfrm>
          <a:prstGeom prst="rect">
            <a:avLst/>
          </a:prstGeom>
          <a:solidFill>
            <a:schemeClr val="accent4">
              <a:lumMod val="1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0493" name="TextBox 23"/>
          <p:cNvSpPr txBox="1">
            <a:spLocks noChangeArrowheads="1"/>
          </p:cNvSpPr>
          <p:nvPr/>
        </p:nvSpPr>
        <p:spPr bwMode="auto">
          <a:xfrm>
            <a:off x="5972170" y="4672012"/>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0000"/>
                </a:solidFill>
              </a:rPr>
              <a:t>Seismograph 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1"/>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0" name="Group 9"/>
          <p:cNvGrpSpPr/>
          <p:nvPr/>
        </p:nvGrpSpPr>
        <p:grpSpPr>
          <a:xfrm>
            <a:off x="2327563" y="1246381"/>
            <a:ext cx="6289965" cy="4991131"/>
            <a:chOff x="2327563" y="1246381"/>
            <a:chExt cx="6289965" cy="4991131"/>
          </a:xfrm>
        </p:grpSpPr>
        <p:pic>
          <p:nvPicPr>
            <p:cNvPr id="6146" name="Picture 2" descr="C:\Users\Tom's Work\Documents\Teaching\SERC Workshop - June2012 Bozeman\seismogram 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563" y="1246381"/>
              <a:ext cx="5116151" cy="208838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Tom's Work\Documents\Teaching\SERC Workshop - June2012 Bozeman\seismogram fro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7659" y="2781482"/>
              <a:ext cx="953871" cy="20151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Tom's Work\Documents\Teaching\SERC Workshop - June2012 Bozeman\seismogram p-w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644" y="2805377"/>
              <a:ext cx="822896" cy="19705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Tom's Work\Documents\Teaching\SERC Workshop - June2012 Bozeman\seismogram fro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216" b="18848"/>
            <a:stretch/>
          </p:blipFill>
          <p:spPr bwMode="auto">
            <a:xfrm>
              <a:off x="4109301" y="3334766"/>
              <a:ext cx="953871" cy="10868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Tom's Work\Documents\Teaching\SERC Workshop - June2012 Bozeman\seismogram fro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7654" y="4222397"/>
              <a:ext cx="953871" cy="20151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Tom's Work\Documents\Teaching\SERC Workshop - June2012 Bozeman\seismogram p-wa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1639" y="4246292"/>
              <a:ext cx="822896" cy="197055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Tom's Work\Documents\Teaching\SERC Workshop - June2012 Bozeman\seismogram front sni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7753" y="5148500"/>
              <a:ext cx="345137" cy="1311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60808" y="2907274"/>
              <a:ext cx="3556720" cy="178445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452905" y="4421635"/>
              <a:ext cx="3144185" cy="157748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Live Seismic Data</a:t>
            </a:r>
            <a:endParaRPr lang="en-US" dirty="0"/>
          </a:p>
        </p:txBody>
      </p:sp>
      <p:sp>
        <p:nvSpPr>
          <p:cNvPr id="4" name="TextBox 3"/>
          <p:cNvSpPr txBox="1"/>
          <p:nvPr/>
        </p:nvSpPr>
        <p:spPr>
          <a:xfrm>
            <a:off x="374073" y="2078197"/>
            <a:ext cx="1953491" cy="369332"/>
          </a:xfrm>
          <a:prstGeom prst="rect">
            <a:avLst/>
          </a:prstGeom>
          <a:noFill/>
        </p:spPr>
        <p:txBody>
          <a:bodyPr wrap="square" rtlCol="0">
            <a:spAutoFit/>
          </a:bodyPr>
          <a:lstStyle/>
          <a:p>
            <a:r>
              <a:rPr lang="en-US" dirty="0" smtClean="0">
                <a:solidFill>
                  <a:schemeClr val="accent4">
                    <a:lumMod val="10000"/>
                  </a:schemeClr>
                </a:solidFill>
              </a:rPr>
              <a:t>Seismogram A:</a:t>
            </a:r>
            <a:endParaRPr lang="en-US" dirty="0">
              <a:solidFill>
                <a:schemeClr val="accent4">
                  <a:lumMod val="10000"/>
                </a:schemeClr>
              </a:solidFill>
            </a:endParaRPr>
          </a:p>
        </p:txBody>
      </p:sp>
      <p:sp>
        <p:nvSpPr>
          <p:cNvPr id="5" name="TextBox 4"/>
          <p:cNvSpPr txBox="1"/>
          <p:nvPr/>
        </p:nvSpPr>
        <p:spPr>
          <a:xfrm>
            <a:off x="374072" y="3562809"/>
            <a:ext cx="1953491" cy="369332"/>
          </a:xfrm>
          <a:prstGeom prst="rect">
            <a:avLst/>
          </a:prstGeom>
          <a:noFill/>
        </p:spPr>
        <p:txBody>
          <a:bodyPr wrap="square" rtlCol="0">
            <a:spAutoFit/>
          </a:bodyPr>
          <a:lstStyle/>
          <a:p>
            <a:r>
              <a:rPr lang="en-US" dirty="0" smtClean="0">
                <a:solidFill>
                  <a:schemeClr val="accent4">
                    <a:lumMod val="10000"/>
                  </a:schemeClr>
                </a:solidFill>
              </a:rPr>
              <a:t>Seismogram B:</a:t>
            </a:r>
            <a:endParaRPr lang="en-US" dirty="0">
              <a:solidFill>
                <a:schemeClr val="accent4">
                  <a:lumMod val="10000"/>
                </a:schemeClr>
              </a:solidFill>
            </a:endParaRPr>
          </a:p>
        </p:txBody>
      </p:sp>
      <p:sp>
        <p:nvSpPr>
          <p:cNvPr id="6" name="TextBox 5"/>
          <p:cNvSpPr txBox="1"/>
          <p:nvPr/>
        </p:nvSpPr>
        <p:spPr>
          <a:xfrm>
            <a:off x="374072" y="5024648"/>
            <a:ext cx="1953491" cy="369332"/>
          </a:xfrm>
          <a:prstGeom prst="rect">
            <a:avLst/>
          </a:prstGeom>
          <a:noFill/>
        </p:spPr>
        <p:txBody>
          <a:bodyPr wrap="square" rtlCol="0">
            <a:spAutoFit/>
          </a:bodyPr>
          <a:lstStyle/>
          <a:p>
            <a:r>
              <a:rPr lang="en-US" dirty="0" smtClean="0">
                <a:solidFill>
                  <a:schemeClr val="accent4">
                    <a:lumMod val="10000"/>
                  </a:schemeClr>
                </a:solidFill>
              </a:rPr>
              <a:t>Seismogram C:</a:t>
            </a:r>
            <a:endParaRPr lang="en-US" dirty="0">
              <a:solidFill>
                <a:schemeClr val="accent4">
                  <a:lumMod val="10000"/>
                </a:schemeClr>
              </a:solidFill>
            </a:endParaRPr>
          </a:p>
        </p:txBody>
      </p:sp>
      <p:cxnSp>
        <p:nvCxnSpPr>
          <p:cNvPr id="8" name="Straight Connector 7"/>
          <p:cNvCxnSpPr/>
          <p:nvPr/>
        </p:nvCxnSpPr>
        <p:spPr bwMode="auto">
          <a:xfrm>
            <a:off x="2327564" y="1579418"/>
            <a:ext cx="0" cy="4655127"/>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cxnSp>
        <p:nvCxnSpPr>
          <p:cNvPr id="9" name="Straight Connector 8"/>
          <p:cNvCxnSpPr/>
          <p:nvPr/>
        </p:nvCxnSpPr>
        <p:spPr bwMode="auto">
          <a:xfrm flipH="1">
            <a:off x="2327565" y="6234546"/>
            <a:ext cx="6539344" cy="0"/>
          </a:xfrm>
          <a:prstGeom prst="line">
            <a:avLst/>
          </a:prstGeom>
          <a:solidFill>
            <a:schemeClr val="accent1"/>
          </a:solidFill>
          <a:ln w="9525" cap="flat" cmpd="sng" algn="ctr">
            <a:solidFill>
              <a:schemeClr val="accent4">
                <a:lumMod val="10000"/>
              </a:schemeClr>
            </a:solidFill>
            <a:prstDash val="solid"/>
            <a:round/>
            <a:headEnd type="none" w="med" len="med"/>
            <a:tailEnd type="none" w="med" len="med"/>
          </a:ln>
          <a:effectLst/>
        </p:spPr>
      </p:cxnSp>
      <p:sp>
        <p:nvSpPr>
          <p:cNvPr id="11" name="TextBox 10"/>
          <p:cNvSpPr txBox="1"/>
          <p:nvPr/>
        </p:nvSpPr>
        <p:spPr>
          <a:xfrm>
            <a:off x="3796145" y="6345397"/>
            <a:ext cx="2396837" cy="369332"/>
          </a:xfrm>
          <a:prstGeom prst="rect">
            <a:avLst/>
          </a:prstGeom>
          <a:noFill/>
        </p:spPr>
        <p:txBody>
          <a:bodyPr wrap="square" rtlCol="0">
            <a:spAutoFit/>
          </a:bodyPr>
          <a:lstStyle/>
          <a:p>
            <a:r>
              <a:rPr lang="en-US" dirty="0" smtClean="0">
                <a:solidFill>
                  <a:schemeClr val="accent4">
                    <a:lumMod val="10000"/>
                  </a:schemeClr>
                </a:solidFill>
              </a:rPr>
              <a:t>Time (milliseconds)</a:t>
            </a:r>
            <a:endParaRPr lang="en-US" dirty="0">
              <a:solidFill>
                <a:schemeClr val="accent4">
                  <a:lumMod val="10000"/>
                </a:schemeClr>
              </a:solidFill>
            </a:endParaRPr>
          </a:p>
        </p:txBody>
      </p:sp>
      <p:cxnSp>
        <p:nvCxnSpPr>
          <p:cNvPr id="13" name="Straight Arrow Connector 12"/>
          <p:cNvCxnSpPr>
            <a:stCxn id="11" idx="3"/>
          </p:cNvCxnSpPr>
          <p:nvPr/>
        </p:nvCxnSpPr>
        <p:spPr bwMode="auto">
          <a:xfrm>
            <a:off x="6192982" y="6530063"/>
            <a:ext cx="1066800" cy="0"/>
          </a:xfrm>
          <a:prstGeom prst="straightConnector1">
            <a:avLst/>
          </a:prstGeom>
          <a:solidFill>
            <a:schemeClr val="accent1"/>
          </a:solidFill>
          <a:ln w="19050" cap="flat" cmpd="sng" algn="ctr">
            <a:solidFill>
              <a:schemeClr val="accent4">
                <a:lumMod val="10000"/>
              </a:schemeClr>
            </a:solidFill>
            <a:prstDash val="solid"/>
            <a:round/>
            <a:headEnd type="none" w="med" len="med"/>
            <a:tailEnd type="arrow"/>
          </a:ln>
          <a:effectLst/>
        </p:spPr>
      </p:cxnSp>
    </p:spTree>
    <p:extLst>
      <p:ext uri="{BB962C8B-B14F-4D97-AF65-F5344CB8AC3E}">
        <p14:creationId xmlns:p14="http://schemas.microsoft.com/office/powerpoint/2010/main" val="336398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488"/>
            <a:ext cx="9144000" cy="664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457200" y="0"/>
            <a:ext cx="8229600" cy="990600"/>
          </a:xfrm>
        </p:spPr>
        <p:txBody>
          <a:bodyPr/>
          <a:lstStyle/>
          <a:p>
            <a:pPr eaLnBrk="1" hangingPunct="1">
              <a:defRPr/>
            </a:pPr>
            <a:r>
              <a:rPr lang="en-US" sz="4000" smtClean="0"/>
              <a:t>Locating an Earthquake Epicenter</a:t>
            </a:r>
          </a:p>
        </p:txBody>
      </p:sp>
      <p:sp>
        <p:nvSpPr>
          <p:cNvPr id="6" name="Oval 5"/>
          <p:cNvSpPr>
            <a:spLocks noChangeArrowheads="1"/>
          </p:cNvSpPr>
          <p:nvPr/>
        </p:nvSpPr>
        <p:spPr bwMode="auto">
          <a:xfrm>
            <a:off x="4668833" y="1244600"/>
            <a:ext cx="2054225" cy="2008187"/>
          </a:xfrm>
          <a:prstGeom prst="ellipse">
            <a:avLst/>
          </a:prstGeom>
          <a:solidFill>
            <a:schemeClr val="accent1">
              <a:alpha val="29019"/>
            </a:schemeClr>
          </a:solidFill>
          <a:ln w="9525" algn="ctr">
            <a:solidFill>
              <a:schemeClr val="tx1"/>
            </a:solidFill>
            <a:round/>
            <a:headEnd/>
            <a:tailEnd/>
          </a:ln>
        </p:spPr>
        <p:txBody>
          <a:bodyPr/>
          <a:lstStyle/>
          <a:p>
            <a:endParaRPr lang="en-US"/>
          </a:p>
        </p:txBody>
      </p:sp>
      <p:sp>
        <p:nvSpPr>
          <p:cNvPr id="7" name="Oval 6"/>
          <p:cNvSpPr>
            <a:spLocks noChangeArrowheads="1"/>
          </p:cNvSpPr>
          <p:nvPr/>
        </p:nvSpPr>
        <p:spPr bwMode="auto">
          <a:xfrm>
            <a:off x="82545" y="825500"/>
            <a:ext cx="4900613" cy="4811712"/>
          </a:xfrm>
          <a:prstGeom prst="ellipse">
            <a:avLst/>
          </a:prstGeom>
          <a:solidFill>
            <a:srgbClr val="FF0000">
              <a:alpha val="30196"/>
            </a:srgbClr>
          </a:solidFill>
          <a:ln w="9525" algn="ctr">
            <a:solidFill>
              <a:schemeClr val="tx1"/>
            </a:solidFill>
            <a:round/>
            <a:headEnd/>
            <a:tailEnd/>
          </a:ln>
        </p:spPr>
        <p:txBody>
          <a:bodyPr/>
          <a:lstStyle/>
          <a:p>
            <a:endParaRPr lang="en-US"/>
          </a:p>
        </p:txBody>
      </p:sp>
      <p:sp>
        <p:nvSpPr>
          <p:cNvPr id="8" name="Oval 7"/>
          <p:cNvSpPr>
            <a:spLocks noChangeArrowheads="1"/>
          </p:cNvSpPr>
          <p:nvPr/>
        </p:nvSpPr>
        <p:spPr bwMode="auto">
          <a:xfrm>
            <a:off x="3905245" y="2706687"/>
            <a:ext cx="4106863" cy="4137025"/>
          </a:xfrm>
          <a:prstGeom prst="ellipse">
            <a:avLst/>
          </a:prstGeom>
          <a:solidFill>
            <a:srgbClr val="92D050">
              <a:alpha val="30196"/>
            </a:srgbClr>
          </a:solidFill>
          <a:ln w="9525" algn="ctr">
            <a:solidFill>
              <a:schemeClr val="tx1"/>
            </a:solidFill>
            <a:round/>
            <a:headEnd/>
            <a:tailEnd/>
          </a:ln>
        </p:spPr>
        <p:txBody>
          <a:bodyPr/>
          <a:lstStyle/>
          <a:p>
            <a:endParaRPr lang="en-US"/>
          </a:p>
        </p:txBody>
      </p:sp>
      <p:sp>
        <p:nvSpPr>
          <p:cNvPr id="9" name="Rectangle 8"/>
          <p:cNvSpPr/>
          <p:nvPr/>
        </p:nvSpPr>
        <p:spPr bwMode="auto">
          <a:xfrm>
            <a:off x="5637208" y="2159000"/>
            <a:ext cx="134937" cy="134937"/>
          </a:xfrm>
          <a:prstGeom prst="rect">
            <a:avLst/>
          </a:prstGeom>
          <a:solidFill>
            <a:schemeClr val="accent4">
              <a:lumMod val="1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11" name="Straight Arrow Connector 10"/>
          <p:cNvCxnSpPr/>
          <p:nvPr/>
        </p:nvCxnSpPr>
        <p:spPr bwMode="auto">
          <a:xfrm rot="16200000" flipH="1">
            <a:off x="4988714" y="1520031"/>
            <a:ext cx="1430338" cy="1466850"/>
          </a:xfrm>
          <a:prstGeom prst="straightConnector1">
            <a:avLst/>
          </a:prstGeom>
          <a:solidFill>
            <a:schemeClr val="accent1"/>
          </a:solidFill>
          <a:ln w="38100" cap="flat" cmpd="sng" algn="ctr">
            <a:solidFill>
              <a:schemeClr val="accent4">
                <a:lumMod val="10000"/>
              </a:schemeClr>
            </a:solidFill>
            <a:prstDash val="solid"/>
            <a:round/>
            <a:headEnd type="triangle" w="med" len="med"/>
            <a:tailEnd type="triangle"/>
          </a:ln>
          <a:effectLst/>
        </p:spPr>
      </p:cxnSp>
      <p:sp>
        <p:nvSpPr>
          <p:cNvPr id="20489" name="TextBox 19"/>
          <p:cNvSpPr txBox="1">
            <a:spLocks noChangeArrowheads="1"/>
          </p:cNvSpPr>
          <p:nvPr/>
        </p:nvSpPr>
        <p:spPr bwMode="auto">
          <a:xfrm>
            <a:off x="5753095" y="2071687"/>
            <a:ext cx="186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0000"/>
                </a:solidFill>
              </a:rPr>
              <a:t>Seismograph A</a:t>
            </a:r>
          </a:p>
        </p:txBody>
      </p:sp>
      <p:sp>
        <p:nvSpPr>
          <p:cNvPr id="21" name="Rectangle 20"/>
          <p:cNvSpPr/>
          <p:nvPr/>
        </p:nvSpPr>
        <p:spPr bwMode="auto">
          <a:xfrm>
            <a:off x="2484433" y="3121025"/>
            <a:ext cx="134937" cy="134937"/>
          </a:xfrm>
          <a:prstGeom prst="rect">
            <a:avLst/>
          </a:prstGeom>
          <a:solidFill>
            <a:schemeClr val="accent4">
              <a:lumMod val="1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0491" name="TextBox 21"/>
          <p:cNvSpPr txBox="1">
            <a:spLocks noChangeArrowheads="1"/>
          </p:cNvSpPr>
          <p:nvPr/>
        </p:nvSpPr>
        <p:spPr bwMode="auto">
          <a:xfrm>
            <a:off x="809620" y="2862262"/>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0000"/>
                </a:solidFill>
              </a:rPr>
              <a:t>Seismograph B</a:t>
            </a:r>
          </a:p>
        </p:txBody>
      </p:sp>
      <p:sp>
        <p:nvSpPr>
          <p:cNvPr id="23" name="Rectangle 22"/>
          <p:cNvSpPr/>
          <p:nvPr/>
        </p:nvSpPr>
        <p:spPr bwMode="auto">
          <a:xfrm>
            <a:off x="5865808" y="4740275"/>
            <a:ext cx="134937" cy="134937"/>
          </a:xfrm>
          <a:prstGeom prst="rect">
            <a:avLst/>
          </a:prstGeom>
          <a:solidFill>
            <a:schemeClr val="accent4">
              <a:lumMod val="10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0493" name="TextBox 23"/>
          <p:cNvSpPr txBox="1">
            <a:spLocks noChangeArrowheads="1"/>
          </p:cNvSpPr>
          <p:nvPr/>
        </p:nvSpPr>
        <p:spPr bwMode="auto">
          <a:xfrm>
            <a:off x="5972170" y="4672012"/>
            <a:ext cx="187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0000"/>
                </a:solidFill>
              </a:rPr>
              <a:t>Seismograph C</a:t>
            </a:r>
          </a:p>
        </p:txBody>
      </p:sp>
      <p:cxnSp>
        <p:nvCxnSpPr>
          <p:cNvPr id="25" name="Straight Arrow Connector 24"/>
          <p:cNvCxnSpPr>
            <a:stCxn id="7" idx="7"/>
            <a:endCxn id="7" idx="3"/>
          </p:cNvCxnSpPr>
          <p:nvPr/>
        </p:nvCxnSpPr>
        <p:spPr bwMode="auto">
          <a:xfrm rot="16200000" flipH="1" flipV="1">
            <a:off x="831846" y="1498599"/>
            <a:ext cx="3402012" cy="3465513"/>
          </a:xfrm>
          <a:prstGeom prst="straightConnector1">
            <a:avLst/>
          </a:prstGeom>
          <a:solidFill>
            <a:schemeClr val="accent1"/>
          </a:solidFill>
          <a:ln w="38100" cap="flat" cmpd="sng" algn="ctr">
            <a:solidFill>
              <a:schemeClr val="accent4">
                <a:lumMod val="10000"/>
              </a:schemeClr>
            </a:solidFill>
            <a:prstDash val="solid"/>
            <a:round/>
            <a:headEnd type="triangle" w="med" len="med"/>
            <a:tailEnd type="triangle"/>
          </a:ln>
          <a:effectLst/>
        </p:spPr>
      </p:cxnSp>
      <p:cxnSp>
        <p:nvCxnSpPr>
          <p:cNvPr id="28" name="Straight Arrow Connector 27"/>
          <p:cNvCxnSpPr>
            <a:stCxn id="8" idx="7"/>
            <a:endCxn id="8" idx="3"/>
          </p:cNvCxnSpPr>
          <p:nvPr/>
        </p:nvCxnSpPr>
        <p:spPr bwMode="auto">
          <a:xfrm rot="16200000" flipH="1" flipV="1">
            <a:off x="4495002" y="3321843"/>
            <a:ext cx="2925762" cy="2905125"/>
          </a:xfrm>
          <a:prstGeom prst="straightConnector1">
            <a:avLst/>
          </a:prstGeom>
          <a:solidFill>
            <a:schemeClr val="accent1"/>
          </a:solidFill>
          <a:ln w="38100" cap="flat" cmpd="sng" algn="ctr">
            <a:solidFill>
              <a:schemeClr val="accent4">
                <a:lumMod val="10000"/>
              </a:schemeClr>
            </a:solidFill>
            <a:prstDash val="solid"/>
            <a:round/>
            <a:headEnd type="triangle" w="med" len="med"/>
            <a:tailEnd type="triangle"/>
          </a:ln>
          <a:effectLst/>
        </p:spPr>
      </p:cxnSp>
    </p:spTree>
    <p:extLst>
      <p:ext uri="{BB962C8B-B14F-4D97-AF65-F5344CB8AC3E}">
        <p14:creationId xmlns:p14="http://schemas.microsoft.com/office/powerpoint/2010/main" val="525748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1600000">
                                      <p:cBhvr>
                                        <p:cTn id="10" dur="2000" fill="hold"/>
                                        <p:tgtEl>
                                          <p:spTgt spid="11"/>
                                        </p:tgtEl>
                                        <p:attrNameLst>
                                          <p:attrName>r</p:attrName>
                                        </p:attrNameLst>
                                      </p:cBhvr>
                                    </p:animRo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mph" presetSubtype="0" fill="hold" nodeType="clickEffect">
                                  <p:stCondLst>
                                    <p:cond delay="0"/>
                                  </p:stCondLst>
                                  <p:childTnLst>
                                    <p:animRot by="21600000">
                                      <p:cBhvr>
                                        <p:cTn id="21" dur="2000" fill="hold"/>
                                        <p:tgtEl>
                                          <p:spTgt spid="25"/>
                                        </p:tgtEl>
                                        <p:attrNameLst>
                                          <p:attrName>r</p:attrName>
                                        </p:attrNameLst>
                                      </p:cBhvr>
                                    </p:animRot>
                                  </p:childTnLst>
                                </p:cTn>
                              </p:par>
                            </p:childTnLst>
                          </p:cTn>
                        </p:par>
                        <p:par>
                          <p:cTn id="22" fill="hold" nodeType="afterGroup">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mph" presetSubtype="0" fill="hold" nodeType="clickEffect">
                                  <p:stCondLst>
                                    <p:cond delay="0"/>
                                  </p:stCondLst>
                                  <p:childTnLst>
                                    <p:animRot by="21600000">
                                      <p:cBhvr>
                                        <p:cTn id="32" dur="2000" fill="hold"/>
                                        <p:tgtEl>
                                          <p:spTgt spid="28"/>
                                        </p:tgtEl>
                                        <p:attrNameLst>
                                          <p:attrName>r</p:attrName>
                                        </p:attrNameLst>
                                      </p:cBhvr>
                                    </p:animRot>
                                  </p:childTnLst>
                                </p:cTn>
                              </p:par>
                            </p:childTnLst>
                          </p:cTn>
                        </p:par>
                        <p:par>
                          <p:cTn id="33" fill="hold" nodeType="afterGroup">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SmartPhone</a:t>
            </a:r>
            <a:r>
              <a:rPr lang="en-US" dirty="0" smtClean="0"/>
              <a:t> Accelerometers</a:t>
            </a:r>
            <a:endParaRPr lang="en-US" dirty="0"/>
          </a:p>
        </p:txBody>
      </p:sp>
      <p:sp>
        <p:nvSpPr>
          <p:cNvPr id="3" name="Content Placeholder 2"/>
          <p:cNvSpPr>
            <a:spLocks noGrp="1"/>
          </p:cNvSpPr>
          <p:nvPr>
            <p:ph idx="1"/>
          </p:nvPr>
        </p:nvSpPr>
        <p:spPr/>
        <p:txBody>
          <a:bodyPr/>
          <a:lstStyle/>
          <a:p>
            <a:r>
              <a:rPr lang="en-US" dirty="0" smtClean="0"/>
              <a:t>Smart phones measure motion</a:t>
            </a:r>
          </a:p>
          <a:p>
            <a:pPr lvl="1"/>
            <a:r>
              <a:rPr lang="en-US" dirty="0" smtClean="0"/>
              <a:t>E.g. Turn phone to turn picture feature</a:t>
            </a:r>
            <a:endParaRPr lang="en-US" dirty="0"/>
          </a:p>
          <a:p>
            <a:endParaRPr lang="en-US" dirty="0" smtClean="0"/>
          </a:p>
          <a:p>
            <a:r>
              <a:rPr lang="en-US" dirty="0" smtClean="0"/>
              <a:t>That means they can also measure seismic energy</a:t>
            </a:r>
          </a:p>
          <a:p>
            <a:endParaRPr lang="en-US" dirty="0"/>
          </a:p>
          <a:p>
            <a:r>
              <a:rPr lang="en-US" dirty="0" smtClean="0"/>
              <a:t>Search “Earthquake App” on the internet for more info</a:t>
            </a:r>
            <a:endParaRPr lang="en-US" dirty="0"/>
          </a:p>
        </p:txBody>
      </p:sp>
    </p:spTree>
    <p:extLst>
      <p:ext uri="{BB962C8B-B14F-4D97-AF65-F5344CB8AC3E}">
        <p14:creationId xmlns:p14="http://schemas.microsoft.com/office/powerpoint/2010/main" val="14933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686800" cy="1524000"/>
          </a:xfrm>
        </p:spPr>
        <p:txBody>
          <a:bodyPr/>
          <a:lstStyle/>
          <a:p>
            <a:pPr algn="l" eaLnBrk="1" hangingPunct="1">
              <a:defRPr/>
            </a:pPr>
            <a:r>
              <a:rPr lang="en-US" smtClean="0"/>
              <a:t>Let’s see what’s happening around the world…</a:t>
            </a:r>
          </a:p>
        </p:txBody>
      </p:sp>
      <p:sp>
        <p:nvSpPr>
          <p:cNvPr id="25603" name="Rectangle 3"/>
          <p:cNvSpPr>
            <a:spLocks noGrp="1" noChangeArrowheads="1"/>
          </p:cNvSpPr>
          <p:nvPr>
            <p:ph type="body" idx="1"/>
          </p:nvPr>
        </p:nvSpPr>
        <p:spPr>
          <a:xfrm>
            <a:off x="457200" y="1828800"/>
            <a:ext cx="8229600" cy="4297363"/>
          </a:xfrm>
        </p:spPr>
        <p:txBody>
          <a:bodyPr/>
          <a:lstStyle/>
          <a:p>
            <a:pPr eaLnBrk="1" hangingPunct="1">
              <a:spcBef>
                <a:spcPts val="600"/>
              </a:spcBef>
              <a:spcAft>
                <a:spcPts val="2400"/>
              </a:spcAft>
              <a:buFont typeface="Wingdings" pitchFamily="2" charset="2"/>
              <a:buNone/>
              <a:defRPr/>
            </a:pPr>
            <a:r>
              <a:rPr lang="en-US" dirty="0" smtClean="0">
                <a:hlinkClick r:id="rId3"/>
              </a:rPr>
              <a:t>http://www.geonet.org.nz/earthquake/drums/</a:t>
            </a:r>
            <a:endParaRPr lang="en-US" dirty="0" smtClean="0"/>
          </a:p>
          <a:p>
            <a:pPr eaLnBrk="1" hangingPunct="1">
              <a:spcBef>
                <a:spcPts val="600"/>
              </a:spcBef>
              <a:spcAft>
                <a:spcPts val="2400"/>
              </a:spcAft>
              <a:buFont typeface="Wingdings" pitchFamily="2" charset="2"/>
              <a:buNone/>
              <a:defRPr/>
            </a:pPr>
            <a:r>
              <a:rPr lang="en-US" dirty="0" smtClean="0">
                <a:hlinkClick r:id="rId4"/>
              </a:rPr>
              <a:t>http://www.ees.nmt.edu/Geop/eworm-heli//</a:t>
            </a:r>
            <a:endParaRPr lang="en-US" dirty="0" smtClean="0"/>
          </a:p>
          <a:p>
            <a:pPr eaLnBrk="1" hangingPunct="1">
              <a:spcBef>
                <a:spcPts val="600"/>
              </a:spcBef>
              <a:spcAft>
                <a:spcPts val="2400"/>
              </a:spcAft>
              <a:buNone/>
              <a:defRPr/>
            </a:pPr>
            <a:r>
              <a:rPr lang="en-US" dirty="0">
                <a:hlinkClick r:id="rId5"/>
              </a:rPr>
              <a:t>http://earthquake.usgs.gov/monitoring/spectrograms/24hr</a:t>
            </a:r>
            <a:r>
              <a:rPr lang="en-US" dirty="0" smtClean="0">
                <a:hlinkClick r:id="rId5"/>
              </a:rPr>
              <a:t>/</a:t>
            </a:r>
            <a:endParaRPr lang="en-US" dirty="0" smtClean="0"/>
          </a:p>
          <a:p>
            <a:pPr eaLnBrk="1" hangingPunct="1">
              <a:spcBef>
                <a:spcPts val="600"/>
              </a:spcBef>
              <a:spcAft>
                <a:spcPts val="2400"/>
              </a:spcAft>
              <a:buNone/>
              <a:defRPr/>
            </a:pPr>
            <a:r>
              <a:rPr lang="en-US" dirty="0" smtClean="0">
                <a:hlinkClick r:id="rId6"/>
              </a:rPr>
              <a:t>http</a:t>
            </a:r>
            <a:r>
              <a:rPr lang="en-US" dirty="0">
                <a:hlinkClick r:id="rId6"/>
              </a:rPr>
              <a:t>://earthquake.usgs.gov</a:t>
            </a:r>
            <a:r>
              <a:rPr lang="en-US" dirty="0" smtClean="0">
                <a:hlinkClick r:id="rId6"/>
              </a:rPr>
              <a:t>/</a:t>
            </a: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Muddiest Point”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46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9144000" cy="1139825"/>
          </a:xfrm>
        </p:spPr>
        <p:txBody>
          <a:bodyPr/>
          <a:lstStyle/>
          <a:p>
            <a:pPr algn="l" eaLnBrk="1" hangingPunct="1">
              <a:defRPr/>
            </a:pPr>
            <a:r>
              <a:rPr lang="en-US" dirty="0" smtClean="0"/>
              <a:t>Today’s Presentation:</a:t>
            </a:r>
          </a:p>
        </p:txBody>
      </p:sp>
      <p:sp>
        <p:nvSpPr>
          <p:cNvPr id="3" name="Content Placeholder 2"/>
          <p:cNvSpPr>
            <a:spLocks noGrp="1"/>
          </p:cNvSpPr>
          <p:nvPr>
            <p:ph idx="1"/>
          </p:nvPr>
        </p:nvSpPr>
        <p:spPr/>
        <p:txBody>
          <a:bodyPr/>
          <a:lstStyle/>
          <a:p>
            <a:pPr eaLnBrk="1" hangingPunct="1">
              <a:defRPr/>
            </a:pPr>
            <a:r>
              <a:rPr lang="en-US" dirty="0" smtClean="0"/>
              <a:t>A short lecture activity sequence designed to engage students in learning about EQ epicenter location </a:t>
            </a:r>
          </a:p>
          <a:p>
            <a:pPr marL="914400" lvl="1" indent="-514350" eaLnBrk="1" hangingPunct="1">
              <a:defRPr/>
            </a:pPr>
            <a:r>
              <a:rPr lang="en-US" dirty="0" smtClean="0"/>
              <a:t>Activity works for any class size</a:t>
            </a:r>
          </a:p>
          <a:p>
            <a:pPr marL="914400" lvl="1" indent="-514350" eaLnBrk="1" hangingPunct="1">
              <a:defRPr/>
            </a:pPr>
            <a:r>
              <a:rPr lang="en-US" dirty="0" smtClean="0"/>
              <a:t>Incorporates three separate activities:</a:t>
            </a:r>
          </a:p>
          <a:p>
            <a:pPr marL="1314450" lvl="2" indent="-514350" eaLnBrk="1" hangingPunct="1">
              <a:defRPr/>
            </a:pPr>
            <a:r>
              <a:rPr lang="en-US" dirty="0" smtClean="0"/>
              <a:t>Slinky demonstration of EQ waves</a:t>
            </a:r>
          </a:p>
          <a:p>
            <a:pPr marL="1314450" lvl="2" indent="-514350" eaLnBrk="1" hangingPunct="1">
              <a:defRPr/>
            </a:pPr>
            <a:r>
              <a:rPr lang="en-US" dirty="0" smtClean="0"/>
              <a:t>Think-Pair-Share</a:t>
            </a:r>
          </a:p>
          <a:p>
            <a:pPr marL="1314450" lvl="2" indent="-514350" eaLnBrk="1" hangingPunct="1">
              <a:defRPr/>
            </a:pPr>
            <a:r>
              <a:rPr lang="en-US" dirty="0" smtClean="0"/>
              <a:t>Physical activity</a:t>
            </a:r>
          </a:p>
          <a:p>
            <a:pPr marL="1771650" lvl="3" indent="-514350" eaLnBrk="1" hangingPunct="1">
              <a:defRPr/>
            </a:pPr>
            <a:r>
              <a:rPr lang="en-US" dirty="0" smtClean="0"/>
              <a:t>Generation of seismic energy by students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about Earthquakes</a:t>
            </a:r>
            <a:endParaRPr lang="en-US" dirty="0"/>
          </a:p>
        </p:txBody>
      </p:sp>
      <p:sp>
        <p:nvSpPr>
          <p:cNvPr id="3" name="Content Placeholder 2"/>
          <p:cNvSpPr>
            <a:spLocks noGrp="1"/>
          </p:cNvSpPr>
          <p:nvPr>
            <p:ph idx="1"/>
          </p:nvPr>
        </p:nvSpPr>
        <p:spPr>
          <a:xfrm>
            <a:off x="457200" y="1600200"/>
            <a:ext cx="8229600" cy="4886325"/>
          </a:xfrm>
        </p:spPr>
        <p:txBody>
          <a:bodyPr/>
          <a:lstStyle/>
          <a:p>
            <a:r>
              <a:rPr lang="en-US" dirty="0" smtClean="0"/>
              <a:t>Two learning objectives for students undertaking E&amp;PS 101 at UNM-VC are:</a:t>
            </a:r>
          </a:p>
          <a:p>
            <a:pPr lvl="3"/>
            <a:endParaRPr lang="en-US" dirty="0" smtClean="0"/>
          </a:p>
          <a:p>
            <a:pPr lvl="1"/>
            <a:r>
              <a:rPr lang="en-US" sz="2600" dirty="0" smtClean="0"/>
              <a:t>Students will be able to describe earthquakes;</a:t>
            </a:r>
          </a:p>
          <a:p>
            <a:pPr lvl="2"/>
            <a:r>
              <a:rPr lang="en-US" dirty="0" smtClean="0"/>
              <a:t>how they occur,</a:t>
            </a:r>
          </a:p>
          <a:p>
            <a:pPr lvl="2"/>
            <a:r>
              <a:rPr lang="en-US" dirty="0" smtClean="0"/>
              <a:t>what the three types of seismic waves are, and </a:t>
            </a:r>
          </a:p>
          <a:p>
            <a:pPr lvl="2"/>
            <a:r>
              <a:rPr lang="en-US" dirty="0" smtClean="0"/>
              <a:t>how these waves differ.</a:t>
            </a:r>
          </a:p>
          <a:p>
            <a:pPr lvl="3"/>
            <a:endParaRPr lang="en-US" sz="1600" dirty="0" smtClean="0"/>
          </a:p>
          <a:p>
            <a:pPr lvl="1"/>
            <a:r>
              <a:rPr lang="en-US" sz="2600" dirty="0" smtClean="0"/>
              <a:t>Students will be able to determine an earthquake’s epicenter from seismic wave data</a:t>
            </a:r>
            <a:endParaRPr lang="en-US" sz="2600" dirty="0"/>
          </a:p>
        </p:txBody>
      </p:sp>
    </p:spTree>
    <p:extLst>
      <p:ext uri="{BB962C8B-B14F-4D97-AF65-F5344CB8AC3E}">
        <p14:creationId xmlns:p14="http://schemas.microsoft.com/office/powerpoint/2010/main" val="6875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7" end="7"/>
                                            </p:txEl>
                                          </p:spTgt>
                                        </p:tgtEl>
                                        <p:attrNameLst>
                                          <p:attrName>style.opacity</p:attrName>
                                        </p:attrNameLst>
                                      </p:cBhvr>
                                      <p:to>
                                        <p:strVal val="0.5"/>
                                      </p:to>
                                    </p:set>
                                    <p:animEffect filter="image" prLst="opacity: 0.5">
                                      <p:cBhvr rctx="IE">
                                        <p:cTn id="7"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28736" y="1066800"/>
            <a:ext cx="7858116" cy="5638800"/>
          </a:xfrm>
        </p:spPr>
        <p:txBody>
          <a:bodyPr/>
          <a:lstStyle/>
          <a:p>
            <a:pPr eaLnBrk="1" hangingPunct="1">
              <a:defRPr/>
            </a:pPr>
            <a:r>
              <a:rPr lang="en-US" sz="2800" b="1" dirty="0" smtClean="0">
                <a:solidFill>
                  <a:srgbClr val="FFFF00"/>
                </a:solidFill>
              </a:rPr>
              <a:t>p</a:t>
            </a:r>
            <a:r>
              <a:rPr lang="en-US" sz="2800" dirty="0" smtClean="0"/>
              <a:t> waves</a:t>
            </a:r>
          </a:p>
          <a:p>
            <a:pPr lvl="1" eaLnBrk="1" hangingPunct="1">
              <a:defRPr/>
            </a:pPr>
            <a:r>
              <a:rPr lang="en-US" sz="2400" dirty="0" smtClean="0"/>
              <a:t>p for </a:t>
            </a:r>
            <a:r>
              <a:rPr lang="en-US" sz="2400" b="1" dirty="0" smtClean="0">
                <a:solidFill>
                  <a:srgbClr val="FFFF00"/>
                </a:solidFill>
              </a:rPr>
              <a:t>p</a:t>
            </a:r>
            <a:r>
              <a:rPr lang="en-US" sz="2400" dirty="0" smtClean="0"/>
              <a:t>rimary as they arrive first (they are </a:t>
            </a:r>
            <a:r>
              <a:rPr lang="en-US" sz="2400" u="sng" dirty="0" smtClean="0"/>
              <a:t>fastest</a:t>
            </a:r>
            <a:r>
              <a:rPr lang="en-US" sz="2400" dirty="0" smtClean="0"/>
              <a:t>)</a:t>
            </a:r>
          </a:p>
          <a:p>
            <a:pPr lvl="1" eaLnBrk="1" hangingPunct="1">
              <a:defRPr/>
            </a:pPr>
            <a:r>
              <a:rPr lang="en-US" sz="2400" dirty="0" smtClean="0"/>
              <a:t>Compressional wave (“</a:t>
            </a:r>
            <a:r>
              <a:rPr lang="en-US" sz="2400" b="1" dirty="0" smtClean="0">
                <a:solidFill>
                  <a:srgbClr val="FFFF00"/>
                </a:solidFill>
              </a:rPr>
              <a:t>p</a:t>
            </a:r>
            <a:r>
              <a:rPr lang="en-US" sz="2400" dirty="0" smtClean="0"/>
              <a:t>ush-</a:t>
            </a:r>
            <a:r>
              <a:rPr lang="en-US" sz="2400" b="1" dirty="0">
                <a:solidFill>
                  <a:srgbClr val="FFFF00"/>
                </a:solidFill>
              </a:rPr>
              <a:t>p</a:t>
            </a:r>
            <a:r>
              <a:rPr lang="en-US" sz="2400" dirty="0" smtClean="0"/>
              <a:t>ull” motion)</a:t>
            </a:r>
          </a:p>
          <a:p>
            <a:pPr lvl="3" eaLnBrk="1" hangingPunct="1">
              <a:defRPr/>
            </a:pPr>
            <a:endParaRPr lang="en-US" sz="1200" dirty="0" smtClean="0"/>
          </a:p>
          <a:p>
            <a:pPr eaLnBrk="1" hangingPunct="1">
              <a:defRPr/>
            </a:pPr>
            <a:r>
              <a:rPr lang="en-US" sz="2800" b="1" dirty="0" smtClean="0">
                <a:solidFill>
                  <a:srgbClr val="FFFF00"/>
                </a:solidFill>
              </a:rPr>
              <a:t>s</a:t>
            </a:r>
            <a:r>
              <a:rPr lang="en-US" sz="2800" dirty="0" smtClean="0"/>
              <a:t> waves</a:t>
            </a:r>
          </a:p>
          <a:p>
            <a:pPr lvl="1" eaLnBrk="1" hangingPunct="1">
              <a:defRPr/>
            </a:pPr>
            <a:r>
              <a:rPr lang="en-US" sz="2400" dirty="0" smtClean="0"/>
              <a:t>s for </a:t>
            </a:r>
            <a:r>
              <a:rPr lang="en-US" sz="2400" b="1" dirty="0" smtClean="0">
                <a:solidFill>
                  <a:srgbClr val="FFFF00"/>
                </a:solidFill>
              </a:rPr>
              <a:t>s</a:t>
            </a:r>
            <a:r>
              <a:rPr lang="en-US" sz="2400" dirty="0" smtClean="0"/>
              <a:t>econdary as they arrive </a:t>
            </a:r>
            <a:r>
              <a:rPr lang="en-US" sz="2400" b="1" dirty="0">
                <a:solidFill>
                  <a:srgbClr val="FFFF00"/>
                </a:solidFill>
              </a:rPr>
              <a:t>s</a:t>
            </a:r>
            <a:r>
              <a:rPr lang="en-US" sz="2400" dirty="0" smtClean="0"/>
              <a:t>econd</a:t>
            </a:r>
          </a:p>
          <a:p>
            <a:pPr lvl="1" eaLnBrk="1" hangingPunct="1">
              <a:defRPr/>
            </a:pPr>
            <a:r>
              <a:rPr lang="en-US" sz="2400" b="1" dirty="0" smtClean="0">
                <a:solidFill>
                  <a:srgbClr val="FFFF00"/>
                </a:solidFill>
              </a:rPr>
              <a:t>S</a:t>
            </a:r>
            <a:r>
              <a:rPr lang="en-US" sz="2400" dirty="0" smtClean="0"/>
              <a:t>hear wave (“</a:t>
            </a:r>
            <a:r>
              <a:rPr lang="en-US" sz="2400" b="1" dirty="0" smtClean="0">
                <a:solidFill>
                  <a:srgbClr val="FFFF00"/>
                </a:solidFill>
              </a:rPr>
              <a:t>s</a:t>
            </a:r>
            <a:r>
              <a:rPr lang="en-US" sz="2400" dirty="0" smtClean="0"/>
              <a:t>ide-to-</a:t>
            </a:r>
            <a:r>
              <a:rPr lang="en-US" sz="2400" b="1" dirty="0">
                <a:solidFill>
                  <a:srgbClr val="FFFF00"/>
                </a:solidFill>
              </a:rPr>
              <a:t>s</a:t>
            </a:r>
            <a:r>
              <a:rPr lang="en-US" sz="2400" dirty="0" smtClean="0"/>
              <a:t>ide” motion)</a:t>
            </a:r>
          </a:p>
          <a:p>
            <a:pPr lvl="1" eaLnBrk="1" hangingPunct="1">
              <a:defRPr/>
            </a:pPr>
            <a:r>
              <a:rPr lang="en-US" sz="2400" dirty="0" smtClean="0"/>
              <a:t>Speed = approx. 60-65% of p-wave speed</a:t>
            </a:r>
          </a:p>
          <a:p>
            <a:pPr lvl="3" eaLnBrk="1" hangingPunct="1">
              <a:defRPr/>
            </a:pPr>
            <a:endParaRPr lang="en-US" sz="1200" dirty="0" smtClean="0"/>
          </a:p>
          <a:p>
            <a:pPr eaLnBrk="1" hangingPunct="1">
              <a:defRPr/>
            </a:pPr>
            <a:r>
              <a:rPr lang="en-US" sz="2800" b="1" dirty="0">
                <a:solidFill>
                  <a:srgbClr val="FFFF00"/>
                </a:solidFill>
              </a:rPr>
              <a:t>L</a:t>
            </a:r>
            <a:r>
              <a:rPr lang="en-US" sz="2800" dirty="0" smtClean="0"/>
              <a:t> waves</a:t>
            </a:r>
          </a:p>
          <a:p>
            <a:pPr lvl="1" eaLnBrk="1" hangingPunct="1">
              <a:defRPr/>
            </a:pPr>
            <a:r>
              <a:rPr lang="en-US" sz="2400" b="1" dirty="0" smtClean="0">
                <a:solidFill>
                  <a:srgbClr val="FFFF00"/>
                </a:solidFill>
              </a:rPr>
              <a:t>L</a:t>
            </a:r>
            <a:r>
              <a:rPr lang="en-US" sz="2400" dirty="0" smtClean="0"/>
              <a:t>ove and Ray</a:t>
            </a:r>
            <a:r>
              <a:rPr lang="en-US" sz="2400" dirty="0" smtClean="0">
                <a:solidFill>
                  <a:srgbClr val="FFFF00"/>
                </a:solidFill>
              </a:rPr>
              <a:t>l</a:t>
            </a:r>
            <a:r>
              <a:rPr lang="en-US" sz="2400" dirty="0" smtClean="0"/>
              <a:t>eigh waves</a:t>
            </a:r>
          </a:p>
          <a:p>
            <a:pPr lvl="1" eaLnBrk="1" hangingPunct="1">
              <a:defRPr/>
            </a:pPr>
            <a:r>
              <a:rPr lang="en-US" sz="2400" b="1" dirty="0" smtClean="0">
                <a:solidFill>
                  <a:srgbClr val="FFFF00"/>
                </a:solidFill>
              </a:rPr>
              <a:t>L</a:t>
            </a:r>
            <a:r>
              <a:rPr lang="en-US" sz="2400" dirty="0" smtClean="0"/>
              <a:t>arge amplitude, </a:t>
            </a:r>
            <a:r>
              <a:rPr lang="en-US" sz="2400" b="1" dirty="0" smtClean="0">
                <a:solidFill>
                  <a:srgbClr val="FFFF00"/>
                </a:solidFill>
              </a:rPr>
              <a:t>L</a:t>
            </a:r>
            <a:r>
              <a:rPr lang="en-US" sz="2400" dirty="0" smtClean="0"/>
              <a:t>ong duration, </a:t>
            </a:r>
            <a:r>
              <a:rPr lang="en-US" sz="2400" b="1" dirty="0" smtClean="0">
                <a:solidFill>
                  <a:srgbClr val="FFFF00"/>
                </a:solidFill>
              </a:rPr>
              <a:t>L</a:t>
            </a:r>
            <a:r>
              <a:rPr lang="en-US" sz="2400" dirty="0" smtClean="0"/>
              <a:t>ow frequency </a:t>
            </a:r>
          </a:p>
          <a:p>
            <a:pPr lvl="1" eaLnBrk="1" hangingPunct="1">
              <a:defRPr/>
            </a:pPr>
            <a:r>
              <a:rPr lang="en-US" sz="2400" dirty="0" smtClean="0"/>
              <a:t>Speed = </a:t>
            </a:r>
            <a:r>
              <a:rPr lang="en-US" sz="2400" b="1" dirty="0">
                <a:solidFill>
                  <a:srgbClr val="FFFF00"/>
                </a:solidFill>
              </a:rPr>
              <a:t>L</a:t>
            </a:r>
            <a:r>
              <a:rPr lang="en-US" sz="2400" dirty="0"/>
              <a:t>ast to arrive</a:t>
            </a:r>
          </a:p>
          <a:p>
            <a:pPr lvl="1" eaLnBrk="1" hangingPunct="1">
              <a:defRPr/>
            </a:pPr>
            <a:endParaRPr lang="en-US" sz="2400" dirty="0" smtClean="0"/>
          </a:p>
        </p:txBody>
      </p:sp>
      <p:sp>
        <p:nvSpPr>
          <p:cNvPr id="16386" name="Rectangle 2"/>
          <p:cNvSpPr>
            <a:spLocks noGrp="1" noChangeArrowheads="1"/>
          </p:cNvSpPr>
          <p:nvPr>
            <p:ph type="title"/>
          </p:nvPr>
        </p:nvSpPr>
        <p:spPr>
          <a:xfrm>
            <a:off x="457200" y="0"/>
            <a:ext cx="8229600" cy="1143000"/>
          </a:xfrm>
        </p:spPr>
        <p:txBody>
          <a:bodyPr/>
          <a:lstStyle/>
          <a:p>
            <a:pPr eaLnBrk="1" hangingPunct="1">
              <a:defRPr/>
            </a:pPr>
            <a:r>
              <a:rPr lang="en-US" dirty="0" smtClean="0"/>
              <a:t>Seismic Waves with a Slinky</a:t>
            </a:r>
          </a:p>
        </p:txBody>
      </p:sp>
      <p:grpSp>
        <p:nvGrpSpPr>
          <p:cNvPr id="6" name="Group 5"/>
          <p:cNvGrpSpPr/>
          <p:nvPr/>
        </p:nvGrpSpPr>
        <p:grpSpPr>
          <a:xfrm>
            <a:off x="312092" y="1214437"/>
            <a:ext cx="902348" cy="5295362"/>
            <a:chOff x="312092" y="1214437"/>
            <a:chExt cx="902348" cy="5295362"/>
          </a:xfrm>
        </p:grpSpPr>
        <p:grpSp>
          <p:nvGrpSpPr>
            <p:cNvPr id="4" name="Group 3"/>
            <p:cNvGrpSpPr/>
            <p:nvPr/>
          </p:nvGrpSpPr>
          <p:grpSpPr>
            <a:xfrm>
              <a:off x="312092" y="1214437"/>
              <a:ext cx="902348" cy="3143250"/>
              <a:chOff x="312092" y="1214437"/>
              <a:chExt cx="902348" cy="3143250"/>
            </a:xfrm>
          </p:grpSpPr>
          <p:sp>
            <p:nvSpPr>
              <p:cNvPr id="2" name="Left Brace 1"/>
              <p:cNvSpPr/>
              <p:nvPr/>
            </p:nvSpPr>
            <p:spPr bwMode="auto">
              <a:xfrm>
                <a:off x="785815" y="1214437"/>
                <a:ext cx="428625" cy="314325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 name="TextBox 2"/>
              <p:cNvSpPr txBox="1"/>
              <p:nvPr/>
            </p:nvSpPr>
            <p:spPr>
              <a:xfrm>
                <a:off x="312092" y="1991261"/>
                <a:ext cx="461665" cy="1589602"/>
              </a:xfrm>
              <a:prstGeom prst="rect">
                <a:avLst/>
              </a:prstGeom>
              <a:noFill/>
            </p:spPr>
            <p:txBody>
              <a:bodyPr vert="vert270" wrap="square" rtlCol="0">
                <a:spAutoFit/>
              </a:bodyPr>
              <a:lstStyle/>
              <a:p>
                <a:r>
                  <a:rPr lang="en-US" b="1" dirty="0" smtClean="0"/>
                  <a:t>Body Waves</a:t>
                </a:r>
                <a:endParaRPr lang="en-US" b="1" dirty="0"/>
              </a:p>
            </p:txBody>
          </p:sp>
        </p:grpSp>
        <p:grpSp>
          <p:nvGrpSpPr>
            <p:cNvPr id="5" name="Group 4"/>
            <p:cNvGrpSpPr/>
            <p:nvPr/>
          </p:nvGrpSpPr>
          <p:grpSpPr>
            <a:xfrm>
              <a:off x="312093" y="4767796"/>
              <a:ext cx="902346" cy="1742003"/>
              <a:chOff x="312093" y="4767796"/>
              <a:chExt cx="902346" cy="1742003"/>
            </a:xfrm>
          </p:grpSpPr>
          <p:sp>
            <p:nvSpPr>
              <p:cNvPr id="7" name="Left Brace 6"/>
              <p:cNvSpPr/>
              <p:nvPr/>
            </p:nvSpPr>
            <p:spPr bwMode="auto">
              <a:xfrm>
                <a:off x="785814" y="4852986"/>
                <a:ext cx="428625" cy="1571625"/>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TextBox 9"/>
              <p:cNvSpPr txBox="1"/>
              <p:nvPr/>
            </p:nvSpPr>
            <p:spPr>
              <a:xfrm>
                <a:off x="312093" y="4767796"/>
                <a:ext cx="461665" cy="1742003"/>
              </a:xfrm>
              <a:prstGeom prst="rect">
                <a:avLst/>
              </a:prstGeom>
              <a:noFill/>
            </p:spPr>
            <p:txBody>
              <a:bodyPr vert="vert270" wrap="square" rtlCol="0">
                <a:spAutoFit/>
              </a:bodyPr>
              <a:lstStyle/>
              <a:p>
                <a:r>
                  <a:rPr lang="en-US" b="1" dirty="0" smtClean="0"/>
                  <a:t>Surface Waves</a:t>
                </a:r>
                <a:endParaRPr lang="en-US" b="1" dirty="0"/>
              </a:p>
            </p:txBody>
          </p:sp>
        </p:grpSp>
      </p:grpSp>
      <p:grpSp>
        <p:nvGrpSpPr>
          <p:cNvPr id="11" name="Group 10"/>
          <p:cNvGrpSpPr/>
          <p:nvPr/>
        </p:nvGrpSpPr>
        <p:grpSpPr>
          <a:xfrm>
            <a:off x="6815139" y="2197048"/>
            <a:ext cx="2328861" cy="2042652"/>
            <a:chOff x="7692674" y="3311016"/>
            <a:chExt cx="2328861" cy="2042652"/>
          </a:xfrm>
        </p:grpSpPr>
        <p:sp>
          <p:nvSpPr>
            <p:cNvPr id="9" name="7-Point Star 8"/>
            <p:cNvSpPr/>
            <p:nvPr/>
          </p:nvSpPr>
          <p:spPr bwMode="auto">
            <a:xfrm>
              <a:off x="7692674" y="3311016"/>
              <a:ext cx="2328861" cy="2042652"/>
            </a:xfrm>
            <a:prstGeom prst="star7">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7958139" y="3884113"/>
              <a:ext cx="1800224" cy="923330"/>
            </a:xfrm>
            <a:prstGeom prst="rect">
              <a:avLst/>
            </a:prstGeom>
            <a:noFill/>
          </p:spPr>
          <p:txBody>
            <a:bodyPr wrap="square" rtlCol="0">
              <a:spAutoFit/>
            </a:bodyPr>
            <a:lstStyle/>
            <a:p>
              <a:pPr algn="ctr"/>
              <a:r>
                <a:rPr lang="en-US" dirty="0" smtClean="0">
                  <a:solidFill>
                    <a:schemeClr val="bg1">
                      <a:lumMod val="75000"/>
                    </a:schemeClr>
                  </a:solidFill>
                </a:rPr>
                <a:t>Students really appreciate the alliteration here</a:t>
              </a:r>
              <a:endParaRPr lang="en-US" dirty="0">
                <a:solidFill>
                  <a:schemeClr val="bg1">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 calcmode="lin" valueType="num">
                                      <p:cBhvr additive="base">
                                        <p:cTn id="2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387">
                                            <p:txEl>
                                              <p:pRg st="5" end="5"/>
                                            </p:txEl>
                                          </p:spTgt>
                                        </p:tgtEl>
                                        <p:attrNameLst>
                                          <p:attrName>style.visibility</p:attrName>
                                        </p:attrNameLst>
                                      </p:cBhvr>
                                      <p:to>
                                        <p:strVal val="visible"/>
                                      </p:to>
                                    </p:set>
                                    <p:anim calcmode="lin" valueType="num">
                                      <p:cBhvr additive="base">
                                        <p:cTn id="25"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 calcmode="lin" valueType="num">
                                      <p:cBhvr additive="base">
                                        <p:cTn id="2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387">
                                            <p:txEl>
                                              <p:pRg st="7" end="7"/>
                                            </p:txEl>
                                          </p:spTgt>
                                        </p:tgtEl>
                                        <p:attrNameLst>
                                          <p:attrName>style.visibility</p:attrName>
                                        </p:attrNameLst>
                                      </p:cBhvr>
                                      <p:to>
                                        <p:strVal val="visible"/>
                                      </p:to>
                                    </p:set>
                                    <p:anim calcmode="lin" valueType="num">
                                      <p:cBhvr additive="base">
                                        <p:cTn id="33"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387">
                                            <p:txEl>
                                              <p:pRg st="9" end="9"/>
                                            </p:txEl>
                                          </p:spTgt>
                                        </p:tgtEl>
                                        <p:attrNameLst>
                                          <p:attrName>style.visibility</p:attrName>
                                        </p:attrNameLst>
                                      </p:cBhvr>
                                      <p:to>
                                        <p:strVal val="visible"/>
                                      </p:to>
                                    </p:set>
                                    <p:anim calcmode="lin" valueType="num">
                                      <p:cBhvr additive="base">
                                        <p:cTn id="39"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387">
                                            <p:txEl>
                                              <p:pRg st="10" end="10"/>
                                            </p:txEl>
                                          </p:spTgt>
                                        </p:tgtEl>
                                        <p:attrNameLst>
                                          <p:attrName>style.visibility</p:attrName>
                                        </p:attrNameLst>
                                      </p:cBhvr>
                                      <p:to>
                                        <p:strVal val="visible"/>
                                      </p:to>
                                    </p:set>
                                    <p:anim calcmode="lin" valueType="num">
                                      <p:cBhvr additive="base">
                                        <p:cTn id="43"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387">
                                            <p:txEl>
                                              <p:pRg st="11" end="11"/>
                                            </p:txEl>
                                          </p:spTgt>
                                        </p:tgtEl>
                                        <p:attrNameLst>
                                          <p:attrName>style.visibility</p:attrName>
                                        </p:attrNameLst>
                                      </p:cBhvr>
                                      <p:to>
                                        <p:strVal val="visible"/>
                                      </p:to>
                                    </p:set>
                                    <p:anim calcmode="lin" valueType="num">
                                      <p:cBhvr additive="base">
                                        <p:cTn id="47"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387">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387">
                                            <p:txEl>
                                              <p:pRg st="12" end="12"/>
                                            </p:txEl>
                                          </p:spTgt>
                                        </p:tgtEl>
                                        <p:attrNameLst>
                                          <p:attrName>style.visibility</p:attrName>
                                        </p:attrNameLst>
                                      </p:cBhvr>
                                      <p:to>
                                        <p:strVal val="visible"/>
                                      </p:to>
                                    </p:set>
                                    <p:anim calcmode="lin" valueType="num">
                                      <p:cBhvr additive="base">
                                        <p:cTn id="51" dur="5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3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about Earthquakes</a:t>
            </a:r>
            <a:endParaRPr lang="en-US" dirty="0"/>
          </a:p>
        </p:txBody>
      </p:sp>
      <p:sp>
        <p:nvSpPr>
          <p:cNvPr id="3" name="Content Placeholder 2"/>
          <p:cNvSpPr>
            <a:spLocks noGrp="1"/>
          </p:cNvSpPr>
          <p:nvPr>
            <p:ph idx="1"/>
          </p:nvPr>
        </p:nvSpPr>
        <p:spPr>
          <a:xfrm>
            <a:off x="457200" y="1600200"/>
            <a:ext cx="8229600" cy="4886325"/>
          </a:xfrm>
        </p:spPr>
        <p:txBody>
          <a:bodyPr/>
          <a:lstStyle/>
          <a:p>
            <a:r>
              <a:rPr lang="en-US" dirty="0" smtClean="0"/>
              <a:t>Two learning objectives for students undertaking E&amp;PS 101 at UNM-VC are:</a:t>
            </a:r>
          </a:p>
          <a:p>
            <a:pPr lvl="3"/>
            <a:endParaRPr lang="en-US" dirty="0" smtClean="0"/>
          </a:p>
          <a:p>
            <a:pPr lvl="1"/>
            <a:r>
              <a:rPr lang="en-US" sz="2600" dirty="0" smtClean="0"/>
              <a:t>Students will be able to describe earthquakes;</a:t>
            </a:r>
          </a:p>
          <a:p>
            <a:pPr lvl="2"/>
            <a:r>
              <a:rPr lang="en-US" dirty="0" smtClean="0"/>
              <a:t>how they occur,</a:t>
            </a:r>
          </a:p>
          <a:p>
            <a:pPr lvl="2"/>
            <a:r>
              <a:rPr lang="en-US" dirty="0" smtClean="0"/>
              <a:t>what the three types of seismic waves are, and </a:t>
            </a:r>
          </a:p>
          <a:p>
            <a:pPr lvl="2"/>
            <a:r>
              <a:rPr lang="en-US" dirty="0" smtClean="0"/>
              <a:t>how these waves differ.</a:t>
            </a:r>
          </a:p>
          <a:p>
            <a:pPr lvl="3"/>
            <a:endParaRPr lang="en-US" sz="1600" dirty="0" smtClean="0"/>
          </a:p>
          <a:p>
            <a:pPr lvl="1"/>
            <a:r>
              <a:rPr lang="en-US" sz="2600" dirty="0" smtClean="0"/>
              <a:t>Students will be able to determine an earthquake’s epicenter from seismic wave data</a:t>
            </a:r>
            <a:endParaRPr lang="en-US" sz="2600" dirty="0"/>
          </a:p>
        </p:txBody>
      </p:sp>
    </p:spTree>
    <p:extLst>
      <p:ext uri="{BB962C8B-B14F-4D97-AF65-F5344CB8AC3E}">
        <p14:creationId xmlns:p14="http://schemas.microsoft.com/office/powerpoint/2010/main" val="10540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5"/>
                                      </p:to>
                                    </p:set>
                                    <p:animEffect filter="image" prLst="opacity: 0.5">
                                      <p:cBhvr rctx="IE">
                                        <p:cTn id="10" dur="indefinite"/>
                                        <p:tgtEl>
                                          <p:spTgt spid="3">
                                            <p:txEl>
                                              <p:pRg st="3" end="3"/>
                                            </p:txEl>
                                          </p:spTgt>
                                        </p:tgtEl>
                                      </p:cBhvr>
                                    </p:animEffect>
                                  </p:childTnLst>
                                </p:cTn>
                              </p:par>
                              <p:par>
                                <p:cTn id="11" presetID="9" presetClass="emph" presetSubtype="0" nodeType="withEffect">
                                  <p:stCondLst>
                                    <p:cond delay="0"/>
                                  </p:stCondLst>
                                  <p:childTnLst>
                                    <p:set>
                                      <p:cBhvr rctx="PPT">
                                        <p:cTn id="12" dur="indefinite"/>
                                        <p:tgtEl>
                                          <p:spTgt spid="3">
                                            <p:txEl>
                                              <p:pRg st="4" end="4"/>
                                            </p:txEl>
                                          </p:spTgt>
                                        </p:tgtEl>
                                        <p:attrNameLst>
                                          <p:attrName>style.opacity</p:attrName>
                                        </p:attrNameLst>
                                      </p:cBhvr>
                                      <p:to>
                                        <p:strVal val="0.5"/>
                                      </p:to>
                                    </p:set>
                                    <p:animEffect filter="image" prLst="opacity: 0.5">
                                      <p:cBhvr rctx="IE">
                                        <p:cTn id="13" dur="indefinite"/>
                                        <p:tgtEl>
                                          <p:spTgt spid="3">
                                            <p:txEl>
                                              <p:pRg st="4" end="4"/>
                                            </p:txEl>
                                          </p:spTgt>
                                        </p:tgtEl>
                                      </p:cBhvr>
                                    </p:animEffect>
                                  </p:childTnLst>
                                </p:cTn>
                              </p:par>
                              <p:par>
                                <p:cTn id="14" presetID="9" presetClass="emph" presetSubtype="0" nodeType="withEffect">
                                  <p:stCondLst>
                                    <p:cond delay="0"/>
                                  </p:stCondLst>
                                  <p:childTnLst>
                                    <p:set>
                                      <p:cBhvr rctx="PPT">
                                        <p:cTn id="15" dur="indefinite"/>
                                        <p:tgtEl>
                                          <p:spTgt spid="3">
                                            <p:txEl>
                                              <p:pRg st="5" end="5"/>
                                            </p:txEl>
                                          </p:spTgt>
                                        </p:tgtEl>
                                        <p:attrNameLst>
                                          <p:attrName>style.opacity</p:attrName>
                                        </p:attrNameLst>
                                      </p:cBhvr>
                                      <p:to>
                                        <p:strVal val="0.5"/>
                                      </p:to>
                                    </p:set>
                                    <p:animEffect filter="image" prLst="opacity: 0.5">
                                      <p:cBhvr rctx="IE">
                                        <p:cTn id="16"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3586"/>
            <a:ext cx="3215640" cy="3429000"/>
          </a:xfrm>
        </p:spPr>
        <p:txBody>
          <a:bodyPr/>
          <a:lstStyle/>
          <a:p>
            <a:pPr eaLnBrk="1" hangingPunct="1">
              <a:defRPr/>
            </a:pPr>
            <a:r>
              <a:rPr lang="en-US" sz="4000" dirty="0" smtClean="0"/>
              <a:t>Locating an Earthquake’s Epicenter</a:t>
            </a:r>
          </a:p>
        </p:txBody>
      </p:sp>
      <p:pic>
        <p:nvPicPr>
          <p:cNvPr id="5" name="Picture 2" descr="http://serc.carleton.edu/images/mathyouneed/p_s_wave_plot.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502" y="-1"/>
            <a:ext cx="6068938" cy="68903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 y="3489960"/>
            <a:ext cx="2910840" cy="3046988"/>
          </a:xfrm>
          <a:prstGeom prst="rect">
            <a:avLst/>
          </a:prstGeom>
          <a:noFill/>
        </p:spPr>
        <p:txBody>
          <a:bodyPr wrap="square" rtlCol="0">
            <a:spAutoFit/>
          </a:bodyPr>
          <a:lstStyle/>
          <a:p>
            <a:r>
              <a:rPr lang="en-US" sz="2400" dirty="0" smtClean="0"/>
              <a:t>Think-Pair-Share</a:t>
            </a:r>
            <a:endParaRPr lang="en-US" sz="2400" dirty="0"/>
          </a:p>
          <a:p>
            <a:endParaRPr lang="en-US" sz="2400" dirty="0" smtClean="0"/>
          </a:p>
          <a:p>
            <a:r>
              <a:rPr lang="en-US" sz="2400" dirty="0" smtClean="0"/>
              <a:t>Study the graph on the right. </a:t>
            </a:r>
          </a:p>
          <a:p>
            <a:r>
              <a:rPr lang="en-US" sz="2400" dirty="0" smtClean="0"/>
              <a:t>Make </a:t>
            </a:r>
            <a:r>
              <a:rPr lang="en-US" sz="2400" b="1" u="sng" dirty="0" smtClean="0"/>
              <a:t>two</a:t>
            </a:r>
            <a:r>
              <a:rPr lang="en-US" sz="2400" dirty="0" smtClean="0"/>
              <a:t> observations about the two lines labeled P and S.</a:t>
            </a:r>
            <a:endParaRPr lang="en-US" sz="2400" dirty="0"/>
          </a:p>
        </p:txBody>
      </p:sp>
    </p:spTree>
    <p:extLst>
      <p:ext uri="{BB962C8B-B14F-4D97-AF65-F5344CB8AC3E}">
        <p14:creationId xmlns:p14="http://schemas.microsoft.com/office/powerpoint/2010/main" val="20633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171574"/>
          </a:xfrm>
        </p:spPr>
        <p:txBody>
          <a:bodyPr/>
          <a:lstStyle/>
          <a:p>
            <a:r>
              <a:rPr lang="en-US" sz="4000" dirty="0" smtClean="0"/>
              <a:t>Locating an Earthquake’s Epicenter</a:t>
            </a:r>
            <a:endParaRPr lang="en-US" sz="4000" dirty="0"/>
          </a:p>
        </p:txBody>
      </p:sp>
      <p:pic>
        <p:nvPicPr>
          <p:cNvPr id="8194" name="Picture 2" descr="C:\Users\Tom's Work\Documents\Teaching\UNM Valencia\2011-12 Spring\Earth 101\Weeks 5-8\L14 - Earthquakes - Mar5\Finnish seismogram of Loma Priet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038" y="1338262"/>
            <a:ext cx="5975131" cy="452816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25967" y="1322496"/>
            <a:ext cx="2627591" cy="441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spcAft>
                <a:spcPts val="600"/>
              </a:spcAft>
            </a:pPr>
            <a:r>
              <a:rPr lang="en-US" sz="2400" dirty="0" smtClean="0"/>
              <a:t>It is necessary to measure the amount of time between the arrival of P and S waves on a recording</a:t>
            </a:r>
          </a:p>
          <a:p>
            <a:pPr>
              <a:spcBef>
                <a:spcPct val="50000"/>
              </a:spcBef>
            </a:pPr>
            <a:r>
              <a:rPr lang="en-US" sz="2400" dirty="0" smtClean="0"/>
              <a:t>We can use the time to read off a distance using our graph</a:t>
            </a:r>
          </a:p>
        </p:txBody>
      </p:sp>
    </p:spTree>
    <p:extLst>
      <p:ext uri="{BB962C8B-B14F-4D97-AF65-F5344CB8AC3E}">
        <p14:creationId xmlns:p14="http://schemas.microsoft.com/office/powerpoint/2010/main" val="352485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5" name="TextBox 4"/>
          <p:cNvSpPr txBox="1"/>
          <p:nvPr/>
        </p:nvSpPr>
        <p:spPr>
          <a:xfrm>
            <a:off x="78830" y="1393144"/>
            <a:ext cx="3568064" cy="5170646"/>
          </a:xfrm>
          <a:prstGeom prst="rect">
            <a:avLst/>
          </a:prstGeom>
          <a:noFill/>
        </p:spPr>
        <p:txBody>
          <a:bodyPr wrap="square" rtlCol="0">
            <a:spAutoFit/>
          </a:bodyPr>
          <a:lstStyle/>
          <a:p>
            <a:r>
              <a:rPr lang="en-US" sz="2200" dirty="0" smtClean="0"/>
              <a:t>For </a:t>
            </a:r>
            <a:r>
              <a:rPr lang="en-US" sz="2200" dirty="0"/>
              <a:t>the Loma </a:t>
            </a:r>
            <a:r>
              <a:rPr lang="en-US" sz="2200" dirty="0" err="1"/>
              <a:t>Prieta</a:t>
            </a:r>
            <a:r>
              <a:rPr lang="en-US" sz="2200" dirty="0"/>
              <a:t> earthquake, the </a:t>
            </a:r>
            <a:r>
              <a:rPr lang="en-US" sz="2200" u="sng" dirty="0"/>
              <a:t>P-minus-S interval </a:t>
            </a:r>
            <a:r>
              <a:rPr lang="en-US" sz="2200" dirty="0"/>
              <a:t>at the Albuquerque seismic station </a:t>
            </a:r>
            <a:r>
              <a:rPr lang="en-US" sz="2200" dirty="0" smtClean="0"/>
              <a:t>was </a:t>
            </a:r>
            <a:r>
              <a:rPr lang="en-US" sz="2200" dirty="0"/>
              <a:t>2 minutes and 18 seconds (or 2.3 minutes</a:t>
            </a:r>
            <a:r>
              <a:rPr lang="en-US" sz="2200" dirty="0" smtClean="0"/>
              <a:t>).</a:t>
            </a:r>
          </a:p>
          <a:p>
            <a:endParaRPr lang="en-US" sz="2200" dirty="0"/>
          </a:p>
          <a:p>
            <a:r>
              <a:rPr lang="en-US" sz="2200" dirty="0" smtClean="0"/>
              <a:t>How far had the seismic waves traveled to reach Albuquerque?</a:t>
            </a:r>
          </a:p>
          <a:p>
            <a:endParaRPr lang="en-US" sz="2200" dirty="0"/>
          </a:p>
          <a:p>
            <a:r>
              <a:rPr lang="en-US" sz="2200" dirty="0" smtClean="0"/>
              <a:t>Is this enough information for us to determine the epicenter of the Earthquake?</a:t>
            </a:r>
            <a:endParaRPr lang="en-US" sz="2200" dirty="0"/>
          </a:p>
        </p:txBody>
      </p:sp>
      <p:grpSp>
        <p:nvGrpSpPr>
          <p:cNvPr id="11" name="Group 10"/>
          <p:cNvGrpSpPr/>
          <p:nvPr/>
        </p:nvGrpSpPr>
        <p:grpSpPr>
          <a:xfrm>
            <a:off x="3646894" y="1844553"/>
            <a:ext cx="5512872" cy="4414345"/>
            <a:chOff x="3646894" y="2222937"/>
            <a:chExt cx="5512872" cy="4414345"/>
          </a:xfrm>
        </p:grpSpPr>
        <p:grpSp>
          <p:nvGrpSpPr>
            <p:cNvPr id="8" name="Group 7"/>
            <p:cNvGrpSpPr/>
            <p:nvPr/>
          </p:nvGrpSpPr>
          <p:grpSpPr>
            <a:xfrm>
              <a:off x="3646894" y="2222937"/>
              <a:ext cx="5512872" cy="4414345"/>
              <a:chOff x="3646894" y="2222937"/>
              <a:chExt cx="5512872" cy="4414345"/>
            </a:xfrm>
          </p:grpSpPr>
          <p:sp>
            <p:nvSpPr>
              <p:cNvPr id="6" name="Rectangle 5"/>
              <p:cNvSpPr/>
              <p:nvPr/>
            </p:nvSpPr>
            <p:spPr bwMode="auto">
              <a:xfrm>
                <a:off x="3646894" y="2222937"/>
                <a:ext cx="5497105" cy="441434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26" name="Picture 2" descr="C:\Users\Tom's Work\Documents\Teaching\SERC Workshop - June2012 Bozeman\P-S travel times 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656" y="2397679"/>
                <a:ext cx="4954344" cy="3608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83304" y="5984168"/>
                <a:ext cx="4367048" cy="523220"/>
              </a:xfrm>
              <a:prstGeom prst="rect">
                <a:avLst/>
              </a:prstGeom>
              <a:noFill/>
            </p:spPr>
            <p:txBody>
              <a:bodyPr wrap="square" rtlCol="0">
                <a:spAutoFit/>
              </a:bodyPr>
              <a:lstStyle/>
              <a:p>
                <a:r>
                  <a:rPr lang="en-US" sz="2800" b="1" dirty="0" smtClean="0">
                    <a:solidFill>
                      <a:schemeClr val="bg1">
                        <a:lumMod val="75000"/>
                      </a:schemeClr>
                    </a:solidFill>
                  </a:rPr>
                  <a:t>Epicenter Distance (km)</a:t>
                </a:r>
                <a:endParaRPr lang="en-US" sz="2800" b="1" dirty="0">
                  <a:solidFill>
                    <a:schemeClr val="bg1">
                      <a:lumMod val="75000"/>
                    </a:schemeClr>
                  </a:solidFill>
                </a:endParaRPr>
              </a:p>
            </p:txBody>
          </p:sp>
          <p:sp>
            <p:nvSpPr>
              <p:cNvPr id="7" name="TextBox 6"/>
              <p:cNvSpPr txBox="1"/>
              <p:nvPr/>
            </p:nvSpPr>
            <p:spPr>
              <a:xfrm rot="16200000">
                <a:off x="2300093" y="3767133"/>
                <a:ext cx="3216825" cy="523220"/>
              </a:xfrm>
              <a:prstGeom prst="rect">
                <a:avLst/>
              </a:prstGeom>
              <a:noFill/>
            </p:spPr>
            <p:txBody>
              <a:bodyPr wrap="square" rtlCol="0">
                <a:spAutoFit/>
              </a:bodyPr>
              <a:lstStyle/>
              <a:p>
                <a:r>
                  <a:rPr lang="en-US" sz="2800" b="1" dirty="0" smtClean="0">
                    <a:solidFill>
                      <a:schemeClr val="bg1">
                        <a:lumMod val="75000"/>
                      </a:schemeClr>
                    </a:solidFill>
                  </a:rPr>
                  <a:t>Travel Time (min)</a:t>
                </a:r>
                <a:endParaRPr lang="en-US" sz="2800" b="1" dirty="0">
                  <a:solidFill>
                    <a:schemeClr val="bg1">
                      <a:lumMod val="75000"/>
                    </a:schemeClr>
                  </a:solidFill>
                </a:endParaRPr>
              </a:p>
            </p:txBody>
          </p:sp>
          <p:sp>
            <p:nvSpPr>
              <p:cNvPr id="9" name="Rectangle 8"/>
              <p:cNvSpPr/>
              <p:nvPr/>
            </p:nvSpPr>
            <p:spPr bwMode="auto">
              <a:xfrm>
                <a:off x="8891752" y="2238700"/>
                <a:ext cx="268014" cy="337382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10" name="TextBox 9"/>
            <p:cNvSpPr txBox="1"/>
            <p:nvPr/>
          </p:nvSpPr>
          <p:spPr>
            <a:xfrm>
              <a:off x="7551683" y="2727435"/>
              <a:ext cx="583324" cy="646331"/>
            </a:xfrm>
            <a:prstGeom prst="rect">
              <a:avLst/>
            </a:prstGeom>
            <a:noFill/>
          </p:spPr>
          <p:txBody>
            <a:bodyPr wrap="square" rtlCol="0">
              <a:spAutoFit/>
            </a:bodyPr>
            <a:lstStyle/>
            <a:p>
              <a:r>
                <a:rPr lang="en-US" sz="3600" dirty="0" smtClean="0">
                  <a:solidFill>
                    <a:srgbClr val="C00000"/>
                  </a:solidFill>
                </a:rPr>
                <a:t>P</a:t>
              </a:r>
              <a:endParaRPr lang="en-US" sz="3600" dirty="0">
                <a:solidFill>
                  <a:srgbClr val="C00000"/>
                </a:solidFill>
              </a:endParaRPr>
            </a:p>
          </p:txBody>
        </p:sp>
        <p:sp>
          <p:nvSpPr>
            <p:cNvPr id="12" name="TextBox 11"/>
            <p:cNvSpPr txBox="1"/>
            <p:nvPr/>
          </p:nvSpPr>
          <p:spPr>
            <a:xfrm>
              <a:off x="5386552" y="2376604"/>
              <a:ext cx="583324" cy="646331"/>
            </a:xfrm>
            <a:prstGeom prst="rect">
              <a:avLst/>
            </a:prstGeom>
            <a:noFill/>
          </p:spPr>
          <p:txBody>
            <a:bodyPr wrap="square" rtlCol="0">
              <a:spAutoFit/>
            </a:bodyPr>
            <a:lstStyle/>
            <a:p>
              <a:r>
                <a:rPr lang="en-US" sz="3600" dirty="0" smtClean="0">
                  <a:solidFill>
                    <a:srgbClr val="3E16EA"/>
                  </a:solidFill>
                </a:rPr>
                <a:t>S</a:t>
              </a:r>
              <a:endParaRPr lang="en-US" sz="3600" dirty="0">
                <a:solidFill>
                  <a:srgbClr val="3E16EA"/>
                </a:solidFill>
              </a:endParaRPr>
            </a:p>
          </p:txBody>
        </p:sp>
      </p:grpSp>
      <p:sp>
        <p:nvSpPr>
          <p:cNvPr id="13" name="TextBox 12"/>
          <p:cNvSpPr txBox="1"/>
          <p:nvPr/>
        </p:nvSpPr>
        <p:spPr>
          <a:xfrm>
            <a:off x="3646895" y="6258898"/>
            <a:ext cx="5512871" cy="646331"/>
          </a:xfrm>
          <a:prstGeom prst="rect">
            <a:avLst/>
          </a:prstGeom>
          <a:noFill/>
        </p:spPr>
        <p:txBody>
          <a:bodyPr wrap="square" rtlCol="0">
            <a:spAutoFit/>
          </a:bodyPr>
          <a:lstStyle/>
          <a:p>
            <a:pPr marL="520700" indent="-520700"/>
            <a:r>
              <a:rPr lang="en-US" u="sng" dirty="0" smtClean="0"/>
              <a:t>Hint:</a:t>
            </a:r>
            <a:r>
              <a:rPr lang="en-US" dirty="0" smtClean="0"/>
              <a:t> Each square on vertical axis is 20 seconds, and each square on horizontal axis is 200 km</a:t>
            </a:r>
            <a:endParaRPr lang="en-US" dirty="0"/>
          </a:p>
        </p:txBody>
      </p:sp>
    </p:spTree>
    <p:extLst>
      <p:ext uri="{BB962C8B-B14F-4D97-AF65-F5344CB8AC3E}">
        <p14:creationId xmlns:p14="http://schemas.microsoft.com/office/powerpoint/2010/main" val="397637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 y="88621"/>
            <a:ext cx="3104424" cy="6700106"/>
          </a:xfrm>
        </p:spPr>
        <p:txBody>
          <a:bodyPr/>
          <a:lstStyle/>
          <a:p>
            <a:r>
              <a:rPr lang="en-US" dirty="0" smtClean="0"/>
              <a:t>One Station is not enough…</a:t>
            </a:r>
            <a:br>
              <a:rPr lang="en-US" dirty="0" smtClean="0"/>
            </a:br>
            <a:r>
              <a:rPr lang="en-US" dirty="0"/>
              <a:t/>
            </a:r>
            <a:br>
              <a:rPr lang="en-US" dirty="0"/>
            </a:br>
            <a:r>
              <a:rPr lang="en-US" dirty="0" smtClean="0"/>
              <a:t>With two we can narrow it down…</a:t>
            </a:r>
            <a:endParaRPr lang="en-US" dirty="0"/>
          </a:p>
        </p:txBody>
      </p:sp>
      <p:pic>
        <p:nvPicPr>
          <p:cNvPr id="2050" name="Picture 2" descr="http://www.freeworldmaps.net/download/maps/northamerica/NorthAmerica_outline_blac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017" y="1"/>
            <a:ext cx="594498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5439103" y="4099034"/>
            <a:ext cx="157656" cy="157656"/>
          </a:xfrm>
          <a:prstGeom prst="ellipse">
            <a:avLst/>
          </a:prstGeom>
          <a:solidFill>
            <a:srgbClr val="FF0000"/>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5" name="Straight Arrow Connector 4"/>
          <p:cNvCxnSpPr/>
          <p:nvPr/>
        </p:nvCxnSpPr>
        <p:spPr bwMode="auto">
          <a:xfrm flipH="1" flipV="1">
            <a:off x="4572000" y="3983831"/>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4" name="Straight Arrow Connector 13"/>
          <p:cNvCxnSpPr/>
          <p:nvPr/>
        </p:nvCxnSpPr>
        <p:spPr bwMode="auto">
          <a:xfrm rot="16200000" flipH="1" flipV="1">
            <a:off x="4947828" y="4553812"/>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5" name="Straight Arrow Connector 14"/>
          <p:cNvCxnSpPr/>
          <p:nvPr/>
        </p:nvCxnSpPr>
        <p:spPr bwMode="auto">
          <a:xfrm rot="5400000" flipH="1" flipV="1">
            <a:off x="5141861" y="3607880"/>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6" name="Straight Arrow Connector 15"/>
          <p:cNvCxnSpPr/>
          <p:nvPr/>
        </p:nvCxnSpPr>
        <p:spPr bwMode="auto">
          <a:xfrm rot="9000000" flipH="1" flipV="1">
            <a:off x="5502954" y="3929163"/>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7" name="Straight Arrow Connector 16"/>
          <p:cNvCxnSpPr/>
          <p:nvPr/>
        </p:nvCxnSpPr>
        <p:spPr bwMode="auto">
          <a:xfrm rot="1800000" flipH="1" flipV="1">
            <a:off x="4683753" y="3760346"/>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8" name="Straight Arrow Connector 17"/>
          <p:cNvCxnSpPr/>
          <p:nvPr/>
        </p:nvCxnSpPr>
        <p:spPr bwMode="auto">
          <a:xfrm rot="7200000" flipH="1" flipV="1">
            <a:off x="5365468" y="3718156"/>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9" name="Straight Arrow Connector 18"/>
          <p:cNvCxnSpPr/>
          <p:nvPr/>
        </p:nvCxnSpPr>
        <p:spPr bwMode="auto">
          <a:xfrm rot="10800000" flipH="1" flipV="1">
            <a:off x="5517811" y="4177861"/>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0" name="Straight Arrow Connector 19"/>
          <p:cNvCxnSpPr/>
          <p:nvPr/>
        </p:nvCxnSpPr>
        <p:spPr bwMode="auto">
          <a:xfrm rot="14400000" flipH="1" flipV="1">
            <a:off x="5197309" y="4538955"/>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1" name="Straight Arrow Connector 20"/>
          <p:cNvCxnSpPr/>
          <p:nvPr/>
        </p:nvCxnSpPr>
        <p:spPr bwMode="auto">
          <a:xfrm rot="12600000" flipH="1" flipV="1">
            <a:off x="5405936" y="4401346"/>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2" name="Straight Arrow Connector 21"/>
          <p:cNvCxnSpPr/>
          <p:nvPr/>
        </p:nvCxnSpPr>
        <p:spPr bwMode="auto">
          <a:xfrm rot="3600000" flipH="1" flipV="1">
            <a:off x="4892501" y="3622737"/>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3" name="Straight Arrow Connector 22"/>
          <p:cNvCxnSpPr/>
          <p:nvPr/>
        </p:nvCxnSpPr>
        <p:spPr bwMode="auto">
          <a:xfrm rot="19800000" flipH="1" flipV="1">
            <a:off x="4586735" y="4235621"/>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4" name="Straight Arrow Connector 23"/>
          <p:cNvCxnSpPr/>
          <p:nvPr/>
        </p:nvCxnSpPr>
        <p:spPr bwMode="auto">
          <a:xfrm rot="18000000" flipH="1" flipV="1">
            <a:off x="4724465" y="4441938"/>
            <a:ext cx="945932" cy="19403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9" name="Oval 8"/>
          <p:cNvSpPr/>
          <p:nvPr/>
        </p:nvSpPr>
        <p:spPr bwMode="auto">
          <a:xfrm>
            <a:off x="4552952" y="3214691"/>
            <a:ext cx="1929843" cy="1928156"/>
          </a:xfrm>
          <a:prstGeom prst="ellipse">
            <a:avLst/>
          </a:prstGeom>
          <a:no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6" name="Oval 25"/>
          <p:cNvSpPr/>
          <p:nvPr/>
        </p:nvSpPr>
        <p:spPr bwMode="auto">
          <a:xfrm>
            <a:off x="4666354" y="2768281"/>
            <a:ext cx="157656" cy="157656"/>
          </a:xfrm>
          <a:prstGeom prst="ellipse">
            <a:avLst/>
          </a:prstGeom>
          <a:solidFill>
            <a:srgbClr val="FF0000"/>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7" name="Oval 26"/>
          <p:cNvSpPr/>
          <p:nvPr/>
        </p:nvSpPr>
        <p:spPr bwMode="auto">
          <a:xfrm>
            <a:off x="3602182" y="1704109"/>
            <a:ext cx="2286000" cy="2286000"/>
          </a:xfrm>
          <a:prstGeom prst="ellipse">
            <a:avLst/>
          </a:prstGeom>
          <a:no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28" name="Group 27"/>
          <p:cNvGrpSpPr/>
          <p:nvPr/>
        </p:nvGrpSpPr>
        <p:grpSpPr>
          <a:xfrm>
            <a:off x="4414466" y="3079607"/>
            <a:ext cx="1571341" cy="1092539"/>
            <a:chOff x="4414466" y="3079607"/>
            <a:chExt cx="1571341" cy="1092539"/>
          </a:xfrm>
        </p:grpSpPr>
        <p:sp>
          <p:nvSpPr>
            <p:cNvPr id="25" name="Explosion 1 24"/>
            <p:cNvSpPr/>
            <p:nvPr/>
          </p:nvSpPr>
          <p:spPr bwMode="auto">
            <a:xfrm>
              <a:off x="4414466" y="3808072"/>
              <a:ext cx="330716" cy="364074"/>
            </a:xfrm>
            <a:prstGeom prst="irregularSeal1">
              <a:avLst/>
            </a:prstGeom>
            <a:gradFill flip="none" rotWithShape="1">
              <a:gsLst>
                <a:gs pos="0">
                  <a:srgbClr val="FFF200"/>
                </a:gs>
                <a:gs pos="45000">
                  <a:srgbClr val="FF7A00"/>
                </a:gs>
                <a:gs pos="70000">
                  <a:srgbClr val="FF0300"/>
                </a:gs>
                <a:gs pos="100000">
                  <a:srgbClr val="4D0808"/>
                </a:gs>
              </a:gsLst>
              <a:path path="circle">
                <a:fillToRect l="100000" t="100000"/>
              </a:path>
              <a:tileRect r="-100000" b="-100000"/>
            </a:gra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Explosion 1 28"/>
            <p:cNvSpPr/>
            <p:nvPr/>
          </p:nvSpPr>
          <p:spPr bwMode="auto">
            <a:xfrm>
              <a:off x="5655091" y="3079607"/>
              <a:ext cx="330716" cy="364074"/>
            </a:xfrm>
            <a:prstGeom prst="irregularSeal1">
              <a:avLst/>
            </a:prstGeom>
            <a:gradFill flip="none" rotWithShape="1">
              <a:gsLst>
                <a:gs pos="0">
                  <a:srgbClr val="FFF200"/>
                </a:gs>
                <a:gs pos="45000">
                  <a:srgbClr val="FF7A00"/>
                </a:gs>
                <a:gs pos="70000">
                  <a:srgbClr val="FF0300"/>
                </a:gs>
                <a:gs pos="100000">
                  <a:srgbClr val="4D0808"/>
                </a:gs>
              </a:gsLst>
              <a:path path="circle">
                <a:fillToRect l="100000" t="100000"/>
              </a:path>
              <a:tileRect r="-100000" b="-100000"/>
            </a:gra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25394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24"/>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0" presetClass="exit" presetSubtype="0" fill="hold" nodeType="withEffect">
                                  <p:stCondLst>
                                    <p:cond delay="1500"/>
                                  </p:stCondLst>
                                  <p:childTnLst>
                                    <p:animEffect transition="out" filter="fade">
                                      <p:cBhvr>
                                        <p:cTn id="41" dur="3000"/>
                                        <p:tgtEl>
                                          <p:spTgt spid="17"/>
                                        </p:tgtEl>
                                      </p:cBhvr>
                                    </p:animEffect>
                                    <p:set>
                                      <p:cBhvr>
                                        <p:cTn id="42" dur="1" fill="hold">
                                          <p:stCondLst>
                                            <p:cond delay="2999"/>
                                          </p:stCondLst>
                                        </p:cTn>
                                        <p:tgtEl>
                                          <p:spTgt spid="17"/>
                                        </p:tgtEl>
                                        <p:attrNameLst>
                                          <p:attrName>style.visibility</p:attrName>
                                        </p:attrNameLst>
                                      </p:cBhvr>
                                      <p:to>
                                        <p:strVal val="hidden"/>
                                      </p:to>
                                    </p:set>
                                  </p:childTnLst>
                                </p:cTn>
                              </p:par>
                              <p:par>
                                <p:cTn id="43" presetID="10" presetClass="exit" presetSubtype="0" fill="hold" nodeType="withEffect">
                                  <p:stCondLst>
                                    <p:cond delay="1500"/>
                                  </p:stCondLst>
                                  <p:childTnLst>
                                    <p:animEffect transition="out" filter="fade">
                                      <p:cBhvr>
                                        <p:cTn id="44" dur="3000"/>
                                        <p:tgtEl>
                                          <p:spTgt spid="22"/>
                                        </p:tgtEl>
                                      </p:cBhvr>
                                    </p:animEffect>
                                    <p:set>
                                      <p:cBhvr>
                                        <p:cTn id="45" dur="1" fill="hold">
                                          <p:stCondLst>
                                            <p:cond delay="2999"/>
                                          </p:stCondLst>
                                        </p:cTn>
                                        <p:tgtEl>
                                          <p:spTgt spid="22"/>
                                        </p:tgtEl>
                                        <p:attrNameLst>
                                          <p:attrName>style.visibility</p:attrName>
                                        </p:attrNameLst>
                                      </p:cBhvr>
                                      <p:to>
                                        <p:strVal val="hidden"/>
                                      </p:to>
                                    </p:set>
                                  </p:childTnLst>
                                </p:cTn>
                              </p:par>
                              <p:par>
                                <p:cTn id="46" presetID="10" presetClass="exit" presetSubtype="0" fill="hold" nodeType="withEffect">
                                  <p:stCondLst>
                                    <p:cond delay="1500"/>
                                  </p:stCondLst>
                                  <p:childTnLst>
                                    <p:animEffect transition="out" filter="fade">
                                      <p:cBhvr>
                                        <p:cTn id="47" dur="3000"/>
                                        <p:tgtEl>
                                          <p:spTgt spid="15"/>
                                        </p:tgtEl>
                                      </p:cBhvr>
                                    </p:animEffect>
                                    <p:set>
                                      <p:cBhvr>
                                        <p:cTn id="48" dur="1" fill="hold">
                                          <p:stCondLst>
                                            <p:cond delay="2999"/>
                                          </p:stCondLst>
                                        </p:cTn>
                                        <p:tgtEl>
                                          <p:spTgt spid="15"/>
                                        </p:tgtEl>
                                        <p:attrNameLst>
                                          <p:attrName>style.visibility</p:attrName>
                                        </p:attrNameLst>
                                      </p:cBhvr>
                                      <p:to>
                                        <p:strVal val="hidden"/>
                                      </p:to>
                                    </p:set>
                                  </p:childTnLst>
                                </p:cTn>
                              </p:par>
                              <p:par>
                                <p:cTn id="49" presetID="10" presetClass="exit" presetSubtype="0" fill="hold" nodeType="withEffect">
                                  <p:stCondLst>
                                    <p:cond delay="1500"/>
                                  </p:stCondLst>
                                  <p:childTnLst>
                                    <p:animEffect transition="out" filter="fade">
                                      <p:cBhvr>
                                        <p:cTn id="50" dur="3000"/>
                                        <p:tgtEl>
                                          <p:spTgt spid="18"/>
                                        </p:tgtEl>
                                      </p:cBhvr>
                                    </p:animEffect>
                                    <p:set>
                                      <p:cBhvr>
                                        <p:cTn id="51" dur="1" fill="hold">
                                          <p:stCondLst>
                                            <p:cond delay="2999"/>
                                          </p:stCondLst>
                                        </p:cTn>
                                        <p:tgtEl>
                                          <p:spTgt spid="18"/>
                                        </p:tgtEl>
                                        <p:attrNameLst>
                                          <p:attrName>style.visibility</p:attrName>
                                        </p:attrNameLst>
                                      </p:cBhvr>
                                      <p:to>
                                        <p:strVal val="hidden"/>
                                      </p:to>
                                    </p:set>
                                  </p:childTnLst>
                                </p:cTn>
                              </p:par>
                              <p:par>
                                <p:cTn id="52" presetID="10" presetClass="exit" presetSubtype="0" fill="hold" nodeType="withEffect">
                                  <p:stCondLst>
                                    <p:cond delay="1500"/>
                                  </p:stCondLst>
                                  <p:childTnLst>
                                    <p:animEffect transition="out" filter="fade">
                                      <p:cBhvr>
                                        <p:cTn id="53" dur="3000"/>
                                        <p:tgtEl>
                                          <p:spTgt spid="16"/>
                                        </p:tgtEl>
                                      </p:cBhvr>
                                    </p:animEffect>
                                    <p:set>
                                      <p:cBhvr>
                                        <p:cTn id="54" dur="1" fill="hold">
                                          <p:stCondLst>
                                            <p:cond delay="2999"/>
                                          </p:stCondLst>
                                        </p:cTn>
                                        <p:tgtEl>
                                          <p:spTgt spid="16"/>
                                        </p:tgtEl>
                                        <p:attrNameLst>
                                          <p:attrName>style.visibility</p:attrName>
                                        </p:attrNameLst>
                                      </p:cBhvr>
                                      <p:to>
                                        <p:strVal val="hidden"/>
                                      </p:to>
                                    </p:set>
                                  </p:childTnLst>
                                </p:cTn>
                              </p:par>
                              <p:par>
                                <p:cTn id="55" presetID="10" presetClass="exit" presetSubtype="0" fill="hold" nodeType="withEffect">
                                  <p:stCondLst>
                                    <p:cond delay="1500"/>
                                  </p:stCondLst>
                                  <p:childTnLst>
                                    <p:animEffect transition="out" filter="fade">
                                      <p:cBhvr>
                                        <p:cTn id="56" dur="3000"/>
                                        <p:tgtEl>
                                          <p:spTgt spid="19"/>
                                        </p:tgtEl>
                                      </p:cBhvr>
                                    </p:animEffect>
                                    <p:set>
                                      <p:cBhvr>
                                        <p:cTn id="57" dur="1" fill="hold">
                                          <p:stCondLst>
                                            <p:cond delay="2999"/>
                                          </p:stCondLst>
                                        </p:cTn>
                                        <p:tgtEl>
                                          <p:spTgt spid="19"/>
                                        </p:tgtEl>
                                        <p:attrNameLst>
                                          <p:attrName>style.visibility</p:attrName>
                                        </p:attrNameLst>
                                      </p:cBhvr>
                                      <p:to>
                                        <p:strVal val="hidden"/>
                                      </p:to>
                                    </p:set>
                                  </p:childTnLst>
                                </p:cTn>
                              </p:par>
                              <p:par>
                                <p:cTn id="58" presetID="10" presetClass="exit" presetSubtype="0" fill="hold" nodeType="withEffect">
                                  <p:stCondLst>
                                    <p:cond delay="1500"/>
                                  </p:stCondLst>
                                  <p:childTnLst>
                                    <p:animEffect transition="out" filter="fade">
                                      <p:cBhvr>
                                        <p:cTn id="59" dur="3000"/>
                                        <p:tgtEl>
                                          <p:spTgt spid="21"/>
                                        </p:tgtEl>
                                      </p:cBhvr>
                                    </p:animEffect>
                                    <p:set>
                                      <p:cBhvr>
                                        <p:cTn id="60" dur="1" fill="hold">
                                          <p:stCondLst>
                                            <p:cond delay="2999"/>
                                          </p:stCondLst>
                                        </p:cTn>
                                        <p:tgtEl>
                                          <p:spTgt spid="21"/>
                                        </p:tgtEl>
                                        <p:attrNameLst>
                                          <p:attrName>style.visibility</p:attrName>
                                        </p:attrNameLst>
                                      </p:cBhvr>
                                      <p:to>
                                        <p:strVal val="hidden"/>
                                      </p:to>
                                    </p:set>
                                  </p:childTnLst>
                                </p:cTn>
                              </p:par>
                              <p:par>
                                <p:cTn id="61" presetID="10" presetClass="exit" presetSubtype="0" fill="hold" nodeType="withEffect">
                                  <p:stCondLst>
                                    <p:cond delay="1500"/>
                                  </p:stCondLst>
                                  <p:childTnLst>
                                    <p:animEffect transition="out" filter="fade">
                                      <p:cBhvr>
                                        <p:cTn id="62" dur="3000"/>
                                        <p:tgtEl>
                                          <p:spTgt spid="20"/>
                                        </p:tgtEl>
                                      </p:cBhvr>
                                    </p:animEffect>
                                    <p:set>
                                      <p:cBhvr>
                                        <p:cTn id="63" dur="1" fill="hold">
                                          <p:stCondLst>
                                            <p:cond delay="2999"/>
                                          </p:stCondLst>
                                        </p:cTn>
                                        <p:tgtEl>
                                          <p:spTgt spid="20"/>
                                        </p:tgtEl>
                                        <p:attrNameLst>
                                          <p:attrName>style.visibility</p:attrName>
                                        </p:attrNameLst>
                                      </p:cBhvr>
                                      <p:to>
                                        <p:strVal val="hidden"/>
                                      </p:to>
                                    </p:set>
                                  </p:childTnLst>
                                </p:cTn>
                              </p:par>
                              <p:par>
                                <p:cTn id="64" presetID="10" presetClass="exit" presetSubtype="0" fill="hold" nodeType="withEffect">
                                  <p:stCondLst>
                                    <p:cond delay="1500"/>
                                  </p:stCondLst>
                                  <p:childTnLst>
                                    <p:animEffect transition="out" filter="fade">
                                      <p:cBhvr>
                                        <p:cTn id="65" dur="3000"/>
                                        <p:tgtEl>
                                          <p:spTgt spid="14"/>
                                        </p:tgtEl>
                                      </p:cBhvr>
                                    </p:animEffect>
                                    <p:set>
                                      <p:cBhvr>
                                        <p:cTn id="66" dur="1" fill="hold">
                                          <p:stCondLst>
                                            <p:cond delay="2999"/>
                                          </p:stCondLst>
                                        </p:cTn>
                                        <p:tgtEl>
                                          <p:spTgt spid="14"/>
                                        </p:tgtEl>
                                        <p:attrNameLst>
                                          <p:attrName>style.visibility</p:attrName>
                                        </p:attrNameLst>
                                      </p:cBhvr>
                                      <p:to>
                                        <p:strVal val="hidden"/>
                                      </p:to>
                                    </p:set>
                                  </p:childTnLst>
                                </p:cTn>
                              </p:par>
                              <p:par>
                                <p:cTn id="67" presetID="10" presetClass="exit" presetSubtype="0" fill="hold" nodeType="withEffect">
                                  <p:stCondLst>
                                    <p:cond delay="1500"/>
                                  </p:stCondLst>
                                  <p:childTnLst>
                                    <p:animEffect transition="out" filter="fade">
                                      <p:cBhvr>
                                        <p:cTn id="68" dur="3000"/>
                                        <p:tgtEl>
                                          <p:spTgt spid="24"/>
                                        </p:tgtEl>
                                      </p:cBhvr>
                                    </p:animEffect>
                                    <p:set>
                                      <p:cBhvr>
                                        <p:cTn id="69" dur="1" fill="hold">
                                          <p:stCondLst>
                                            <p:cond delay="2999"/>
                                          </p:stCondLst>
                                        </p:cTn>
                                        <p:tgtEl>
                                          <p:spTgt spid="24"/>
                                        </p:tgtEl>
                                        <p:attrNameLst>
                                          <p:attrName>style.visibility</p:attrName>
                                        </p:attrNameLst>
                                      </p:cBhvr>
                                      <p:to>
                                        <p:strVal val="hidden"/>
                                      </p:to>
                                    </p:set>
                                  </p:childTnLst>
                                </p:cTn>
                              </p:par>
                              <p:par>
                                <p:cTn id="70" presetID="10" presetClass="exit" presetSubtype="0" fill="hold" nodeType="withEffect">
                                  <p:stCondLst>
                                    <p:cond delay="1500"/>
                                  </p:stCondLst>
                                  <p:childTnLst>
                                    <p:animEffect transition="out" filter="fade">
                                      <p:cBhvr>
                                        <p:cTn id="71" dur="3000"/>
                                        <p:tgtEl>
                                          <p:spTgt spid="23"/>
                                        </p:tgtEl>
                                      </p:cBhvr>
                                    </p:animEffect>
                                    <p:set>
                                      <p:cBhvr>
                                        <p:cTn id="72" dur="1" fill="hold">
                                          <p:stCondLst>
                                            <p:cond delay="2999"/>
                                          </p:stCondLst>
                                        </p:cTn>
                                        <p:tgtEl>
                                          <p:spTgt spid="23"/>
                                        </p:tgtEl>
                                        <p:attrNameLst>
                                          <p:attrName>style.visibility</p:attrName>
                                        </p:attrNameLst>
                                      </p:cBhvr>
                                      <p:to>
                                        <p:strVal val="hidden"/>
                                      </p:to>
                                    </p:set>
                                  </p:childTnLst>
                                </p:cTn>
                              </p:par>
                              <p:par>
                                <p:cTn id="73" presetID="10" presetClass="exit" presetSubtype="0" fill="hold" nodeType="withEffect">
                                  <p:stCondLst>
                                    <p:cond delay="1500"/>
                                  </p:stCondLst>
                                  <p:childTnLst>
                                    <p:animEffect transition="out" filter="fade">
                                      <p:cBhvr>
                                        <p:cTn id="74" dur="3000"/>
                                        <p:tgtEl>
                                          <p:spTgt spid="5"/>
                                        </p:tgtEl>
                                      </p:cBhvr>
                                    </p:animEffect>
                                    <p:set>
                                      <p:cBhvr>
                                        <p:cTn id="75" dur="1" fill="hold">
                                          <p:stCondLst>
                                            <p:cond delay="2999"/>
                                          </p:stCondLst>
                                        </p:cTn>
                                        <p:tgtEl>
                                          <p:spTgt spid="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nodeType="afterEffect">
                                  <p:stCondLst>
                                    <p:cond delay="2000"/>
                                  </p:stCondLst>
                                  <p:childTnLst>
                                    <p:set>
                                      <p:cBhvr>
                                        <p:cTn id="8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7" grpId="0" animBg="1"/>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1871</TotalTime>
  <Words>1195</Words>
  <Application>Microsoft Office PowerPoint</Application>
  <PresentationFormat>On-screen Show (4:3)</PresentationFormat>
  <Paragraphs>125</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Ripple</vt:lpstr>
      <vt:lpstr>PowerPoint Presentation</vt:lpstr>
      <vt:lpstr>Today’s Presentation:</vt:lpstr>
      <vt:lpstr>Learning about Earthquakes</vt:lpstr>
      <vt:lpstr>Seismic Waves with a Slinky</vt:lpstr>
      <vt:lpstr>Learning about Earthquakes</vt:lpstr>
      <vt:lpstr>Locating an Earthquake’s Epicenter</vt:lpstr>
      <vt:lpstr>Locating an Earthquake’s Epicenter</vt:lpstr>
      <vt:lpstr>Think-Pair-Share</vt:lpstr>
      <vt:lpstr>One Station is not enough…  With two we can narrow it down…</vt:lpstr>
      <vt:lpstr>Locating an Earthquake Epicenter</vt:lpstr>
      <vt:lpstr>Locating an Earthquake Epicenter</vt:lpstr>
      <vt:lpstr>Live Seismic Data</vt:lpstr>
      <vt:lpstr>Locating an Earthquake Epicenter</vt:lpstr>
      <vt:lpstr>SmartPhone Accelerometers</vt:lpstr>
      <vt:lpstr>Let’s see what’s happening around the world…</vt:lpstr>
      <vt:lpstr>“The Muddiest Point”</vt:lpstr>
    </vt:vector>
  </TitlesOfParts>
  <Company>Earth &amp; Planetary Sciences, UNM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Network Administrator</dc:creator>
  <cp:lastModifiedBy>Thomas Whittaker</cp:lastModifiedBy>
  <cp:revision>100</cp:revision>
  <dcterms:created xsi:type="dcterms:W3CDTF">2008-10-14T14:40:54Z</dcterms:created>
  <dcterms:modified xsi:type="dcterms:W3CDTF">2012-06-06T13:24:08Z</dcterms:modified>
</cp:coreProperties>
</file>