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03546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07092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10638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14184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17731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421277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824823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228369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1108C2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120" y="1224"/>
      </p:cViewPr>
      <p:guideLst>
        <p:guide orient="horz" pos="10368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0226042"/>
            <a:ext cx="4352544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8653760"/>
            <a:ext cx="358444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8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04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7901540" y="6324600"/>
            <a:ext cx="64514733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39576" y="6324600"/>
            <a:ext cx="192708527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7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8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21153122"/>
            <a:ext cx="43525440" cy="6537960"/>
          </a:xfrm>
        </p:spPr>
        <p:txBody>
          <a:bodyPr anchor="t"/>
          <a:lstStyle>
            <a:lvl1pPr algn="l">
              <a:defRPr sz="21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13952225"/>
            <a:ext cx="43525440" cy="7200898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403546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2pPr>
            <a:lvl3pPr marL="480709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21063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4pPr>
            <a:lvl5pPr marL="9614184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04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39573" y="36865560"/>
            <a:ext cx="128611627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04643" y="36865560"/>
            <a:ext cx="128611633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4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368542"/>
            <a:ext cx="22625053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10439400"/>
            <a:ext cx="22625053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7368542"/>
            <a:ext cx="22633940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10439400"/>
            <a:ext cx="22633940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14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7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76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3" y="1310640"/>
            <a:ext cx="16846553" cy="5577840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310643"/>
            <a:ext cx="28625800" cy="28094942"/>
          </a:xfrm>
        </p:spPr>
        <p:txBody>
          <a:bodyPr/>
          <a:lstStyle>
            <a:lvl1pPr>
              <a:defRPr sz="16800"/>
            </a:lvl1pPr>
            <a:lvl2pPr>
              <a:defRPr sz="14700"/>
            </a:lvl2pPr>
            <a:lvl3pPr>
              <a:defRPr sz="126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3" y="6888483"/>
            <a:ext cx="16846553" cy="22517102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54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3042880"/>
            <a:ext cx="30723840" cy="2720342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2941320"/>
            <a:ext cx="30723840" cy="19751040"/>
          </a:xfrm>
        </p:spPr>
        <p:txBody>
          <a:bodyPr/>
          <a:lstStyle>
            <a:lvl1pPr marL="0" indent="0">
              <a:buNone/>
              <a:defRPr sz="16800"/>
            </a:lvl1pPr>
            <a:lvl2pPr marL="2403546" indent="0">
              <a:buNone/>
              <a:defRPr sz="14700"/>
            </a:lvl2pPr>
            <a:lvl3pPr marL="4807092" indent="0">
              <a:buNone/>
              <a:defRPr sz="12600"/>
            </a:lvl3pPr>
            <a:lvl4pPr marL="7210638" indent="0">
              <a:buNone/>
              <a:defRPr sz="10500"/>
            </a:lvl4pPr>
            <a:lvl5pPr marL="9614184" indent="0">
              <a:buNone/>
              <a:defRPr sz="10500"/>
            </a:lvl5pPr>
            <a:lvl6pPr marL="12017731" indent="0">
              <a:buNone/>
              <a:defRPr sz="10500"/>
            </a:lvl6pPr>
            <a:lvl7pPr marL="14421277" indent="0">
              <a:buNone/>
              <a:defRPr sz="10500"/>
            </a:lvl7pPr>
            <a:lvl8pPr marL="16824823" indent="0">
              <a:buNone/>
              <a:defRPr sz="10500"/>
            </a:lvl8pPr>
            <a:lvl9pPr marL="19228369" indent="0">
              <a:buNone/>
              <a:defRPr sz="10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25763222"/>
            <a:ext cx="30723840" cy="3863338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3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  <a:prstGeom prst="rect">
            <a:avLst/>
          </a:prstGeom>
        </p:spPr>
        <p:txBody>
          <a:bodyPr vert="horz" lIns="480709" tIns="240355" rIns="480709" bIns="24035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680963"/>
            <a:ext cx="46085760" cy="21724622"/>
          </a:xfrm>
          <a:prstGeom prst="rect">
            <a:avLst/>
          </a:prstGeom>
        </p:spPr>
        <p:txBody>
          <a:bodyPr vert="horz" lIns="480709" tIns="240355" rIns="480709" bIns="24035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0510482"/>
            <a:ext cx="119481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B2DA7-6A1E-4743-8830-017C8B7B6945}" type="datetimeFigureOut">
              <a:rPr lang="en-US" smtClean="0"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0510482"/>
            <a:ext cx="162153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0510482"/>
            <a:ext cx="119481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C1FEA-3556-4683-8B87-B7A366E51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43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807092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4807092" rtl="0" eaLnBrk="1" latinLnBrk="0" hangingPunct="1">
        <a:spcBef>
          <a:spcPct val="20000"/>
        </a:spcBef>
        <a:buFont typeface="Arial" pitchFamily="34" charset="0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4807092" rtl="0" eaLnBrk="1" latinLnBrk="0" hangingPunct="1">
        <a:spcBef>
          <a:spcPct val="20000"/>
        </a:spcBef>
        <a:buFont typeface="Arial" pitchFamily="34" charset="0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4807092" rtl="0" eaLnBrk="1" latinLnBrk="0" hangingPunct="1">
        <a:spcBef>
          <a:spcPct val="20000"/>
        </a:spcBef>
        <a:buFont typeface="Arial" pitchFamily="34" charset="0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4807092" rtl="0" eaLnBrk="1" latinLnBrk="0" hangingPunct="1">
        <a:spcBef>
          <a:spcPct val="20000"/>
        </a:spcBef>
        <a:buFont typeface="Arial" pitchFamily="34" charset="0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4807092" rtl="0" eaLnBrk="1" latinLnBrk="0" hangingPunct="1">
        <a:spcBef>
          <a:spcPct val="20000"/>
        </a:spcBef>
        <a:buFont typeface="Arial" pitchFamily="34" charset="0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4807092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4807092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4807092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4807092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7092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4807092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4807092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4807092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4807092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4807092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4807092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4807092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4807092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epa.gov/owow/surf/" TargetMode="External"/><Relationship Id="rId7" Type="http://schemas.openxmlformats.org/officeDocument/2006/relationships/hyperlink" Target="http://waterdata.usgs.gov/nwis/uv/?site_no=01170500&amp;PARAmeter_cd=00065,00060,00062,72020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Relationship Id="rId9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Picture 18" descr="watershed map with county outlin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4" r="11070"/>
          <a:stretch/>
        </p:blipFill>
        <p:spPr bwMode="auto">
          <a:xfrm>
            <a:off x="13459792" y="7086837"/>
            <a:ext cx="5426371" cy="7018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58517" y="609600"/>
            <a:ext cx="50632895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Surf Your Watershed: </a:t>
            </a:r>
            <a:r>
              <a:rPr lang="en-US" sz="9600" dirty="0" smtClean="0"/>
              <a:t>Investigating Flow &amp; Water </a:t>
            </a:r>
            <a:r>
              <a:rPr lang="en-US" sz="9600" dirty="0"/>
              <a:t>Quality of a Local </a:t>
            </a:r>
            <a:r>
              <a:rPr lang="en-US" sz="9600" dirty="0" smtClean="0"/>
              <a:t>Waterway</a:t>
            </a:r>
            <a:endParaRPr lang="en-US" sz="9600" dirty="0"/>
          </a:p>
        </p:txBody>
      </p:sp>
      <p:sp>
        <p:nvSpPr>
          <p:cNvPr id="6" name="TextBox 5"/>
          <p:cNvSpPr txBox="1"/>
          <p:nvPr/>
        </p:nvSpPr>
        <p:spPr>
          <a:xfrm>
            <a:off x="721895" y="3301186"/>
            <a:ext cx="17337505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Find your </a:t>
            </a:r>
            <a:r>
              <a:rPr lang="en-US" sz="6600" b="1" dirty="0" smtClean="0"/>
              <a:t>watershed (begin at EPA site)</a:t>
            </a:r>
            <a:endParaRPr lang="en-US" sz="6600" b="1" dirty="0" smtClean="0"/>
          </a:p>
          <a:p>
            <a:r>
              <a:rPr lang="en-US" sz="6600" b="1" dirty="0" smtClean="0"/>
              <a:t>Steps 1 &amp;2) </a:t>
            </a:r>
            <a:r>
              <a:rPr lang="en-US" sz="6600" dirty="0" smtClean="0"/>
              <a:t>Pick &amp; enter geographic unit: </a:t>
            </a:r>
            <a:r>
              <a:rPr lang="en-US" sz="6600" dirty="0" smtClean="0">
                <a:solidFill>
                  <a:srgbClr val="C00000"/>
                </a:solidFill>
              </a:rPr>
              <a:t>Zip Code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9084" y="5424844"/>
            <a:ext cx="16300744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i="1" dirty="0" smtClean="0">
                <a:solidFill>
                  <a:srgbClr val="C00000"/>
                </a:solidFill>
              </a:rPr>
              <a:t>Search Results: 01027</a:t>
            </a:r>
          </a:p>
          <a:p>
            <a:r>
              <a:rPr lang="en-US" sz="3600" dirty="0" smtClean="0"/>
              <a:t>There is more than one watershed found for: 01027 .Please select:</a:t>
            </a:r>
          </a:p>
          <a:p>
            <a:r>
              <a:rPr lang="en-US" sz="6000" dirty="0" smtClean="0">
                <a:solidFill>
                  <a:srgbClr val="C00000"/>
                </a:solidFill>
              </a:rPr>
              <a:t>01080201 Middle Connecticut; state(s): MA, NH, VT</a:t>
            </a:r>
          </a:p>
          <a:p>
            <a:r>
              <a:rPr lang="en-US" sz="6000" dirty="0" smtClean="0">
                <a:solidFill>
                  <a:srgbClr val="C00000"/>
                </a:solidFill>
              </a:rPr>
              <a:t>01080206 Westfield; state(s): CT, MA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205347" y="30969042"/>
            <a:ext cx="681192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i="1" dirty="0" smtClean="0">
                <a:hlinkClick r:id="rId3"/>
              </a:rPr>
              <a:t>www.epa.gov/owow/</a:t>
            </a:r>
            <a:r>
              <a:rPr lang="en-US" sz="4800" b="1" i="1" dirty="0" smtClean="0">
                <a:hlinkClick r:id="rId3"/>
              </a:rPr>
              <a:t>surf</a:t>
            </a:r>
            <a:r>
              <a:rPr lang="en-US" sz="4800" i="1" dirty="0" smtClean="0">
                <a:hlinkClick r:id="rId3"/>
              </a:rPr>
              <a:t>/</a:t>
            </a:r>
            <a:endParaRPr lang="en-US" sz="4800" i="1" dirty="0" smtClean="0"/>
          </a:p>
          <a:p>
            <a:r>
              <a:rPr lang="en-US" sz="4800" i="1" dirty="0" smtClean="0"/>
              <a:t>T. Weiss WSU 5/12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595179" y="9188440"/>
            <a:ext cx="1641103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 smtClean="0"/>
              <a:t>Q1</a:t>
            </a:r>
            <a:r>
              <a:rPr lang="en-US" sz="5400" b="1" u="sng" dirty="0" smtClean="0"/>
              <a:t>: Watershed’s name </a:t>
            </a:r>
            <a:r>
              <a:rPr lang="en-US" sz="5400" b="1" dirty="0" smtClean="0">
                <a:solidFill>
                  <a:srgbClr val="C00000"/>
                </a:solidFill>
              </a:rPr>
              <a:t>Middle Connecticut,</a:t>
            </a:r>
          </a:p>
          <a:p>
            <a:r>
              <a:rPr lang="en-US" sz="5400" b="1" dirty="0" smtClean="0">
                <a:solidFill>
                  <a:srgbClr val="C00000"/>
                </a:solidFill>
              </a:rPr>
              <a:t>covers W Central MA, SW NH, SE VT</a:t>
            </a:r>
            <a:endParaRPr lang="en-US" sz="5400" b="1" dirty="0">
              <a:solidFill>
                <a:srgbClr val="1108C2"/>
              </a:solidFill>
            </a:endParaRPr>
          </a:p>
          <a:p>
            <a:r>
              <a:rPr lang="en-US" sz="6600" b="1" u="sng" dirty="0" smtClean="0"/>
              <a:t>Q2</a:t>
            </a:r>
            <a:r>
              <a:rPr lang="en-US" sz="5400" b="1" u="sng" dirty="0"/>
              <a:t>: </a:t>
            </a:r>
            <a:r>
              <a:rPr lang="en-US" sz="5400" b="1" u="sng" dirty="0" smtClean="0"/>
              <a:t>County </a:t>
            </a:r>
            <a:r>
              <a:rPr lang="en-US" sz="5400" b="1" dirty="0" smtClean="0">
                <a:solidFill>
                  <a:srgbClr val="C00000"/>
                </a:solidFill>
              </a:rPr>
              <a:t>Hampshire, crossed by 4 watersheds: </a:t>
            </a:r>
          </a:p>
          <a:p>
            <a:r>
              <a:rPr lang="en-US" sz="5400" b="1" dirty="0" smtClean="0">
                <a:solidFill>
                  <a:srgbClr val="C00000"/>
                </a:solidFill>
              </a:rPr>
              <a:t>Middle CT, Deerfield, Chicopee, Westfield</a:t>
            </a:r>
            <a:endParaRPr lang="en-US" sz="54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174200" y="7056060"/>
            <a:ext cx="184731" cy="1554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4569" y="3471922"/>
            <a:ext cx="13774937" cy="171148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721895" y="13672586"/>
            <a:ext cx="1480086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dirty="0" smtClean="0"/>
              <a:t>Go to Stream Flow (Source: USGS): Choose a gage #</a:t>
            </a:r>
          </a:p>
          <a:p>
            <a:r>
              <a:rPr lang="en-US" sz="6600" b="1" u="sng" dirty="0" smtClean="0"/>
              <a:t>Q3</a:t>
            </a:r>
            <a:r>
              <a:rPr lang="en-US" sz="5400" b="1" u="sng" dirty="0"/>
              <a:t>: </a:t>
            </a:r>
            <a:r>
              <a:rPr lang="en-US" sz="5400" b="1" u="sng" dirty="0" smtClean="0"/>
              <a:t>Choose a </a:t>
            </a:r>
            <a:r>
              <a:rPr lang="en-US" sz="5400" b="1" u="sng" dirty="0" err="1" smtClean="0"/>
              <a:t>waterbody</a:t>
            </a:r>
            <a:endParaRPr lang="en-US" sz="5400" b="1" u="sng" dirty="0" smtClean="0"/>
          </a:p>
          <a:p>
            <a:endParaRPr lang="en-US" sz="5400" b="1" u="sng" dirty="0" smtClean="0">
              <a:solidFill>
                <a:srgbClr val="1108C2"/>
              </a:solidFill>
            </a:endParaRPr>
          </a:p>
          <a:p>
            <a:endParaRPr lang="en-US" sz="5400" b="1" u="sng" dirty="0">
              <a:solidFill>
                <a:srgbClr val="1108C2"/>
              </a:solidFill>
            </a:endParaRPr>
          </a:p>
          <a:p>
            <a:endParaRPr lang="en-US" sz="5400" b="1" dirty="0" smtClean="0">
              <a:solidFill>
                <a:srgbClr val="C00000"/>
              </a:solidFill>
            </a:endParaRPr>
          </a:p>
          <a:p>
            <a:endParaRPr lang="en-US" sz="5400" b="1" dirty="0">
              <a:solidFill>
                <a:srgbClr val="C00000"/>
              </a:solidFill>
            </a:endParaRPr>
          </a:p>
          <a:p>
            <a:r>
              <a:rPr lang="en-US" sz="5400" b="1" dirty="0" smtClean="0">
                <a:solidFill>
                  <a:srgbClr val="C00000"/>
                </a:solidFill>
              </a:rPr>
              <a:t>No dam since 2002 (an upstream dam).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070799" y="3471922"/>
            <a:ext cx="1697856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solidFill>
                  <a:srgbClr val="1108C2"/>
                </a:solidFill>
              </a:rPr>
              <a:t> </a:t>
            </a:r>
            <a:r>
              <a:rPr lang="en-US" sz="5400" i="1" dirty="0" smtClean="0"/>
              <a:t>(see table below graph) </a:t>
            </a:r>
          </a:p>
          <a:p>
            <a:r>
              <a:rPr lang="en-US" sz="6600" b="1" u="sng" dirty="0" smtClean="0"/>
              <a:t>Q5</a:t>
            </a:r>
            <a:r>
              <a:rPr lang="en-US" sz="5400" b="1" u="sng" dirty="0" smtClean="0"/>
              <a:t>: What are the lowest </a:t>
            </a:r>
            <a:r>
              <a:rPr lang="en-US" sz="5400" b="1" u="sng" dirty="0" smtClean="0">
                <a:solidFill>
                  <a:srgbClr val="C00000"/>
                </a:solidFill>
              </a:rPr>
              <a:t>(</a:t>
            </a:r>
            <a:r>
              <a:rPr lang="en-US" sz="5400" b="1" dirty="0" smtClean="0">
                <a:solidFill>
                  <a:srgbClr val="C00000"/>
                </a:solidFill>
              </a:rPr>
              <a:t>22cfs 1941</a:t>
            </a:r>
            <a:r>
              <a:rPr lang="en-US" sz="5400" b="1" u="sng" dirty="0" smtClean="0">
                <a:solidFill>
                  <a:srgbClr val="C00000"/>
                </a:solidFill>
              </a:rPr>
              <a:t>)</a:t>
            </a:r>
            <a:r>
              <a:rPr lang="en-US" sz="5400" b="1" dirty="0" smtClean="0">
                <a:solidFill>
                  <a:srgbClr val="C00000"/>
                </a:solidFill>
              </a:rPr>
              <a:t>, </a:t>
            </a:r>
            <a:r>
              <a:rPr lang="en-US" sz="5400" b="1" u="sng" dirty="0" smtClean="0"/>
              <a:t>mean</a:t>
            </a:r>
            <a:r>
              <a:rPr lang="en-US" sz="5400" b="1" u="sng" dirty="0" smtClean="0">
                <a:solidFill>
                  <a:srgbClr val="1108C2"/>
                </a:solidFill>
              </a:rPr>
              <a:t> </a:t>
            </a:r>
            <a:r>
              <a:rPr lang="en-US" sz="5400" b="1" dirty="0" smtClean="0">
                <a:solidFill>
                  <a:srgbClr val="C00000"/>
                </a:solidFill>
              </a:rPr>
              <a:t>(87 </a:t>
            </a:r>
            <a:r>
              <a:rPr lang="en-US" sz="5400" b="1" dirty="0" err="1" smtClean="0">
                <a:solidFill>
                  <a:srgbClr val="C00000"/>
                </a:solidFill>
              </a:rPr>
              <a:t>cfs</a:t>
            </a:r>
            <a:r>
              <a:rPr lang="en-US" sz="5400" b="1" u="sng" dirty="0" smtClean="0">
                <a:solidFill>
                  <a:srgbClr val="1108C2"/>
                </a:solidFill>
              </a:rPr>
              <a:t>)</a:t>
            </a:r>
            <a:r>
              <a:rPr lang="en-US" sz="5400" b="1" dirty="0" smtClean="0">
                <a:solidFill>
                  <a:srgbClr val="1108C2"/>
                </a:solidFill>
              </a:rPr>
              <a:t>, </a:t>
            </a:r>
            <a:r>
              <a:rPr lang="en-US" sz="5400" b="1" u="sng" dirty="0" smtClean="0"/>
              <a:t>and highest discharge rates</a:t>
            </a:r>
            <a:r>
              <a:rPr lang="en-US" sz="5400" b="1" u="sng" dirty="0" smtClean="0">
                <a:solidFill>
                  <a:srgbClr val="1108C2"/>
                </a:solidFill>
              </a:rPr>
              <a:t> </a:t>
            </a:r>
            <a:r>
              <a:rPr lang="en-US" sz="5400" b="1" dirty="0" smtClean="0">
                <a:solidFill>
                  <a:srgbClr val="C00000"/>
                </a:solidFill>
              </a:rPr>
              <a:t>(414 </a:t>
            </a:r>
            <a:r>
              <a:rPr lang="en-US" sz="5400" b="1" dirty="0" err="1" smtClean="0">
                <a:solidFill>
                  <a:srgbClr val="C00000"/>
                </a:solidFill>
              </a:rPr>
              <a:t>cfs</a:t>
            </a:r>
            <a:r>
              <a:rPr lang="en-US" sz="5400" b="1" dirty="0" smtClean="0">
                <a:solidFill>
                  <a:srgbClr val="C00000"/>
                </a:solidFill>
              </a:rPr>
              <a:t> 2001)? </a:t>
            </a:r>
            <a:r>
              <a:rPr lang="en-US" sz="5400" dirty="0" smtClean="0"/>
              <a:t> </a:t>
            </a:r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23" y="20997419"/>
            <a:ext cx="15973811" cy="1064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757990" y="20293306"/>
            <a:ext cx="1730141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u="sng" dirty="0" smtClean="0"/>
              <a:t>Q4</a:t>
            </a:r>
            <a:r>
              <a:rPr lang="en-US" sz="5400" b="1" u="sng" dirty="0" smtClean="0"/>
              <a:t>:  Compare precipitation events to </a:t>
            </a:r>
            <a:r>
              <a:rPr lang="en-US" sz="6000" b="1" u="sng" dirty="0" smtClean="0"/>
              <a:t>discharge rates</a:t>
            </a:r>
            <a:r>
              <a:rPr lang="en-US" sz="5400" b="1" u="sng" dirty="0" smtClean="0"/>
              <a:t>. </a:t>
            </a:r>
            <a:endParaRPr lang="en-US" sz="5400" dirty="0"/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9928" y="20823633"/>
            <a:ext cx="15149578" cy="10099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Rectangle 37"/>
          <p:cNvSpPr/>
          <p:nvPr/>
        </p:nvSpPr>
        <p:spPr>
          <a:xfrm>
            <a:off x="16109234" y="30692043"/>
            <a:ext cx="2311910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i="1" dirty="0" smtClean="0"/>
              <a:t>Scroll down to the gage height graph.</a:t>
            </a:r>
          </a:p>
          <a:p>
            <a:r>
              <a:rPr lang="en-US" sz="7200" b="1" u="sng" dirty="0" smtClean="0"/>
              <a:t>Q6</a:t>
            </a:r>
            <a:r>
              <a:rPr lang="en-US" sz="5400" b="1" u="sng" dirty="0" smtClean="0"/>
              <a:t>:  Interpret </a:t>
            </a:r>
            <a:r>
              <a:rPr lang="en-US" sz="6000" b="1" u="sng" dirty="0" smtClean="0"/>
              <a:t>gage height </a:t>
            </a:r>
            <a:r>
              <a:rPr lang="en-US" sz="5400" b="1" u="sng" dirty="0" smtClean="0"/>
              <a:t>graph </a:t>
            </a:r>
            <a:r>
              <a:rPr lang="en-US" sz="5400" b="1" u="sng" dirty="0" smtClean="0">
                <a:solidFill>
                  <a:srgbClr val="1108C2"/>
                </a:solidFill>
              </a:rPr>
              <a:t>(high/low/compare to precipitation events)</a:t>
            </a:r>
            <a:endParaRPr lang="en-US" sz="5400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950757"/>
              </p:ext>
            </p:extLst>
          </p:nvPr>
        </p:nvGraphicFramePr>
        <p:xfrm>
          <a:off x="667732" y="15696595"/>
          <a:ext cx="17391668" cy="2720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96742"/>
                <a:gridCol w="4672493"/>
                <a:gridCol w="3493815"/>
                <a:gridCol w="4028618"/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dirty="0">
                          <a:effectLst/>
                        </a:rPr>
                        <a:t>Station</a:t>
                      </a:r>
                      <a:br>
                        <a:rPr lang="en-US" sz="4400" dirty="0">
                          <a:effectLst/>
                        </a:rPr>
                      </a:br>
                      <a:r>
                        <a:rPr lang="en-US" sz="4400" dirty="0">
                          <a:effectLst/>
                        </a:rPr>
                        <a:t>Number </a:t>
                      </a:r>
                      <a:endParaRPr lang="en-US" sz="4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dirty="0">
                          <a:effectLst/>
                        </a:rPr>
                        <a:t>Date/Time </a:t>
                      </a:r>
                      <a:endParaRPr lang="en-US" sz="4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dirty="0">
                          <a:effectLst/>
                        </a:rPr>
                        <a:t>Gage</a:t>
                      </a:r>
                      <a:br>
                        <a:rPr lang="en-US" sz="4400" dirty="0">
                          <a:effectLst/>
                        </a:rPr>
                      </a:br>
                      <a:r>
                        <a:rPr lang="en-US" sz="4400" dirty="0" smtClean="0">
                          <a:effectLst/>
                        </a:rPr>
                        <a:t>height,</a:t>
                      </a:r>
                      <a:r>
                        <a:rPr lang="en-US" sz="4400" baseline="0" dirty="0" smtClean="0">
                          <a:effectLst/>
                        </a:rPr>
                        <a:t> </a:t>
                      </a:r>
                      <a:r>
                        <a:rPr lang="en-US" sz="4400" dirty="0" err="1" smtClean="0">
                          <a:effectLst/>
                        </a:rPr>
                        <a:t>ft</a:t>
                      </a:r>
                      <a:r>
                        <a:rPr lang="en-US" sz="4400" dirty="0" smtClean="0">
                          <a:effectLst/>
                        </a:rPr>
                        <a:t> </a:t>
                      </a:r>
                      <a:endParaRPr lang="en-US" sz="4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dirty="0" smtClean="0">
                          <a:effectLst/>
                        </a:rPr>
                        <a:t>Discharge</a:t>
                      </a:r>
                      <a:r>
                        <a:rPr lang="en-US" sz="4400" dirty="0">
                          <a:effectLst/>
                        </a:rPr>
                        <a:t>,</a:t>
                      </a:r>
                      <a:br>
                        <a:rPr lang="en-US" sz="4400" dirty="0">
                          <a:effectLst/>
                        </a:rPr>
                      </a:br>
                      <a:r>
                        <a:rPr lang="en-US" sz="4400" dirty="0">
                          <a:effectLst/>
                        </a:rPr>
                        <a:t>ft</a:t>
                      </a:r>
                      <a:r>
                        <a:rPr lang="en-US" sz="4400" baseline="30000" dirty="0">
                          <a:effectLst/>
                        </a:rPr>
                        <a:t>3</a:t>
                      </a:r>
                      <a:r>
                        <a:rPr lang="en-US" sz="4400" dirty="0">
                          <a:effectLst/>
                        </a:rPr>
                        <a:t>/s </a:t>
                      </a:r>
                      <a:endParaRPr lang="en-US" sz="4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b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u="sng" dirty="0">
                          <a:effectLst/>
                          <a:hlinkClick r:id="rId7"/>
                        </a:rPr>
                        <a:t>011701500</a:t>
                      </a:r>
                      <a:r>
                        <a:rPr lang="en-US" sz="4400" u="sng" dirty="0">
                          <a:effectLst/>
                        </a:rPr>
                        <a:t> Mill River at Northampton</a:t>
                      </a:r>
                      <a:endParaRPr lang="en-US" sz="4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dirty="0">
                          <a:effectLst/>
                        </a:rPr>
                        <a:t> 05/27 15:15</a:t>
                      </a:r>
                      <a:endParaRPr lang="en-US" sz="4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dirty="0">
                          <a:effectLst/>
                        </a:rPr>
                        <a:t>6.03 </a:t>
                      </a:r>
                      <a:endParaRPr lang="en-US" sz="4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dirty="0">
                          <a:effectLst/>
                        </a:rPr>
                        <a:t>48</a:t>
                      </a:r>
                      <a:endParaRPr lang="en-US" sz="4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1897" y="8562934"/>
            <a:ext cx="15836961" cy="949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33261299" y="6748360"/>
            <a:ext cx="165975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 smtClean="0"/>
              <a:t>Q7 &amp; 8</a:t>
            </a:r>
            <a:r>
              <a:rPr lang="en-US" sz="5400" b="1" u="sng" dirty="0" smtClean="0"/>
              <a:t>: </a:t>
            </a:r>
            <a:r>
              <a:rPr lang="en-US" sz="6000" b="1" u="sng" dirty="0" smtClean="0"/>
              <a:t>Peak </a:t>
            </a:r>
            <a:r>
              <a:rPr lang="en-US" sz="6000" b="1" u="sng" dirty="0" err="1" smtClean="0"/>
              <a:t>streamflow</a:t>
            </a:r>
            <a:r>
              <a:rPr lang="en-US" sz="6000" b="1" u="sng" dirty="0" smtClean="0"/>
              <a:t> </a:t>
            </a:r>
            <a:r>
              <a:rPr lang="en-US" sz="5400" b="1" u="sng" dirty="0" smtClean="0">
                <a:solidFill>
                  <a:srgbClr val="1108C2"/>
                </a:solidFill>
              </a:rPr>
              <a:t>(range of years, high/low,</a:t>
            </a:r>
          </a:p>
          <a:p>
            <a:r>
              <a:rPr lang="en-US" sz="5400" b="1" u="sng" dirty="0" smtClean="0">
                <a:solidFill>
                  <a:srgbClr val="1108C2"/>
                </a:solidFill>
              </a:rPr>
              <a:t> evidence of hurricanes/floods)</a:t>
            </a:r>
            <a:endParaRPr lang="en-US" sz="5400" b="1" u="sng" dirty="0">
              <a:solidFill>
                <a:srgbClr val="1108C2"/>
              </a:solidFill>
            </a:endParaRPr>
          </a:p>
        </p:txBody>
      </p:sp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0798" y="19524930"/>
            <a:ext cx="17575271" cy="11398421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33070799" y="18416935"/>
            <a:ext cx="17830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 smtClean="0"/>
              <a:t>Q9-12</a:t>
            </a:r>
            <a:r>
              <a:rPr lang="en-US" sz="5400" b="1" u="sng" dirty="0" smtClean="0"/>
              <a:t>: Investigating Water Quality Impairments </a:t>
            </a:r>
            <a:r>
              <a:rPr lang="en-US" sz="5400" b="1" u="sng" dirty="0" smtClean="0">
                <a:solidFill>
                  <a:srgbClr val="1108C2"/>
                </a:solidFill>
              </a:rPr>
              <a:t>(Mill River)</a:t>
            </a:r>
            <a:endParaRPr lang="en-US" sz="5400" b="1" u="sng" dirty="0">
              <a:solidFill>
                <a:srgbClr val="1108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60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2980</TotalTime>
  <Words>210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Weiss, Tarin</dc:creator>
  <cp:lastModifiedBy>Weiss, Tarin</cp:lastModifiedBy>
  <cp:revision>29</cp:revision>
  <cp:lastPrinted>2012-05-27T21:42:57Z</cp:lastPrinted>
  <dcterms:created xsi:type="dcterms:W3CDTF">2012-05-25T20:09:17Z</dcterms:created>
  <dcterms:modified xsi:type="dcterms:W3CDTF">2012-05-27T21:53:34Z</dcterms:modified>
</cp:coreProperties>
</file>