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 id="2147483840" r:id="rId15"/>
    <p:sldMasterId id="2147483852" r:id="rId16"/>
    <p:sldMasterId id="2147483864" r:id="rId17"/>
    <p:sldMasterId id="2147483876" r:id="rId18"/>
    <p:sldMasterId id="2147483888" r:id="rId19"/>
    <p:sldMasterId id="2147483900" r:id="rId20"/>
    <p:sldMasterId id="2147483913" r:id="rId21"/>
  </p:sldMasterIdLst>
  <p:notesMasterIdLst>
    <p:notesMasterId r:id="rId62"/>
  </p:notesMasterIdLst>
  <p:sldIdLst>
    <p:sldId id="281" r:id="rId22"/>
    <p:sldId id="263" r:id="rId23"/>
    <p:sldId id="265" r:id="rId24"/>
    <p:sldId id="276" r:id="rId25"/>
    <p:sldId id="277" r:id="rId26"/>
    <p:sldId id="279" r:id="rId27"/>
    <p:sldId id="278" r:id="rId28"/>
    <p:sldId id="280" r:id="rId29"/>
    <p:sldId id="274" r:id="rId30"/>
    <p:sldId id="275" r:id="rId31"/>
    <p:sldId id="270" r:id="rId32"/>
    <p:sldId id="302" r:id="rId33"/>
    <p:sldId id="272" r:id="rId34"/>
    <p:sldId id="268" r:id="rId35"/>
    <p:sldId id="273" r:id="rId36"/>
    <p:sldId id="269" r:id="rId37"/>
    <p:sldId id="267" r:id="rId38"/>
    <p:sldId id="288" r:id="rId39"/>
    <p:sldId id="259" r:id="rId40"/>
    <p:sldId id="260" r:id="rId41"/>
    <p:sldId id="261" r:id="rId42"/>
    <p:sldId id="262" r:id="rId43"/>
    <p:sldId id="282" r:id="rId44"/>
    <p:sldId id="283" r:id="rId45"/>
    <p:sldId id="284" r:id="rId46"/>
    <p:sldId id="285" r:id="rId47"/>
    <p:sldId id="286" r:id="rId48"/>
    <p:sldId id="287"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00"/>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2008" y="-4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688FC2-B23F-44A5-85EC-9BEA96FF6884}" type="datetimeFigureOut">
              <a:rPr lang="en-US" smtClean="0"/>
              <a:t>6/11/12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CD7460-4528-4DEC-B061-5DFFBCE30B98}" type="slidenum">
              <a:rPr lang="en-US" smtClean="0"/>
              <a:t>‹#›</a:t>
            </a:fld>
            <a:endParaRPr lang="en-US"/>
          </a:p>
        </p:txBody>
      </p:sp>
    </p:spTree>
    <p:extLst>
      <p:ext uri="{BB962C8B-B14F-4D97-AF65-F5344CB8AC3E}">
        <p14:creationId xmlns:p14="http://schemas.microsoft.com/office/powerpoint/2010/main" val="216013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D7460-4528-4DEC-B061-5DFFBCE30B98}" type="slidenum">
              <a:rPr lang="en-US" smtClean="0"/>
              <a:t>3</a:t>
            </a:fld>
            <a:endParaRPr lang="en-US"/>
          </a:p>
        </p:txBody>
      </p:sp>
    </p:spTree>
    <p:extLst>
      <p:ext uri="{BB962C8B-B14F-4D97-AF65-F5344CB8AC3E}">
        <p14:creationId xmlns:p14="http://schemas.microsoft.com/office/powerpoint/2010/main" val="258081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D7460-4528-4DEC-B061-5DFFBCE30B98}" type="slidenum">
              <a:rPr lang="en-US" smtClean="0"/>
              <a:t>4</a:t>
            </a:fld>
            <a:endParaRPr lang="en-US"/>
          </a:p>
        </p:txBody>
      </p:sp>
    </p:spTree>
    <p:extLst>
      <p:ext uri="{BB962C8B-B14F-4D97-AF65-F5344CB8AC3E}">
        <p14:creationId xmlns:p14="http://schemas.microsoft.com/office/powerpoint/2010/main" val="242319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fld id="{63793B6B-72EF-4F87-B3F7-4DF3002E8A95}" type="slidenum">
              <a:rPr lang="en-US">
                <a:solidFill>
                  <a:prstClr val="black"/>
                </a:solidFill>
              </a:rPr>
              <a:pPr eaLnBrk="1" hangingPunct="1"/>
              <a:t>15</a:t>
            </a:fld>
            <a:endParaRPr lang="en-US">
              <a:solidFill>
                <a:prstClr val="black"/>
              </a:solidFill>
            </a:endParaRPr>
          </a:p>
        </p:txBody>
      </p:sp>
      <p:sp>
        <p:nvSpPr>
          <p:cNvPr id="76803" name="Rectangle 2"/>
          <p:cNvSpPr>
            <a:spLocks noGrp="1" noRot="1" noChangeAspect="1" noChangeArrowheads="1" noTextEdit="1"/>
          </p:cNvSpPr>
          <p:nvPr>
            <p:ph type="sldImg"/>
          </p:nvPr>
        </p:nvSpPr>
        <p:spPr>
          <a:xfrm>
            <a:off x="1143000" y="684213"/>
            <a:ext cx="4572000" cy="3429000"/>
          </a:xfrm>
          <a:ln/>
        </p:spPr>
      </p:sp>
      <p:sp>
        <p:nvSpPr>
          <p:cNvPr id="76804" name="Rectangle 3"/>
          <p:cNvSpPr>
            <a:spLocks noGrp="1" noChangeArrowheads="1"/>
          </p:cNvSpPr>
          <p:nvPr>
            <p:ph type="body" idx="1"/>
          </p:nvPr>
        </p:nvSpPr>
        <p:spPr>
          <a:xfrm>
            <a:off x="915988" y="4343400"/>
            <a:ext cx="5026025" cy="4116388"/>
          </a:xfrm>
          <a:noFill/>
        </p:spPr>
        <p:txBody>
          <a:bodyPr/>
          <a:lstStyle/>
          <a:p>
            <a:pPr eaLnBrk="1" hangingPunct="1"/>
            <a:r>
              <a:rPr lang="en-US" smtClean="0"/>
              <a:t>Basis of Remedy (ROD) is to protect Butte aquifer (and risks to human health from exposure to contaminated drinking water) and to prevent contaminated GW discharge to SBC (threat to aquatic life).</a:t>
            </a:r>
          </a:p>
          <a:p>
            <a:pPr eaLnBrk="1" hangingPunct="1"/>
            <a:r>
              <a:rPr lang="en-US" smtClean="0"/>
              <a:t>Groundwater flow is based differential head pressure (from higher pressure to lower) so GW flow doesn’t follow surface topography.  But it probably did in pre-mining conditions.</a:t>
            </a:r>
          </a:p>
          <a:p>
            <a:pPr eaLnBrk="1" hangingPunct="1"/>
            <a:r>
              <a:rPr lang="en-US" smtClean="0"/>
              <a:t>CWL will be in highest point in east camp system (not in the pit itself).  </a:t>
            </a:r>
          </a:p>
          <a:p>
            <a:pPr eaLnBrk="1" hangingPunct="1"/>
            <a:r>
              <a:rPr lang="en-US" smtClean="0"/>
              <a:t>Anselmo currently has highest water level and is ~25 feet higher than water in Berkeley Pit.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A82F909-1003-45A8-B408-8D97B0B4A355}" type="slidenum">
              <a:rPr lang="en-US">
                <a:solidFill>
                  <a:prstClr val="black"/>
                </a:solidFill>
              </a:rPr>
              <a:pPr eaLnBrk="1" hangingPunct="1"/>
              <a:t>20</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SW and GW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D7460-4528-4DEC-B061-5DFFBCE30B98}" type="slidenum">
              <a:rPr lang="en-US" smtClean="0"/>
              <a:t>21</a:t>
            </a:fld>
            <a:endParaRPr lang="en-US"/>
          </a:p>
        </p:txBody>
      </p:sp>
    </p:spTree>
    <p:extLst>
      <p:ext uri="{BB962C8B-B14F-4D97-AF65-F5344CB8AC3E}">
        <p14:creationId xmlns:p14="http://schemas.microsoft.com/office/powerpoint/2010/main" val="173847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2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36171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47F41-A592-475A-A488-99E0AA59A4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466669"/>
      </p:ext>
    </p:extLst>
  </p:cSld>
  <p:clrMapOvr>
    <a:masterClrMapping/>
  </p:clrMapOvr>
  <p:transition xmlns:p14="http://schemas.microsoft.com/office/powerpoint/2010/main" spd="slow" advTm="1500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90C975-04AF-4887-A073-34DF36FEA2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538621"/>
      </p:ext>
    </p:extLst>
  </p:cSld>
  <p:clrMapOvr>
    <a:masterClrMapping/>
  </p:clrMapOvr>
  <p:transition xmlns:p14="http://schemas.microsoft.com/office/powerpoint/2010/main" spd="slow" advTm="1500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3984F1-98A1-483F-853E-2857E97D4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8684"/>
      </p:ext>
    </p:extLst>
  </p:cSld>
  <p:clrMapOvr>
    <a:masterClrMapping/>
  </p:clrMapOvr>
  <p:transition xmlns:p14="http://schemas.microsoft.com/office/powerpoint/2010/main" spd="slow" advTm="1500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CA7DB-0906-429C-A910-2DE6C5ADC9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765479"/>
      </p:ext>
    </p:extLst>
  </p:cSld>
  <p:clrMapOvr>
    <a:masterClrMapping/>
  </p:clrMapOvr>
  <p:transition xmlns:p14="http://schemas.microsoft.com/office/powerpoint/2010/main" spd="slow" advTm="1500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7491FC-821A-4142-9EA6-BE422E4F0E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722905"/>
      </p:ext>
    </p:extLst>
  </p:cSld>
  <p:clrMapOvr>
    <a:masterClrMapping/>
  </p:clrMapOvr>
  <p:transition xmlns:p14="http://schemas.microsoft.com/office/powerpoint/2010/main" spd="slow" advTm="1500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F5D136-BEFA-4E5E-AB50-C4076AB51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3958600"/>
      </p:ext>
    </p:extLst>
  </p:cSld>
  <p:clrMapOvr>
    <a:masterClrMapping/>
  </p:clrMapOvr>
  <p:transition xmlns:p14="http://schemas.microsoft.com/office/powerpoint/2010/main" spd="slow" advTm="1500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B0150-5E10-4C58-84C9-61975DAC2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2719451"/>
      </p:ext>
    </p:extLst>
  </p:cSld>
  <p:clrMapOvr>
    <a:masterClrMapping/>
  </p:clrMapOvr>
  <p:transition xmlns:p14="http://schemas.microsoft.com/office/powerpoint/2010/main" spd="slow" advTm="1500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5FE7D6-9D5B-403B-85D0-3DBA5C9382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8022740"/>
      </p:ext>
    </p:extLst>
  </p:cSld>
  <p:clrMapOvr>
    <a:masterClrMapping/>
  </p:clrMapOvr>
  <p:transition xmlns:p14="http://schemas.microsoft.com/office/powerpoint/2010/main" spd="slow" advTm="1500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9F564C-F66D-4A70-8309-A153431478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316986"/>
      </p:ext>
    </p:extLst>
  </p:cSld>
  <p:clrMapOvr>
    <a:masterClrMapping/>
  </p:clrMapOvr>
  <p:transition xmlns:p14="http://schemas.microsoft.com/office/powerpoint/2010/main" spd="slow" advTm="1500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F06D4-1FC3-4476-B2B6-B21E10033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239770"/>
      </p:ext>
    </p:extLst>
  </p:cSld>
  <p:clrMapOvr>
    <a:masterClrMapping/>
  </p:clrMapOvr>
  <p:transition xmlns:p14="http://schemas.microsoft.com/office/powerpoint/2010/main" spd="slow"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12799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75F197-F184-4A3D-978A-20427E4B7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554546"/>
      </p:ext>
    </p:extLst>
  </p:cSld>
  <p:clrMapOvr>
    <a:masterClrMapping/>
  </p:clrMapOvr>
  <p:transition xmlns:p14="http://schemas.microsoft.com/office/powerpoint/2010/main" spd="slow" advTm="1500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7C72D-AA25-4C99-9694-A9CDB1C52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359105"/>
      </p:ext>
    </p:extLst>
  </p:cSld>
  <p:clrMapOvr>
    <a:masterClrMapping/>
  </p:clrMapOvr>
  <p:transition xmlns:p14="http://schemas.microsoft.com/office/powerpoint/2010/main" spd="slow" advClick="0" advTm="5000">
    <p:dissolv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9AB8B-A328-4830-B830-8C89EF8EE7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544626"/>
      </p:ext>
    </p:extLst>
  </p:cSld>
  <p:clrMapOvr>
    <a:masterClrMapping/>
  </p:clrMapOvr>
  <p:transition xmlns:p14="http://schemas.microsoft.com/office/powerpoint/2010/main" spd="slow" advClick="0" advTm="5000">
    <p:dissolv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2F643-6E21-4785-A675-E4162B0C4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825568"/>
      </p:ext>
    </p:extLst>
  </p:cSld>
  <p:clrMapOvr>
    <a:masterClrMapping/>
  </p:clrMapOvr>
  <p:transition xmlns:p14="http://schemas.microsoft.com/office/powerpoint/2010/main" spd="slow" advClick="0" advTm="5000">
    <p:dissolv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06D50-E169-45C2-8CCF-3C616AB2B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681860"/>
      </p:ext>
    </p:extLst>
  </p:cSld>
  <p:clrMapOvr>
    <a:masterClrMapping/>
  </p:clrMapOvr>
  <p:transition xmlns:p14="http://schemas.microsoft.com/office/powerpoint/2010/main" spd="slow" advClick="0" advTm="5000">
    <p:dissolv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7519E8-46BD-4331-B8B2-D1C5B6C50E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449886"/>
      </p:ext>
    </p:extLst>
  </p:cSld>
  <p:clrMapOvr>
    <a:masterClrMapping/>
  </p:clrMapOvr>
  <p:transition xmlns:p14="http://schemas.microsoft.com/office/powerpoint/2010/main" spd="slow" advClick="0" advTm="5000">
    <p:dissolv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506B29-5101-4224-B23F-AA2EDE399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856340"/>
      </p:ext>
    </p:extLst>
  </p:cSld>
  <p:clrMapOvr>
    <a:masterClrMapping/>
  </p:clrMapOvr>
  <p:transition xmlns:p14="http://schemas.microsoft.com/office/powerpoint/2010/main" spd="slow" advClick="0" advTm="5000">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8D1B5-F500-4380-B4BE-A75B728F9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226653"/>
      </p:ext>
    </p:extLst>
  </p:cSld>
  <p:clrMapOvr>
    <a:masterClrMapping/>
  </p:clrMapOvr>
  <p:transition xmlns:p14="http://schemas.microsoft.com/office/powerpoint/2010/main" spd="slow" advClick="0" advTm="5000">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898935-F8BC-4A50-8867-B81F4A07B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540871"/>
      </p:ext>
    </p:extLst>
  </p:cSld>
  <p:clrMapOvr>
    <a:masterClrMapping/>
  </p:clrMapOvr>
  <p:transition xmlns:p14="http://schemas.microsoft.com/office/powerpoint/2010/main" spd="slow" advClick="0" advTm="5000">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F3AA7-1D15-49D9-ABD6-C686E2808D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890071"/>
      </p:ext>
    </p:extLst>
  </p:cSld>
  <p:clrMapOvr>
    <a:masterClrMapping/>
  </p:clrMapOvr>
  <p:transition xmlns:p14="http://schemas.microsoft.com/office/powerpoint/2010/main" spd="slow" advClick="0" advTm="500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5159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4790F-13E9-451B-A382-A0994831E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23557"/>
      </p:ext>
    </p:extLst>
  </p:cSld>
  <p:clrMapOvr>
    <a:masterClrMapping/>
  </p:clrMapOvr>
  <p:transition xmlns:p14="http://schemas.microsoft.com/office/powerpoint/2010/main" spd="slow" advClick="0" advTm="5000">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3871F-2E11-4600-B537-356BF18C1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755703"/>
      </p:ext>
    </p:extLst>
  </p:cSld>
  <p:clrMapOvr>
    <a:masterClrMapping/>
  </p:clrMapOvr>
  <p:transition xmlns:p14="http://schemas.microsoft.com/office/powerpoint/2010/main" spd="slow" advClick="0" advTm="5000">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7C72D-AA25-4C99-9694-A9CDB1C52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815930"/>
      </p:ext>
    </p:extLst>
  </p:cSld>
  <p:clrMapOvr>
    <a:masterClrMapping/>
  </p:clrMapOvr>
  <p:transition xmlns:p14="http://schemas.microsoft.com/office/powerpoint/2010/main" spd="slow" advClick="0" advTm="5000">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9AB8B-A328-4830-B830-8C89EF8EE7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853627"/>
      </p:ext>
    </p:extLst>
  </p:cSld>
  <p:clrMapOvr>
    <a:masterClrMapping/>
  </p:clrMapOvr>
  <p:transition xmlns:p14="http://schemas.microsoft.com/office/powerpoint/2010/main" spd="slow" advClick="0" advTm="5000">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2F643-6E21-4785-A675-E4162B0C4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16851"/>
      </p:ext>
    </p:extLst>
  </p:cSld>
  <p:clrMapOvr>
    <a:masterClrMapping/>
  </p:clrMapOvr>
  <p:transition xmlns:p14="http://schemas.microsoft.com/office/powerpoint/2010/main" spd="slow" advClick="0" advTm="5000">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06D50-E169-45C2-8CCF-3C616AB2B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324313"/>
      </p:ext>
    </p:extLst>
  </p:cSld>
  <p:clrMapOvr>
    <a:masterClrMapping/>
  </p:clrMapOvr>
  <p:transition xmlns:p14="http://schemas.microsoft.com/office/powerpoint/2010/main" spd="slow" advClick="0" advTm="5000">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7519E8-46BD-4331-B8B2-D1C5B6C50E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7114522"/>
      </p:ext>
    </p:extLst>
  </p:cSld>
  <p:clrMapOvr>
    <a:masterClrMapping/>
  </p:clrMapOvr>
  <p:transition xmlns:p14="http://schemas.microsoft.com/office/powerpoint/2010/main" spd="slow" advClick="0" advTm="5000">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506B29-5101-4224-B23F-AA2EDE399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340598"/>
      </p:ext>
    </p:extLst>
  </p:cSld>
  <p:clrMapOvr>
    <a:masterClrMapping/>
  </p:clrMapOvr>
  <p:transition xmlns:p14="http://schemas.microsoft.com/office/powerpoint/2010/main" spd="slow" advClick="0" advTm="5000">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8D1B5-F500-4380-B4BE-A75B728F9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112794"/>
      </p:ext>
    </p:extLst>
  </p:cSld>
  <p:clrMapOvr>
    <a:masterClrMapping/>
  </p:clrMapOvr>
  <p:transition xmlns:p14="http://schemas.microsoft.com/office/powerpoint/2010/main" spd="slow" advClick="0" advTm="5000">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898935-F8BC-4A50-8867-B81F4A07B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67251"/>
      </p:ext>
    </p:extLst>
  </p:cSld>
  <p:clrMapOvr>
    <a:masterClrMapping/>
  </p:clrMapOvr>
  <p:transition xmlns:p14="http://schemas.microsoft.com/office/powerpoint/2010/main" spd="slow" advClick="0" advTm="5000">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7577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F3AA7-1D15-49D9-ABD6-C686E2808D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878246"/>
      </p:ext>
    </p:extLst>
  </p:cSld>
  <p:clrMapOvr>
    <a:masterClrMapping/>
  </p:clrMapOvr>
  <p:transition xmlns:p14="http://schemas.microsoft.com/office/powerpoint/2010/main" spd="slow" advClick="0" advTm="5000">
    <p:dissolv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4790F-13E9-451B-A382-A0994831E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886212"/>
      </p:ext>
    </p:extLst>
  </p:cSld>
  <p:clrMapOvr>
    <a:masterClrMapping/>
  </p:clrMapOvr>
  <p:transition xmlns:p14="http://schemas.microsoft.com/office/powerpoint/2010/main" spd="slow" advClick="0" advTm="5000">
    <p:dissolv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3871F-2E11-4600-B537-356BF18C1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712096"/>
      </p:ext>
    </p:extLst>
  </p:cSld>
  <p:clrMapOvr>
    <a:masterClrMapping/>
  </p:clrMapOvr>
  <p:transition xmlns:p14="http://schemas.microsoft.com/office/powerpoint/2010/main" spd="slow" advClick="0" advTm="5000">
    <p:dissolv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1431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31149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276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5655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3064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153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878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1263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5194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2333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9499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78642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7587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995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7727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36912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685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06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2006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6581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963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0881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3214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4384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1929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944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614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4567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422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9514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9228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9229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4616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2298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5740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678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235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6467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571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614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3274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28235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495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9309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4469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6830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1581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45413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12035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4703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04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836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2959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1033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6529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4341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9789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3052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4427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8533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5AF8ECAD-8FBB-43FC-995F-816338E386D4}" type="datetimeFigureOut">
              <a:rPr lang="en-US"/>
              <a:pPr>
                <a:defRPr/>
              </a:pPr>
              <a:t>6/11/12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55B99C9-3ACF-4521-8433-0CB17CD01422}" type="slidenum">
              <a:rPr lang="en-US"/>
              <a:pPr>
                <a:defRPr/>
              </a:pPr>
              <a:t>‹#›</a:t>
            </a:fld>
            <a:endParaRPr lang="en-US"/>
          </a:p>
        </p:txBody>
      </p:sp>
    </p:spTree>
    <p:extLst>
      <p:ext uri="{BB962C8B-B14F-4D97-AF65-F5344CB8AC3E}">
        <p14:creationId xmlns:p14="http://schemas.microsoft.com/office/powerpoint/2010/main" val="2526633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BAF33400-8C65-430F-9D91-8E8B7F3613B9}" type="datetimeFigureOut">
              <a:rPr lang="en-US"/>
              <a:pPr>
                <a:defRPr/>
              </a:pPr>
              <a:t>6/11/12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0269941-BBDE-441A-8AC6-A0DD56C1AFE0}" type="slidenum">
              <a:rPr lang="en-US"/>
              <a:pPr>
                <a:defRPr/>
              </a:pPr>
              <a:t>‹#›</a:t>
            </a:fld>
            <a:endParaRPr lang="en-US"/>
          </a:p>
        </p:txBody>
      </p:sp>
    </p:spTree>
    <p:extLst>
      <p:ext uri="{BB962C8B-B14F-4D97-AF65-F5344CB8AC3E}">
        <p14:creationId xmlns:p14="http://schemas.microsoft.com/office/powerpoint/2010/main" val="17639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8794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DBDCEBB-A93C-4162-A618-3D0CF2C28ED4}" type="datetimeFigureOut">
              <a:rPr lang="en-US"/>
              <a:pPr>
                <a:defRPr/>
              </a:pPr>
              <a:t>6/11/12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2DBEECC-8E05-434A-9DF8-5D957AD36B9C}" type="slidenum">
              <a:rPr lang="en-US"/>
              <a:pPr>
                <a:defRPr/>
              </a:pPr>
              <a:t>‹#›</a:t>
            </a:fld>
            <a:endParaRPr lang="en-US"/>
          </a:p>
        </p:txBody>
      </p:sp>
    </p:spTree>
    <p:extLst>
      <p:ext uri="{BB962C8B-B14F-4D97-AF65-F5344CB8AC3E}">
        <p14:creationId xmlns:p14="http://schemas.microsoft.com/office/powerpoint/2010/main" val="14299551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830655C4-AF4D-404F-B14A-551C6EBD249B}" type="datetimeFigureOut">
              <a:rPr lang="en-US"/>
              <a:pPr>
                <a:defRPr/>
              </a:pPr>
              <a:t>6/11/12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3C71231-165C-4528-9D32-3065103092C3}" type="slidenum">
              <a:rPr lang="en-US"/>
              <a:pPr>
                <a:defRPr/>
              </a:pPr>
              <a:t>‹#›</a:t>
            </a:fld>
            <a:endParaRPr lang="en-US"/>
          </a:p>
        </p:txBody>
      </p:sp>
    </p:spTree>
    <p:extLst>
      <p:ext uri="{BB962C8B-B14F-4D97-AF65-F5344CB8AC3E}">
        <p14:creationId xmlns:p14="http://schemas.microsoft.com/office/powerpoint/2010/main" val="37306741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CBB68B39-96B7-4EE4-933C-BFB20B373E8A}" type="datetimeFigureOut">
              <a:rPr lang="en-US"/>
              <a:pPr>
                <a:defRPr/>
              </a:pPr>
              <a:t>6/11/12</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97D0F557-AC9B-4D2F-B20A-FBD7B5C9A900}" type="slidenum">
              <a:rPr lang="en-US"/>
              <a:pPr>
                <a:defRPr/>
              </a:pPr>
              <a:t>‹#›</a:t>
            </a:fld>
            <a:endParaRPr lang="en-US"/>
          </a:p>
        </p:txBody>
      </p:sp>
    </p:spTree>
    <p:extLst>
      <p:ext uri="{BB962C8B-B14F-4D97-AF65-F5344CB8AC3E}">
        <p14:creationId xmlns:p14="http://schemas.microsoft.com/office/powerpoint/2010/main" val="26202484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A82757B8-7CAB-400D-AFCA-E0B4B9AE9577}" type="datetimeFigureOut">
              <a:rPr lang="en-US"/>
              <a:pPr>
                <a:defRPr/>
              </a:pPr>
              <a:t>6/11/12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A402E8E7-EB57-448F-B073-9B9AFD196C48}" type="slidenum">
              <a:rPr lang="en-US"/>
              <a:pPr>
                <a:defRPr/>
              </a:pPr>
              <a:t>‹#›</a:t>
            </a:fld>
            <a:endParaRPr lang="en-US"/>
          </a:p>
        </p:txBody>
      </p:sp>
    </p:spTree>
    <p:extLst>
      <p:ext uri="{BB962C8B-B14F-4D97-AF65-F5344CB8AC3E}">
        <p14:creationId xmlns:p14="http://schemas.microsoft.com/office/powerpoint/2010/main" val="9645363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FCAD920C-0E3A-4061-BE46-5465367C988E}" type="datetimeFigureOut">
              <a:rPr lang="en-US"/>
              <a:pPr>
                <a:defRPr/>
              </a:pPr>
              <a:t>6/11/12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D81FEC2C-7219-490D-9B15-E9EDD90A51D9}" type="slidenum">
              <a:rPr lang="en-US"/>
              <a:pPr>
                <a:defRPr/>
              </a:pPr>
              <a:t>‹#›</a:t>
            </a:fld>
            <a:endParaRPr lang="en-US"/>
          </a:p>
        </p:txBody>
      </p:sp>
    </p:spTree>
    <p:extLst>
      <p:ext uri="{BB962C8B-B14F-4D97-AF65-F5344CB8AC3E}">
        <p14:creationId xmlns:p14="http://schemas.microsoft.com/office/powerpoint/2010/main" val="28998395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49938A89-A5B9-4646-A6B9-7ED43A5C7337}" type="datetimeFigureOut">
              <a:rPr lang="en-US"/>
              <a:pPr>
                <a:defRPr/>
              </a:pPr>
              <a:t>6/11/12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1DE91135-6ED9-41D5-8651-30C4993B3922}" type="slidenum">
              <a:rPr lang="en-US"/>
              <a:pPr>
                <a:defRPr/>
              </a:pPr>
              <a:t>‹#›</a:t>
            </a:fld>
            <a:endParaRPr lang="en-US"/>
          </a:p>
        </p:txBody>
      </p:sp>
    </p:spTree>
    <p:extLst>
      <p:ext uri="{BB962C8B-B14F-4D97-AF65-F5344CB8AC3E}">
        <p14:creationId xmlns:p14="http://schemas.microsoft.com/office/powerpoint/2010/main" val="21010049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57A2E0E1-29E7-4385-8F99-04191A6B3F44}" type="datetimeFigureOut">
              <a:rPr lang="en-US"/>
              <a:pPr>
                <a:defRPr/>
              </a:pPr>
              <a:t>6/11/12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4AB5111-15F2-4F9A-A901-D99B6B35FBCA}" type="slidenum">
              <a:rPr lang="en-US"/>
              <a:pPr>
                <a:defRPr/>
              </a:pPr>
              <a:t>‹#›</a:t>
            </a:fld>
            <a:endParaRPr lang="en-US"/>
          </a:p>
        </p:txBody>
      </p:sp>
    </p:spTree>
    <p:extLst>
      <p:ext uri="{BB962C8B-B14F-4D97-AF65-F5344CB8AC3E}">
        <p14:creationId xmlns:p14="http://schemas.microsoft.com/office/powerpoint/2010/main" val="36413465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3C40EA7C-2EC0-46FE-B84C-765FF120C514}" type="datetimeFigureOut">
              <a:rPr lang="en-US"/>
              <a:pPr>
                <a:defRPr/>
              </a:pPr>
              <a:t>6/11/12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BD3D5D1-7FB6-4549-A5EA-916E4CF36239}" type="slidenum">
              <a:rPr lang="en-US"/>
              <a:pPr>
                <a:defRPr/>
              </a:pPr>
              <a:t>‹#›</a:t>
            </a:fld>
            <a:endParaRPr lang="en-US"/>
          </a:p>
        </p:txBody>
      </p:sp>
    </p:spTree>
    <p:extLst>
      <p:ext uri="{BB962C8B-B14F-4D97-AF65-F5344CB8AC3E}">
        <p14:creationId xmlns:p14="http://schemas.microsoft.com/office/powerpoint/2010/main" val="903991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F2B272D-CCBD-40C5-AE54-2BE3A14242B7}" type="datetimeFigureOut">
              <a:rPr lang="en-US"/>
              <a:pPr>
                <a:defRPr/>
              </a:pPr>
              <a:t>6/11/12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1E122AC-ED95-4200-8D56-CF9B951E6F77}" type="slidenum">
              <a:rPr lang="en-US"/>
              <a:pPr>
                <a:defRPr/>
              </a:pPr>
              <a:t>‹#›</a:t>
            </a:fld>
            <a:endParaRPr lang="en-US"/>
          </a:p>
        </p:txBody>
      </p:sp>
    </p:spTree>
    <p:extLst>
      <p:ext uri="{BB962C8B-B14F-4D97-AF65-F5344CB8AC3E}">
        <p14:creationId xmlns:p14="http://schemas.microsoft.com/office/powerpoint/2010/main" val="37083557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4B4AB-0E06-4F7C-8728-F6B40E6D4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080725"/>
      </p:ext>
    </p:extLst>
  </p:cSld>
  <p:clrMapOvr>
    <a:masterClrMapping/>
  </p:clrMapOvr>
  <p:transition xmlns:p14="http://schemas.microsoft.com/office/powerpoint/2010/main" spd="slow" advClick="0" advTm="500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88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6264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ACA43-0C27-46C0-939B-7600853553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52309"/>
      </p:ext>
    </p:extLst>
  </p:cSld>
  <p:clrMapOvr>
    <a:masterClrMapping/>
  </p:clrMapOvr>
  <p:transition xmlns:p14="http://schemas.microsoft.com/office/powerpoint/2010/main" spd="slow" advClick="0" advTm="5000">
    <p:dissolv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1711A7-88A1-475B-9BD4-513188302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980874"/>
      </p:ext>
    </p:extLst>
  </p:cSld>
  <p:clrMapOvr>
    <a:masterClrMapping/>
  </p:clrMapOvr>
  <p:transition xmlns:p14="http://schemas.microsoft.com/office/powerpoint/2010/main" spd="slow" advClick="0" advTm="5000">
    <p:dissolv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A01641-F157-4A67-A365-CE03D22DBA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5310435"/>
      </p:ext>
    </p:extLst>
  </p:cSld>
  <p:clrMapOvr>
    <a:masterClrMapping/>
  </p:clrMapOvr>
  <p:transition xmlns:p14="http://schemas.microsoft.com/office/powerpoint/2010/main" spd="slow" advClick="0" advTm="5000">
    <p:dissolv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E10296-F8D7-4F24-B283-0A2F06CF73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127649"/>
      </p:ext>
    </p:extLst>
  </p:cSld>
  <p:clrMapOvr>
    <a:masterClrMapping/>
  </p:clrMapOvr>
  <p:transition xmlns:p14="http://schemas.microsoft.com/office/powerpoint/2010/main" spd="slow" advClick="0" advTm="5000">
    <p:dissolv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60D2AE-6C6F-43D0-87B8-8497B654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002854"/>
      </p:ext>
    </p:extLst>
  </p:cSld>
  <p:clrMapOvr>
    <a:masterClrMapping/>
  </p:clrMapOvr>
  <p:transition xmlns:p14="http://schemas.microsoft.com/office/powerpoint/2010/main" spd="slow" advClick="0" advTm="5000">
    <p:dissolv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621B09-81E4-4EB6-8C2C-3D20FB6DC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605646"/>
      </p:ext>
    </p:extLst>
  </p:cSld>
  <p:clrMapOvr>
    <a:masterClrMapping/>
  </p:clrMapOvr>
  <p:transition xmlns:p14="http://schemas.microsoft.com/office/powerpoint/2010/main" spd="slow" advClick="0" advTm="5000">
    <p:dissolv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D0F41-C532-40B9-BAC5-56582069B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606674"/>
      </p:ext>
    </p:extLst>
  </p:cSld>
  <p:clrMapOvr>
    <a:masterClrMapping/>
  </p:clrMapOvr>
  <p:transition xmlns:p14="http://schemas.microsoft.com/office/powerpoint/2010/main" spd="slow" advClick="0" advTm="5000">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5FF24F-87DA-4F37-AB34-045B7711A2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433470"/>
      </p:ext>
    </p:extLst>
  </p:cSld>
  <p:clrMapOvr>
    <a:masterClrMapping/>
  </p:clrMapOvr>
  <p:transition xmlns:p14="http://schemas.microsoft.com/office/powerpoint/2010/main" spd="slow" advClick="0" advTm="5000">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3166B8-5EE2-4549-A8E4-56A6DA3889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685215"/>
      </p:ext>
    </p:extLst>
  </p:cSld>
  <p:clrMapOvr>
    <a:masterClrMapping/>
  </p:clrMapOvr>
  <p:transition xmlns:p14="http://schemas.microsoft.com/office/powerpoint/2010/main" spd="slow" advClick="0" advTm="5000">
    <p:dissolv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ADE739-4C7D-4BD5-8194-42132A9D1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73225"/>
      </p:ext>
    </p:extLst>
  </p:cSld>
  <p:clrMapOvr>
    <a:masterClrMapping/>
  </p:clrMapOvr>
  <p:transition xmlns:p14="http://schemas.microsoft.com/office/powerpoint/2010/main" spd="slow" advClick="0" advTm="5000">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3395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32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1832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1A5C34-24B9-46BE-A906-CCB28D53CE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9021074"/>
      </p:ext>
    </p:extLst>
  </p:cSld>
  <p:clrMapOvr>
    <a:masterClrMapping/>
  </p:clrMapOvr>
  <p:transition xmlns:p14="http://schemas.microsoft.com/office/powerpoint/2010/main" spd="slow" advClick="0" advTm="5000">
    <p:dissolv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6A9040-EAF4-4672-98FE-AE4F460B9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7944209"/>
      </p:ext>
    </p:extLst>
  </p:cSld>
  <p:clrMapOvr>
    <a:masterClrMapping/>
  </p:clrMapOvr>
  <p:transition xmlns:p14="http://schemas.microsoft.com/office/powerpoint/2010/main" spd="slow" advClick="0" advTm="5000">
    <p:dissolv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5B3A5-4713-4BD6-89DB-82E372A795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3957377"/>
      </p:ext>
    </p:extLst>
  </p:cSld>
  <p:clrMapOvr>
    <a:masterClrMapping/>
  </p:clrMapOvr>
  <p:transition xmlns:p14="http://schemas.microsoft.com/office/powerpoint/2010/main" spd="slow" advClick="0" advTm="5000">
    <p:dissolv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C2ED59-C7D6-4541-A776-E1875DB923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9199392"/>
      </p:ext>
    </p:extLst>
  </p:cSld>
  <p:clrMapOvr>
    <a:masterClrMapping/>
  </p:clrMapOvr>
  <p:transition xmlns:p14="http://schemas.microsoft.com/office/powerpoint/2010/main" spd="slow" advClick="0" advTm="5000">
    <p:dissolv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9D8036-4583-496F-BEED-91026F0DC3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6759978"/>
      </p:ext>
    </p:extLst>
  </p:cSld>
  <p:clrMapOvr>
    <a:masterClrMapping/>
  </p:clrMapOvr>
  <p:transition xmlns:p14="http://schemas.microsoft.com/office/powerpoint/2010/main" spd="slow" advClick="0" advTm="5000">
    <p:dissolv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B08BE4-0E57-4272-A883-2233B44BF8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4317826"/>
      </p:ext>
    </p:extLst>
  </p:cSld>
  <p:clrMapOvr>
    <a:masterClrMapping/>
  </p:clrMapOvr>
  <p:transition xmlns:p14="http://schemas.microsoft.com/office/powerpoint/2010/main" spd="slow" advClick="0" advTm="5000">
    <p:dissolv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685706-F58E-451F-A429-C150C2D775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4663250"/>
      </p:ext>
    </p:extLst>
  </p:cSld>
  <p:clrMapOvr>
    <a:masterClrMapping/>
  </p:clrMapOvr>
  <p:transition xmlns:p14="http://schemas.microsoft.com/office/powerpoint/2010/main" spd="slow" advClick="0" advTm="5000">
    <p:dissolv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BA4102-8E1F-4407-809E-AE6FC92597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7021691"/>
      </p:ext>
    </p:extLst>
  </p:cSld>
  <p:clrMapOvr>
    <a:masterClrMapping/>
  </p:clrMapOvr>
  <p:transition xmlns:p14="http://schemas.microsoft.com/office/powerpoint/2010/main" spd="slow" advClick="0" advTm="5000">
    <p:dissolv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B90194-B7AA-4729-818A-449898D89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4075460"/>
      </p:ext>
    </p:extLst>
  </p:cSld>
  <p:clrMapOvr>
    <a:masterClrMapping/>
  </p:clrMapOvr>
  <p:transition xmlns:p14="http://schemas.microsoft.com/office/powerpoint/2010/main" spd="slow" advClick="0" advTm="5000">
    <p:dissolv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3360F-F252-48A3-95D0-D7F9AF9A1D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3630986"/>
      </p:ext>
    </p:extLst>
  </p:cSld>
  <p:clrMapOvr>
    <a:masterClrMapping/>
  </p:clrMapOvr>
  <p:transition xmlns:p14="http://schemas.microsoft.com/office/powerpoint/2010/main" spd="slow" advClick="0" advTm="5000">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074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CC470E-EE3A-4833-8BEF-AB9A9BFDEB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6534595"/>
      </p:ext>
    </p:extLst>
  </p:cSld>
  <p:clrMapOvr>
    <a:masterClrMapping/>
  </p:clrMapOvr>
  <p:transition xmlns:p14="http://schemas.microsoft.com/office/powerpoint/2010/main" spd="slow" advClick="0" advTm="5000">
    <p:dissolv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0F9E89-3725-468B-BF61-4FA5FC43D4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8772097"/>
      </p:ext>
    </p:extLst>
  </p:cSld>
  <p:clrMapOvr>
    <a:masterClrMapping/>
  </p:clrMapOvr>
  <p:transition xmlns:p14="http://schemas.microsoft.com/office/powerpoint/2010/main" spd="slow" advClick="0" advTm="5000">
    <p:dissolv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4B4AB-0E06-4F7C-8728-F6B40E6D4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75363"/>
      </p:ext>
    </p:extLst>
  </p:cSld>
  <p:clrMapOvr>
    <a:masterClrMapping/>
  </p:clrMapOvr>
  <p:transition xmlns:p14="http://schemas.microsoft.com/office/powerpoint/2010/main" spd="slow" advClick="0" advTm="5000">
    <p:dissolv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ACA43-0C27-46C0-939B-7600853553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964843"/>
      </p:ext>
    </p:extLst>
  </p:cSld>
  <p:clrMapOvr>
    <a:masterClrMapping/>
  </p:clrMapOvr>
  <p:transition xmlns:p14="http://schemas.microsoft.com/office/powerpoint/2010/main" spd="slow" advClick="0" advTm="5000">
    <p:dissolv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1711A7-88A1-475B-9BD4-513188302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85070"/>
      </p:ext>
    </p:extLst>
  </p:cSld>
  <p:clrMapOvr>
    <a:masterClrMapping/>
  </p:clrMapOvr>
  <p:transition xmlns:p14="http://schemas.microsoft.com/office/powerpoint/2010/main" spd="slow" advClick="0" advTm="5000">
    <p:dissolv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A01641-F157-4A67-A365-CE03D22DBA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46907"/>
      </p:ext>
    </p:extLst>
  </p:cSld>
  <p:clrMapOvr>
    <a:masterClrMapping/>
  </p:clrMapOvr>
  <p:transition xmlns:p14="http://schemas.microsoft.com/office/powerpoint/2010/main" spd="slow" advClick="0" advTm="5000">
    <p:dissolv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E10296-F8D7-4F24-B283-0A2F06CF73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368533"/>
      </p:ext>
    </p:extLst>
  </p:cSld>
  <p:clrMapOvr>
    <a:masterClrMapping/>
  </p:clrMapOvr>
  <p:transition xmlns:p14="http://schemas.microsoft.com/office/powerpoint/2010/main" spd="slow" advClick="0" advTm="5000">
    <p:dissolv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60D2AE-6C6F-43D0-87B8-8497B654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878452"/>
      </p:ext>
    </p:extLst>
  </p:cSld>
  <p:clrMapOvr>
    <a:masterClrMapping/>
  </p:clrMapOvr>
  <p:transition xmlns:p14="http://schemas.microsoft.com/office/powerpoint/2010/main" spd="slow" advClick="0" advTm="5000">
    <p:dissolv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621B09-81E4-4EB6-8C2C-3D20FB6DC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668374"/>
      </p:ext>
    </p:extLst>
  </p:cSld>
  <p:clrMapOvr>
    <a:masterClrMapping/>
  </p:clrMapOvr>
  <p:transition xmlns:p14="http://schemas.microsoft.com/office/powerpoint/2010/main" spd="slow" advClick="0" advTm="5000">
    <p:dissolv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D0F41-C532-40B9-BAC5-56582069B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82101"/>
      </p:ext>
    </p:extLst>
  </p:cSld>
  <p:clrMapOvr>
    <a:masterClrMapping/>
  </p:clrMapOvr>
  <p:transition xmlns:p14="http://schemas.microsoft.com/office/powerpoint/2010/main" spd="slow" advClick="0" advTm="5000">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5068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5FF24F-87DA-4F37-AB34-045B7711A2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187930"/>
      </p:ext>
    </p:extLst>
  </p:cSld>
  <p:clrMapOvr>
    <a:masterClrMapping/>
  </p:clrMapOvr>
  <p:transition xmlns:p14="http://schemas.microsoft.com/office/powerpoint/2010/main" spd="slow" advClick="0" advTm="5000">
    <p:dissolv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3166B8-5EE2-4549-A8E4-56A6DA3889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516275"/>
      </p:ext>
    </p:extLst>
  </p:cSld>
  <p:clrMapOvr>
    <a:masterClrMapping/>
  </p:clrMapOvr>
  <p:transition xmlns:p14="http://schemas.microsoft.com/office/powerpoint/2010/main" spd="slow" advClick="0" advTm="5000">
    <p:dissolv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ADE739-4C7D-4BD5-8194-42132A9D1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6623"/>
      </p:ext>
    </p:extLst>
  </p:cSld>
  <p:clrMapOvr>
    <a:masterClrMapping/>
  </p:clrMapOvr>
  <p:transition xmlns:p14="http://schemas.microsoft.com/office/powerpoint/2010/main" spd="slow" advClick="0" advTm="5000">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604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40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60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511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432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765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926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8714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896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585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976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8D9715-5A06-4786-A81B-13BC29CEC5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692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1A303-4B59-4F14-B9F1-C58B6AEB8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09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4FBBC-AD0D-47B9-923A-EBCA6B3DA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926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70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158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527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5349C-13CC-4FF5-A1BD-E020A4AC2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200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598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485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020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CE58B-66F9-48F9-8B6D-6F63976F9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9853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0AC86-CA2D-486D-9D91-CA9596A9F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225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47F41-A592-475A-A488-99E0AA59A4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186758"/>
      </p:ext>
    </p:extLst>
  </p:cSld>
  <p:clrMapOvr>
    <a:masterClrMapping/>
  </p:clrMapOvr>
  <p:transition xmlns:p14="http://schemas.microsoft.com/office/powerpoint/2010/main" spd="slow" advTm="1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90C975-04AF-4887-A073-34DF36FEA2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1309"/>
      </p:ext>
    </p:extLst>
  </p:cSld>
  <p:clrMapOvr>
    <a:masterClrMapping/>
  </p:clrMapOvr>
  <p:transition xmlns:p14="http://schemas.microsoft.com/office/powerpoint/2010/main" spd="slow" advTm="1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3984F1-98A1-483F-853E-2857E97D4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959004"/>
      </p:ext>
    </p:extLst>
  </p:cSld>
  <p:clrMapOvr>
    <a:masterClrMapping/>
  </p:clrMapOvr>
  <p:transition xmlns:p14="http://schemas.microsoft.com/office/powerpoint/2010/main" spd="slow" advTm="1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2CA7DB-0906-429C-A910-2DE6C5ADC9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798105"/>
      </p:ext>
    </p:extLst>
  </p:cSld>
  <p:clrMapOvr>
    <a:masterClrMapping/>
  </p:clrMapOvr>
  <p:transition xmlns:p14="http://schemas.microsoft.com/office/powerpoint/2010/main" spd="slow" advTm="1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7491FC-821A-4142-9EA6-BE422E4F0E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3424841"/>
      </p:ext>
    </p:extLst>
  </p:cSld>
  <p:clrMapOvr>
    <a:masterClrMapping/>
  </p:clrMapOvr>
  <p:transition xmlns:p14="http://schemas.microsoft.com/office/powerpoint/2010/main" spd="slow"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49645A-952D-4D7E-8D6B-504DB3FABC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248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F5D136-BEFA-4E5E-AB50-C4076AB51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305558"/>
      </p:ext>
    </p:extLst>
  </p:cSld>
  <p:clrMapOvr>
    <a:masterClrMapping/>
  </p:clrMapOvr>
  <p:transition xmlns:p14="http://schemas.microsoft.com/office/powerpoint/2010/main" spd="slow" advTm="1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B0150-5E10-4C58-84C9-61975DAC2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789518"/>
      </p:ext>
    </p:extLst>
  </p:cSld>
  <p:clrMapOvr>
    <a:masterClrMapping/>
  </p:clrMapOvr>
  <p:transition xmlns:p14="http://schemas.microsoft.com/office/powerpoint/2010/main" spd="slow" advTm="1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5FE7D6-9D5B-403B-85D0-3DBA5C9382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930809"/>
      </p:ext>
    </p:extLst>
  </p:cSld>
  <p:clrMapOvr>
    <a:masterClrMapping/>
  </p:clrMapOvr>
  <p:transition xmlns:p14="http://schemas.microsoft.com/office/powerpoint/2010/main" spd="slow" advTm="15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9F564C-F66D-4A70-8309-A153431478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919560"/>
      </p:ext>
    </p:extLst>
  </p:cSld>
  <p:clrMapOvr>
    <a:masterClrMapping/>
  </p:clrMapOvr>
  <p:transition xmlns:p14="http://schemas.microsoft.com/office/powerpoint/2010/main" spd="slow" advTm="1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F06D4-1FC3-4476-B2B6-B21E10033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500250"/>
      </p:ext>
    </p:extLst>
  </p:cSld>
  <p:clrMapOvr>
    <a:masterClrMapping/>
  </p:clrMapOvr>
  <p:transition xmlns:p14="http://schemas.microsoft.com/office/powerpoint/2010/main" spd="slow" advTm="1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75F197-F184-4A3D-978A-20427E4B7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00948"/>
      </p:ext>
    </p:extLst>
  </p:cSld>
  <p:clrMapOvr>
    <a:masterClrMapping/>
  </p:clrMapOvr>
  <p:transition xmlns:p14="http://schemas.microsoft.com/office/powerpoint/2010/main" spd="slow" advTm="1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7C72D-AA25-4C99-9694-A9CDB1C52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8367"/>
      </p:ext>
    </p:extLst>
  </p:cSld>
  <p:clrMapOvr>
    <a:masterClrMapping/>
  </p:clrMapOvr>
  <p:transition xmlns:p14="http://schemas.microsoft.com/office/powerpoint/2010/main" spd="slow" advClick="0" advTm="5000">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9AB8B-A328-4830-B830-8C89EF8EE7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564273"/>
      </p:ext>
    </p:extLst>
  </p:cSld>
  <p:clrMapOvr>
    <a:masterClrMapping/>
  </p:clrMapOvr>
  <p:transition xmlns:p14="http://schemas.microsoft.com/office/powerpoint/2010/main" spd="slow" advClick="0" advTm="5000">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2F643-6E21-4785-A675-E4162B0C4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920434"/>
      </p:ext>
    </p:extLst>
  </p:cSld>
  <p:clrMapOvr>
    <a:masterClrMapping/>
  </p:clrMapOvr>
  <p:transition xmlns:p14="http://schemas.microsoft.com/office/powerpoint/2010/main" spd="slow" advClick="0" advTm="5000">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06D50-E169-45C2-8CCF-3C616AB2B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05205"/>
      </p:ext>
    </p:extLst>
  </p:cSld>
  <p:clrMapOvr>
    <a:masterClrMapping/>
  </p:clrMapOvr>
  <p:transition xmlns:p14="http://schemas.microsoft.com/office/powerpoint/2010/main" spd="slow" advClick="0" advTm="500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9A4DC-62B1-4021-B3A9-A629588FFB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0556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7519E8-46BD-4331-B8B2-D1C5B6C50E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96114"/>
      </p:ext>
    </p:extLst>
  </p:cSld>
  <p:clrMapOvr>
    <a:masterClrMapping/>
  </p:clrMapOvr>
  <p:transition xmlns:p14="http://schemas.microsoft.com/office/powerpoint/2010/main" spd="slow" advClick="0" advTm="5000">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506B29-5101-4224-B23F-AA2EDE399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980503"/>
      </p:ext>
    </p:extLst>
  </p:cSld>
  <p:clrMapOvr>
    <a:masterClrMapping/>
  </p:clrMapOvr>
  <p:transition xmlns:p14="http://schemas.microsoft.com/office/powerpoint/2010/main" spd="slow" advClick="0" advTm="5000">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8D1B5-F500-4380-B4BE-A75B728F9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01018"/>
      </p:ext>
    </p:extLst>
  </p:cSld>
  <p:clrMapOvr>
    <a:masterClrMapping/>
  </p:clrMapOvr>
  <p:transition xmlns:p14="http://schemas.microsoft.com/office/powerpoint/2010/main" spd="slow" advClick="0" advTm="5000">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898935-F8BC-4A50-8867-B81F4A07B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235877"/>
      </p:ext>
    </p:extLst>
  </p:cSld>
  <p:clrMapOvr>
    <a:masterClrMapping/>
  </p:clrMapOvr>
  <p:transition xmlns:p14="http://schemas.microsoft.com/office/powerpoint/2010/main" spd="slow" advClick="0" advTm="5000">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F3AA7-1D15-49D9-ABD6-C686E2808D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999445"/>
      </p:ext>
    </p:extLst>
  </p:cSld>
  <p:clrMapOvr>
    <a:masterClrMapping/>
  </p:clrMapOvr>
  <p:transition xmlns:p14="http://schemas.microsoft.com/office/powerpoint/2010/main" spd="slow" advClick="0" advTm="5000">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4790F-13E9-451B-A382-A0994831E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034453"/>
      </p:ext>
    </p:extLst>
  </p:cSld>
  <p:clrMapOvr>
    <a:masterClrMapping/>
  </p:clrMapOvr>
  <p:transition xmlns:p14="http://schemas.microsoft.com/office/powerpoint/2010/main" spd="slow" advClick="0" advTm="5000">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3871F-2E11-4600-B537-356BF18C1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876532"/>
      </p:ext>
    </p:extLst>
  </p:cSld>
  <p:clrMapOvr>
    <a:masterClrMapping/>
  </p:clrMapOvr>
  <p:transition xmlns:p14="http://schemas.microsoft.com/office/powerpoint/2010/main" spd="slow" advClick="0" advTm="5000">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7C72D-AA25-4C99-9694-A9CDB1C52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71577"/>
      </p:ext>
    </p:extLst>
  </p:cSld>
  <p:clrMapOvr>
    <a:masterClrMapping/>
  </p:clrMapOvr>
  <p:transition xmlns:p14="http://schemas.microsoft.com/office/powerpoint/2010/main" spd="slow" advClick="0" advTm="5000">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9AB8B-A328-4830-B830-8C89EF8EE7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833908"/>
      </p:ext>
    </p:extLst>
  </p:cSld>
  <p:clrMapOvr>
    <a:masterClrMapping/>
  </p:clrMapOvr>
  <p:transition xmlns:p14="http://schemas.microsoft.com/office/powerpoint/2010/main" spd="slow" advClick="0" advTm="5000">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2F643-6E21-4785-A675-E4162B0C4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180032"/>
      </p:ext>
    </p:extLst>
  </p:cSld>
  <p:clrMapOvr>
    <a:masterClrMapping/>
  </p:clrMapOvr>
  <p:transition xmlns:p14="http://schemas.microsoft.com/office/powerpoint/2010/main" spd="slow" advClick="0" advTm="500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C2C362-277B-487C-9934-86064C02B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0763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06D50-E169-45C2-8CCF-3C616AB2B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85445"/>
      </p:ext>
    </p:extLst>
  </p:cSld>
  <p:clrMapOvr>
    <a:masterClrMapping/>
  </p:clrMapOvr>
  <p:transition xmlns:p14="http://schemas.microsoft.com/office/powerpoint/2010/main" spd="slow" advClick="0" advTm="5000">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7519E8-46BD-4331-B8B2-D1C5B6C50E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047583"/>
      </p:ext>
    </p:extLst>
  </p:cSld>
  <p:clrMapOvr>
    <a:masterClrMapping/>
  </p:clrMapOvr>
  <p:transition xmlns:p14="http://schemas.microsoft.com/office/powerpoint/2010/main" spd="slow" advClick="0" advTm="5000">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506B29-5101-4224-B23F-AA2EDE399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72829"/>
      </p:ext>
    </p:extLst>
  </p:cSld>
  <p:clrMapOvr>
    <a:masterClrMapping/>
  </p:clrMapOvr>
  <p:transition xmlns:p14="http://schemas.microsoft.com/office/powerpoint/2010/main" spd="slow" advClick="0" advTm="5000">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8D1B5-F500-4380-B4BE-A75B728F9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378112"/>
      </p:ext>
    </p:extLst>
  </p:cSld>
  <p:clrMapOvr>
    <a:masterClrMapping/>
  </p:clrMapOvr>
  <p:transition xmlns:p14="http://schemas.microsoft.com/office/powerpoint/2010/main" spd="slow" advClick="0" advTm="5000">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898935-F8BC-4A50-8867-B81F4A07B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5572251"/>
      </p:ext>
    </p:extLst>
  </p:cSld>
  <p:clrMapOvr>
    <a:masterClrMapping/>
  </p:clrMapOvr>
  <p:transition xmlns:p14="http://schemas.microsoft.com/office/powerpoint/2010/main" spd="slow" advClick="0" advTm="5000">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F3AA7-1D15-49D9-ABD6-C686E2808D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850993"/>
      </p:ext>
    </p:extLst>
  </p:cSld>
  <p:clrMapOvr>
    <a:masterClrMapping/>
  </p:clrMapOvr>
  <p:transition xmlns:p14="http://schemas.microsoft.com/office/powerpoint/2010/main" spd="slow" advClick="0" advTm="5000">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4790F-13E9-451B-A382-A0994831E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393619"/>
      </p:ext>
    </p:extLst>
  </p:cSld>
  <p:clrMapOvr>
    <a:masterClrMapping/>
  </p:clrMapOvr>
  <p:transition xmlns:p14="http://schemas.microsoft.com/office/powerpoint/2010/main" spd="slow" advClick="0" advTm="5000">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3871F-2E11-4600-B537-356BF18C1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53003"/>
      </p:ext>
    </p:extLst>
  </p:cSld>
  <p:clrMapOvr>
    <a:masterClrMapping/>
  </p:clrMapOvr>
  <p:transition xmlns:p14="http://schemas.microsoft.com/office/powerpoint/2010/main" spd="slow" advClick="0" advTm="5000">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7C72D-AA25-4C99-9694-A9CDB1C52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163269"/>
      </p:ext>
    </p:extLst>
  </p:cSld>
  <p:clrMapOvr>
    <a:masterClrMapping/>
  </p:clrMapOvr>
  <p:transition xmlns:p14="http://schemas.microsoft.com/office/powerpoint/2010/main" spd="slow" advClick="0" advTm="5000">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9AB8B-A328-4830-B830-8C89EF8EE7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786918"/>
      </p:ext>
    </p:extLst>
  </p:cSld>
  <p:clrMapOvr>
    <a:masterClrMapping/>
  </p:clrMapOvr>
  <p:transition xmlns:p14="http://schemas.microsoft.com/office/powerpoint/2010/main" spd="slow" advClick="0" advTm="500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52ECD1-6182-4476-B9A7-5E5A98CDD9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4348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2F643-6E21-4785-A675-E4162B0C4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6457047"/>
      </p:ext>
    </p:extLst>
  </p:cSld>
  <p:clrMapOvr>
    <a:masterClrMapping/>
  </p:clrMapOvr>
  <p:transition xmlns:p14="http://schemas.microsoft.com/office/powerpoint/2010/main" spd="slow" advClick="0" advTm="5000">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06D50-E169-45C2-8CCF-3C616AB2B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417748"/>
      </p:ext>
    </p:extLst>
  </p:cSld>
  <p:clrMapOvr>
    <a:masterClrMapping/>
  </p:clrMapOvr>
  <p:transition xmlns:p14="http://schemas.microsoft.com/office/powerpoint/2010/main" spd="slow" advClick="0" advTm="5000">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7519E8-46BD-4331-B8B2-D1C5B6C50E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012016"/>
      </p:ext>
    </p:extLst>
  </p:cSld>
  <p:clrMapOvr>
    <a:masterClrMapping/>
  </p:clrMapOvr>
  <p:transition xmlns:p14="http://schemas.microsoft.com/office/powerpoint/2010/main" spd="slow" advClick="0" advTm="5000">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506B29-5101-4224-B23F-AA2EDE399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412670"/>
      </p:ext>
    </p:extLst>
  </p:cSld>
  <p:clrMapOvr>
    <a:masterClrMapping/>
  </p:clrMapOvr>
  <p:transition xmlns:p14="http://schemas.microsoft.com/office/powerpoint/2010/main" spd="slow" advClick="0" advTm="5000">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8D1B5-F500-4380-B4BE-A75B728F9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777723"/>
      </p:ext>
    </p:extLst>
  </p:cSld>
  <p:clrMapOvr>
    <a:masterClrMapping/>
  </p:clrMapOvr>
  <p:transition xmlns:p14="http://schemas.microsoft.com/office/powerpoint/2010/main" spd="slow" advClick="0" advTm="5000">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898935-F8BC-4A50-8867-B81F4A07B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30907"/>
      </p:ext>
    </p:extLst>
  </p:cSld>
  <p:clrMapOvr>
    <a:masterClrMapping/>
  </p:clrMapOvr>
  <p:transition xmlns:p14="http://schemas.microsoft.com/office/powerpoint/2010/main" spd="slow" advClick="0" advTm="5000">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F3AA7-1D15-49D9-ABD6-C686E2808D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410284"/>
      </p:ext>
    </p:extLst>
  </p:cSld>
  <p:clrMapOvr>
    <a:masterClrMapping/>
  </p:clrMapOvr>
  <p:transition xmlns:p14="http://schemas.microsoft.com/office/powerpoint/2010/main" spd="slow" advClick="0" advTm="5000">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4790F-13E9-451B-A382-A0994831E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130594"/>
      </p:ext>
    </p:extLst>
  </p:cSld>
  <p:clrMapOvr>
    <a:masterClrMapping/>
  </p:clrMapOvr>
  <p:transition xmlns:p14="http://schemas.microsoft.com/office/powerpoint/2010/main" spd="slow" advClick="0" advTm="5000">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3871F-2E11-4600-B537-356BF18C1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14961"/>
      </p:ext>
    </p:extLst>
  </p:cSld>
  <p:clrMapOvr>
    <a:masterClrMapping/>
  </p:clrMapOvr>
  <p:transition xmlns:p14="http://schemas.microsoft.com/office/powerpoint/2010/main" spd="slow" advClick="0" advTm="5000">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7C72D-AA25-4C99-9694-A9CDB1C522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158785"/>
      </p:ext>
    </p:extLst>
  </p:cSld>
  <p:clrMapOvr>
    <a:masterClrMapping/>
  </p:clrMapOvr>
  <p:transition xmlns:p14="http://schemas.microsoft.com/office/powerpoint/2010/main" spd="slow" advClick="0" advTm="500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38698D-B221-4B9B-9D4B-2E57C75F7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615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9AB8B-A328-4830-B830-8C89EF8EE7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12148"/>
      </p:ext>
    </p:extLst>
  </p:cSld>
  <p:clrMapOvr>
    <a:masterClrMapping/>
  </p:clrMapOvr>
  <p:transition xmlns:p14="http://schemas.microsoft.com/office/powerpoint/2010/main" spd="slow" advClick="0" advTm="5000">
    <p:dissolv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2F643-6E21-4785-A675-E4162B0C42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010069"/>
      </p:ext>
    </p:extLst>
  </p:cSld>
  <p:clrMapOvr>
    <a:masterClrMapping/>
  </p:clrMapOvr>
  <p:transition xmlns:p14="http://schemas.microsoft.com/office/powerpoint/2010/main" spd="slow" advClick="0" advTm="5000">
    <p:dissolv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06D50-E169-45C2-8CCF-3C616AB2B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99016"/>
      </p:ext>
    </p:extLst>
  </p:cSld>
  <p:clrMapOvr>
    <a:masterClrMapping/>
  </p:clrMapOvr>
  <p:transition xmlns:p14="http://schemas.microsoft.com/office/powerpoint/2010/main" spd="slow" advClick="0" advTm="5000">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77519E8-46BD-4331-B8B2-D1C5B6C50E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564345"/>
      </p:ext>
    </p:extLst>
  </p:cSld>
  <p:clrMapOvr>
    <a:masterClrMapping/>
  </p:clrMapOvr>
  <p:transition xmlns:p14="http://schemas.microsoft.com/office/powerpoint/2010/main" spd="slow" advClick="0" advTm="5000">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506B29-5101-4224-B23F-AA2EDE399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665930"/>
      </p:ext>
    </p:extLst>
  </p:cSld>
  <p:clrMapOvr>
    <a:masterClrMapping/>
  </p:clrMapOvr>
  <p:transition xmlns:p14="http://schemas.microsoft.com/office/powerpoint/2010/main" spd="slow" advClick="0" advTm="5000">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F8D1B5-F500-4380-B4BE-A75B728F95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979132"/>
      </p:ext>
    </p:extLst>
  </p:cSld>
  <p:clrMapOvr>
    <a:masterClrMapping/>
  </p:clrMapOvr>
  <p:transition xmlns:p14="http://schemas.microsoft.com/office/powerpoint/2010/main" spd="slow" advClick="0" advTm="5000">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898935-F8BC-4A50-8867-B81F4A07B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024096"/>
      </p:ext>
    </p:extLst>
  </p:cSld>
  <p:clrMapOvr>
    <a:masterClrMapping/>
  </p:clrMapOvr>
  <p:transition xmlns:p14="http://schemas.microsoft.com/office/powerpoint/2010/main" spd="slow" advClick="0" advTm="5000">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F3AA7-1D15-49D9-ABD6-C686E2808D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584731"/>
      </p:ext>
    </p:extLst>
  </p:cSld>
  <p:clrMapOvr>
    <a:masterClrMapping/>
  </p:clrMapOvr>
  <p:transition xmlns:p14="http://schemas.microsoft.com/office/powerpoint/2010/main" spd="slow" advClick="0" advTm="5000">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C4790F-13E9-451B-A382-A0994831E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2712"/>
      </p:ext>
    </p:extLst>
  </p:cSld>
  <p:clrMapOvr>
    <a:masterClrMapping/>
  </p:clrMapOvr>
  <p:transition xmlns:p14="http://schemas.microsoft.com/office/powerpoint/2010/main" spd="slow" advClick="0" advTm="5000">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3871F-2E11-4600-B537-356BF18C1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90174"/>
      </p:ext>
    </p:extLst>
  </p:cSld>
  <p:clrMapOvr>
    <a:masterClrMapping/>
  </p:clrMapOvr>
  <p:transition xmlns:p14="http://schemas.microsoft.com/office/powerpoint/2010/main" spd="slow" advClick="0" advTm="5000">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slideLayout" Target="../slideLayouts/slideLayout221.xml"/><Relationship Id="rId13" Type="http://schemas.openxmlformats.org/officeDocument/2006/relationships/theme" Target="../theme/theme20.xml"/><Relationship Id="rId14" Type="http://schemas.openxmlformats.org/officeDocument/2006/relationships/image" Target="../media/image1.jpe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theme" Target="../theme/theme21.xml"/><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8585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194ECAEB-9B52-44D6-82C1-392AC8C250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0577091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xmlns:p14="http://schemas.microsoft.com/office/powerpoint/2010/main" spd="slow" advTm="1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262CFD7-33C9-4182-A9B4-DDCB10BD56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6831615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262CFD7-33C9-4182-A9B4-DDCB10BD56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8754777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76884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4041944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707A9-2F9D-43FC-80A2-18D6FC0A6241}" type="datetimeFigureOut">
              <a:rPr lang="en-US">
                <a:solidFill>
                  <a:prstClr val="black">
                    <a:tint val="75000"/>
                  </a:prstClr>
                </a:solidFill>
              </a:rPr>
              <a:pPr/>
              <a:t>6/11/12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BDACE-DAF8-4BF0-BC8F-CC5EBAAE1AB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6038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1169480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484176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9F9FFF"/>
                </a:solidFill>
                <a:latin typeface="+mn-lt"/>
              </a:defRPr>
            </a:lvl1pPr>
          </a:lstStyle>
          <a:p>
            <a:pPr fontAlgn="base">
              <a:spcBef>
                <a:spcPct val="0"/>
              </a:spcBef>
              <a:spcAft>
                <a:spcPct val="0"/>
              </a:spcAft>
              <a:defRPr/>
            </a:pPr>
            <a:fld id="{38270946-FAEE-482E-9559-66C0077CB16B}" type="datetimeFigureOut">
              <a:rPr lang="en-US">
                <a:cs typeface="Arial" charset="0"/>
              </a:rPr>
              <a:pPr fontAlgn="base">
                <a:spcBef>
                  <a:spcPct val="0"/>
                </a:spcBef>
                <a:spcAft>
                  <a:spcPct val="0"/>
                </a:spcAft>
                <a:defRPr/>
              </a:pPr>
              <a:t>6/11/12</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9F9FFF"/>
                </a:solidFill>
                <a:latin typeface="+mn-lt"/>
              </a:defRPr>
            </a:lvl1pPr>
          </a:lstStyle>
          <a:p>
            <a:pPr fontAlgn="base">
              <a:spcBef>
                <a:spcPct val="0"/>
              </a:spcBef>
              <a:spcAft>
                <a:spcPct val="0"/>
              </a:spcAft>
              <a:defRPr/>
            </a:pPr>
            <a:endParaRPr lang="en-US">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F9FFF"/>
                </a:solidFill>
                <a:latin typeface="+mn-lt"/>
              </a:defRPr>
            </a:lvl1pPr>
          </a:lstStyle>
          <a:p>
            <a:pPr fontAlgn="base">
              <a:spcBef>
                <a:spcPct val="0"/>
              </a:spcBef>
              <a:spcAft>
                <a:spcPct val="0"/>
              </a:spcAft>
              <a:defRPr/>
            </a:pPr>
            <a:fld id="{4F4EC21B-16A2-4FF5-9B02-532224EFF68B}" type="slidenum">
              <a:rPr lang="en-US">
                <a:cs typeface="Arial" charset="0"/>
              </a:rPr>
              <a:pPr fontAlgn="base">
                <a:spcBef>
                  <a:spcPct val="0"/>
                </a:spcBef>
                <a:spcAft>
                  <a:spcPct val="0"/>
                </a:spcAft>
                <a:defRPr/>
              </a:pPr>
              <a:t>‹#›</a:t>
            </a:fld>
            <a:endParaRPr lang="en-US">
              <a:cs typeface="Arial" charset="0"/>
            </a:endParaRPr>
          </a:p>
        </p:txBody>
      </p:sp>
    </p:spTree>
    <p:extLst>
      <p:ext uri="{BB962C8B-B14F-4D97-AF65-F5344CB8AC3E}">
        <p14:creationId xmlns:p14="http://schemas.microsoft.com/office/powerpoint/2010/main" val="2788965850"/>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C6754298-B43D-49A3-B105-3AD96A57257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5015092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743313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22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latin typeface="Arial" charset="0"/>
              <a:cs typeface="Arial" charset="0"/>
            </a:endParaRPr>
          </a:p>
        </p:txBody>
      </p:sp>
      <p:sp>
        <p:nvSpPr>
          <p:cNvPr id="182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lgn="ctr" fontAlgn="base">
              <a:spcBef>
                <a:spcPct val="0"/>
              </a:spcBef>
              <a:spcAft>
                <a:spcPct val="0"/>
              </a:spcAft>
              <a:defRPr/>
            </a:pPr>
            <a:endParaRPr lang="en-US">
              <a:solidFill>
                <a:srgbClr val="FFFFFF"/>
              </a:solidFill>
              <a:latin typeface="Arial" charset="0"/>
              <a:cs typeface="Arial" charset="0"/>
            </a:endParaRPr>
          </a:p>
        </p:txBody>
      </p:sp>
      <p:sp>
        <p:nvSpPr>
          <p:cNvPr id="182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fontAlgn="base">
              <a:spcBef>
                <a:spcPct val="0"/>
              </a:spcBef>
              <a:spcAft>
                <a:spcPct val="0"/>
              </a:spcAft>
              <a:defRPr/>
            </a:pPr>
            <a:fld id="{A3E2AE70-6B60-4194-8322-DFB3EE3EF95D}" type="slidenum">
              <a:rPr lang="en-US">
                <a:solidFill>
                  <a:srgbClr val="FFFFFF"/>
                </a:solidFill>
                <a:latin typeface="Arial" charset="0"/>
                <a:cs typeface="Arial" charset="0"/>
              </a:rPr>
              <a:pPr fontAlgn="base">
                <a:spcBef>
                  <a:spcPct val="0"/>
                </a:spcBef>
                <a:spcAft>
                  <a:spcPct val="0"/>
                </a:spcAft>
                <a:defRPr/>
              </a:pPr>
              <a:t>‹#›</a:t>
            </a:fld>
            <a:endParaRPr lang="en-US">
              <a:solidFill>
                <a:srgbClr val="FFFFFF"/>
              </a:solidFill>
              <a:latin typeface="Arial" charset="0"/>
              <a:cs typeface="Arial" charset="0"/>
            </a:endParaRPr>
          </a:p>
        </p:txBody>
      </p:sp>
    </p:spTree>
    <p:extLst>
      <p:ext uri="{BB962C8B-B14F-4D97-AF65-F5344CB8AC3E}">
        <p14:creationId xmlns:p14="http://schemas.microsoft.com/office/powerpoint/2010/main" val="4275675921"/>
      </p:ext>
    </p:extLst>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C6754298-B43D-49A3-B105-3AD96A57257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9959384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221438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77C5872-6EB6-47DD-B4AF-516A3AC20E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92878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194ECAEB-9B52-44D6-82C1-392AC8C250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928699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spd="slow" advTm="1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262CFD7-33C9-4182-A9B4-DDCB10BD56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987584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262CFD7-33C9-4182-A9B4-DDCB10BD56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735278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262CFD7-33C9-4182-A9B4-DDCB10BD56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075651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262CFD7-33C9-4182-A9B4-DDCB10BD56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0262004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xmlns:p14="http://schemas.microsoft.com/office/powerpoint/2010/main" spd="slow" advClick="0" advTm="5000">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6.jpe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8.emf"/><Relationship Id="rId1" Type="http://schemas.openxmlformats.org/officeDocument/2006/relationships/vmlDrawing" Target="../drawings/vmlDrawing2.vml"/><Relationship Id="rId2"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9.emf"/><Relationship Id="rId1" Type="http://schemas.openxmlformats.org/officeDocument/2006/relationships/vmlDrawing" Target="../drawings/vmlDrawing3.vml"/><Relationship Id="rId2"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0.emf"/><Relationship Id="rId1" Type="http://schemas.openxmlformats.org/officeDocument/2006/relationships/vmlDrawing" Target="../drawings/vmlDrawing4.vml"/><Relationship Id="rId2" Type="http://schemas.openxmlformats.org/officeDocument/2006/relationships/slideLayout" Target="../slideLayouts/slideLayout1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31.png"/><Relationship Id="rId3" Type="http://schemas.microsoft.com/office/2007/relationships/hdphoto" Target="../media/hdphoto1.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image" Target="../media/image32.png"/><Relationship Id="rId3" Type="http://schemas.microsoft.com/office/2007/relationships/hdphoto" Target="../media/hdphoto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3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074" name="Picture 5" descr="BUTTE SPECIAL BEER LAB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855"/>
            <a:ext cx="8686800" cy="689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5400000">
            <a:off x="5361057" y="3105834"/>
            <a:ext cx="6858000" cy="646331"/>
          </a:xfrm>
          <a:prstGeom prst="rect">
            <a:avLst/>
          </a:prstGeom>
          <a:solidFill>
            <a:srgbClr val="FFCC00"/>
          </a:solidFill>
        </p:spPr>
        <p:txBody>
          <a:bodyPr wrap="square" rtlCol="0">
            <a:spAutoFit/>
          </a:bodyPr>
          <a:lstStyle/>
          <a:p>
            <a:r>
              <a:rPr lang="en-US" sz="3600" dirty="0" smtClean="0">
                <a:solidFill>
                  <a:schemeClr val="accent2"/>
                </a:solidFill>
              </a:rPr>
              <a:t>ORIENTATION</a:t>
            </a:r>
            <a:endParaRPr lang="en-US" sz="4000" dirty="0">
              <a:solidFill>
                <a:schemeClr val="accent2"/>
              </a:solidFill>
            </a:endParaRPr>
          </a:p>
        </p:txBody>
      </p:sp>
    </p:spTree>
    <p:extLst>
      <p:ext uri="{BB962C8B-B14F-4D97-AF65-F5344CB8AC3E}">
        <p14:creationId xmlns:p14="http://schemas.microsoft.com/office/powerpoint/2010/main" val="1698559144"/>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C8F00"/>
        </a:solidFill>
        <a:effectLst/>
      </p:bgPr>
    </p:bg>
    <p:spTree>
      <p:nvGrpSpPr>
        <p:cNvPr id="1" name=""/>
        <p:cNvGrpSpPr/>
        <p:nvPr/>
      </p:nvGrpSpPr>
      <p:grpSpPr>
        <a:xfrm>
          <a:off x="0" y="0"/>
          <a:ext cx="0" cy="0"/>
          <a:chOff x="0" y="0"/>
          <a:chExt cx="0" cy="0"/>
        </a:xfrm>
      </p:grpSpPr>
      <p:pic>
        <p:nvPicPr>
          <p:cNvPr id="27650" name="Picture 4" descr="Butte topogrophy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77" y="685800"/>
            <a:ext cx="915096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805190"/>
            <a:ext cx="6533135" cy="523220"/>
          </a:xfrm>
          <a:prstGeom prst="rect">
            <a:avLst/>
          </a:prstGeom>
          <a:noFill/>
        </p:spPr>
        <p:txBody>
          <a:bodyPr wrap="none" rtlCol="0">
            <a:spAutoFit/>
          </a:bodyPr>
          <a:lstStyle/>
          <a:p>
            <a:r>
              <a:rPr lang="en-US" sz="2800" dirty="0" smtClean="0">
                <a:solidFill>
                  <a:srgbClr val="FFC000"/>
                </a:solidFill>
              </a:rPr>
              <a:t>They Fill Upper Silver Bow Creek Valley</a:t>
            </a:r>
            <a:endParaRPr lang="en-US" sz="2800" dirty="0">
              <a:solidFill>
                <a:srgbClr val="FFC000"/>
              </a:solidFill>
            </a:endParaRPr>
          </a:p>
        </p:txBody>
      </p:sp>
    </p:spTree>
    <p:extLst>
      <p:ext uri="{BB962C8B-B14F-4D97-AF65-F5344CB8AC3E}">
        <p14:creationId xmlns:p14="http://schemas.microsoft.com/office/powerpoint/2010/main" val="2620508767"/>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title"/>
          </p:nvPr>
        </p:nvSpPr>
        <p:spPr/>
        <p:txBody>
          <a:bodyPr/>
          <a:lstStyle/>
          <a:p>
            <a:pPr eaLnBrk="1" hangingPunct="1"/>
            <a:r>
              <a:rPr lang="en-US" sz="5400" smtClean="0"/>
              <a:t>WHAT IS THE PROBLEM</a:t>
            </a:r>
          </a:p>
        </p:txBody>
      </p:sp>
      <p:sp>
        <p:nvSpPr>
          <p:cNvPr id="8195" name="Rectangle 9"/>
          <p:cNvSpPr>
            <a:spLocks noGrp="1" noChangeArrowheads="1"/>
          </p:cNvSpPr>
          <p:nvPr>
            <p:ph type="body" idx="1"/>
          </p:nvPr>
        </p:nvSpPr>
        <p:spPr>
          <a:xfrm>
            <a:off x="457200" y="1676400"/>
            <a:ext cx="8229600" cy="4876800"/>
          </a:xfrm>
        </p:spPr>
        <p:txBody>
          <a:bodyPr/>
          <a:lstStyle/>
          <a:p>
            <a:pPr marL="609600" indent="-609600" eaLnBrk="1" hangingPunct="1">
              <a:buFontTx/>
              <a:buAutoNum type="arabicPeriod"/>
            </a:pPr>
            <a:r>
              <a:rPr lang="en-US" sz="2800" smtClean="0"/>
              <a:t>40 BILLION GALLONS OF TOXIC WATER IN LAKE BERKELEY CONNECTED TO….. </a:t>
            </a:r>
          </a:p>
          <a:p>
            <a:pPr marL="609600" indent="-609600" eaLnBrk="1" hangingPunct="1">
              <a:buFontTx/>
              <a:buNone/>
            </a:pPr>
            <a:endParaRPr lang="en-US" sz="2800" smtClean="0"/>
          </a:p>
          <a:p>
            <a:pPr marL="609600" indent="-609600" eaLnBrk="1" hangingPunct="1">
              <a:buFontTx/>
              <a:buNone/>
            </a:pPr>
            <a:r>
              <a:rPr lang="en-US" sz="2800" smtClean="0"/>
              <a:t>	…CONTAMINATED GROUNDWATER IN OVER 10,000 MILES OF FLOODED UNDERGROUND WORKINGS</a:t>
            </a:r>
          </a:p>
          <a:p>
            <a:pPr marL="609600" indent="-609600" eaLnBrk="1" hangingPunct="1">
              <a:buFontTx/>
              <a:buNone/>
            </a:pPr>
            <a:endParaRPr lang="en-US" sz="2800" smtClean="0"/>
          </a:p>
          <a:p>
            <a:pPr marL="609600" indent="-609600" eaLnBrk="1" hangingPunct="1">
              <a:buFontTx/>
              <a:buNone/>
            </a:pPr>
            <a:r>
              <a:rPr lang="en-US" sz="2800" smtClean="0"/>
              <a:t>2.	CONTAMINATED GROUNDWATER IN THE ALLUVIAL AQUIFER – DISCHARGES TO SILVER BOW CREEK</a:t>
            </a:r>
          </a:p>
          <a:p>
            <a:pPr marL="609600" indent="-609600" eaLnBrk="1" hangingPunct="1"/>
            <a:endParaRPr lang="en-US" sz="2800" smtClean="0"/>
          </a:p>
        </p:txBody>
      </p:sp>
    </p:spTree>
    <p:extLst>
      <p:ext uri="{BB962C8B-B14F-4D97-AF65-F5344CB8AC3E}">
        <p14:creationId xmlns:p14="http://schemas.microsoft.com/office/powerpoint/2010/main" val="1936669678"/>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5842" name="Picture 4" descr="Snow goose and Berkeley cropp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9540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Grp="1" noChangeArrowheads="1"/>
          </p:cNvSpPr>
          <p:nvPr>
            <p:ph type="title"/>
          </p:nvPr>
        </p:nvSpPr>
        <p:spPr>
          <a:xfrm>
            <a:off x="533400" y="0"/>
            <a:ext cx="8229600" cy="1143000"/>
          </a:xfrm>
        </p:spPr>
        <p:txBody>
          <a:bodyPr/>
          <a:lstStyle/>
          <a:p>
            <a:pPr eaLnBrk="1" hangingPunct="1"/>
            <a:r>
              <a:rPr lang="en-US" sz="4000" smtClean="0"/>
              <a:t>But Really</a:t>
            </a:r>
            <a:r>
              <a:rPr lang="en-US" sz="5400" smtClean="0"/>
              <a:t> – IT’S TOXIC</a:t>
            </a:r>
          </a:p>
        </p:txBody>
      </p:sp>
    </p:spTree>
    <p:extLst>
      <p:ext uri="{BB962C8B-B14F-4D97-AF65-F5344CB8AC3E}">
        <p14:creationId xmlns:p14="http://schemas.microsoft.com/office/powerpoint/2010/main" val="2497413386"/>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accent2"/>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5400" smtClean="0"/>
              <a:t>WHAT IS THE FIX</a:t>
            </a:r>
          </a:p>
        </p:txBody>
      </p:sp>
      <p:sp>
        <p:nvSpPr>
          <p:cNvPr id="10243" name="Rectangle 3"/>
          <p:cNvSpPr>
            <a:spLocks noGrp="1" noChangeArrowheads="1"/>
          </p:cNvSpPr>
          <p:nvPr>
            <p:ph type="body" idx="1"/>
          </p:nvPr>
        </p:nvSpPr>
        <p:spPr>
          <a:xfrm>
            <a:off x="457200" y="1447800"/>
            <a:ext cx="8229600" cy="5105400"/>
          </a:xfrm>
        </p:spPr>
        <p:txBody>
          <a:bodyPr/>
          <a:lstStyle/>
          <a:p>
            <a:pPr eaLnBrk="1" hangingPunct="1"/>
            <a:r>
              <a:rPr lang="en-US" dirty="0" smtClean="0"/>
              <a:t>CAPTURE CONTAMINATED GROUNDWATER</a:t>
            </a:r>
          </a:p>
          <a:p>
            <a:pPr eaLnBrk="1" hangingPunct="1">
              <a:buFontTx/>
              <a:buNone/>
            </a:pPr>
            <a:endParaRPr lang="en-US" dirty="0" smtClean="0"/>
          </a:p>
          <a:p>
            <a:pPr eaLnBrk="1" hangingPunct="1"/>
            <a:r>
              <a:rPr lang="en-US" dirty="0" smtClean="0"/>
              <a:t>TREAT CONTAMINATED GROUNDWATER TO AQUATIC LIFE STANDARDS AND RELEASE TO SILVER BOW CREEK</a:t>
            </a:r>
          </a:p>
          <a:p>
            <a:pPr marL="0" indent="0" eaLnBrk="1" hangingPunct="1">
              <a:buNone/>
            </a:pPr>
            <a:endParaRPr lang="en-US" dirty="0" smtClean="0"/>
          </a:p>
          <a:p>
            <a:pPr eaLnBrk="1" hangingPunct="1"/>
            <a:r>
              <a:rPr lang="en-US" sz="3600" b="1" u="sng" dirty="0" smtClean="0"/>
              <a:t>MAINTAIN OVER GEOLOGIC TIME</a:t>
            </a:r>
          </a:p>
          <a:p>
            <a:pPr eaLnBrk="1" hangingPunct="1">
              <a:buFontTx/>
              <a:buNone/>
            </a:pPr>
            <a:endParaRPr lang="en-US" dirty="0" smtClean="0"/>
          </a:p>
        </p:txBody>
      </p:sp>
    </p:spTree>
    <p:extLst>
      <p:ext uri="{BB962C8B-B14F-4D97-AF65-F5344CB8AC3E}">
        <p14:creationId xmlns:p14="http://schemas.microsoft.com/office/powerpoint/2010/main" val="334184927"/>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mbmg level map w street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0"/>
            <a:ext cx="883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Freeform 4"/>
          <p:cNvSpPr>
            <a:spLocks/>
          </p:cNvSpPr>
          <p:nvPr/>
        </p:nvSpPr>
        <p:spPr bwMode="auto">
          <a:xfrm>
            <a:off x="3919538" y="2590800"/>
            <a:ext cx="3098800" cy="2489200"/>
          </a:xfrm>
          <a:custGeom>
            <a:avLst/>
            <a:gdLst>
              <a:gd name="T0" fmla="*/ 539 w 1952"/>
              <a:gd name="T1" fmla="*/ 233 h 1568"/>
              <a:gd name="T2" fmla="*/ 685 w 1952"/>
              <a:gd name="T3" fmla="*/ 178 h 1568"/>
              <a:gd name="T4" fmla="*/ 740 w 1952"/>
              <a:gd name="T5" fmla="*/ 142 h 1568"/>
              <a:gd name="T6" fmla="*/ 758 w 1952"/>
              <a:gd name="T7" fmla="*/ 123 h 1568"/>
              <a:gd name="T8" fmla="*/ 859 w 1952"/>
              <a:gd name="T9" fmla="*/ 96 h 1568"/>
              <a:gd name="T10" fmla="*/ 969 w 1952"/>
              <a:gd name="T11" fmla="*/ 59 h 1568"/>
              <a:gd name="T12" fmla="*/ 1024 w 1952"/>
              <a:gd name="T13" fmla="*/ 32 h 1568"/>
              <a:gd name="T14" fmla="*/ 1142 w 1952"/>
              <a:gd name="T15" fmla="*/ 69 h 1568"/>
              <a:gd name="T16" fmla="*/ 1270 w 1952"/>
              <a:gd name="T17" fmla="*/ 78 h 1568"/>
              <a:gd name="T18" fmla="*/ 1344 w 1952"/>
              <a:gd name="T19" fmla="*/ 215 h 1568"/>
              <a:gd name="T20" fmla="*/ 1435 w 1952"/>
              <a:gd name="T21" fmla="*/ 261 h 1568"/>
              <a:gd name="T22" fmla="*/ 1481 w 1952"/>
              <a:gd name="T23" fmla="*/ 379 h 1568"/>
              <a:gd name="T24" fmla="*/ 1536 w 1952"/>
              <a:gd name="T25" fmla="*/ 507 h 1568"/>
              <a:gd name="T26" fmla="*/ 1590 w 1952"/>
              <a:gd name="T27" fmla="*/ 544 h 1568"/>
              <a:gd name="T28" fmla="*/ 1636 w 1952"/>
              <a:gd name="T29" fmla="*/ 590 h 1568"/>
              <a:gd name="T30" fmla="*/ 1645 w 1952"/>
              <a:gd name="T31" fmla="*/ 690 h 1568"/>
              <a:gd name="T32" fmla="*/ 1718 w 1952"/>
              <a:gd name="T33" fmla="*/ 736 h 1568"/>
              <a:gd name="T34" fmla="*/ 1746 w 1952"/>
              <a:gd name="T35" fmla="*/ 837 h 1568"/>
              <a:gd name="T36" fmla="*/ 1764 w 1952"/>
              <a:gd name="T37" fmla="*/ 864 h 1568"/>
              <a:gd name="T38" fmla="*/ 1801 w 1952"/>
              <a:gd name="T39" fmla="*/ 937 h 1568"/>
              <a:gd name="T40" fmla="*/ 1883 w 1952"/>
              <a:gd name="T41" fmla="*/ 965 h 1568"/>
              <a:gd name="T42" fmla="*/ 1883 w 1952"/>
              <a:gd name="T43" fmla="*/ 1175 h 1568"/>
              <a:gd name="T44" fmla="*/ 1865 w 1952"/>
              <a:gd name="T45" fmla="*/ 1202 h 1568"/>
              <a:gd name="T46" fmla="*/ 1846 w 1952"/>
              <a:gd name="T47" fmla="*/ 1221 h 1568"/>
              <a:gd name="T48" fmla="*/ 1773 w 1952"/>
              <a:gd name="T49" fmla="*/ 1321 h 1568"/>
              <a:gd name="T50" fmla="*/ 1737 w 1952"/>
              <a:gd name="T51" fmla="*/ 1376 h 1568"/>
              <a:gd name="T52" fmla="*/ 1718 w 1952"/>
              <a:gd name="T53" fmla="*/ 1403 h 1568"/>
              <a:gd name="T54" fmla="*/ 1654 w 1952"/>
              <a:gd name="T55" fmla="*/ 1504 h 1568"/>
              <a:gd name="T56" fmla="*/ 1563 w 1952"/>
              <a:gd name="T57" fmla="*/ 1513 h 1568"/>
              <a:gd name="T58" fmla="*/ 1517 w 1952"/>
              <a:gd name="T59" fmla="*/ 1550 h 1568"/>
              <a:gd name="T60" fmla="*/ 1490 w 1952"/>
              <a:gd name="T61" fmla="*/ 1559 h 1568"/>
              <a:gd name="T62" fmla="*/ 1270 w 1952"/>
              <a:gd name="T63" fmla="*/ 1568 h 1568"/>
              <a:gd name="T64" fmla="*/ 960 w 1952"/>
              <a:gd name="T65" fmla="*/ 1559 h 1568"/>
              <a:gd name="T66" fmla="*/ 896 w 1952"/>
              <a:gd name="T67" fmla="*/ 1504 h 1568"/>
              <a:gd name="T68" fmla="*/ 859 w 1952"/>
              <a:gd name="T69" fmla="*/ 1467 h 1568"/>
              <a:gd name="T70" fmla="*/ 822 w 1952"/>
              <a:gd name="T71" fmla="*/ 1458 h 1568"/>
              <a:gd name="T72" fmla="*/ 768 w 1952"/>
              <a:gd name="T73" fmla="*/ 1431 h 1568"/>
              <a:gd name="T74" fmla="*/ 694 w 1952"/>
              <a:gd name="T75" fmla="*/ 1385 h 1568"/>
              <a:gd name="T76" fmla="*/ 566 w 1952"/>
              <a:gd name="T77" fmla="*/ 1285 h 1568"/>
              <a:gd name="T78" fmla="*/ 475 w 1952"/>
              <a:gd name="T79" fmla="*/ 1239 h 1568"/>
              <a:gd name="T80" fmla="*/ 329 w 1952"/>
              <a:gd name="T81" fmla="*/ 1166 h 1568"/>
              <a:gd name="T82" fmla="*/ 256 w 1952"/>
              <a:gd name="T83" fmla="*/ 1111 h 1568"/>
              <a:gd name="T84" fmla="*/ 219 w 1952"/>
              <a:gd name="T85" fmla="*/ 1074 h 1568"/>
              <a:gd name="T86" fmla="*/ 182 w 1952"/>
              <a:gd name="T87" fmla="*/ 1065 h 1568"/>
              <a:gd name="T88" fmla="*/ 128 w 1952"/>
              <a:gd name="T89" fmla="*/ 1029 h 1568"/>
              <a:gd name="T90" fmla="*/ 64 w 1952"/>
              <a:gd name="T91" fmla="*/ 974 h 1568"/>
              <a:gd name="T92" fmla="*/ 27 w 1952"/>
              <a:gd name="T93" fmla="*/ 928 h 1568"/>
              <a:gd name="T94" fmla="*/ 18 w 1952"/>
              <a:gd name="T95" fmla="*/ 901 h 1568"/>
              <a:gd name="T96" fmla="*/ 0 w 1952"/>
              <a:gd name="T97" fmla="*/ 882 h 1568"/>
              <a:gd name="T98" fmla="*/ 73 w 1952"/>
              <a:gd name="T99" fmla="*/ 818 h 1568"/>
              <a:gd name="T100" fmla="*/ 128 w 1952"/>
              <a:gd name="T101" fmla="*/ 782 h 1568"/>
              <a:gd name="T102" fmla="*/ 155 w 1952"/>
              <a:gd name="T103" fmla="*/ 763 h 1568"/>
              <a:gd name="T104" fmla="*/ 237 w 1952"/>
              <a:gd name="T105" fmla="*/ 672 h 1568"/>
              <a:gd name="T106" fmla="*/ 256 w 1952"/>
              <a:gd name="T107" fmla="*/ 617 h 1568"/>
              <a:gd name="T108" fmla="*/ 274 w 1952"/>
              <a:gd name="T109" fmla="*/ 498 h 1568"/>
              <a:gd name="T110" fmla="*/ 329 w 1952"/>
              <a:gd name="T111" fmla="*/ 462 h 1568"/>
              <a:gd name="T112" fmla="*/ 466 w 1952"/>
              <a:gd name="T113" fmla="*/ 370 h 1568"/>
              <a:gd name="T114" fmla="*/ 621 w 1952"/>
              <a:gd name="T115" fmla="*/ 215 h 1568"/>
              <a:gd name="T116" fmla="*/ 667 w 1952"/>
              <a:gd name="T117" fmla="*/ 178 h 1568"/>
              <a:gd name="T118" fmla="*/ 685 w 1952"/>
              <a:gd name="T119" fmla="*/ 151 h 1568"/>
              <a:gd name="T120" fmla="*/ 713 w 1952"/>
              <a:gd name="T121" fmla="*/ 133 h 1568"/>
              <a:gd name="T122" fmla="*/ 747 w 1952"/>
              <a:gd name="T123" fmla="*/ 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2" h="1568">
                <a:moveTo>
                  <a:pt x="539" y="233"/>
                </a:moveTo>
                <a:cubicBezTo>
                  <a:pt x="583" y="204"/>
                  <a:pt x="634" y="191"/>
                  <a:pt x="685" y="178"/>
                </a:cubicBezTo>
                <a:cubicBezTo>
                  <a:pt x="703" y="166"/>
                  <a:pt x="722" y="154"/>
                  <a:pt x="740" y="142"/>
                </a:cubicBezTo>
                <a:cubicBezTo>
                  <a:pt x="747" y="137"/>
                  <a:pt x="750" y="126"/>
                  <a:pt x="758" y="123"/>
                </a:cubicBezTo>
                <a:cubicBezTo>
                  <a:pt x="790" y="109"/>
                  <a:pt x="826" y="107"/>
                  <a:pt x="859" y="96"/>
                </a:cubicBezTo>
                <a:cubicBezTo>
                  <a:pt x="892" y="85"/>
                  <a:pt x="940" y="78"/>
                  <a:pt x="969" y="59"/>
                </a:cubicBezTo>
                <a:cubicBezTo>
                  <a:pt x="1004" y="36"/>
                  <a:pt x="986" y="44"/>
                  <a:pt x="1024" y="32"/>
                </a:cubicBezTo>
                <a:cubicBezTo>
                  <a:pt x="1075" y="41"/>
                  <a:pt x="1099" y="64"/>
                  <a:pt x="1142" y="69"/>
                </a:cubicBezTo>
                <a:cubicBezTo>
                  <a:pt x="1184" y="74"/>
                  <a:pt x="1227" y="75"/>
                  <a:pt x="1270" y="78"/>
                </a:cubicBezTo>
                <a:cubicBezTo>
                  <a:pt x="1282" y="134"/>
                  <a:pt x="1284" y="196"/>
                  <a:pt x="1344" y="215"/>
                </a:cubicBezTo>
                <a:cubicBezTo>
                  <a:pt x="1373" y="234"/>
                  <a:pt x="1402" y="249"/>
                  <a:pt x="1435" y="261"/>
                </a:cubicBezTo>
                <a:cubicBezTo>
                  <a:pt x="1462" y="301"/>
                  <a:pt x="1446" y="346"/>
                  <a:pt x="1481" y="379"/>
                </a:cubicBezTo>
                <a:cubicBezTo>
                  <a:pt x="1495" y="423"/>
                  <a:pt x="1499" y="478"/>
                  <a:pt x="1536" y="507"/>
                </a:cubicBezTo>
                <a:cubicBezTo>
                  <a:pt x="1553" y="520"/>
                  <a:pt x="1575" y="529"/>
                  <a:pt x="1590" y="544"/>
                </a:cubicBezTo>
                <a:cubicBezTo>
                  <a:pt x="1605" y="559"/>
                  <a:pt x="1636" y="590"/>
                  <a:pt x="1636" y="590"/>
                </a:cubicBezTo>
                <a:cubicBezTo>
                  <a:pt x="1639" y="623"/>
                  <a:pt x="1637" y="657"/>
                  <a:pt x="1645" y="690"/>
                </a:cubicBezTo>
                <a:cubicBezTo>
                  <a:pt x="1650" y="710"/>
                  <a:pt x="1703" y="726"/>
                  <a:pt x="1718" y="736"/>
                </a:cubicBezTo>
                <a:cubicBezTo>
                  <a:pt x="1726" y="767"/>
                  <a:pt x="1734" y="807"/>
                  <a:pt x="1746" y="837"/>
                </a:cubicBezTo>
                <a:cubicBezTo>
                  <a:pt x="1750" y="847"/>
                  <a:pt x="1760" y="854"/>
                  <a:pt x="1764" y="864"/>
                </a:cubicBezTo>
                <a:cubicBezTo>
                  <a:pt x="1775" y="889"/>
                  <a:pt x="1772" y="923"/>
                  <a:pt x="1801" y="937"/>
                </a:cubicBezTo>
                <a:cubicBezTo>
                  <a:pt x="1827" y="950"/>
                  <a:pt x="1856" y="955"/>
                  <a:pt x="1883" y="965"/>
                </a:cubicBezTo>
                <a:cubicBezTo>
                  <a:pt x="1940" y="1022"/>
                  <a:pt x="1952" y="1129"/>
                  <a:pt x="1883" y="1175"/>
                </a:cubicBezTo>
                <a:cubicBezTo>
                  <a:pt x="1877" y="1184"/>
                  <a:pt x="1872" y="1194"/>
                  <a:pt x="1865" y="1202"/>
                </a:cubicBezTo>
                <a:cubicBezTo>
                  <a:pt x="1859" y="1209"/>
                  <a:pt x="1851" y="1214"/>
                  <a:pt x="1846" y="1221"/>
                </a:cubicBezTo>
                <a:cubicBezTo>
                  <a:pt x="1816" y="1266"/>
                  <a:pt x="1832" y="1302"/>
                  <a:pt x="1773" y="1321"/>
                </a:cubicBezTo>
                <a:cubicBezTo>
                  <a:pt x="1761" y="1339"/>
                  <a:pt x="1749" y="1358"/>
                  <a:pt x="1737" y="1376"/>
                </a:cubicBezTo>
                <a:cubicBezTo>
                  <a:pt x="1731" y="1385"/>
                  <a:pt x="1718" y="1403"/>
                  <a:pt x="1718" y="1403"/>
                </a:cubicBezTo>
                <a:cubicBezTo>
                  <a:pt x="1712" y="1428"/>
                  <a:pt x="1685" y="1496"/>
                  <a:pt x="1654" y="1504"/>
                </a:cubicBezTo>
                <a:cubicBezTo>
                  <a:pt x="1624" y="1511"/>
                  <a:pt x="1593" y="1510"/>
                  <a:pt x="1563" y="1513"/>
                </a:cubicBezTo>
                <a:cubicBezTo>
                  <a:pt x="1472" y="1535"/>
                  <a:pt x="1564" y="1502"/>
                  <a:pt x="1517" y="1550"/>
                </a:cubicBezTo>
                <a:cubicBezTo>
                  <a:pt x="1510" y="1557"/>
                  <a:pt x="1499" y="1558"/>
                  <a:pt x="1490" y="1559"/>
                </a:cubicBezTo>
                <a:cubicBezTo>
                  <a:pt x="1417" y="1564"/>
                  <a:pt x="1343" y="1565"/>
                  <a:pt x="1270" y="1568"/>
                </a:cubicBezTo>
                <a:cubicBezTo>
                  <a:pt x="1162" y="1561"/>
                  <a:pt x="1067" y="1568"/>
                  <a:pt x="960" y="1559"/>
                </a:cubicBezTo>
                <a:cubicBezTo>
                  <a:pt x="939" y="1539"/>
                  <a:pt x="919" y="1522"/>
                  <a:pt x="896" y="1504"/>
                </a:cubicBezTo>
                <a:cubicBezTo>
                  <a:pt x="882" y="1493"/>
                  <a:pt x="875" y="1475"/>
                  <a:pt x="859" y="1467"/>
                </a:cubicBezTo>
                <a:cubicBezTo>
                  <a:pt x="848" y="1461"/>
                  <a:pt x="834" y="1461"/>
                  <a:pt x="822" y="1458"/>
                </a:cubicBezTo>
                <a:cubicBezTo>
                  <a:pt x="749" y="1409"/>
                  <a:pt x="839" y="1466"/>
                  <a:pt x="768" y="1431"/>
                </a:cubicBezTo>
                <a:cubicBezTo>
                  <a:pt x="737" y="1416"/>
                  <a:pt x="727" y="1396"/>
                  <a:pt x="694" y="1385"/>
                </a:cubicBezTo>
                <a:cubicBezTo>
                  <a:pt x="657" y="1348"/>
                  <a:pt x="615" y="1301"/>
                  <a:pt x="566" y="1285"/>
                </a:cubicBezTo>
                <a:cubicBezTo>
                  <a:pt x="502" y="1241"/>
                  <a:pt x="533" y="1253"/>
                  <a:pt x="475" y="1239"/>
                </a:cubicBezTo>
                <a:cubicBezTo>
                  <a:pt x="409" y="1195"/>
                  <a:pt x="399" y="1189"/>
                  <a:pt x="329" y="1166"/>
                </a:cubicBezTo>
                <a:cubicBezTo>
                  <a:pt x="295" y="1132"/>
                  <a:pt x="317" y="1152"/>
                  <a:pt x="256" y="1111"/>
                </a:cubicBezTo>
                <a:cubicBezTo>
                  <a:pt x="241" y="1101"/>
                  <a:pt x="235" y="1082"/>
                  <a:pt x="219" y="1074"/>
                </a:cubicBezTo>
                <a:cubicBezTo>
                  <a:pt x="208" y="1068"/>
                  <a:pt x="194" y="1068"/>
                  <a:pt x="182" y="1065"/>
                </a:cubicBezTo>
                <a:cubicBezTo>
                  <a:pt x="164" y="1053"/>
                  <a:pt x="143" y="1044"/>
                  <a:pt x="128" y="1029"/>
                </a:cubicBezTo>
                <a:cubicBezTo>
                  <a:pt x="104" y="1005"/>
                  <a:pt x="98" y="985"/>
                  <a:pt x="64" y="974"/>
                </a:cubicBezTo>
                <a:cubicBezTo>
                  <a:pt x="38" y="902"/>
                  <a:pt x="76" y="989"/>
                  <a:pt x="27" y="928"/>
                </a:cubicBezTo>
                <a:cubicBezTo>
                  <a:pt x="21" y="921"/>
                  <a:pt x="23" y="909"/>
                  <a:pt x="18" y="901"/>
                </a:cubicBezTo>
                <a:cubicBezTo>
                  <a:pt x="14" y="893"/>
                  <a:pt x="6" y="888"/>
                  <a:pt x="0" y="882"/>
                </a:cubicBezTo>
                <a:cubicBezTo>
                  <a:pt x="22" y="860"/>
                  <a:pt x="48" y="837"/>
                  <a:pt x="73" y="818"/>
                </a:cubicBezTo>
                <a:cubicBezTo>
                  <a:pt x="91" y="805"/>
                  <a:pt x="110" y="794"/>
                  <a:pt x="128" y="782"/>
                </a:cubicBezTo>
                <a:cubicBezTo>
                  <a:pt x="137" y="776"/>
                  <a:pt x="155" y="763"/>
                  <a:pt x="155" y="763"/>
                </a:cubicBezTo>
                <a:cubicBezTo>
                  <a:pt x="179" y="728"/>
                  <a:pt x="219" y="712"/>
                  <a:pt x="237" y="672"/>
                </a:cubicBezTo>
                <a:cubicBezTo>
                  <a:pt x="245" y="654"/>
                  <a:pt x="256" y="617"/>
                  <a:pt x="256" y="617"/>
                </a:cubicBezTo>
                <a:cubicBezTo>
                  <a:pt x="260" y="577"/>
                  <a:pt x="246" y="526"/>
                  <a:pt x="274" y="498"/>
                </a:cubicBezTo>
                <a:cubicBezTo>
                  <a:pt x="289" y="483"/>
                  <a:pt x="311" y="474"/>
                  <a:pt x="329" y="462"/>
                </a:cubicBezTo>
                <a:cubicBezTo>
                  <a:pt x="370" y="434"/>
                  <a:pt x="420" y="385"/>
                  <a:pt x="466" y="370"/>
                </a:cubicBezTo>
                <a:cubicBezTo>
                  <a:pt x="513" y="299"/>
                  <a:pt x="531" y="245"/>
                  <a:pt x="621" y="215"/>
                </a:cubicBezTo>
                <a:cubicBezTo>
                  <a:pt x="635" y="201"/>
                  <a:pt x="653" y="192"/>
                  <a:pt x="667" y="178"/>
                </a:cubicBezTo>
                <a:cubicBezTo>
                  <a:pt x="675" y="170"/>
                  <a:pt x="676" y="158"/>
                  <a:pt x="685" y="151"/>
                </a:cubicBezTo>
                <a:cubicBezTo>
                  <a:pt x="716" y="127"/>
                  <a:pt x="713" y="156"/>
                  <a:pt x="713" y="133"/>
                </a:cubicBezTo>
                <a:lnTo>
                  <a:pt x="747" y="0"/>
                </a:lnTo>
              </a:path>
            </a:pathLst>
          </a:custGeom>
          <a:gradFill rotWithShape="1">
            <a:gsLst>
              <a:gs pos="0">
                <a:schemeClr val="accent1">
                  <a:alpha val="73000"/>
                </a:schemeClr>
              </a:gs>
              <a:gs pos="100000">
                <a:schemeClr val="accent1">
                  <a:gamma/>
                  <a:shade val="46275"/>
                  <a:invGamma/>
                  <a:alpha val="4100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en-US">
              <a:solidFill>
                <a:srgbClr val="000000"/>
              </a:solidFill>
            </a:endParaRPr>
          </a:p>
        </p:txBody>
      </p:sp>
      <p:sp>
        <p:nvSpPr>
          <p:cNvPr id="37892" name="AutoShape 5"/>
          <p:cNvSpPr>
            <a:spLocks noChangeArrowheads="1"/>
          </p:cNvSpPr>
          <p:nvPr/>
        </p:nvSpPr>
        <p:spPr bwMode="auto">
          <a:xfrm>
            <a:off x="1524000" y="3505200"/>
            <a:ext cx="1752600" cy="381000"/>
          </a:xfrm>
          <a:prstGeom prst="rightArrow">
            <a:avLst>
              <a:gd name="adj1" fmla="val 50000"/>
              <a:gd name="adj2" fmla="val 115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893" name="AutoShape 6"/>
          <p:cNvSpPr>
            <a:spLocks noChangeArrowheads="1"/>
          </p:cNvSpPr>
          <p:nvPr/>
        </p:nvSpPr>
        <p:spPr bwMode="auto">
          <a:xfrm rot="2670250">
            <a:off x="2230438" y="1962150"/>
            <a:ext cx="2133600" cy="381000"/>
          </a:xfrm>
          <a:prstGeom prst="rightArrow">
            <a:avLst>
              <a:gd name="adj1" fmla="val 50000"/>
              <a:gd name="adj2" fmla="val 140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894" name="AutoShape 7"/>
          <p:cNvSpPr>
            <a:spLocks noChangeArrowheads="1"/>
          </p:cNvSpPr>
          <p:nvPr/>
        </p:nvSpPr>
        <p:spPr bwMode="auto">
          <a:xfrm rot="-4074034">
            <a:off x="4724400" y="4953000"/>
            <a:ext cx="533400" cy="381000"/>
          </a:xfrm>
          <a:prstGeom prst="rightArrow">
            <a:avLst>
              <a:gd name="adj1" fmla="val 50000"/>
              <a:gd name="adj2" fmla="val 35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895" name="AutoShape 8"/>
          <p:cNvSpPr>
            <a:spLocks noChangeArrowheads="1"/>
          </p:cNvSpPr>
          <p:nvPr/>
        </p:nvSpPr>
        <p:spPr bwMode="auto">
          <a:xfrm rot="8448749">
            <a:off x="6400800" y="2590800"/>
            <a:ext cx="1371600" cy="381000"/>
          </a:xfrm>
          <a:prstGeom prst="rightArrow">
            <a:avLst>
              <a:gd name="adj1" fmla="val 50000"/>
              <a:gd name="adj2" fmla="val 90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896" name="AutoShape 9"/>
          <p:cNvSpPr>
            <a:spLocks noChangeArrowheads="1"/>
          </p:cNvSpPr>
          <p:nvPr/>
        </p:nvSpPr>
        <p:spPr bwMode="auto">
          <a:xfrm rot="-1408949">
            <a:off x="3564484" y="4349550"/>
            <a:ext cx="762000" cy="381000"/>
          </a:xfrm>
          <a:prstGeom prst="rightArrow">
            <a:avLst>
              <a:gd name="adj1" fmla="val 50000"/>
              <a:gd name="adj2" fmla="val 50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897" name="AutoShape 10"/>
          <p:cNvSpPr>
            <a:spLocks noChangeArrowheads="1"/>
          </p:cNvSpPr>
          <p:nvPr/>
        </p:nvSpPr>
        <p:spPr bwMode="auto">
          <a:xfrm rot="-9902271">
            <a:off x="7010400" y="4724400"/>
            <a:ext cx="1752600" cy="381000"/>
          </a:xfrm>
          <a:prstGeom prst="rightArrow">
            <a:avLst>
              <a:gd name="adj1" fmla="val 50000"/>
              <a:gd name="adj2" fmla="val 115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898" name="AutoShape 11"/>
          <p:cNvSpPr>
            <a:spLocks noChangeArrowheads="1"/>
          </p:cNvSpPr>
          <p:nvPr/>
        </p:nvSpPr>
        <p:spPr bwMode="auto">
          <a:xfrm rot="5400000">
            <a:off x="4267200" y="1524000"/>
            <a:ext cx="1752600" cy="381000"/>
          </a:xfrm>
          <a:prstGeom prst="rightArrow">
            <a:avLst>
              <a:gd name="adj1" fmla="val 50000"/>
              <a:gd name="adj2" fmla="val 115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899" name="AutoShape 12"/>
          <p:cNvSpPr>
            <a:spLocks noChangeArrowheads="1"/>
          </p:cNvSpPr>
          <p:nvPr/>
        </p:nvSpPr>
        <p:spPr bwMode="auto">
          <a:xfrm rot="8206120">
            <a:off x="2971800" y="5943600"/>
            <a:ext cx="1493838" cy="381000"/>
          </a:xfrm>
          <a:prstGeom prst="rightArrow">
            <a:avLst>
              <a:gd name="adj1" fmla="val 50000"/>
              <a:gd name="adj2" fmla="val 98021"/>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900" name="AutoShape 13"/>
          <p:cNvSpPr>
            <a:spLocks noChangeArrowheads="1"/>
          </p:cNvSpPr>
          <p:nvPr/>
        </p:nvSpPr>
        <p:spPr bwMode="auto">
          <a:xfrm rot="7238125">
            <a:off x="4249738" y="6156325"/>
            <a:ext cx="977900" cy="381000"/>
          </a:xfrm>
          <a:prstGeom prst="rightArrow">
            <a:avLst>
              <a:gd name="adj1" fmla="val 50000"/>
              <a:gd name="adj2" fmla="val 64167"/>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901" name="AutoShape 14"/>
          <p:cNvSpPr>
            <a:spLocks noChangeArrowheads="1"/>
          </p:cNvSpPr>
          <p:nvPr/>
        </p:nvSpPr>
        <p:spPr bwMode="auto">
          <a:xfrm rot="5923630">
            <a:off x="5334000" y="6248400"/>
            <a:ext cx="685800" cy="381000"/>
          </a:xfrm>
          <a:prstGeom prst="rightArrow">
            <a:avLst>
              <a:gd name="adj1" fmla="val 50000"/>
              <a:gd name="adj2" fmla="val 45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902" name="AutoShape 15"/>
          <p:cNvSpPr>
            <a:spLocks noChangeArrowheads="1"/>
          </p:cNvSpPr>
          <p:nvPr/>
        </p:nvSpPr>
        <p:spPr bwMode="auto">
          <a:xfrm rot="-4265327">
            <a:off x="5562600" y="5257800"/>
            <a:ext cx="533400" cy="381000"/>
          </a:xfrm>
          <a:prstGeom prst="rightArrow">
            <a:avLst>
              <a:gd name="adj1" fmla="val 50000"/>
              <a:gd name="adj2" fmla="val 35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903" name="AutoShape 16"/>
          <p:cNvSpPr>
            <a:spLocks noChangeArrowheads="1"/>
          </p:cNvSpPr>
          <p:nvPr/>
        </p:nvSpPr>
        <p:spPr bwMode="auto">
          <a:xfrm rot="5400000">
            <a:off x="6210300" y="6286500"/>
            <a:ext cx="609600" cy="381000"/>
          </a:xfrm>
          <a:prstGeom prst="rightArrow">
            <a:avLst>
              <a:gd name="adj1" fmla="val 50000"/>
              <a:gd name="adj2" fmla="val 40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904" name="AutoShape 17"/>
          <p:cNvSpPr>
            <a:spLocks noChangeArrowheads="1"/>
          </p:cNvSpPr>
          <p:nvPr/>
        </p:nvSpPr>
        <p:spPr bwMode="auto">
          <a:xfrm rot="-6777886">
            <a:off x="6248400" y="5181600"/>
            <a:ext cx="838200" cy="381000"/>
          </a:xfrm>
          <a:prstGeom prst="rightArrow">
            <a:avLst>
              <a:gd name="adj1" fmla="val 50000"/>
              <a:gd name="adj2" fmla="val 55000"/>
            </a:avLst>
          </a:prstGeom>
          <a:solidFill>
            <a:schemeClr val="accent1">
              <a:alpha val="39999"/>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37905" name="Freeform 18"/>
          <p:cNvSpPr>
            <a:spLocks/>
          </p:cNvSpPr>
          <p:nvPr/>
        </p:nvSpPr>
        <p:spPr bwMode="auto">
          <a:xfrm>
            <a:off x="3429000" y="4724400"/>
            <a:ext cx="4914900" cy="1231900"/>
          </a:xfrm>
          <a:custGeom>
            <a:avLst/>
            <a:gdLst>
              <a:gd name="T0" fmla="*/ 0 w 2520"/>
              <a:gd name="T1" fmla="*/ 0 h 488"/>
              <a:gd name="T2" fmla="*/ 1553760333 w 2520"/>
              <a:gd name="T3" fmla="*/ 1039455781 h 488"/>
              <a:gd name="T4" fmla="*/ 2147483647 w 2520"/>
              <a:gd name="T5" fmla="*/ 1559182722 h 488"/>
              <a:gd name="T6" fmla="*/ 2147483647 w 2520"/>
              <a:gd name="T7" fmla="*/ 1732426935 h 488"/>
              <a:gd name="T8" fmla="*/ 2147483647 w 2520"/>
              <a:gd name="T9" fmla="*/ 1732426935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0" h="488">
                <a:moveTo>
                  <a:pt x="0" y="0"/>
                </a:moveTo>
                <a:cubicBezTo>
                  <a:pt x="148" y="108"/>
                  <a:pt x="296" y="216"/>
                  <a:pt x="480" y="288"/>
                </a:cubicBezTo>
                <a:cubicBezTo>
                  <a:pt x="664" y="360"/>
                  <a:pt x="800" y="400"/>
                  <a:pt x="1104" y="432"/>
                </a:cubicBezTo>
                <a:cubicBezTo>
                  <a:pt x="1408" y="464"/>
                  <a:pt x="2088" y="472"/>
                  <a:pt x="2304" y="480"/>
                </a:cubicBezTo>
                <a:cubicBezTo>
                  <a:pt x="2520" y="488"/>
                  <a:pt x="2460" y="484"/>
                  <a:pt x="2400" y="480"/>
                </a:cubicBezTo>
              </a:path>
            </a:pathLst>
          </a:custGeom>
          <a:noFill/>
          <a:ln w="101600" cap="flat" cmpd="sng">
            <a:solidFill>
              <a:srgbClr val="00008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8" name="AutoShape 12"/>
          <p:cNvSpPr>
            <a:spLocks noChangeArrowheads="1"/>
          </p:cNvSpPr>
          <p:nvPr/>
        </p:nvSpPr>
        <p:spPr bwMode="auto">
          <a:xfrm rot="8206120">
            <a:off x="1579730" y="5631560"/>
            <a:ext cx="2454347" cy="667307"/>
          </a:xfrm>
          <a:prstGeom prst="rightArrow">
            <a:avLst>
              <a:gd name="adj1" fmla="val 50000"/>
              <a:gd name="adj2" fmla="val 98021"/>
            </a:avLst>
          </a:prstGeom>
          <a:solidFill>
            <a:schemeClr val="accent6">
              <a:lumMod val="50000"/>
              <a:alpha val="39999"/>
            </a:schemeClr>
          </a:solidFill>
          <a:ln w="9525">
            <a:solidFill>
              <a:schemeClr val="tx1"/>
            </a:solidFill>
            <a:miter lim="800000"/>
            <a:headEnd/>
            <a:tailEnd/>
          </a:ln>
          <a:effectLst/>
          <a:extLst/>
        </p:spPr>
        <p:txBody>
          <a:bodyPr vert="vert270" wrap="none" anchor="ctr"/>
          <a:lstStyle/>
          <a:p>
            <a:pPr algn="ctr" fontAlgn="base">
              <a:spcBef>
                <a:spcPct val="0"/>
              </a:spcBef>
              <a:spcAft>
                <a:spcPct val="0"/>
              </a:spcAft>
            </a:pPr>
            <a:endParaRPr lang="en-US" dirty="0">
              <a:solidFill>
                <a:srgbClr val="000000"/>
              </a:solidFill>
            </a:endParaRPr>
          </a:p>
        </p:txBody>
      </p:sp>
      <p:sp>
        <p:nvSpPr>
          <p:cNvPr id="2" name="TextBox 1"/>
          <p:cNvSpPr txBox="1"/>
          <p:nvPr/>
        </p:nvSpPr>
        <p:spPr>
          <a:xfrm rot="18993030">
            <a:off x="1785475" y="5659769"/>
            <a:ext cx="2137380" cy="338554"/>
          </a:xfrm>
          <a:prstGeom prst="rect">
            <a:avLst/>
          </a:prstGeom>
          <a:noFill/>
        </p:spPr>
        <p:txBody>
          <a:bodyPr wrap="none" rtlCol="0">
            <a:spAutoFit/>
          </a:bodyPr>
          <a:lstStyle/>
          <a:p>
            <a:r>
              <a:rPr lang="en-US" sz="1600" dirty="0" smtClean="0"/>
              <a:t>TO SILVER BOW CR</a:t>
            </a:r>
            <a:endParaRPr lang="en-US" sz="1600" dirty="0"/>
          </a:p>
        </p:txBody>
      </p:sp>
      <p:sp>
        <p:nvSpPr>
          <p:cNvPr id="3" name="TextBox 2"/>
          <p:cNvSpPr txBox="1"/>
          <p:nvPr/>
        </p:nvSpPr>
        <p:spPr>
          <a:xfrm>
            <a:off x="18269" y="7203"/>
            <a:ext cx="4986686" cy="830997"/>
          </a:xfrm>
          <a:prstGeom prst="rect">
            <a:avLst/>
          </a:prstGeom>
          <a:gradFill>
            <a:gsLst>
              <a:gs pos="0">
                <a:srgbClr val="00B0F0">
                  <a:alpha val="32000"/>
                </a:srgbClr>
              </a:gs>
              <a:gs pos="50000">
                <a:schemeClr val="accent1">
                  <a:shade val="67500"/>
                  <a:satMod val="115000"/>
                </a:schemeClr>
              </a:gs>
              <a:gs pos="100000">
                <a:schemeClr val="accent1">
                  <a:shade val="100000"/>
                  <a:satMod val="115000"/>
                </a:schemeClr>
              </a:gs>
            </a:gsLst>
            <a:lin ang="5400000" scaled="0"/>
          </a:gradFill>
        </p:spPr>
        <p:txBody>
          <a:bodyPr wrap="none" rtlCol="0">
            <a:spAutoFit/>
          </a:bodyPr>
          <a:lstStyle/>
          <a:p>
            <a:pPr algn="ctr"/>
            <a:r>
              <a:rPr lang="en-US" sz="2400" b="1" dirty="0" smtClean="0"/>
              <a:t>TWO GROUNDWATER SYSTEMS</a:t>
            </a:r>
          </a:p>
          <a:p>
            <a:pPr algn="ctr"/>
            <a:r>
              <a:rPr lang="en-US" sz="2400" b="1" dirty="0" smtClean="0"/>
              <a:t>TO MANAGE</a:t>
            </a:r>
            <a:endParaRPr lang="en-US" sz="2400" b="1" dirty="0"/>
          </a:p>
        </p:txBody>
      </p:sp>
    </p:spTree>
    <p:extLst>
      <p:ext uri="{BB962C8B-B14F-4D97-AF65-F5344CB8AC3E}">
        <p14:creationId xmlns:p14="http://schemas.microsoft.com/office/powerpoint/2010/main" val="1324407513"/>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982" y="2820987"/>
            <a:ext cx="9829800"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04800"/>
            <a:ext cx="9143850" cy="2339102"/>
          </a:xfrm>
          <a:prstGeom prst="rect">
            <a:avLst/>
          </a:prstGeom>
          <a:noFill/>
        </p:spPr>
        <p:txBody>
          <a:bodyPr wrap="none" rtlCol="0">
            <a:spAutoFit/>
          </a:bodyPr>
          <a:lstStyle/>
          <a:p>
            <a:r>
              <a:rPr lang="en-US" sz="4400" dirty="0" smtClean="0"/>
              <a:t>Berkeley Pit Acts Like A Large Well</a:t>
            </a:r>
          </a:p>
          <a:p>
            <a:endParaRPr lang="en-US" dirty="0"/>
          </a:p>
          <a:p>
            <a:r>
              <a:rPr lang="en-US" sz="2800" dirty="0" smtClean="0"/>
              <a:t>Captures Groundwater From Underground Mine System</a:t>
            </a:r>
          </a:p>
          <a:p>
            <a:endParaRPr lang="en-US" sz="2800" dirty="0"/>
          </a:p>
          <a:p>
            <a:r>
              <a:rPr lang="en-US" sz="2800" dirty="0" smtClean="0"/>
              <a:t>Includes Bedrock and Alluvial Groundwater</a:t>
            </a:r>
            <a:endParaRPr lang="en-US" sz="2800" dirty="0"/>
          </a:p>
        </p:txBody>
      </p:sp>
    </p:spTree>
    <p:extLst>
      <p:ext uri="{BB962C8B-B14F-4D97-AF65-F5344CB8AC3E}">
        <p14:creationId xmlns:p14="http://schemas.microsoft.com/office/powerpoint/2010/main" val="526083512"/>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p:cNvGraphicFramePr>
            <a:graphicFrameLocks noChangeAspect="1"/>
          </p:cNvGraphicFramePr>
          <p:nvPr/>
        </p:nvGraphicFramePr>
        <p:xfrm>
          <a:off x="0" y="0"/>
          <a:ext cx="9707563" cy="7278688"/>
        </p:xfrm>
        <a:graphic>
          <a:graphicData uri="http://schemas.openxmlformats.org/presentationml/2006/ole">
            <mc:AlternateContent xmlns:mc="http://schemas.openxmlformats.org/markup-compatibility/2006">
              <mc:Choice xmlns:v="urn:schemas-microsoft-com:vml" Requires="v">
                <p:oleObj spid="_x0000_s7200" name="Photo Editor Photo" r:id="rId3" imgW="12193702" imgH="9142857" progId="MSPhotoEd.3">
                  <p:embed/>
                </p:oleObj>
              </mc:Choice>
              <mc:Fallback>
                <p:oleObj name="Photo Editor Photo" r:id="rId3" imgW="12193702" imgH="914285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07563" cy="72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25120429"/>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19458" name="Picture 4" descr="meaderville p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855" y="2861873"/>
            <a:ext cx="9220200"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2476500"/>
            <a:ext cx="9310255" cy="584775"/>
          </a:xfrm>
          <a:prstGeom prst="rect">
            <a:avLst/>
          </a:prstGeom>
          <a:solidFill>
            <a:schemeClr val="accent2"/>
          </a:solidFill>
        </p:spPr>
        <p:txBody>
          <a:bodyPr wrap="square" rtlCol="0" anchor="ctr" anchorCtr="0">
            <a:spAutoFit/>
          </a:bodyPr>
          <a:lstStyle/>
          <a:p>
            <a:r>
              <a:rPr lang="en-US" sz="3200" b="1" dirty="0" smtClean="0"/>
              <a:t>The Other Side of the Ground Water Divide</a:t>
            </a:r>
            <a:endParaRPr lang="en-US" sz="3200" b="1" dirty="0"/>
          </a:p>
        </p:txBody>
      </p:sp>
    </p:spTree>
    <p:extLst>
      <p:ext uri="{BB962C8B-B14F-4D97-AF65-F5344CB8AC3E}">
        <p14:creationId xmlns:p14="http://schemas.microsoft.com/office/powerpoint/2010/main" val="192079397"/>
      </p:ext>
    </p:extLst>
  </p:cSld>
  <p:clrMapOvr>
    <a:masterClrMapping/>
  </p:clrMapOvr>
  <p:transition xmlns:p14="http://schemas.microsoft.com/office/powerpoint/2010/main" spd="slow" advTm="15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25182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5791200" y="-1066800"/>
            <a:ext cx="5181600" cy="3352800"/>
          </a:xfrm>
          <a:prstGeom prst="ellipse">
            <a:avLst/>
          </a:prstGeom>
          <a:solidFill>
            <a:schemeClr val="accent1">
              <a:alpha val="29000"/>
            </a:schemeClr>
          </a:solidFill>
          <a:ln>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5970657"/>
            <a:ext cx="1223412" cy="707886"/>
          </a:xfrm>
          <a:prstGeom prst="rect">
            <a:avLst/>
          </a:prstGeom>
          <a:noFill/>
        </p:spPr>
        <p:txBody>
          <a:bodyPr wrap="none" rtlCol="0">
            <a:spAutoFit/>
          </a:bodyPr>
          <a:lstStyle/>
          <a:p>
            <a:r>
              <a:rPr lang="en-US" sz="4000" b="1" dirty="0" smtClean="0"/>
              <a:t>1954</a:t>
            </a:r>
            <a:endParaRPr lang="en-US" sz="4000" b="1" dirty="0"/>
          </a:p>
        </p:txBody>
      </p:sp>
    </p:spTree>
    <p:extLst>
      <p:ext uri="{BB962C8B-B14F-4D97-AF65-F5344CB8AC3E}">
        <p14:creationId xmlns:p14="http://schemas.microsoft.com/office/powerpoint/2010/main" val="6068135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9458" name="Picture 5" descr="lao1982 small fi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68388"/>
            <a:ext cx="91440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8688" y="152400"/>
            <a:ext cx="8506624" cy="584775"/>
          </a:xfrm>
          <a:prstGeom prst="rect">
            <a:avLst/>
          </a:prstGeom>
          <a:noFill/>
        </p:spPr>
        <p:txBody>
          <a:bodyPr wrap="none" rtlCol="0">
            <a:spAutoFit/>
          </a:bodyPr>
          <a:lstStyle/>
          <a:p>
            <a:r>
              <a:rPr lang="en-US" sz="3200" b="1" dirty="0" smtClean="0"/>
              <a:t>GROUNDWATER – STREAM INTERACTION</a:t>
            </a:r>
            <a:endParaRPr lang="en-US" sz="3200" b="1" dirty="0"/>
          </a:p>
        </p:txBody>
      </p:sp>
      <p:sp>
        <p:nvSpPr>
          <p:cNvPr id="3" name="TextBox 2"/>
          <p:cNvSpPr txBox="1"/>
          <p:nvPr/>
        </p:nvSpPr>
        <p:spPr>
          <a:xfrm>
            <a:off x="3994183" y="5482679"/>
            <a:ext cx="4838056" cy="769441"/>
          </a:xfrm>
          <a:prstGeom prst="rect">
            <a:avLst/>
          </a:prstGeom>
          <a:noFill/>
        </p:spPr>
        <p:txBody>
          <a:bodyPr wrap="none" rtlCol="0">
            <a:spAutoFit/>
          </a:bodyPr>
          <a:lstStyle/>
          <a:p>
            <a:r>
              <a:rPr lang="en-US" sz="4400" b="1" dirty="0" smtClean="0">
                <a:solidFill>
                  <a:schemeClr val="accent6">
                    <a:lumMod val="50000"/>
                  </a:schemeClr>
                </a:solidFill>
              </a:rPr>
              <a:t>Loading Analysis</a:t>
            </a:r>
            <a:endParaRPr lang="en-US" sz="4400" b="1" dirty="0">
              <a:solidFill>
                <a:schemeClr val="accent6">
                  <a:lumMod val="50000"/>
                </a:schemeClr>
              </a:solidFill>
            </a:endParaRPr>
          </a:p>
        </p:txBody>
      </p:sp>
    </p:spTree>
    <p:extLst>
      <p:ext uri="{BB962C8B-B14F-4D97-AF65-F5344CB8AC3E}">
        <p14:creationId xmlns:p14="http://schemas.microsoft.com/office/powerpoint/2010/main" val="16542865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273225"/>
            <a:ext cx="4106765" cy="584775"/>
          </a:xfrm>
          <a:prstGeom prst="rect">
            <a:avLst/>
          </a:prstGeom>
          <a:solidFill>
            <a:srgbClr val="00B0F0"/>
          </a:solidFill>
        </p:spPr>
        <p:txBody>
          <a:bodyPr wrap="none" rtlCol="0">
            <a:spAutoFit/>
          </a:bodyPr>
          <a:lstStyle/>
          <a:p>
            <a:r>
              <a:rPr lang="en-US" sz="3200" dirty="0" smtClean="0"/>
              <a:t>START WITH SCALE</a:t>
            </a:r>
            <a:endParaRPr lang="en-US" sz="3200" dirty="0"/>
          </a:p>
        </p:txBody>
      </p:sp>
    </p:spTree>
    <p:extLst>
      <p:ext uri="{BB962C8B-B14F-4D97-AF65-F5344CB8AC3E}">
        <p14:creationId xmlns:p14="http://schemas.microsoft.com/office/powerpoint/2010/main" val="299190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0520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390" name="Group 382"/>
          <p:cNvGraphicFramePr>
            <a:graphicFrameLocks noGrp="1"/>
          </p:cNvGraphicFramePr>
          <p:nvPr>
            <p:extLst>
              <p:ext uri="{D42A27DB-BD31-4B8C-83A1-F6EECF244321}">
                <p14:modId xmlns:p14="http://schemas.microsoft.com/office/powerpoint/2010/main" val="2248543465"/>
              </p:ext>
            </p:extLst>
          </p:nvPr>
        </p:nvGraphicFramePr>
        <p:xfrm>
          <a:off x="609600" y="0"/>
          <a:ext cx="9321802" cy="6858001"/>
        </p:xfrm>
        <a:graphic>
          <a:graphicData uri="http://schemas.openxmlformats.org/drawingml/2006/table">
            <a:tbl>
              <a:tblPr/>
              <a:tblGrid>
                <a:gridCol w="2701833"/>
                <a:gridCol w="423849"/>
                <a:gridCol w="1069939"/>
                <a:gridCol w="1101688"/>
                <a:gridCol w="182556"/>
                <a:gridCol w="208274"/>
                <a:gridCol w="854046"/>
                <a:gridCol w="1331867"/>
                <a:gridCol w="400036"/>
                <a:gridCol w="379400"/>
                <a:gridCol w="441310"/>
                <a:gridCol w="227004"/>
              </a:tblGrid>
              <a:tr h="847725">
                <a:tc gridSpan="3">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cs typeface="Arial" charset="0"/>
                        </a:rPr>
                        <a:t>LOAD CALCULATION</a:t>
                      </a:r>
                      <a:endParaRPr kumimoji="0" lang="en-US" sz="2000" b="0" i="0" u="none" strike="noStrike" cap="none" normalizeH="0" baseline="0" dirty="0" smtClean="0">
                        <a:ln>
                          <a:noFill/>
                        </a:ln>
                        <a:solidFill>
                          <a:schemeClr val="tx1"/>
                        </a:solidFill>
                        <a:effectLst/>
                        <a:latin typeface="Arial" charset="0"/>
                        <a:cs typeface="Arial" charset="0"/>
                      </a:endParaRPr>
                    </a:p>
                  </a:txBody>
                  <a:tcPr marL="91437" marR="91437" anchor="b"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marL="91437" marR="91437"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marL="91437" marR="91437" anchor="b"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cap="flat">
                      <a:noFill/>
                    </a:lnT>
                    <a:lnB>
                      <a:noFill/>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r>
              <a:tr h="771525">
                <a:tc grid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LOCATION</a:t>
                      </a: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28575"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FLOW</a:t>
                      </a:r>
                      <a:br>
                        <a:rPr kumimoji="0" lang="en-US" sz="1400" b="1" i="0" u="none" strike="noStrike" cap="none" normalizeH="0" baseline="0" smtClean="0">
                          <a:ln>
                            <a:noFill/>
                          </a:ln>
                          <a:solidFill>
                            <a:schemeClr val="tx1"/>
                          </a:solidFill>
                          <a:effectLst/>
                          <a:latin typeface="Arial" charset="0"/>
                          <a:cs typeface="Arial" charset="0"/>
                        </a:rPr>
                      </a:br>
                      <a:r>
                        <a:rPr kumimoji="0" lang="en-US" sz="1400" b="1" i="0" u="none" strike="noStrike" cap="none" normalizeH="0" baseline="0" smtClean="0">
                          <a:ln>
                            <a:noFill/>
                          </a:ln>
                          <a:solidFill>
                            <a:schemeClr val="tx1"/>
                          </a:solidFill>
                          <a:effectLst/>
                          <a:latin typeface="Arial" charset="0"/>
                          <a:cs typeface="Arial" charset="0"/>
                        </a:rPr>
                        <a:t>FT</a:t>
                      </a:r>
                      <a:r>
                        <a:rPr kumimoji="0" lang="en-US" sz="1800" b="1" i="0" u="none" strike="noStrike" cap="none" normalizeH="0" baseline="30000" smtClean="0">
                          <a:ln>
                            <a:noFill/>
                          </a:ln>
                          <a:solidFill>
                            <a:schemeClr val="tx1"/>
                          </a:solidFill>
                          <a:effectLst/>
                          <a:latin typeface="Arial" charset="0"/>
                          <a:cs typeface="Arial" charset="0"/>
                        </a:rPr>
                        <a:t>3</a:t>
                      </a:r>
                      <a:r>
                        <a:rPr kumimoji="0" lang="en-US" sz="1800" b="1" i="0" u="none" strike="noStrike" cap="none" normalizeH="0" baseline="0" smtClean="0">
                          <a:ln>
                            <a:noFill/>
                          </a:ln>
                          <a:solidFill>
                            <a:schemeClr val="tx1"/>
                          </a:solidFill>
                          <a:effectLst/>
                          <a:latin typeface="Arial" charset="0"/>
                          <a:cs typeface="Arial" charset="0"/>
                        </a:rPr>
                        <a:t>/sec</a:t>
                      </a:r>
                      <a:endParaRPr kumimoji="0" lang="en-US" sz="1800" b="1" i="0" u="none" strike="noStrike" cap="none" normalizeH="0" baseline="30000" smtClean="0">
                        <a:ln>
                          <a:noFill/>
                        </a:ln>
                        <a:solidFill>
                          <a:schemeClr val="tx1"/>
                        </a:solidFill>
                        <a:effectLst/>
                        <a:latin typeface="Arial" charset="0"/>
                        <a:cs typeface="Arial" charset="0"/>
                      </a:endParaRPr>
                    </a:p>
                  </a:txBody>
                  <a:tcPr marL="91437" marR="91437"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ZINC</a:t>
                      </a:r>
                      <a:br>
                        <a:rPr kumimoji="0" lang="en-US" sz="1400" b="1" i="0" u="none" strike="noStrike" cap="none" normalizeH="0" baseline="0" smtClean="0">
                          <a:ln>
                            <a:noFill/>
                          </a:ln>
                          <a:solidFill>
                            <a:schemeClr val="tx1"/>
                          </a:solidFill>
                          <a:effectLst/>
                          <a:latin typeface="Arial" charset="0"/>
                          <a:cs typeface="Arial" charset="0"/>
                        </a:rPr>
                      </a:br>
                      <a:r>
                        <a:rPr kumimoji="0" lang="en-US" sz="1600" b="1" i="0" u="none" strike="noStrike" cap="none" normalizeH="0" baseline="0" smtClean="0">
                          <a:ln>
                            <a:noFill/>
                          </a:ln>
                          <a:solidFill>
                            <a:schemeClr val="tx1"/>
                          </a:solidFill>
                          <a:effectLst/>
                          <a:latin typeface="Arial" charset="0"/>
                          <a:cs typeface="Arial" charset="0"/>
                        </a:rPr>
                        <a:t>mg/L</a:t>
                      </a:r>
                      <a:endParaRPr kumimoji="0" lang="en-US" sz="1600" b="0" i="0" u="none" strike="noStrike" cap="none" normalizeH="0" baseline="0" smtClean="0">
                        <a:ln>
                          <a:noFill/>
                        </a:ln>
                        <a:solidFill>
                          <a:schemeClr val="tx1"/>
                        </a:solidFill>
                        <a:effectLst/>
                        <a:latin typeface="Arial" charset="0"/>
                        <a:cs typeface="Arial" charset="0"/>
                      </a:endParaRPr>
                    </a:p>
                  </a:txBody>
                  <a:tcPr marL="91437" marR="91437"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ZN LOAD</a:t>
                      </a:r>
                      <a:br>
                        <a:rPr kumimoji="0" lang="en-US" sz="1400" b="1" i="0" u="none" strike="noStrike" cap="none" normalizeH="0" baseline="0" smtClean="0">
                          <a:ln>
                            <a:noFill/>
                          </a:ln>
                          <a:solidFill>
                            <a:schemeClr val="tx1"/>
                          </a:solidFill>
                          <a:effectLst/>
                          <a:latin typeface="Arial" charset="0"/>
                          <a:cs typeface="Arial" charset="0"/>
                        </a:rPr>
                      </a:br>
                      <a:r>
                        <a:rPr kumimoji="0" lang="en-US" sz="1400" b="1" i="0" u="none" strike="noStrike" cap="none" normalizeH="0" baseline="0" smtClean="0">
                          <a:ln>
                            <a:noFill/>
                          </a:ln>
                          <a:solidFill>
                            <a:schemeClr val="tx1"/>
                          </a:solidFill>
                          <a:effectLst/>
                          <a:latin typeface="Arial" charset="0"/>
                          <a:cs typeface="Arial" charset="0"/>
                        </a:rPr>
                        <a:t>mg/sec</a:t>
                      </a: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a:noFill/>
                    </a:lnL>
                    <a:lnR w="285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a:noFill/>
                    </a:lnB>
                    <a:lnTlToBr>
                      <a:noFill/>
                    </a:lnTlToBr>
                    <a:lnBlToTr>
                      <a:noFill/>
                    </a:lnBlToTr>
                    <a:noFill/>
                  </a:tcPr>
                </a:tc>
                <a:tc hMerge="1">
                  <a:txBody>
                    <a:bodyPr/>
                    <a:lstStyle/>
                    <a:p>
                      <a:endParaRPr lang="en-US"/>
                    </a:p>
                  </a:txBody>
                  <a:tcPr/>
                </a:tc>
              </a:tr>
              <a:tr h="684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SBC @ MONTANA (IN)</a:t>
                      </a: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Arial" charset="0"/>
                        </a:rPr>
                        <a:t>14.3</a:t>
                      </a:r>
                      <a:endParaRPr kumimoji="0" lang="en-US" sz="1800" b="0" i="0" u="none" strike="noStrike" cap="none" normalizeH="0" baseline="0" dirty="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0.232</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3366FF"/>
                          </a:solidFill>
                          <a:effectLst/>
                          <a:latin typeface="Arial" charset="0"/>
                          <a:cs typeface="Arial" charset="0"/>
                        </a:rPr>
                        <a:t>94</a:t>
                      </a: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a:noFill/>
                    </a:lnB>
                    <a:lnTlToBr>
                      <a:noFill/>
                    </a:lnTlToBr>
                    <a:lnBlToTr>
                      <a:noFill/>
                    </a:lnBlToTr>
                    <a:noFill/>
                  </a:tcPr>
                </a:tc>
                <a:tc hMerge="1">
                  <a:txBody>
                    <a:bodyPr/>
                    <a:lstStyle/>
                    <a:p>
                      <a:endParaRPr lang="en-US"/>
                    </a:p>
                  </a:txBody>
                  <a:tcPr/>
                </a:tc>
              </a:tr>
              <a:tr h="6858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MISSOULA IN</a:t>
                      </a: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0.3</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1.055</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3366FF"/>
                          </a:solidFill>
                          <a:effectLst/>
                          <a:latin typeface="Arial" charset="0"/>
                          <a:cs typeface="Arial" charset="0"/>
                        </a:rPr>
                        <a:t>9</a:t>
                      </a:r>
                      <a:endParaRPr kumimoji="0" lang="en-US" sz="2400" b="0" i="0" u="none" strike="noStrike" cap="none" normalizeH="0" baseline="0" dirty="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a:noFill/>
                    </a:lnB>
                    <a:lnTlToBr>
                      <a:noFill/>
                    </a:lnTlToBr>
                    <a:lnBlToTr>
                      <a:noFill/>
                    </a:lnBlToTr>
                    <a:noFill/>
                  </a:tcPr>
                </a:tc>
                <a:tc hMerge="1">
                  <a:txBody>
                    <a:bodyPr/>
                    <a:lstStyle/>
                    <a:p>
                      <a:endParaRPr lang="en-US"/>
                    </a:p>
                  </a:txBody>
                  <a:tcPr/>
                </a:tc>
              </a:tr>
              <a:tr h="6858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SEWAGE EFFLUENT</a:t>
                      </a: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9.1</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0.097</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3366FF"/>
                          </a:solidFill>
                          <a:effectLst/>
                          <a:latin typeface="Arial" charset="0"/>
                          <a:cs typeface="Arial" charset="0"/>
                        </a:rPr>
                        <a:t>25</a:t>
                      </a: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a:noFill/>
                    </a:lnB>
                    <a:lnTlToBr>
                      <a:noFill/>
                    </a:lnTlToBr>
                    <a:lnBlToTr>
                      <a:noFill/>
                    </a:lnBlToTr>
                    <a:noFill/>
                  </a:tcPr>
                </a:tc>
                <a:tc hMerge="1">
                  <a:txBody>
                    <a:bodyPr/>
                    <a:lstStyle/>
                    <a:p>
                      <a:endParaRPr lang="en-US"/>
                    </a:p>
                  </a:txBody>
                  <a:tcPr/>
                </a:tc>
              </a:tr>
              <a:tr h="6842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SBC @ I-90 (OUT)</a:t>
                      </a: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25.3</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0.639</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3366FF"/>
                          </a:solidFill>
                          <a:effectLst/>
                          <a:latin typeface="Arial" charset="0"/>
                          <a:cs typeface="Arial" charset="0"/>
                        </a:rPr>
                        <a:t>458</a:t>
                      </a: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a:noFill/>
                    </a:lnB>
                    <a:lnTlToBr>
                      <a:noFill/>
                    </a:lnTlToBr>
                    <a:lnBlToTr>
                      <a:noFill/>
                    </a:lnBlToTr>
                    <a:noFill/>
                  </a:tcPr>
                </a:tc>
                <a:tc hMerge="1">
                  <a:txBody>
                    <a:bodyPr/>
                    <a:lstStyle/>
                    <a:p>
                      <a:endParaRPr lang="en-US"/>
                    </a:p>
                  </a:txBody>
                  <a:tcPr/>
                </a:tc>
              </a:tr>
              <a:tr h="6858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GROUND WATER INFLOW</a:t>
                      </a:r>
                      <a:endParaRPr kumimoji="0" lang="en-US" sz="1400" b="0" i="0" u="none" strike="noStrike" cap="none" normalizeH="0" baseline="0" smtClean="0">
                        <a:ln>
                          <a:noFill/>
                        </a:ln>
                        <a:solidFill>
                          <a:schemeClr val="tx1"/>
                        </a:solidFill>
                        <a:effectLst/>
                        <a:latin typeface="Arial" charset="0"/>
                        <a:cs typeface="Arial" charset="0"/>
                      </a:endParaRPr>
                    </a:p>
                  </a:txBody>
                  <a:tcPr marL="91437" marR="91437"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 </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3366FF"/>
                          </a:solidFill>
                          <a:effectLst/>
                          <a:latin typeface="Arial" charset="0"/>
                          <a:cs typeface="Arial" charset="0"/>
                        </a:rPr>
                        <a:t>1.6</a:t>
                      </a: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3366FF"/>
                          </a:solidFill>
                          <a:effectLst/>
                          <a:latin typeface="Arial" charset="0"/>
                          <a:cs typeface="Arial" charset="0"/>
                        </a:rPr>
                        <a:t>7.3</a:t>
                      </a:r>
                      <a:endParaRPr kumimoji="0" lang="en-US" sz="24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3366FF"/>
                          </a:solidFill>
                          <a:effectLst/>
                          <a:latin typeface="Arial" charset="0"/>
                          <a:cs typeface="Arial" charset="0"/>
                        </a:rPr>
                        <a:t>330</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a:noFill/>
                    </a:lnB>
                    <a:lnTlToBr>
                      <a:noFill/>
                    </a:lnTlToBr>
                    <a:lnBlToTr>
                      <a:noFill/>
                    </a:lnBlToTr>
                    <a:noFill/>
                  </a:tcPr>
                </a:tc>
                <a:tc hMerge="1">
                  <a:txBody>
                    <a:bodyPr/>
                    <a:lstStyle/>
                    <a:p>
                      <a:endParaRPr lang="en-US"/>
                    </a:p>
                  </a:txBody>
                  <a:tcPr/>
                </a:tc>
              </a:tr>
              <a:tr h="685800">
                <a:tc gridSpan="2">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Arial" charset="0"/>
                        </a:rPr>
                        <a:t>MASS BALANCE</a:t>
                      </a:r>
                      <a:endParaRPr kumimoji="0" lang="en-US" sz="1800" b="0" i="0" u="none" strike="noStrike" cap="none" normalizeH="0" baseline="0" smtClean="0">
                        <a:ln>
                          <a:noFill/>
                        </a:ln>
                        <a:solidFill>
                          <a:schemeClr val="tx1"/>
                        </a:solidFill>
                        <a:effectLst/>
                        <a:latin typeface="Arial" charset="0"/>
                        <a:cs typeface="Arial" charset="0"/>
                      </a:endParaRPr>
                    </a:p>
                  </a:txBody>
                  <a:tcPr marL="91437" marR="91437" anchor="b" horzOverflow="overflow">
                    <a:lnL cap="flat">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marL="91437" marR="91437" anchor="b"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a:noFill/>
                    </a:lnB>
                    <a:lnTlToBr>
                      <a:noFill/>
                    </a:lnTlToBr>
                    <a:lnBlToTr>
                      <a:noFill/>
                    </a:lnBlToTr>
                    <a:noFill/>
                  </a:tcPr>
                </a:tc>
                <a:tc hMerge="1">
                  <a:txBody>
                    <a:bodyPr/>
                    <a:lstStyle/>
                    <a:p>
                      <a:endParaRPr lang="en-US"/>
                    </a:p>
                  </a:txBody>
                  <a:tcPr/>
                </a:tc>
              </a:tr>
              <a:tr h="441325">
                <a:tc gridSpan="1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cs typeface="Arial" charset="0"/>
                        </a:rPr>
                        <a:t>    </a:t>
                      </a:r>
                      <a:r>
                        <a:rPr kumimoji="0" lang="en-US" sz="2000" b="1" i="0" u="none" strike="noStrike" cap="none" normalizeH="0" baseline="0" smtClean="0">
                          <a:ln>
                            <a:noFill/>
                          </a:ln>
                          <a:solidFill>
                            <a:schemeClr val="tx1"/>
                          </a:solidFill>
                          <a:effectLst/>
                          <a:latin typeface="Arial" charset="0"/>
                          <a:cs typeface="Arial" charset="0"/>
                        </a:rPr>
                        <a:t>GW</a:t>
                      </a:r>
                      <a:r>
                        <a:rPr kumimoji="0" lang="en-US" sz="2000" b="1" i="0" u="none" strike="noStrike" cap="none" normalizeH="0" baseline="-30000" smtClean="0">
                          <a:ln>
                            <a:noFill/>
                          </a:ln>
                          <a:solidFill>
                            <a:schemeClr val="tx1"/>
                          </a:solidFill>
                          <a:effectLst/>
                          <a:latin typeface="Arial" charset="0"/>
                          <a:cs typeface="Arial" charset="0"/>
                        </a:rPr>
                        <a:t>in</a:t>
                      </a:r>
                      <a:r>
                        <a:rPr kumimoji="0" lang="en-US" sz="2000" b="1" i="0" u="none" strike="noStrike" cap="none" normalizeH="0" baseline="0" smtClean="0">
                          <a:ln>
                            <a:noFill/>
                          </a:ln>
                          <a:solidFill>
                            <a:schemeClr val="tx1"/>
                          </a:solidFill>
                          <a:effectLst/>
                          <a:latin typeface="Arial" charset="0"/>
                          <a:cs typeface="Arial" charset="0"/>
                        </a:rPr>
                        <a:t> = SBC</a:t>
                      </a:r>
                      <a:r>
                        <a:rPr kumimoji="0" lang="en-US" sz="2000" b="1" i="0" u="none" strike="noStrike" cap="none" normalizeH="0" baseline="-30000" smtClean="0">
                          <a:ln>
                            <a:noFill/>
                          </a:ln>
                          <a:solidFill>
                            <a:schemeClr val="tx1"/>
                          </a:solidFill>
                          <a:effectLst/>
                          <a:latin typeface="Arial" charset="0"/>
                          <a:cs typeface="Arial" charset="0"/>
                        </a:rPr>
                        <a:t>out </a:t>
                      </a:r>
                      <a:r>
                        <a:rPr kumimoji="0" lang="en-US" sz="2000" b="1" i="0" u="none" strike="noStrike" cap="none" normalizeH="0" baseline="0" smtClean="0">
                          <a:ln>
                            <a:noFill/>
                          </a:ln>
                          <a:solidFill>
                            <a:schemeClr val="tx1"/>
                          </a:solidFill>
                          <a:effectLst/>
                          <a:latin typeface="Arial" charset="0"/>
                          <a:cs typeface="Arial" charset="0"/>
                        </a:rPr>
                        <a:t>- SEWAGE</a:t>
                      </a:r>
                      <a:r>
                        <a:rPr kumimoji="0" lang="en-US" sz="2000" b="1" i="0" u="none" strike="noStrike" cap="none" normalizeH="0" baseline="-30000" smtClean="0">
                          <a:ln>
                            <a:noFill/>
                          </a:ln>
                          <a:solidFill>
                            <a:schemeClr val="tx1"/>
                          </a:solidFill>
                          <a:effectLst/>
                          <a:latin typeface="Arial" charset="0"/>
                          <a:cs typeface="Arial" charset="0"/>
                        </a:rPr>
                        <a:t>in </a:t>
                      </a:r>
                      <a:r>
                        <a:rPr kumimoji="0" lang="en-US" sz="2000" b="1" i="0" u="none" strike="noStrike" cap="none" normalizeH="0" baseline="0" smtClean="0">
                          <a:ln>
                            <a:noFill/>
                          </a:ln>
                          <a:solidFill>
                            <a:schemeClr val="tx1"/>
                          </a:solidFill>
                          <a:effectLst/>
                          <a:latin typeface="Arial" charset="0"/>
                          <a:cs typeface="Arial" charset="0"/>
                        </a:rPr>
                        <a:t>- MSLA</a:t>
                      </a:r>
                      <a:r>
                        <a:rPr kumimoji="0" lang="en-US" sz="2000" b="1" i="0" u="none" strike="noStrike" cap="none" normalizeH="0" baseline="-30000" smtClean="0">
                          <a:ln>
                            <a:noFill/>
                          </a:ln>
                          <a:solidFill>
                            <a:schemeClr val="tx1"/>
                          </a:solidFill>
                          <a:effectLst/>
                          <a:latin typeface="Arial" charset="0"/>
                          <a:cs typeface="Arial" charset="0"/>
                        </a:rPr>
                        <a:t>in </a:t>
                      </a:r>
                      <a:r>
                        <a:rPr kumimoji="0" lang="en-US" sz="2000" b="1" i="0" u="none" strike="noStrike" cap="none" normalizeH="0" baseline="0" smtClean="0">
                          <a:ln>
                            <a:noFill/>
                          </a:ln>
                          <a:solidFill>
                            <a:schemeClr val="tx1"/>
                          </a:solidFill>
                          <a:effectLst/>
                          <a:latin typeface="Arial" charset="0"/>
                          <a:cs typeface="Arial" charset="0"/>
                        </a:rPr>
                        <a:t>- SBC@MT</a:t>
                      </a:r>
                      <a:r>
                        <a:rPr kumimoji="0" lang="en-US" sz="2000" b="1" i="0" u="none" strike="noStrike" cap="none" normalizeH="0" baseline="-30000" smtClean="0">
                          <a:ln>
                            <a:noFill/>
                          </a:ln>
                          <a:solidFill>
                            <a:schemeClr val="tx1"/>
                          </a:solidFill>
                          <a:effectLst/>
                          <a:latin typeface="Arial" charset="0"/>
                          <a:cs typeface="Arial" charset="0"/>
                        </a:rPr>
                        <a:t>in</a:t>
                      </a:r>
                      <a:endParaRPr kumimoji="0" lang="en-US" sz="2000" b="0" i="0" u="none" strike="noStrike" cap="none" normalizeH="0" baseline="0" smtClean="0">
                        <a:ln>
                          <a:noFill/>
                        </a:ln>
                        <a:solidFill>
                          <a:schemeClr val="tx1"/>
                        </a:solidFill>
                        <a:effectLst/>
                        <a:latin typeface="Arial" charset="0"/>
                        <a:cs typeface="Arial" charset="0"/>
                      </a:endParaRPr>
                    </a:p>
                  </a:txBody>
                  <a:tcPr marL="91437" marR="91437" anchor="ctr" horzOverflow="overflow">
                    <a:lnL cap="flat">
                      <a:noFill/>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85800">
                <a:tc gridSpan="3">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cs typeface="Arial" charset="0"/>
                        </a:rPr>
                        <a:t>Zn Load from GW = 72%</a:t>
                      </a:r>
                      <a:endParaRPr kumimoji="0" lang="en-US" sz="2000" b="0" i="0" u="none" strike="noStrike" cap="none" normalizeH="0" baseline="0" dirty="0" smtClean="0">
                        <a:ln>
                          <a:noFill/>
                        </a:ln>
                        <a:solidFill>
                          <a:schemeClr val="tx1"/>
                        </a:solidFill>
                        <a:effectLst/>
                        <a:latin typeface="Arial" charset="0"/>
                        <a:cs typeface="Arial" charset="0"/>
                      </a:endParaRPr>
                    </a:p>
                  </a:txBody>
                  <a:tcPr marL="91437" marR="91437" anchor="b" horzOverflow="overflow">
                    <a:lnL cap="flat">
                      <a:noFill/>
                    </a:lnL>
                    <a:lnR>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cs typeface="Arial" charset="0"/>
                      </a:endParaRPr>
                    </a:p>
                  </a:txBody>
                  <a:tcPr marL="91437" marR="91437" anchor="b" horzOverflow="overflow">
                    <a:lnL>
                      <a:noFill/>
                    </a:lnL>
                    <a:lnR>
                      <a:noFill/>
                    </a:lnR>
                    <a:lnT>
                      <a:noFill/>
                    </a:lnT>
                    <a:lnB cap="flat">
                      <a:noFill/>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a:noFill/>
                    </a:lnT>
                    <a:lnB cap="flat">
                      <a:noFill/>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L="91437" marR="91437" anchor="b" horzOverflow="overflow">
                    <a:lnL>
                      <a:noFill/>
                    </a:lnL>
                    <a:lnR cap="flat">
                      <a:noFill/>
                    </a:lnR>
                    <a:lnT>
                      <a:noFill/>
                    </a:lnT>
                    <a:lnB cap="flat">
                      <a:noFill/>
                    </a:lnB>
                    <a:lnTlToBr>
                      <a:noFill/>
                    </a:lnTlToBr>
                    <a:lnBlToTr>
                      <a:noFill/>
                    </a:lnBlToTr>
                    <a:noFill/>
                  </a:tcPr>
                </a:tc>
              </a:tr>
            </a:tbl>
          </a:graphicData>
        </a:graphic>
      </p:graphicFrame>
      <p:sp>
        <p:nvSpPr>
          <p:cNvPr id="2" name="TextBox 1"/>
          <p:cNvSpPr txBox="1"/>
          <p:nvPr/>
        </p:nvSpPr>
        <p:spPr>
          <a:xfrm>
            <a:off x="3733800" y="438696"/>
            <a:ext cx="2552815" cy="369332"/>
          </a:xfrm>
          <a:prstGeom prst="rect">
            <a:avLst/>
          </a:prstGeom>
          <a:noFill/>
        </p:spPr>
        <p:txBody>
          <a:bodyPr wrap="none" rtlCol="0">
            <a:spAutoFit/>
          </a:bodyPr>
          <a:lstStyle/>
          <a:p>
            <a:r>
              <a:rPr lang="en-US" dirty="0" smtClean="0"/>
              <a:t>Based on Mean Values</a:t>
            </a:r>
          </a:p>
        </p:txBody>
      </p:sp>
      <p:sp>
        <p:nvSpPr>
          <p:cNvPr id="3" name="TextBox 2"/>
          <p:cNvSpPr txBox="1"/>
          <p:nvPr/>
        </p:nvSpPr>
        <p:spPr>
          <a:xfrm>
            <a:off x="5261085" y="6479370"/>
            <a:ext cx="3903697" cy="369332"/>
          </a:xfrm>
          <a:prstGeom prst="rect">
            <a:avLst/>
          </a:prstGeom>
          <a:noFill/>
        </p:spPr>
        <p:txBody>
          <a:bodyPr wrap="none" rtlCol="0">
            <a:spAutoFit/>
          </a:bodyPr>
          <a:lstStyle/>
          <a:p>
            <a:r>
              <a:rPr lang="en-US" dirty="0" smtClean="0">
                <a:solidFill>
                  <a:srgbClr val="0070C0"/>
                </a:solidFill>
              </a:rPr>
              <a:t>NOTE: Alternate Method – Synoptic </a:t>
            </a:r>
            <a:endParaRPr lang="en-US" dirty="0">
              <a:solidFill>
                <a:srgbClr val="0070C0"/>
              </a:solidFill>
            </a:endParaRPr>
          </a:p>
        </p:txBody>
      </p:sp>
    </p:spTree>
    <p:extLst>
      <p:ext uri="{BB962C8B-B14F-4D97-AF65-F5344CB8AC3E}">
        <p14:creationId xmlns:p14="http://schemas.microsoft.com/office/powerpoint/2010/main" val="37390175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olorado T from ai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006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530" name="Picture 4" descr="colorado_tails bet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80988"/>
            <a:ext cx="9144000" cy="62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636" y="0"/>
            <a:ext cx="6969857" cy="707886"/>
          </a:xfrm>
          <a:prstGeom prst="rect">
            <a:avLst/>
          </a:prstGeom>
          <a:noFill/>
        </p:spPr>
        <p:txBody>
          <a:bodyPr wrap="none" rtlCol="0">
            <a:spAutoFit/>
          </a:bodyPr>
          <a:lstStyle/>
          <a:p>
            <a:r>
              <a:rPr lang="en-US" sz="4000" b="1" dirty="0" smtClean="0"/>
              <a:t>What Are You Going To Do?</a:t>
            </a:r>
            <a:endParaRPr lang="en-US" sz="4000" b="1" dirty="0"/>
          </a:p>
        </p:txBody>
      </p:sp>
    </p:spTree>
    <p:extLst>
      <p:ext uri="{BB962C8B-B14F-4D97-AF65-F5344CB8AC3E}">
        <p14:creationId xmlns:p14="http://schemas.microsoft.com/office/powerpoint/2010/main" val="6870658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oltail519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5588"/>
            <a:ext cx="9144000" cy="66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9281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4578" name="Picture 5" descr="coir_lo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46075"/>
            <a:ext cx="91440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087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5602" name="Picture 4" descr="Murto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08050"/>
            <a:ext cx="91440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9516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720000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0400" y="-144780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3459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1746" name="Picture 4" descr="lao2005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38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4033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4357" name="Chart" r:id="rId3" imgW="6943841" imgH="3552737" progId="Excel.Chart.8">
                  <p:embed/>
                </p:oleObj>
              </mc:Choice>
              <mc:Fallback>
                <p:oleObj name="Chart" r:id="rId3" imgW="6943841" imgH="355273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766629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534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6183868"/>
            <a:ext cx="1210588" cy="646331"/>
          </a:xfrm>
          <a:prstGeom prst="rect">
            <a:avLst/>
          </a:prstGeom>
          <a:noFill/>
        </p:spPr>
        <p:txBody>
          <a:bodyPr wrap="none" rtlCol="0">
            <a:spAutoFit/>
          </a:bodyPr>
          <a:lstStyle/>
          <a:p>
            <a:r>
              <a:rPr lang="en-US" sz="3600" dirty="0" smtClean="0"/>
              <a:t>2009</a:t>
            </a:r>
            <a:endParaRPr lang="en-US" sz="3600" dirty="0"/>
          </a:p>
        </p:txBody>
      </p:sp>
    </p:spTree>
    <p:extLst>
      <p:ext uri="{BB962C8B-B14F-4D97-AF65-F5344CB8AC3E}">
        <p14:creationId xmlns:p14="http://schemas.microsoft.com/office/powerpoint/2010/main" val="3129281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5381" name="Chart" r:id="rId3" imgW="6943841" imgH="3552737" progId="Excel.Chart.8">
                  <p:embed/>
                </p:oleObj>
              </mc:Choice>
              <mc:Fallback>
                <p:oleObj name="Chart" r:id="rId3" imgW="6943841" imgH="355273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656396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7"/>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405" name="Chart" r:id="rId3" imgW="6943841" imgH="3552737" progId="Excel.Chart.8">
                  <p:embed/>
                </p:oleObj>
              </mc:Choice>
              <mc:Fallback>
                <p:oleObj name="Chart" r:id="rId3" imgW="6943841" imgH="355273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742076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0" y="-82550"/>
            <a:ext cx="9315450" cy="702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4930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63500" y="-30163"/>
            <a:ext cx="9272588"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653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SANY007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6263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p:txBody>
          <a:bodyPr/>
          <a:lstStyle/>
          <a:p>
            <a:endParaRPr lang="en-US"/>
          </a:p>
        </p:txBody>
      </p:sp>
      <p:pic>
        <p:nvPicPr>
          <p:cNvPr id="70659" name="Content Placeholder 3" descr="IMG_2724.JPG"/>
          <p:cNvPicPr>
            <a:picLocks noGrp="1" noChangeAspect="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0" y="0"/>
            <a:ext cx="9448800" cy="7086600"/>
          </a:xfrm>
        </p:spPr>
      </p:pic>
    </p:spTree>
    <p:extLst>
      <p:ext uri="{BB962C8B-B14F-4D97-AF65-F5344CB8AC3E}">
        <p14:creationId xmlns:p14="http://schemas.microsoft.com/office/powerpoint/2010/main" val="42609686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hlink">
                <a:gamma/>
                <a:shade val="46275"/>
                <a:invGamma/>
              </a:schemeClr>
            </a:gs>
          </a:gsLst>
          <a:lin ang="5400000" scaled="1"/>
        </a:gradFill>
        <a:effectLst/>
      </p:bgPr>
    </p:bg>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a:xfrm>
            <a:off x="457200" y="457200"/>
            <a:ext cx="8229600" cy="1143000"/>
          </a:xfrm>
        </p:spPr>
        <p:txBody>
          <a:bodyPr/>
          <a:lstStyle/>
          <a:p>
            <a:pPr eaLnBrk="1" hangingPunct="1"/>
            <a:r>
              <a:rPr lang="en-US" sz="4000" smtClean="0"/>
              <a:t>BIGGEST REMAINING PROBLEM</a:t>
            </a:r>
            <a:br>
              <a:rPr lang="en-US" sz="4000" smtClean="0"/>
            </a:br>
            <a:r>
              <a:rPr lang="en-US" sz="2400" smtClean="0"/>
              <a:t/>
            </a:r>
            <a:br>
              <a:rPr lang="en-US" sz="2400" smtClean="0"/>
            </a:br>
            <a:r>
              <a:rPr lang="en-US" sz="4000" smtClean="0">
                <a:latin typeface="Britannic Bold" pitchFamily="34" charset="0"/>
              </a:rPr>
              <a:t>STORM WATER RUNOFF</a:t>
            </a:r>
          </a:p>
        </p:txBody>
      </p:sp>
      <p:pic>
        <p:nvPicPr>
          <p:cNvPr id="61443" name="Picture 6" descr="channel_mod"/>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85875" y="2008188"/>
            <a:ext cx="6570663" cy="4594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7364454"/>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0"/>
            <a:ext cx="8229600" cy="1371600"/>
          </a:xfrm>
        </p:spPr>
        <p:txBody>
          <a:bodyPr/>
          <a:lstStyle/>
          <a:p>
            <a:pPr eaLnBrk="1" hangingPunct="1"/>
            <a:r>
              <a:rPr lang="en-US" smtClean="0"/>
              <a:t>Dissolved Copper since 2000</a:t>
            </a:r>
          </a:p>
        </p:txBody>
      </p:sp>
      <p:pic>
        <p:nvPicPr>
          <p:cNvPr id="62467" name="Picture 194" descr="STORM CU"/>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 y="1143000"/>
            <a:ext cx="84582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264063"/>
      </p:ext>
    </p:extLst>
  </p:cSld>
  <p:clrMapOvr>
    <a:masterClrMapping/>
  </p:clrMapOvr>
  <p:transition xmlns:p14="http://schemas.microsoft.com/office/powerpoint/2010/main" spd="slow" advClick="0">
    <p:dissolv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533400" y="1524000"/>
            <a:ext cx="8229600" cy="3124200"/>
          </a:xfrm>
        </p:spPr>
        <p:txBody>
          <a:bodyPr/>
          <a:lstStyle/>
          <a:p>
            <a:pPr eaLnBrk="1" hangingPunct="1">
              <a:defRPr/>
            </a:pPr>
            <a:r>
              <a:rPr lang="en-US" sz="5400" smtClean="0"/>
              <a:t>In Perpetuity</a:t>
            </a:r>
            <a:r>
              <a:rPr lang="en-US" sz="4000" smtClean="0"/>
              <a:t/>
            </a:r>
            <a:br>
              <a:rPr lang="en-US" sz="4000" smtClean="0"/>
            </a:br>
            <a:r>
              <a:rPr lang="en-US" sz="4000" smtClean="0"/>
              <a:t/>
            </a:r>
            <a:br>
              <a:rPr lang="en-US" sz="4000" smtClean="0"/>
            </a:br>
            <a:r>
              <a:rPr lang="en-US" sz="4000" smtClean="0"/>
              <a:t/>
            </a:r>
            <a:br>
              <a:rPr lang="en-US" sz="4000" smtClean="0"/>
            </a:br>
            <a:r>
              <a:rPr lang="en-US" sz="8800" smtClean="0"/>
              <a:t>is a long time</a:t>
            </a:r>
          </a:p>
        </p:txBody>
      </p:sp>
    </p:spTree>
    <p:extLst>
      <p:ext uri="{BB962C8B-B14F-4D97-AF65-F5344CB8AC3E}">
        <p14:creationId xmlns:p14="http://schemas.microsoft.com/office/powerpoint/2010/main" val="2190691933"/>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catholic-mon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106363"/>
            <a:ext cx="7315200"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889326"/>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7888" y="0"/>
            <a:ext cx="109013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6245516"/>
            <a:ext cx="4602670" cy="584775"/>
          </a:xfrm>
          <a:prstGeom prst="rect">
            <a:avLst/>
          </a:prstGeom>
          <a:solidFill>
            <a:srgbClr val="00B0F0"/>
          </a:solidFill>
        </p:spPr>
        <p:txBody>
          <a:bodyPr wrap="none" rtlCol="0">
            <a:spAutoFit/>
          </a:bodyPr>
          <a:lstStyle/>
          <a:p>
            <a:r>
              <a:rPr lang="en-US" sz="3200" dirty="0" smtClean="0"/>
              <a:t>WHAT YOU CAN’T SEE</a:t>
            </a:r>
            <a:endParaRPr lang="en-US" sz="3200" dirty="0"/>
          </a:p>
        </p:txBody>
      </p:sp>
    </p:spTree>
    <p:extLst>
      <p:ext uri="{BB962C8B-B14F-4D97-AF65-F5344CB8AC3E}">
        <p14:creationId xmlns:p14="http://schemas.microsoft.com/office/powerpoint/2010/main" val="18558386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cfwep 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785516"/>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29698" name="Picture 2" descr="newpi-minex-se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4638"/>
            <a:ext cx="9144000"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141772"/>
      </p:ext>
    </p:extLst>
  </p:cSld>
  <p:clrMapOvr>
    <a:masterClrMapping/>
  </p:clrMapOvr>
  <p:transition xmlns:p14="http://schemas.microsoft.com/office/powerpoint/2010/main" spd="slow" advTm="1500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709" y="-20782"/>
            <a:ext cx="4620491" cy="1011382"/>
          </a:xfrm>
        </p:spPr>
        <p:txBody>
          <a:bodyPr/>
          <a:lstStyle/>
          <a:p>
            <a:pPr algn="l"/>
            <a:r>
              <a:rPr lang="en-US" sz="5400" dirty="0" smtClean="0"/>
              <a:t>WHY BUTTE?</a:t>
            </a:r>
            <a:endParaRPr lang="en-US" sz="5400" dirty="0"/>
          </a:p>
        </p:txBody>
      </p:sp>
      <p:pic>
        <p:nvPicPr>
          <p:cNvPr id="17410" name="Picture 2" descr="C:\Users\Joe\Pictures\My Pictures Joe\wmm369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86769"/>
            <a:ext cx="3685622" cy="467603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3276600" y="762000"/>
            <a:ext cx="5874326" cy="5410200"/>
          </a:xfrm>
        </p:spPr>
        <p:txBody>
          <a:bodyPr/>
          <a:lstStyle/>
          <a:p>
            <a:pPr>
              <a:lnSpc>
                <a:spcPct val="150000"/>
              </a:lnSpc>
            </a:pPr>
            <a:r>
              <a:rPr lang="en-US" b="1" u="sng" dirty="0" smtClean="0">
                <a:solidFill>
                  <a:srgbClr val="0070C0"/>
                </a:solidFill>
              </a:rPr>
              <a:t>23 BILLION LBS COPPER</a:t>
            </a:r>
          </a:p>
          <a:p>
            <a:pPr>
              <a:lnSpc>
                <a:spcPct val="150000"/>
              </a:lnSpc>
            </a:pPr>
            <a:r>
              <a:rPr lang="en-US" b="1" dirty="0">
                <a:solidFill>
                  <a:srgbClr val="0070C0"/>
                </a:solidFill>
              </a:rPr>
              <a:t>4 BILLION LBS MANGANESE</a:t>
            </a:r>
          </a:p>
          <a:p>
            <a:pPr>
              <a:lnSpc>
                <a:spcPct val="150000"/>
              </a:lnSpc>
            </a:pPr>
            <a:r>
              <a:rPr lang="en-US" b="1" dirty="0" smtClean="0">
                <a:solidFill>
                  <a:srgbClr val="0070C0"/>
                </a:solidFill>
              </a:rPr>
              <a:t>5 BILLION LBS ZINC</a:t>
            </a:r>
          </a:p>
          <a:p>
            <a:pPr>
              <a:lnSpc>
                <a:spcPct val="150000"/>
              </a:lnSpc>
            </a:pPr>
            <a:r>
              <a:rPr lang="en-US" b="1" dirty="0" smtClean="0">
                <a:solidFill>
                  <a:srgbClr val="0070C0"/>
                </a:solidFill>
              </a:rPr>
              <a:t>1 BILLION LBS LEAD</a:t>
            </a:r>
          </a:p>
          <a:p>
            <a:pPr>
              <a:lnSpc>
                <a:spcPct val="150000"/>
              </a:lnSpc>
            </a:pPr>
            <a:r>
              <a:rPr lang="en-US" b="1" dirty="0" smtClean="0">
                <a:solidFill>
                  <a:srgbClr val="0070C0"/>
                </a:solidFill>
              </a:rPr>
              <a:t>300 MILLION LBS MOLY</a:t>
            </a:r>
          </a:p>
          <a:p>
            <a:pPr>
              <a:lnSpc>
                <a:spcPct val="150000"/>
              </a:lnSpc>
            </a:pPr>
            <a:r>
              <a:rPr lang="en-US" b="1" dirty="0" smtClean="0">
                <a:solidFill>
                  <a:srgbClr val="0070C0"/>
                </a:solidFill>
              </a:rPr>
              <a:t>700 MILLION OZS SILVER</a:t>
            </a:r>
          </a:p>
          <a:p>
            <a:pPr>
              <a:lnSpc>
                <a:spcPct val="150000"/>
              </a:lnSpc>
            </a:pPr>
            <a:r>
              <a:rPr lang="en-US" b="1" dirty="0" smtClean="0">
                <a:solidFill>
                  <a:srgbClr val="0070C0"/>
                </a:solidFill>
              </a:rPr>
              <a:t>3 MILLION OZS GOLD</a:t>
            </a:r>
          </a:p>
          <a:p>
            <a:pPr>
              <a:lnSpc>
                <a:spcPct val="150000"/>
              </a:lnSpc>
            </a:pPr>
            <a:endParaRPr lang="en-US" dirty="0"/>
          </a:p>
        </p:txBody>
      </p:sp>
    </p:spTree>
    <p:extLst>
      <p:ext uri="{BB962C8B-B14F-4D97-AF65-F5344CB8AC3E}">
        <p14:creationId xmlns:p14="http://schemas.microsoft.com/office/powerpoint/2010/main" val="154508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0722" name="Picture 4" descr="A Smelter and Opp Ponds 1963"/>
          <p:cNvPicPr>
            <a:picLocks noChangeAspect="1" noChangeArrowheads="1"/>
          </p:cNvPicPr>
          <p:nvPr/>
        </p:nvPicPr>
        <p:blipFill>
          <a:blip r:embed="rId2">
            <a:lum bright="-6000" contrast="24000"/>
            <a:extLst>
              <a:ext uri="{28A0092B-C50C-407E-A947-70E740481C1C}">
                <a14:useLocalDpi xmlns:a14="http://schemas.microsoft.com/office/drawing/2010/main"/>
              </a:ext>
            </a:extLst>
          </a:blip>
          <a:srcRect/>
          <a:stretch>
            <a:fillRect/>
          </a:stretch>
        </p:blipFill>
        <p:spPr bwMode="auto">
          <a:xfrm>
            <a:off x="-381000" y="242888"/>
            <a:ext cx="100584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66800" y="255657"/>
            <a:ext cx="7121821" cy="1138773"/>
          </a:xfrm>
          <a:prstGeom prst="rect">
            <a:avLst/>
          </a:prstGeom>
          <a:noFill/>
        </p:spPr>
        <p:txBody>
          <a:bodyPr wrap="none" rtlCol="0">
            <a:spAutoFit/>
          </a:bodyPr>
          <a:lstStyle/>
          <a:p>
            <a:r>
              <a:rPr lang="en-US" sz="4000" dirty="0" smtClean="0"/>
              <a:t>WHAT ABOUT WASTES?</a:t>
            </a:r>
          </a:p>
          <a:p>
            <a:r>
              <a:rPr lang="en-US" sz="2800" dirty="0" smtClean="0"/>
              <a:t>Underground Mining – They’re in Anaconda</a:t>
            </a:r>
            <a:endParaRPr lang="en-US" sz="2800" dirty="0"/>
          </a:p>
        </p:txBody>
      </p:sp>
    </p:spTree>
    <p:extLst>
      <p:ext uri="{BB962C8B-B14F-4D97-AF65-F5344CB8AC3E}">
        <p14:creationId xmlns:p14="http://schemas.microsoft.com/office/powerpoint/2010/main" val="65618008"/>
      </p:ext>
    </p:extLst>
  </p:cSld>
  <p:clrMapOvr>
    <a:masterClrMapping/>
  </p:clrMapOvr>
  <p:transition xmlns:p14="http://schemas.microsoft.com/office/powerpoint/2010/main" spd="slow" advTm="1500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3554" name="Picture 4" descr="Bpit_8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24" y="-228600"/>
            <a:ext cx="9148824"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46634" y="195590"/>
            <a:ext cx="4897366" cy="523220"/>
          </a:xfrm>
          <a:prstGeom prst="rect">
            <a:avLst/>
          </a:prstGeom>
          <a:noFill/>
        </p:spPr>
        <p:txBody>
          <a:bodyPr wrap="none" rtlCol="0">
            <a:spAutoFit/>
          </a:bodyPr>
          <a:lstStyle/>
          <a:p>
            <a:r>
              <a:rPr lang="en-US" sz="2800" dirty="0" smtClean="0">
                <a:solidFill>
                  <a:srgbClr val="FFC000"/>
                </a:solidFill>
              </a:rPr>
              <a:t>FROM THE BERKELEY PIT?</a:t>
            </a:r>
            <a:endParaRPr lang="en-US" sz="2800" dirty="0">
              <a:solidFill>
                <a:srgbClr val="FFC000"/>
              </a:solidFill>
            </a:endParaRPr>
          </a:p>
        </p:txBody>
      </p:sp>
    </p:spTree>
    <p:extLst>
      <p:ext uri="{BB962C8B-B14F-4D97-AF65-F5344CB8AC3E}">
        <p14:creationId xmlns:p14="http://schemas.microsoft.com/office/powerpoint/2010/main" val="158754695"/>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C8F00"/>
        </a:solidFill>
        <a:effectLst/>
      </p:bgPr>
    </p:bg>
    <p:spTree>
      <p:nvGrpSpPr>
        <p:cNvPr id="1" name=""/>
        <p:cNvGrpSpPr/>
        <p:nvPr/>
      </p:nvGrpSpPr>
      <p:grpSpPr>
        <a:xfrm>
          <a:off x="0" y="0"/>
          <a:ext cx="0" cy="0"/>
          <a:chOff x="0" y="0"/>
          <a:chExt cx="0" cy="0"/>
        </a:xfrm>
      </p:grpSpPr>
      <p:pic>
        <p:nvPicPr>
          <p:cNvPr id="26626" name="Picture 4" descr="Butte topogrophy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81038"/>
            <a:ext cx="9144000" cy="578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43158"/>
      </p:ext>
    </p:extLst>
  </p:cSld>
  <p:clrMapOvr>
    <a:masterClrMapping/>
  </p:clrMapOvr>
  <p:transition xmlns:p14="http://schemas.microsoft.com/office/powerpoint/2010/main" spd="slow" advClick="0" advTm="5000">
    <p:dissolv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Theme 1">
      <a:dk1>
        <a:srgbClr val="1F497D"/>
      </a:dk1>
      <a:lt1>
        <a:srgbClr val="6565FF"/>
      </a:lt1>
      <a:dk2>
        <a:srgbClr val="0000FF"/>
      </a:dk2>
      <a:lt2>
        <a:srgbClr val="EEECE1"/>
      </a:lt2>
      <a:accent1>
        <a:srgbClr val="4F81BD"/>
      </a:accent1>
      <a:accent2>
        <a:srgbClr val="C0504D"/>
      </a:accent2>
      <a:accent3>
        <a:srgbClr val="AAAAFF"/>
      </a:accent3>
      <a:accent4>
        <a:srgbClr val="5555DA"/>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1F497D"/>
        </a:dk1>
        <a:lt1>
          <a:srgbClr val="6565FF"/>
        </a:lt1>
        <a:dk2>
          <a:srgbClr val="0000FF"/>
        </a:dk2>
        <a:lt2>
          <a:srgbClr val="EEECE1"/>
        </a:lt2>
        <a:accent1>
          <a:srgbClr val="4F81BD"/>
        </a:accent1>
        <a:accent2>
          <a:srgbClr val="C0504D"/>
        </a:accent2>
        <a:accent3>
          <a:srgbClr val="AAAAFF"/>
        </a:accent3>
        <a:accent4>
          <a:srgbClr val="5555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1737</TotalTime>
  <Words>356</Words>
  <Application>Microsoft Macintosh PowerPoint</Application>
  <PresentationFormat>On-screen Show (4:3)</PresentationFormat>
  <Paragraphs>90</Paragraphs>
  <Slides>40</Slides>
  <Notes>5</Notes>
  <HiddenSlides>0</HiddenSlides>
  <MMClips>0</MMClips>
  <ScaleCrop>false</ScaleCrop>
  <HeadingPairs>
    <vt:vector size="6" baseType="variant">
      <vt:variant>
        <vt:lpstr>Theme</vt:lpstr>
      </vt:variant>
      <vt:variant>
        <vt:i4>21</vt:i4>
      </vt:variant>
      <vt:variant>
        <vt:lpstr>Embedded OLE Servers</vt:lpstr>
      </vt:variant>
      <vt:variant>
        <vt:i4>2</vt:i4>
      </vt:variant>
      <vt:variant>
        <vt:lpstr>Slide Titles</vt:lpstr>
      </vt:variant>
      <vt:variant>
        <vt:i4>40</vt:i4>
      </vt:variant>
    </vt:vector>
  </HeadingPairs>
  <TitlesOfParts>
    <vt:vector size="63" baseType="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Default Design</vt:lpstr>
      <vt:lpstr>10_Default Design</vt:lpstr>
      <vt:lpstr>11_Default Design</vt:lpstr>
      <vt:lpstr>12_Default Design</vt:lpstr>
      <vt:lpstr>13_Default Design</vt:lpstr>
      <vt:lpstr>Office Theme</vt:lpstr>
      <vt:lpstr>14_Default Design</vt:lpstr>
      <vt:lpstr>15_Default Design</vt:lpstr>
      <vt:lpstr>1_Office Theme</vt:lpstr>
      <vt:lpstr>16_Default Design</vt:lpstr>
      <vt:lpstr>Textured</vt:lpstr>
      <vt:lpstr>17_Default Design</vt:lpstr>
      <vt:lpstr>Photo Editor Photo</vt:lpstr>
      <vt:lpstr>Chart</vt:lpstr>
      <vt:lpstr>PowerPoint Presentation</vt:lpstr>
      <vt:lpstr>PowerPoint Presentation</vt:lpstr>
      <vt:lpstr>PowerPoint Presentation</vt:lpstr>
      <vt:lpstr>PowerPoint Presentation</vt:lpstr>
      <vt:lpstr>PowerPoint Presentation</vt:lpstr>
      <vt:lpstr>WHY BUTTE?</vt:lpstr>
      <vt:lpstr>PowerPoint Presentation</vt:lpstr>
      <vt:lpstr>PowerPoint Presentation</vt:lpstr>
      <vt:lpstr>PowerPoint Presentation</vt:lpstr>
      <vt:lpstr>PowerPoint Presentation</vt:lpstr>
      <vt:lpstr>WHAT IS THE PROBLEM</vt:lpstr>
      <vt:lpstr>But Really – IT’S TOXIC</vt:lpstr>
      <vt:lpstr>WHAT IS THE FIX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BIGGEST REMAINING PROBLEM  STORM WATER RUNOFF</vt:lpstr>
      <vt:lpstr>Dissolved Copper since 2000</vt:lpstr>
      <vt:lpstr>In Perpetuity   is a long time</vt:lpstr>
      <vt:lpstr>PowerPoint Presentation</vt:lpstr>
      <vt:lpstr>PowerPoint Presentation</vt:lpstr>
    </vt:vector>
  </TitlesOfParts>
  <Manager/>
  <Company>Hewlett-Packard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Joe</dc:creator>
  <cp:keywords/>
  <dc:description/>
  <cp:lastModifiedBy>mogk</cp:lastModifiedBy>
  <cp:revision>32</cp:revision>
  <dcterms:created xsi:type="dcterms:W3CDTF">2012-06-05T22:32:35Z</dcterms:created>
  <dcterms:modified xsi:type="dcterms:W3CDTF">2012-06-11T14:52:06Z</dcterms:modified>
  <cp:category/>
</cp:coreProperties>
</file>