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82" r:id="rId22"/>
    <p:sldId id="283" r:id="rId23"/>
    <p:sldId id="280" r:id="rId24"/>
    <p:sldId id="277" r:id="rId25"/>
    <p:sldId id="278" r:id="rId26"/>
    <p:sldId id="279" r:id="rId27"/>
    <p:sldId id="263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3" autoAdjust="0"/>
  </p:normalViewPr>
  <p:slideViewPr>
    <p:cSldViewPr>
      <p:cViewPr varScale="1">
        <p:scale>
          <a:sx n="62" d="100"/>
          <a:sy n="62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54C9-CC6D-4A4C-98AF-B69F2ED5EC3E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9CF3C-6F8F-4D9F-910A-50E8B799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 to address population growth,</a:t>
            </a:r>
            <a:r>
              <a:rPr lang="en-US" baseline="0" dirty="0" smtClean="0"/>
              <a:t> the root of cause of anthropogenic environmental geology issues</a:t>
            </a:r>
            <a:r>
              <a:rPr lang="en-US" dirty="0" smtClean="0"/>
              <a:t>.</a:t>
            </a:r>
            <a:r>
              <a:rPr lang="en-US" baseline="0" dirty="0" smtClean="0"/>
              <a:t> Yet, rarely addressed by politicians or media.  Contraceptive debate between the Whitehouse and the Catholic Church. Testimony of Georgetown student and response by Rush </a:t>
            </a:r>
            <a:r>
              <a:rPr lang="en-US" baseline="0" dirty="0" err="1" smtClean="0"/>
              <a:t>Limba</a:t>
            </a:r>
            <a:r>
              <a:rPr lang="en-US" baseline="0" dirty="0" smtClean="0"/>
              <a:t>, Dennis Meadows recommended as an excellent speaker on this topic presentation to the national academy of sciences.  He graciously declined our invitation due to a prior commitment.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F3C-6F8F-4D9F-910A-50E8B799AE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7.0</a:t>
            </a:r>
            <a:r>
              <a:rPr lang="en-US" baseline="0" dirty="0" smtClean="0"/>
              <a:t>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F3C-6F8F-4D9F-910A-50E8B799AE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D50B86-1139-4DF1-9E9F-C59772BF2D12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C54829-DB96-4382-AA08-7AF70017F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erc.carleton.edu/quantskills/methods/quantlit/popgrowth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Roundtable Discussion on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u="sng" dirty="0" smtClean="0"/>
              <a:t>Limits of Growth; </a:t>
            </a:r>
            <a:br>
              <a:rPr lang="en-US" sz="4000" u="sng" dirty="0" smtClean="0"/>
            </a:br>
            <a:r>
              <a:rPr lang="en-US" sz="4000" u="sng" dirty="0" smtClean="0"/>
              <a:t>The 30-Year Update </a:t>
            </a:r>
            <a:endParaRPr lang="en-US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819400"/>
            <a:ext cx="46482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Donnella</a:t>
            </a:r>
            <a:r>
              <a:rPr lang="en-US" dirty="0" smtClean="0"/>
              <a:t> Meadows, </a:t>
            </a:r>
            <a:r>
              <a:rPr lang="en-US" dirty="0" smtClean="0"/>
              <a:t>  Jorgen Randers &amp;         Dennis </a:t>
            </a:r>
            <a:r>
              <a:rPr lang="en-US" dirty="0" smtClean="0"/>
              <a:t>Meadows</a:t>
            </a:r>
          </a:p>
          <a:p>
            <a:r>
              <a:rPr lang="en-US" dirty="0" smtClean="0"/>
              <a:t>Chelsea Green Publishing Company (2004)</a:t>
            </a:r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On the Cutting Edge</a:t>
            </a:r>
          </a:p>
          <a:p>
            <a:r>
              <a:rPr lang="en-US" dirty="0" smtClean="0"/>
              <a:t>Environmental Geology </a:t>
            </a:r>
          </a:p>
          <a:p>
            <a:r>
              <a:rPr lang="en-US" dirty="0" smtClean="0"/>
              <a:t>Workshop 2012 </a:t>
            </a:r>
            <a:endParaRPr lang="en-US" dirty="0"/>
          </a:p>
        </p:txBody>
      </p:sp>
      <p:pic>
        <p:nvPicPr>
          <p:cNvPr id="30722" name="Picture 2" descr="http://serc.carleton.edu/images/NAGTWorkshops/environmental/workshop12/limits_growth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352800" cy="508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Predictions of World3 Model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263" t="6339" r="4386" b="19701"/>
          <a:stretch>
            <a:fillRect/>
          </a:stretch>
        </p:blipFill>
        <p:spPr bwMode="auto">
          <a:xfrm>
            <a:off x="685800" y="838199"/>
            <a:ext cx="7848600" cy="58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for abrupt collapse </a:t>
            </a:r>
          </a:p>
          <a:p>
            <a:pPr lvl="1"/>
            <a:r>
              <a:rPr lang="en-US" dirty="0" smtClean="0"/>
              <a:t>Lack of food, energy, materials</a:t>
            </a:r>
          </a:p>
          <a:p>
            <a:pPr lvl="1"/>
            <a:r>
              <a:rPr lang="en-US" dirty="0" smtClean="0"/>
              <a:t>Unhealthy environment</a:t>
            </a:r>
          </a:p>
          <a:p>
            <a:r>
              <a:rPr lang="en-US" dirty="0" smtClean="0"/>
              <a:t>Potential for smooth transition to sustainability</a:t>
            </a:r>
          </a:p>
          <a:p>
            <a:pPr lvl="1"/>
            <a:r>
              <a:rPr lang="en-US" dirty="0" smtClean="0"/>
              <a:t>Bring throughput that support human activities to a sustainable level through human choice, human technology, and human organization</a:t>
            </a:r>
          </a:p>
          <a:p>
            <a:r>
              <a:rPr lang="en-US" dirty="0" smtClean="0"/>
              <a:t>Indefinite growth is not an option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quantity grows exponentially when its increase is proportional to what is already there</a:t>
            </a:r>
          </a:p>
          <a:p>
            <a:r>
              <a:rPr lang="en-US" dirty="0" smtClean="0"/>
              <a:t>Doubling Time </a:t>
            </a:r>
          </a:p>
          <a:p>
            <a:pPr lvl="1"/>
            <a:r>
              <a:rPr lang="en-US" dirty="0" smtClean="0"/>
              <a:t>At first, growth appears insignificant</a:t>
            </a:r>
          </a:p>
          <a:p>
            <a:pPr lvl="1"/>
            <a:r>
              <a:rPr lang="en-US" dirty="0" smtClean="0"/>
              <a:t>Suddenly, change comes faster and faster until, with the last doubling, there is no time to react</a:t>
            </a:r>
          </a:p>
          <a:p>
            <a:r>
              <a:rPr lang="en-US" dirty="0" smtClean="0"/>
              <a:t>Population and </a:t>
            </a:r>
            <a:r>
              <a:rPr lang="en-US" dirty="0" smtClean="0"/>
              <a:t>economy exhibit</a:t>
            </a:r>
            <a:r>
              <a:rPr lang="en-US" dirty="0" smtClean="0"/>
              <a:t> </a:t>
            </a:r>
            <a:r>
              <a:rPr lang="en-US" dirty="0" smtClean="0"/>
              <a:t>exponential growth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World Population Growth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455" t="5670" r="5260" b="25787"/>
          <a:stretch>
            <a:fillRect/>
          </a:stretch>
        </p:blipFill>
        <p:spPr bwMode="auto">
          <a:xfrm>
            <a:off x="533400" y="914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Birth rates have dropped </a:t>
            </a:r>
          </a:p>
          <a:p>
            <a:r>
              <a:rPr lang="en-US" dirty="0" smtClean="0"/>
              <a:t>Growth rate has decreased </a:t>
            </a:r>
          </a:p>
          <a:p>
            <a:pPr lvl="1"/>
            <a:r>
              <a:rPr lang="en-US" dirty="0" smtClean="0"/>
              <a:t>2.03% per year in 1965</a:t>
            </a:r>
          </a:p>
          <a:p>
            <a:pPr lvl="1"/>
            <a:r>
              <a:rPr lang="en-US" dirty="0" smtClean="0"/>
              <a:t>1.23% per year in 2000</a:t>
            </a:r>
          </a:p>
          <a:p>
            <a:r>
              <a:rPr lang="en-US" dirty="0" smtClean="0"/>
              <a:t>Doubling time has increased</a:t>
            </a:r>
          </a:p>
          <a:p>
            <a:pPr lvl="1"/>
            <a:r>
              <a:rPr lang="en-US" dirty="0" smtClean="0"/>
              <a:t>36 years at 2%</a:t>
            </a:r>
          </a:p>
          <a:p>
            <a:pPr lvl="1"/>
            <a:r>
              <a:rPr lang="en-US" dirty="0" smtClean="0"/>
              <a:t>60 years at 1%</a:t>
            </a:r>
          </a:p>
          <a:p>
            <a:r>
              <a:rPr lang="en-US" dirty="0" smtClean="0"/>
              <a:t>Growth is still exponential; </a:t>
            </a:r>
            <a:r>
              <a:rPr lang="en-US" dirty="0" smtClean="0"/>
              <a:t>             smaller </a:t>
            </a:r>
            <a:r>
              <a:rPr lang="en-US" dirty="0" smtClean="0"/>
              <a:t>growth rate multiplied by </a:t>
            </a:r>
            <a:r>
              <a:rPr lang="en-US" dirty="0" smtClean="0"/>
              <a:t>    larger </a:t>
            </a:r>
            <a:r>
              <a:rPr lang="en-US" dirty="0" smtClean="0"/>
              <a:t>population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Pre-industrial societies</a:t>
            </a:r>
          </a:p>
          <a:p>
            <a:pPr lvl="1"/>
            <a:r>
              <a:rPr lang="en-US" dirty="0" smtClean="0"/>
              <a:t>High birth rate</a:t>
            </a:r>
          </a:p>
          <a:p>
            <a:pPr lvl="1"/>
            <a:r>
              <a:rPr lang="en-US" dirty="0" smtClean="0"/>
              <a:t>High death rate</a:t>
            </a:r>
          </a:p>
          <a:p>
            <a:pPr lvl="1"/>
            <a:r>
              <a:rPr lang="en-US" dirty="0" smtClean="0"/>
              <a:t>Slow population growth</a:t>
            </a:r>
          </a:p>
          <a:p>
            <a:r>
              <a:rPr lang="en-US" dirty="0" smtClean="0"/>
              <a:t>Transition to industrial</a:t>
            </a:r>
          </a:p>
          <a:p>
            <a:pPr lvl="1"/>
            <a:r>
              <a:rPr lang="en-US" dirty="0" smtClean="0"/>
              <a:t>Improved health care and nutrition</a:t>
            </a:r>
          </a:p>
          <a:p>
            <a:pPr lvl="1"/>
            <a:r>
              <a:rPr lang="en-US" dirty="0" smtClean="0"/>
              <a:t>Death rate decreases</a:t>
            </a:r>
          </a:p>
          <a:p>
            <a:pPr lvl="1"/>
            <a:r>
              <a:rPr lang="en-US" dirty="0" smtClean="0"/>
              <a:t>Birth rates lags by two generations</a:t>
            </a:r>
          </a:p>
          <a:p>
            <a:pPr lvl="1"/>
            <a:r>
              <a:rPr lang="en-US" dirty="0" smtClean="0"/>
              <a:t>High population growth</a:t>
            </a:r>
          </a:p>
          <a:p>
            <a:r>
              <a:rPr lang="en-US" dirty="0" smtClean="0"/>
              <a:t>Fully industrial societies</a:t>
            </a:r>
          </a:p>
          <a:p>
            <a:pPr lvl="1"/>
            <a:r>
              <a:rPr lang="en-US" dirty="0" smtClean="0"/>
              <a:t>Birth rates decrease</a:t>
            </a:r>
          </a:p>
          <a:p>
            <a:pPr lvl="1"/>
            <a:r>
              <a:rPr lang="en-US" dirty="0" smtClean="0"/>
              <a:t>Slow population growth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49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Birth rates vs. Gross National Income per Capita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268" t="5455" r="7232" b="18414"/>
          <a:stretch>
            <a:fillRect/>
          </a:stretch>
        </p:blipFill>
        <p:spPr bwMode="auto">
          <a:xfrm>
            <a:off x="914400" y="685800"/>
            <a:ext cx="7315200" cy="599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838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3536"/>
            <a:ext cx="8382000" cy="813264"/>
          </a:xfrm>
        </p:spPr>
        <p:txBody>
          <a:bodyPr>
            <a:noAutofit/>
          </a:bodyPr>
          <a:lstStyle/>
          <a:p>
            <a:r>
              <a:rPr lang="en-US" sz="3600" dirty="0" smtClean="0"/>
              <a:t>Factors Influencing Industrial Societies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283"/>
            <a:ext cx="8229600" cy="48771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 death rate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Health Care</a:t>
            </a:r>
          </a:p>
          <a:p>
            <a:r>
              <a:rPr lang="en-US" dirty="0" smtClean="0"/>
              <a:t>Low birth rate</a:t>
            </a:r>
          </a:p>
          <a:p>
            <a:pPr lvl="1"/>
            <a:r>
              <a:rPr lang="en-US" dirty="0" smtClean="0"/>
              <a:t>Education (especially for women)</a:t>
            </a:r>
          </a:p>
          <a:p>
            <a:pPr lvl="1"/>
            <a:r>
              <a:rPr lang="en-US" dirty="0" smtClean="0"/>
              <a:t>Employment (especially for women)</a:t>
            </a:r>
          </a:p>
          <a:p>
            <a:pPr lvl="1"/>
            <a:r>
              <a:rPr lang="en-US" dirty="0" smtClean="0"/>
              <a:t>Family planning</a:t>
            </a:r>
          </a:p>
          <a:p>
            <a:pPr lvl="1"/>
            <a:r>
              <a:rPr lang="en-US" dirty="0" smtClean="0"/>
              <a:t>Low infant mortality</a:t>
            </a:r>
          </a:p>
          <a:p>
            <a:pPr lvl="1"/>
            <a:r>
              <a:rPr lang="en-US" dirty="0" smtClean="0"/>
              <a:t>Egalitarian distribution of income and opportunity</a:t>
            </a:r>
          </a:p>
          <a:p>
            <a:pPr lvl="1"/>
            <a:r>
              <a:rPr lang="en-US" dirty="0" smtClean="0"/>
              <a:t>Reduced desire for a large family due to cost</a:t>
            </a:r>
          </a:p>
          <a:p>
            <a:r>
              <a:rPr lang="en-US" dirty="0" smtClean="0"/>
              <a:t>Relationship between growth and income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U.S. Gross National Income by Sector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107" t="7216" r="8039" b="25552"/>
          <a:stretch>
            <a:fillRect/>
          </a:stretch>
        </p:blipFill>
        <p:spPr bwMode="auto">
          <a:xfrm>
            <a:off x="533400" y="838200"/>
            <a:ext cx="8077200" cy="56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r>
              <a:rPr lang="en-US" dirty="0" smtClean="0"/>
              <a:t>Growth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Pre-industrial</a:t>
            </a:r>
          </a:p>
          <a:p>
            <a:pPr lvl="1"/>
            <a:r>
              <a:rPr lang="en-US" dirty="0" smtClean="0"/>
              <a:t>Agriculture </a:t>
            </a:r>
          </a:p>
          <a:p>
            <a:pPr lvl="1"/>
            <a:r>
              <a:rPr lang="en-US" dirty="0" smtClean="0"/>
              <a:t>Service</a:t>
            </a:r>
          </a:p>
          <a:p>
            <a:r>
              <a:rPr lang="en-US" dirty="0" smtClean="0"/>
              <a:t>Toward industrial</a:t>
            </a:r>
          </a:p>
          <a:p>
            <a:pPr lvl="1"/>
            <a:r>
              <a:rPr lang="en-US" dirty="0" smtClean="0"/>
              <a:t>Growth in all sectors</a:t>
            </a:r>
          </a:p>
          <a:p>
            <a:pPr lvl="1"/>
            <a:r>
              <a:rPr lang="en-US" dirty="0" smtClean="0"/>
              <a:t>Industry grows fastest (high ecologic footprint)</a:t>
            </a:r>
          </a:p>
          <a:p>
            <a:r>
              <a:rPr lang="en-US" dirty="0" smtClean="0"/>
              <a:t>Industry base built</a:t>
            </a:r>
          </a:p>
          <a:p>
            <a:pPr lvl="1"/>
            <a:r>
              <a:rPr lang="en-US" dirty="0" smtClean="0"/>
              <a:t>Service sector grows fastest</a:t>
            </a:r>
          </a:p>
          <a:p>
            <a:pPr lvl="1"/>
            <a:r>
              <a:rPr lang="en-US" dirty="0" smtClean="0"/>
              <a:t>Hospitals, banks, schools, stores, restaurants, hotels</a:t>
            </a:r>
          </a:p>
          <a:p>
            <a:r>
              <a:rPr lang="en-US" dirty="0" smtClean="0"/>
              <a:t>High ecologic footprint</a:t>
            </a:r>
          </a:p>
          <a:p>
            <a:pPr lvl="2"/>
            <a:r>
              <a:rPr lang="en-US" dirty="0" smtClean="0"/>
              <a:t>More stuff; more waste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Discuss causes </a:t>
            </a:r>
            <a:r>
              <a:rPr lang="en-US" dirty="0" smtClean="0"/>
              <a:t>and solutions to population growth and resource limits</a:t>
            </a:r>
          </a:p>
          <a:p>
            <a:r>
              <a:rPr lang="en-US" dirty="0" smtClean="0"/>
              <a:t>Formulate strategies to teach this material </a:t>
            </a:r>
          </a:p>
          <a:p>
            <a:r>
              <a:rPr lang="en-US" dirty="0" smtClean="0"/>
              <a:t>Model a jigsaw activity</a:t>
            </a:r>
            <a:endParaRPr lang="en-US" dirty="0"/>
          </a:p>
        </p:txBody>
      </p:sp>
      <p:pic>
        <p:nvPicPr>
          <p:cNvPr id="28674" name="Picture 2" descr="http://upload.wikimedia.org/wikipedia/commons/d/df/Jigsaw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29181"/>
            <a:ext cx="4038600" cy="376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 Capita GNI of ten most Populous Countries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221" t="6262" r="5249" b="25248"/>
          <a:stretch>
            <a:fillRect/>
          </a:stretch>
        </p:blipFill>
        <p:spPr bwMode="auto">
          <a:xfrm>
            <a:off x="609600" y="914399"/>
            <a:ext cx="8001000" cy="56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Disparities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449" t="10686" r="6787" b="18175"/>
          <a:stretch>
            <a:fillRect/>
          </a:stretch>
        </p:blipFill>
        <p:spPr bwMode="auto">
          <a:xfrm>
            <a:off x="762000" y="838199"/>
            <a:ext cx="7620000" cy="56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 and </a:t>
            </a:r>
            <a:r>
              <a:rPr lang="en-US" dirty="0" smtClean="0"/>
              <a:t>Economy </a:t>
            </a:r>
            <a:r>
              <a:rPr lang="en-US" dirty="0" smtClean="0"/>
              <a:t>are currently growing exponentially</a:t>
            </a:r>
          </a:p>
          <a:p>
            <a:r>
              <a:rPr lang="en-US" dirty="0" smtClean="0"/>
              <a:t> “The rich get richer; the poor get children”</a:t>
            </a:r>
          </a:p>
          <a:p>
            <a:pPr lvl="1"/>
            <a:r>
              <a:rPr lang="en-US" dirty="0" smtClean="0"/>
              <a:t>For Rich: growth in capital benefits those with capital </a:t>
            </a:r>
          </a:p>
          <a:p>
            <a:pPr lvl="2"/>
            <a:r>
              <a:rPr lang="en-US" dirty="0" smtClean="0"/>
              <a:t>Low population growth rate</a:t>
            </a:r>
          </a:p>
          <a:p>
            <a:pPr lvl="2"/>
            <a:r>
              <a:rPr lang="en-US" dirty="0" smtClean="0"/>
              <a:t>High ecological footprint</a:t>
            </a:r>
          </a:p>
          <a:p>
            <a:pPr lvl="1"/>
            <a:r>
              <a:rPr lang="en-US" dirty="0" smtClean="0"/>
              <a:t>For Poor: more people, more poverty, more population growth, more people </a:t>
            </a:r>
            <a:endParaRPr lang="en-US" dirty="0" smtClean="0"/>
          </a:p>
          <a:p>
            <a:r>
              <a:rPr lang="en-US" dirty="0" smtClean="0"/>
              <a:t>Is this sustainable?</a:t>
            </a: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Food, Land, Soil – Kathryn </a:t>
            </a:r>
            <a:r>
              <a:rPr lang="en-US" dirty="0" err="1" smtClean="0"/>
              <a:t>Szramek</a:t>
            </a:r>
            <a:endParaRPr lang="en-US" dirty="0" smtClean="0"/>
          </a:p>
          <a:p>
            <a:r>
              <a:rPr lang="en-US" dirty="0" smtClean="0"/>
              <a:t>Water – Lori Weeden</a:t>
            </a:r>
          </a:p>
          <a:p>
            <a:r>
              <a:rPr lang="en-US" dirty="0" smtClean="0"/>
              <a:t>Forests – Cathy Connor</a:t>
            </a:r>
          </a:p>
          <a:p>
            <a:r>
              <a:rPr lang="en-US" dirty="0" smtClean="0"/>
              <a:t>Fossil Fuels – Julie </a:t>
            </a:r>
            <a:r>
              <a:rPr lang="en-US" dirty="0" err="1" smtClean="0"/>
              <a:t>Maxson</a:t>
            </a:r>
            <a:endParaRPr lang="en-US" dirty="0" smtClean="0"/>
          </a:p>
          <a:p>
            <a:r>
              <a:rPr lang="en-US" dirty="0" smtClean="0"/>
              <a:t>Materials – Katryn </a:t>
            </a:r>
            <a:r>
              <a:rPr lang="en-US" dirty="0" smtClean="0"/>
              <a:t>Wiese</a:t>
            </a:r>
            <a:endParaRPr lang="en-US" dirty="0" smtClean="0"/>
          </a:p>
          <a:p>
            <a:r>
              <a:rPr lang="en-US" dirty="0" smtClean="0"/>
              <a:t>Sinks of Pollution/Waste – </a:t>
            </a:r>
            <a:r>
              <a:rPr lang="en-US" dirty="0" err="1" smtClean="0"/>
              <a:t>Suki</a:t>
            </a:r>
            <a:r>
              <a:rPr lang="en-US" dirty="0" smtClean="0"/>
              <a:t> </a:t>
            </a:r>
            <a:r>
              <a:rPr lang="en-US" dirty="0" err="1" smtClean="0"/>
              <a:t>Smaglik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</a:t>
            </a:r>
            <a:r>
              <a:rPr lang="en-US" dirty="0" smtClean="0"/>
              <a:t>yourself</a:t>
            </a:r>
          </a:p>
          <a:p>
            <a:r>
              <a:rPr lang="en-US" dirty="0" smtClean="0"/>
              <a:t>Assign a note taker</a:t>
            </a:r>
            <a:endParaRPr lang="en-US" dirty="0" smtClean="0"/>
          </a:p>
          <a:p>
            <a:r>
              <a:rPr lang="en-US" dirty="0" smtClean="0"/>
              <a:t>What is the nature of each limit?</a:t>
            </a:r>
          </a:p>
          <a:p>
            <a:r>
              <a:rPr lang="en-US" dirty="0" smtClean="0"/>
              <a:t>Given growth in population and capital, what adaptations can be made to avoid hitting this limit?</a:t>
            </a:r>
          </a:p>
          <a:p>
            <a:r>
              <a:rPr lang="en-US" dirty="0" smtClean="0"/>
              <a:t>What are the causes of delay and misperception that impede action as this limit is approached?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yourself and your </a:t>
            </a:r>
            <a:r>
              <a:rPr lang="en-US" dirty="0" smtClean="0"/>
              <a:t>limit</a:t>
            </a:r>
          </a:p>
          <a:p>
            <a:r>
              <a:rPr lang="en-US" dirty="0" smtClean="0"/>
              <a:t>Assign a note taker</a:t>
            </a:r>
            <a:endParaRPr lang="en-US" dirty="0" smtClean="0"/>
          </a:p>
          <a:p>
            <a:r>
              <a:rPr lang="en-US" dirty="0" smtClean="0"/>
              <a:t>How do we teach this material without depressing or de-motivating our students?</a:t>
            </a:r>
          </a:p>
          <a:p>
            <a:r>
              <a:rPr lang="en-US" dirty="0" smtClean="0"/>
              <a:t>Critique these arguments:  Do you think global society is moving towards collapse, sustainability, or status-quo?</a:t>
            </a:r>
          </a:p>
          <a:p>
            <a:r>
              <a:rPr lang="en-US" dirty="0" smtClean="0"/>
              <a:t>What should be done to avoid collapse?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Whole-Group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teach this material without depressing or de-motivating our students?</a:t>
            </a:r>
          </a:p>
          <a:p>
            <a:r>
              <a:rPr lang="en-US" dirty="0" smtClean="0"/>
              <a:t>Critique these arguments:  Do you think global society is moving towards collapse, sustainability, or status-quo?</a:t>
            </a:r>
          </a:p>
          <a:p>
            <a:r>
              <a:rPr lang="en-US" dirty="0" smtClean="0"/>
              <a:t>What should be done to avoid collapse?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Calculate their ecological footprint and compare to available land</a:t>
            </a:r>
          </a:p>
          <a:p>
            <a:pPr lvl="1"/>
            <a:r>
              <a:rPr lang="en-US" dirty="0" smtClean="0"/>
              <a:t>Environmental Footprint: </a:t>
            </a:r>
            <a:r>
              <a:rPr lang="en-US" dirty="0" smtClean="0">
                <a:solidFill>
                  <a:srgbClr val="FFFF00"/>
                </a:solidFill>
              </a:rPr>
              <a:t>http://serc.carleton.edu/quantskills/activities/14009.html</a:t>
            </a:r>
          </a:p>
          <a:p>
            <a:r>
              <a:rPr lang="en-US" dirty="0" smtClean="0"/>
              <a:t>Explore alternatives to their lifestyle </a:t>
            </a:r>
          </a:p>
          <a:p>
            <a:pPr lvl="1"/>
            <a:r>
              <a:rPr lang="en-US" dirty="0" smtClean="0"/>
              <a:t>The Lifestyle Project: </a:t>
            </a:r>
            <a:r>
              <a:rPr lang="en-US" dirty="0" smtClean="0">
                <a:solidFill>
                  <a:srgbClr val="FFFF00"/>
                </a:solidFill>
              </a:rPr>
              <a:t>http://serc.carleton.edu/NAGTWorkshops/publicpolicy/activities/12517.html</a:t>
            </a:r>
          </a:p>
          <a:p>
            <a:r>
              <a:rPr lang="en-US" dirty="0" smtClean="0"/>
              <a:t>Calculate population growth</a:t>
            </a:r>
          </a:p>
          <a:p>
            <a:pPr lvl="1"/>
            <a:r>
              <a:rPr lang="en-US" dirty="0" smtClean="0"/>
              <a:t>Population growth:</a:t>
            </a:r>
            <a:endParaRPr lang="en-US" dirty="0" smtClean="0">
              <a:hlinkClick r:id="rId2"/>
            </a:endParaRPr>
          </a:p>
          <a:p>
            <a:pPr marL="639763" lvl="1" indent="-15875">
              <a:buNone/>
            </a:pPr>
            <a:r>
              <a:rPr lang="en-US" dirty="0" smtClean="0">
                <a:solidFill>
                  <a:srgbClr val="FFFF00"/>
                </a:solidFill>
              </a:rPr>
              <a:t>http://serc.carleton.edu/quantskills/methods/quantlit/popgrowth.html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Kathryn </a:t>
            </a:r>
            <a:r>
              <a:rPr lang="en-US" dirty="0" err="1" smtClean="0"/>
              <a:t>Szramek</a:t>
            </a:r>
            <a:endParaRPr lang="en-US" dirty="0" smtClean="0"/>
          </a:p>
          <a:p>
            <a:r>
              <a:rPr lang="en-US" dirty="0" smtClean="0"/>
              <a:t>Lori Weeden</a:t>
            </a:r>
          </a:p>
          <a:p>
            <a:r>
              <a:rPr lang="en-US" dirty="0" smtClean="0"/>
              <a:t>Cathy Connor</a:t>
            </a:r>
          </a:p>
          <a:p>
            <a:r>
              <a:rPr lang="en-US" dirty="0" smtClean="0"/>
              <a:t>Julie </a:t>
            </a:r>
            <a:r>
              <a:rPr lang="en-US" dirty="0" err="1" smtClean="0"/>
              <a:t>Maxson</a:t>
            </a:r>
            <a:endParaRPr lang="en-US" dirty="0" smtClean="0"/>
          </a:p>
          <a:p>
            <a:r>
              <a:rPr lang="en-US" dirty="0" err="1" smtClean="0"/>
              <a:t>Suki</a:t>
            </a:r>
            <a:r>
              <a:rPr lang="en-US" dirty="0" smtClean="0"/>
              <a:t> </a:t>
            </a:r>
            <a:r>
              <a:rPr lang="en-US" dirty="0" err="1" smtClean="0"/>
              <a:t>Smaglik</a:t>
            </a:r>
            <a:endParaRPr lang="en-US" dirty="0" smtClean="0"/>
          </a:p>
          <a:p>
            <a:r>
              <a:rPr lang="en-US" dirty="0" smtClean="0"/>
              <a:t>Katryn </a:t>
            </a:r>
            <a:r>
              <a:rPr lang="en-US" dirty="0" smtClean="0"/>
              <a:t>Wiese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PowerPoint presentation</a:t>
            </a:r>
          </a:p>
          <a:p>
            <a:pPr lvl="1"/>
            <a:r>
              <a:rPr lang="en-US" dirty="0" smtClean="0"/>
              <a:t>Overview of the book </a:t>
            </a:r>
          </a:p>
          <a:p>
            <a:pPr lvl="1"/>
            <a:r>
              <a:rPr lang="en-US" dirty="0" smtClean="0"/>
              <a:t>Overshoot</a:t>
            </a:r>
          </a:p>
          <a:p>
            <a:pPr lvl="1"/>
            <a:r>
              <a:rPr lang="en-US" dirty="0" smtClean="0"/>
              <a:t>Growth</a:t>
            </a:r>
          </a:p>
          <a:p>
            <a:r>
              <a:rPr lang="en-US" dirty="0" smtClean="0"/>
              <a:t>Roundtable discussion on limits</a:t>
            </a:r>
          </a:p>
          <a:p>
            <a:r>
              <a:rPr lang="en-US" dirty="0" smtClean="0"/>
              <a:t>Roundtable discussion on pedagogy and solutions</a:t>
            </a:r>
          </a:p>
          <a:p>
            <a:r>
              <a:rPr lang="en-US" dirty="0" smtClean="0"/>
              <a:t>Report back whole-group discussion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650" name="Picture 2" descr="http://www.nature.com/scitable/content/ne0000/ne0000/ne0000/ne0000/15134041/f2_tenhumberg_k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90884"/>
            <a:ext cx="4038600" cy="383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Book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1972 –</a:t>
            </a:r>
            <a:r>
              <a:rPr lang="en-US" i="1" dirty="0" smtClean="0"/>
              <a:t>Limits of Growth </a:t>
            </a:r>
          </a:p>
          <a:p>
            <a:pPr lvl="1"/>
            <a:r>
              <a:rPr lang="en-US" dirty="0" smtClean="0"/>
              <a:t>World3: System Dynamics Model from MIT</a:t>
            </a:r>
          </a:p>
          <a:p>
            <a:r>
              <a:rPr lang="en-US" dirty="0" smtClean="0"/>
              <a:t>1992 – </a:t>
            </a:r>
            <a:r>
              <a:rPr lang="en-US" i="1" dirty="0" smtClean="0"/>
              <a:t>Beyond the Limits, </a:t>
            </a:r>
            <a:r>
              <a:rPr lang="en-US" dirty="0" smtClean="0"/>
              <a:t>20 year update</a:t>
            </a:r>
          </a:p>
          <a:p>
            <a:r>
              <a:rPr lang="en-US" dirty="0" smtClean="0"/>
              <a:t>2004 – </a:t>
            </a:r>
            <a:r>
              <a:rPr lang="en-US" i="1" dirty="0" smtClean="0"/>
              <a:t>Limits of Growth; The 30-year update </a:t>
            </a:r>
          </a:p>
          <a:p>
            <a:endParaRPr lang="en-US" dirty="0"/>
          </a:p>
        </p:txBody>
      </p:sp>
      <p:pic>
        <p:nvPicPr>
          <p:cNvPr id="26626" name="Picture 2" descr="http://greatchange.org/images/ov-simmon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124200" cy="5162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Overshoot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Driving Force: Exponential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Limits: Sources and Sinks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World3: The Dynamics of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 from Beyond the Limits: The Ozone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Technology, Markets, and Overshoot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Transitions to a Sustainable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for the Transition to Sustainability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To go beyond limits accidentally</a:t>
            </a:r>
          </a:p>
          <a:p>
            <a:r>
              <a:rPr lang="en-US" dirty="0" smtClean="0"/>
              <a:t> Causes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Rapid growth; rapid change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Limit or barrier to growth/change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Errors or delays in perceiving the limits and responding to limits</a:t>
            </a:r>
          </a:p>
          <a:p>
            <a:pPr marL="577850" indent="-514350"/>
            <a:r>
              <a:rPr lang="en-US" dirty="0" smtClean="0"/>
              <a:t>Possible results</a:t>
            </a:r>
          </a:p>
          <a:p>
            <a:pPr marL="925830" lvl="1" indent="-514350"/>
            <a:r>
              <a:rPr lang="en-US" dirty="0" smtClean="0"/>
              <a:t>Collapse </a:t>
            </a:r>
          </a:p>
          <a:p>
            <a:pPr marL="925830" lvl="1" indent="-514350"/>
            <a:r>
              <a:rPr lang="en-US" dirty="0" smtClean="0"/>
              <a:t>Deliberate turnaround and correction  </a:t>
            </a:r>
          </a:p>
          <a:p>
            <a:pPr marL="925830" lvl="1" indent="-514350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 area required to provide resources and adsorb emissions of a global </a:t>
            </a:r>
            <a:r>
              <a:rPr lang="en-US" dirty="0" smtClean="0"/>
              <a:t>society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Carrying Capacity: available land on </a:t>
            </a:r>
            <a:r>
              <a:rPr lang="en-US" dirty="0" smtClean="0"/>
              <a:t>earth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sz="2200" dirty="0" err="1" smtClean="0"/>
              <a:t>Wackernagel</a:t>
            </a:r>
            <a:r>
              <a:rPr lang="en-US" sz="2200" dirty="0" smtClean="0"/>
              <a:t>, M.  et al., 1997.  “Ecological Footprints of Nations: How much nature do they use? How much do they have?”  Center for Sustainability Studies, </a:t>
            </a:r>
            <a:r>
              <a:rPr lang="en-US" sz="2200" dirty="0" err="1" smtClean="0"/>
              <a:t>Xalapa</a:t>
            </a:r>
            <a:r>
              <a:rPr lang="en-US" sz="2200" dirty="0" smtClean="0"/>
              <a:t>, Mexico.</a:t>
            </a:r>
          </a:p>
          <a:p>
            <a:pPr lvl="1"/>
            <a:r>
              <a:rPr lang="en-US" sz="2200" dirty="0" err="1" smtClean="0"/>
              <a:t>Wackernagel</a:t>
            </a:r>
            <a:r>
              <a:rPr lang="en-US" sz="2200" dirty="0" smtClean="0"/>
              <a:t>, M. et al., 2002.  “Tracking the ecological overshoot of the human economy,” </a:t>
            </a:r>
            <a:r>
              <a:rPr lang="en-US" sz="2200" i="1" dirty="0" smtClean="0"/>
              <a:t>Proceedings of the National Academy of Sciences 99</a:t>
            </a:r>
            <a:r>
              <a:rPr lang="en-US" sz="2200" dirty="0" smtClean="0"/>
              <a:t>, no, 14:9266-9271, Washington DC. </a:t>
            </a:r>
            <a:r>
              <a:rPr lang="en-US" sz="2200" dirty="0" smtClean="0">
                <a:solidFill>
                  <a:srgbClr val="FFFF00"/>
                </a:solidFill>
              </a:rPr>
              <a:t>www.pnas.org/cgi/doi/10.1073/pnas.142033699</a:t>
            </a:r>
          </a:p>
          <a:p>
            <a:pPr lvl="1"/>
            <a:r>
              <a:rPr lang="en-US" sz="2200" dirty="0" smtClean="0"/>
              <a:t>World Wide Fund for Nature 2002, </a:t>
            </a:r>
            <a:r>
              <a:rPr lang="en-US" sz="2200" i="1" dirty="0" smtClean="0"/>
              <a:t>Living Planet Report 2002</a:t>
            </a:r>
            <a:r>
              <a:rPr lang="en-US" sz="2200" dirty="0" smtClean="0"/>
              <a:t>, Gland, Switzerland.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76" t="12138" r="13412" b="24325"/>
          <a:stretch>
            <a:fillRect/>
          </a:stretch>
        </p:blipFill>
        <p:spPr bwMode="auto">
          <a:xfrm>
            <a:off x="762000" y="990600"/>
            <a:ext cx="7620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286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Ecological Footprint verses Carrying Capacity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0206" t="6040" r="11547" b="30544"/>
          <a:stretch>
            <a:fillRect/>
          </a:stretch>
        </p:blipFill>
        <p:spPr bwMode="auto">
          <a:xfrm>
            <a:off x="380999" y="1066800"/>
            <a:ext cx="83874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World</a:t>
            </a:r>
            <a:r>
              <a:rPr lang="en-US" dirty="0" smtClean="0"/>
              <a:t> </a:t>
            </a:r>
            <a:r>
              <a:rPr lang="en-US" sz="2800" dirty="0" smtClean="0"/>
              <a:t>Population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06640" y="13716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623</TotalTime>
  <Words>984</Words>
  <Application>Microsoft Office PowerPoint</Application>
  <PresentationFormat>On-screen Show (4:3)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Roundtable Discussion on Limits of Growth;  The 30-Year Update </vt:lpstr>
      <vt:lpstr>Objectives:</vt:lpstr>
      <vt:lpstr>Outline</vt:lpstr>
      <vt:lpstr> Book History</vt:lpstr>
      <vt:lpstr>Book Chapters</vt:lpstr>
      <vt:lpstr>Overshoot</vt:lpstr>
      <vt:lpstr>Ecological Footprint</vt:lpstr>
      <vt:lpstr>Ecological Footprint verses Carrying Capacity</vt:lpstr>
      <vt:lpstr>World Population</vt:lpstr>
      <vt:lpstr>Predictions of World3 Model</vt:lpstr>
      <vt:lpstr>Model Interpretation</vt:lpstr>
      <vt:lpstr>Growth</vt:lpstr>
      <vt:lpstr>World Population Growth</vt:lpstr>
      <vt:lpstr>Interpretation</vt:lpstr>
      <vt:lpstr>Demographic Transition</vt:lpstr>
      <vt:lpstr>Birth rates vs. Gross National Income per Capita </vt:lpstr>
      <vt:lpstr>Factors Influencing Industrial Societies</vt:lpstr>
      <vt:lpstr>U.S. Gross National Income by Sector</vt:lpstr>
      <vt:lpstr>Economy Growth Patterns</vt:lpstr>
      <vt:lpstr>Per Capita GNI of ten most Populous Countries</vt:lpstr>
      <vt:lpstr>Global Disparities</vt:lpstr>
      <vt:lpstr>Conclusions on Growth</vt:lpstr>
      <vt:lpstr>Limits of Growth</vt:lpstr>
      <vt:lpstr>Roundtable 1</vt:lpstr>
      <vt:lpstr>Roundtable 2</vt:lpstr>
      <vt:lpstr>Whole-Group Discussion</vt:lpstr>
      <vt:lpstr>Teaching Resources</vt:lpstr>
      <vt:lpstr>Acknowledgements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 Discussion  on Limits of Growth;  The 30-Year Update </dc:title>
  <dc:creator>castendn</dc:creator>
  <cp:lastModifiedBy>castendn</cp:lastModifiedBy>
  <cp:revision>11</cp:revision>
  <dcterms:created xsi:type="dcterms:W3CDTF">2012-05-29T19:50:34Z</dcterms:created>
  <dcterms:modified xsi:type="dcterms:W3CDTF">2012-05-31T21:26:38Z</dcterms:modified>
</cp:coreProperties>
</file>