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2"/>
  </p:notesMasterIdLst>
  <p:handoutMasterIdLst>
    <p:handoutMasterId r:id="rId33"/>
  </p:handoutMasterIdLst>
  <p:sldIdLst>
    <p:sldId id="276" r:id="rId2"/>
    <p:sldId id="282" r:id="rId3"/>
    <p:sldId id="284" r:id="rId4"/>
    <p:sldId id="283" r:id="rId5"/>
    <p:sldId id="274" r:id="rId6"/>
    <p:sldId id="285" r:id="rId7"/>
    <p:sldId id="275" r:id="rId8"/>
    <p:sldId id="277" r:id="rId9"/>
    <p:sldId id="288" r:id="rId10"/>
    <p:sldId id="289" r:id="rId11"/>
    <p:sldId id="278" r:id="rId12"/>
    <p:sldId id="279" r:id="rId13"/>
    <p:sldId id="286" r:id="rId14"/>
    <p:sldId id="260" r:id="rId15"/>
    <p:sldId id="262" r:id="rId16"/>
    <p:sldId id="291" r:id="rId17"/>
    <p:sldId id="263" r:id="rId18"/>
    <p:sldId id="272" r:id="rId19"/>
    <p:sldId id="257" r:id="rId20"/>
    <p:sldId id="287" r:id="rId21"/>
    <p:sldId id="259" r:id="rId22"/>
    <p:sldId id="280" r:id="rId23"/>
    <p:sldId id="281" r:id="rId24"/>
    <p:sldId id="264" r:id="rId25"/>
    <p:sldId id="258" r:id="rId26"/>
    <p:sldId id="261" r:id="rId27"/>
    <p:sldId id="268" r:id="rId28"/>
    <p:sldId id="269" r:id="rId29"/>
    <p:sldId id="271" r:id="rId30"/>
    <p:sldId id="290"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snapVertSplitter="1" vertBarState="minimized">
    <p:restoredLeft sz="15620"/>
    <p:restoredTop sz="94660"/>
  </p:normalViewPr>
  <p:slideViewPr>
    <p:cSldViewPr snapToObjects="1" showGuides="1">
      <p:cViewPr varScale="1">
        <p:scale>
          <a:sx n="68" d="100"/>
          <a:sy n="68" d="100"/>
        </p:scale>
        <p:origin x="-2448"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presProps" Target="presProps.xml"/><Relationship Id="rId31" Type="http://schemas.openxmlformats.org/officeDocument/2006/relationships/slide" Target="slides/slide30.xml"/><Relationship Id="rId34" Type="http://schemas.openxmlformats.org/officeDocument/2006/relationships/printerSettings" Target="printerSettings/printerSettings1.bin"/><Relationship Id="rId7" Type="http://schemas.openxmlformats.org/officeDocument/2006/relationships/slide" Target="slides/slide6.xml"/><Relationship Id="rId36" Type="http://schemas.openxmlformats.org/officeDocument/2006/relationships/viewProps" Target="viewProp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notesMaster" Target="notesMasters/notesMaster1.xml"/><Relationship Id="rId37"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tableStyles" Target="tableStyles.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5E8A988-598A-794D-BE32-ACDD63547142}" type="datetimeFigureOut">
              <a:rPr lang="en-US" smtClean="0"/>
              <a:t>6/2/12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48C7C0A-50E0-C145-BB15-3716DDD71B99}" type="slidenum">
              <a:rPr lang="en-US" smtClean="0"/>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76DC47-9F56-BD41-894F-7384A85FEBB8}" type="datetimeFigureOut">
              <a:rPr lang="en-US" smtClean="0"/>
              <a:t>6/2/12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D7A003-BB91-D94C-9065-131BC8EDA115}" type="slidenum">
              <a:rPr lang="en-US" smtClean="0"/>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136B9E-335B-0546-B062-61A6DED5EBBB}" type="datetime1">
              <a:rPr lang="en-US" smtClean="0"/>
              <a:t>6/2/12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E7FD3-6B40-4845-9763-888B22124B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9AAFAF-80E8-6644-99DC-4AF8074A3815}" type="datetime1">
              <a:rPr lang="en-US" smtClean="0"/>
              <a:t>6/2/12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E7FD3-6B40-4845-9763-888B22124B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940E46-1A44-9741-A7A5-B573AC121630}" type="datetime1">
              <a:rPr lang="en-US" smtClean="0"/>
              <a:t>6/2/12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E7FD3-6B40-4845-9763-888B22124B9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A0EAF-B0D2-A14C-AD60-81ABB70F469F}" type="datetime1">
              <a:rPr lang="en-US" smtClean="0"/>
              <a:t>6/2/12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E7FD3-6B40-4845-9763-888B22124B9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568FF5-0F02-B140-85D2-2EEFCAB30609}" type="datetime1">
              <a:rPr lang="en-US" smtClean="0"/>
              <a:t>6/2/12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E7FD3-6B40-4845-9763-888B22124B9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97B71E-C47C-6140-803A-64E389EF7413}" type="datetime1">
              <a:rPr lang="en-US" smtClean="0"/>
              <a:t>6/2/12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E7FD3-6B40-4845-9763-888B22124B9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D45DC0-5652-7A42-9D2F-BDFCD1F6D90A}" type="datetime1">
              <a:rPr lang="en-US" smtClean="0"/>
              <a:t>6/2/12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0E7FD3-6B40-4845-9763-888B22124B9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5FCDD1-95A6-C848-854D-1F3505F21799}" type="datetime1">
              <a:rPr lang="en-US" smtClean="0"/>
              <a:t>6/2/12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0E7FD3-6B40-4845-9763-888B22124B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627FE8-8214-0343-9CA0-6863FF298D1B}" type="datetime1">
              <a:rPr lang="en-US" smtClean="0"/>
              <a:t>6/2/12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0E7FD3-6B40-4845-9763-888B22124B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0B9D67-9914-0245-A7B4-26CB68099FB7}" type="datetime1">
              <a:rPr lang="en-US" smtClean="0"/>
              <a:t>6/2/12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E7FD3-6B40-4845-9763-888B22124B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548D66-12C0-324C-B101-C26EBEB3A39B}" type="datetime1">
              <a:rPr lang="en-US" smtClean="0"/>
              <a:t>6/2/12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E7FD3-6B40-4845-9763-888B22124B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31CF49-A8F1-6E48-8670-BBA8D64943E4}" type="datetime1">
              <a:rPr lang="en-US" smtClean="0"/>
              <a:t>6/2/12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0E7FD3-6B40-4845-9763-888B22124B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4" Type="http://schemas.openxmlformats.org/officeDocument/2006/relationships/hyperlink" Target="http://www.youtube.com/watch?v=z8h_77S7Z8I" TargetMode="External"/><Relationship Id="rId1" Type="http://schemas.openxmlformats.org/officeDocument/2006/relationships/slideLayout" Target="../slideLayouts/slideLayout2.xml"/><Relationship Id="rId2" Type="http://schemas.openxmlformats.org/officeDocument/2006/relationships/hyperlink" Target="http://www.youtube.com/watch?v=yxCqUQI1PEw" TargetMode="External"/><Relationship Id="rId3" Type="http://schemas.openxmlformats.org/officeDocument/2006/relationships/hyperlink" Target="http://www.youtube.com/watch?v=W2h7q8Ln01I"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3"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3"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3"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fsavalanche.org/encyclopedia/depth_hoar.htm" TargetMode="External"/><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hyperlink" Target="http://toolserver.org/~geohack/geohack.php?pagename=Juneau,_Alaska&amp;params=58_18_07_N_134_25_11_W_scale:1000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55922" cy="6858000"/>
          </a:xfrm>
          <a:prstGeom prst="rect">
            <a:avLst/>
          </a:prstGeom>
        </p:spPr>
      </p:pic>
      <p:sp>
        <p:nvSpPr>
          <p:cNvPr id="3" name="Rectangle 2"/>
          <p:cNvSpPr/>
          <p:nvPr/>
        </p:nvSpPr>
        <p:spPr>
          <a:xfrm>
            <a:off x="762000" y="-76200"/>
            <a:ext cx="8610600" cy="1107996"/>
          </a:xfrm>
          <a:prstGeom prst="rect">
            <a:avLst/>
          </a:prstGeom>
        </p:spPr>
        <p:txBody>
          <a:bodyPr wrap="square">
            <a:spAutoFit/>
          </a:bodyPr>
          <a:lstStyle/>
          <a:p>
            <a:pPr algn="ctr" defTabSz="449263"/>
            <a:r>
              <a:rPr lang="en-US" sz="2400" b="1" dirty="0" smtClean="0">
                <a:solidFill>
                  <a:srgbClr val="FFFF00"/>
                </a:solidFill>
              </a:rPr>
              <a:t>Avalanches and how an Alaskan Avalanche Encouraged</a:t>
            </a:r>
            <a:r>
              <a:rPr lang="en-US" sz="2400" b="1" dirty="0" smtClean="0">
                <a:solidFill>
                  <a:srgbClr val="FFFF00"/>
                </a:solidFill>
              </a:rPr>
              <a:t/>
            </a:r>
            <a:br>
              <a:rPr lang="en-US" sz="2400" b="1" dirty="0" smtClean="0">
                <a:solidFill>
                  <a:srgbClr val="FFFF00"/>
                </a:solidFill>
              </a:rPr>
            </a:br>
            <a:r>
              <a:rPr lang="en-US" sz="2400" b="1" dirty="0" smtClean="0">
                <a:solidFill>
                  <a:srgbClr val="FFFF00"/>
                </a:solidFill>
              </a:rPr>
              <a:t>Short-Term Electricity Conservation in </a:t>
            </a:r>
            <a:r>
              <a:rPr lang="en-US" sz="2400" b="1" dirty="0" smtClean="0">
                <a:solidFill>
                  <a:srgbClr val="FFFF00"/>
                </a:solidFill>
              </a:rPr>
              <a:t>Juneau</a:t>
            </a:r>
          </a:p>
          <a:p>
            <a:pPr algn="ctr" defTabSz="449263"/>
            <a:r>
              <a:rPr lang="en-US" b="1" dirty="0" smtClean="0">
                <a:solidFill>
                  <a:srgbClr val="FFFF00"/>
                </a:solidFill>
              </a:rPr>
              <a:t>Dr. Cathy Connor- University Alaska Southeast 02-03-2012</a:t>
            </a:r>
            <a:endParaRPr lang="en-US" dirty="0">
              <a:solidFill>
                <a:srgbClr val="FFFF00"/>
              </a:solidFill>
            </a:endParaRPr>
          </a:p>
        </p:txBody>
      </p:sp>
      <p:sp>
        <p:nvSpPr>
          <p:cNvPr id="5" name="Slide Number Placeholder 4"/>
          <p:cNvSpPr>
            <a:spLocks noGrp="1"/>
          </p:cNvSpPr>
          <p:nvPr>
            <p:ph type="sldNum" sz="quarter" idx="12"/>
          </p:nvPr>
        </p:nvSpPr>
        <p:spPr/>
        <p:txBody>
          <a:bodyPr/>
          <a:lstStyle/>
          <a:p>
            <a:fld id="{0A0E7FD3-6B40-4845-9763-888B22124B97}"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tJuneau.jpg"/>
          <p:cNvPicPr>
            <a:picLocks noChangeAspect="1"/>
          </p:cNvPicPr>
          <p:nvPr/>
        </p:nvPicPr>
        <p:blipFill>
          <a:blip r:embed="rId2"/>
          <a:stretch>
            <a:fillRect/>
          </a:stretch>
        </p:blipFill>
        <p:spPr>
          <a:xfrm>
            <a:off x="298865" y="0"/>
            <a:ext cx="8546270" cy="6858000"/>
          </a:xfrm>
          <a:prstGeom prst="rect">
            <a:avLst/>
          </a:prstGeom>
        </p:spPr>
      </p:pic>
      <p:sp>
        <p:nvSpPr>
          <p:cNvPr id="3" name="TextBox 2"/>
          <p:cNvSpPr txBox="1"/>
          <p:nvPr/>
        </p:nvSpPr>
        <p:spPr>
          <a:xfrm>
            <a:off x="3375188" y="316468"/>
            <a:ext cx="1196812" cy="369332"/>
          </a:xfrm>
          <a:prstGeom prst="rect">
            <a:avLst/>
          </a:prstGeom>
          <a:noFill/>
        </p:spPr>
        <p:txBody>
          <a:bodyPr wrap="none" rtlCol="0">
            <a:spAutoFit/>
          </a:bodyPr>
          <a:lstStyle/>
          <a:p>
            <a:r>
              <a:rPr lang="en-US" b="1" dirty="0" smtClean="0">
                <a:solidFill>
                  <a:schemeClr val="bg1"/>
                </a:solidFill>
              </a:rPr>
              <a:t>Mt Juneau</a:t>
            </a:r>
            <a:endParaRPr lang="en-US" b="1" dirty="0">
              <a:solidFill>
                <a:schemeClr val="bg1"/>
              </a:solidFill>
            </a:endParaRPr>
          </a:p>
        </p:txBody>
      </p:sp>
      <p:sp>
        <p:nvSpPr>
          <p:cNvPr id="4" name="TextBox 3"/>
          <p:cNvSpPr txBox="1"/>
          <p:nvPr/>
        </p:nvSpPr>
        <p:spPr>
          <a:xfrm>
            <a:off x="6705600" y="316468"/>
            <a:ext cx="1390124" cy="369332"/>
          </a:xfrm>
          <a:prstGeom prst="rect">
            <a:avLst/>
          </a:prstGeom>
          <a:noFill/>
        </p:spPr>
        <p:txBody>
          <a:bodyPr wrap="none" rtlCol="0">
            <a:spAutoFit/>
          </a:bodyPr>
          <a:lstStyle/>
          <a:p>
            <a:r>
              <a:rPr lang="en-US" b="1" dirty="0" smtClean="0">
                <a:solidFill>
                  <a:srgbClr val="FFFFFF"/>
                </a:solidFill>
              </a:rPr>
              <a:t>CHOP GULLY</a:t>
            </a:r>
            <a:endParaRPr lang="en-US" b="1" dirty="0">
              <a:solidFill>
                <a:srgbClr val="FFFFFF"/>
              </a:solidFill>
            </a:endParaRPr>
          </a:p>
        </p:txBody>
      </p:sp>
      <p:sp>
        <p:nvSpPr>
          <p:cNvPr id="5" name="TextBox 4"/>
          <p:cNvSpPr txBox="1"/>
          <p:nvPr/>
        </p:nvSpPr>
        <p:spPr>
          <a:xfrm>
            <a:off x="3746053" y="5117068"/>
            <a:ext cx="3711272" cy="369332"/>
          </a:xfrm>
          <a:prstGeom prst="rect">
            <a:avLst/>
          </a:prstGeom>
          <a:noFill/>
        </p:spPr>
        <p:txBody>
          <a:bodyPr wrap="none" rtlCol="0">
            <a:spAutoFit/>
          </a:bodyPr>
          <a:lstStyle/>
          <a:p>
            <a:r>
              <a:rPr lang="en-US" b="1" dirty="0" err="1" smtClean="0"/>
              <a:t>Behrends</a:t>
            </a:r>
            <a:r>
              <a:rPr lang="en-US" b="1" dirty="0" smtClean="0"/>
              <a:t> Ave Avalanche path profile</a:t>
            </a:r>
            <a:endParaRPr lang="en-US" b="1" dirty="0"/>
          </a:p>
        </p:txBody>
      </p:sp>
      <p:sp>
        <p:nvSpPr>
          <p:cNvPr id="6" name="Slide Number Placeholder 5"/>
          <p:cNvSpPr>
            <a:spLocks noGrp="1"/>
          </p:cNvSpPr>
          <p:nvPr>
            <p:ph type="sldNum" sz="quarter" idx="12"/>
          </p:nvPr>
        </p:nvSpPr>
        <p:spPr/>
        <p:txBody>
          <a:bodyPr/>
          <a:lstStyle/>
          <a:p>
            <a:fld id="{0A0E7FD3-6B40-4845-9763-888B22124B97}"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0A0E7FD3-6B40-4845-9763-888B22124B97}"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0A0E7FD3-6B40-4845-9763-888B22124B97}"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Juneau Avalanche Videos </a:t>
            </a:r>
            <a:endParaRPr lang="en-US" dirty="0"/>
          </a:p>
        </p:txBody>
      </p:sp>
      <p:sp>
        <p:nvSpPr>
          <p:cNvPr id="3" name="Content Placeholder 2"/>
          <p:cNvSpPr>
            <a:spLocks noGrp="1"/>
          </p:cNvSpPr>
          <p:nvPr>
            <p:ph idx="1"/>
          </p:nvPr>
        </p:nvSpPr>
        <p:spPr/>
        <p:txBody>
          <a:bodyPr>
            <a:normAutofit fontScale="92500"/>
          </a:bodyPr>
          <a:lstStyle/>
          <a:p>
            <a:r>
              <a:rPr lang="en-US" dirty="0" smtClean="0"/>
              <a:t>Video of downtown Juneau Chop Gully slide</a:t>
            </a:r>
          </a:p>
          <a:p>
            <a:r>
              <a:rPr lang="en-US" dirty="0" smtClean="0">
                <a:hlinkClick r:id="rId2"/>
              </a:rPr>
              <a:t>http://www.youtube.com/watch?v=yxCqUQI1PEw</a:t>
            </a:r>
            <a:endParaRPr lang="en-US" dirty="0" smtClean="0"/>
          </a:p>
          <a:p>
            <a:r>
              <a:rPr lang="en-US" dirty="0" smtClean="0"/>
              <a:t>Video of avalanche down </a:t>
            </a:r>
            <a:r>
              <a:rPr lang="en-US" dirty="0" err="1" smtClean="0"/>
              <a:t>Snowslide</a:t>
            </a:r>
            <a:r>
              <a:rPr lang="en-US" dirty="0" smtClean="0"/>
              <a:t> Creek Gulch</a:t>
            </a:r>
          </a:p>
          <a:p>
            <a:r>
              <a:rPr lang="en-US" dirty="0" smtClean="0">
                <a:hlinkClick r:id="rId3"/>
              </a:rPr>
              <a:t>http://www.youtube.com/watch?v=W2h7q8Ln01I</a:t>
            </a:r>
            <a:endParaRPr lang="en-US" dirty="0" smtClean="0"/>
          </a:p>
          <a:p>
            <a:r>
              <a:rPr lang="en-US" dirty="0" smtClean="0"/>
              <a:t>Video  of slab avalanche off metal roof</a:t>
            </a:r>
          </a:p>
          <a:p>
            <a:r>
              <a:rPr lang="en-US" dirty="0" smtClean="0">
                <a:hlinkClick r:id="rId4"/>
              </a:rPr>
              <a:t>http://www.youtube.com/watch?v=z8h_77S7Z8I</a:t>
            </a:r>
            <a:endParaRPr lang="en-US" dirty="0" smtClean="0"/>
          </a:p>
          <a:p>
            <a:endParaRPr lang="en-US" dirty="0"/>
          </a:p>
        </p:txBody>
      </p:sp>
      <p:sp>
        <p:nvSpPr>
          <p:cNvPr id="4" name="Slide Number Placeholder 3"/>
          <p:cNvSpPr>
            <a:spLocks noGrp="1"/>
          </p:cNvSpPr>
          <p:nvPr>
            <p:ph type="sldNum" sz="quarter" idx="12"/>
          </p:nvPr>
        </p:nvSpPr>
        <p:spPr/>
        <p:txBody>
          <a:bodyPr/>
          <a:lstStyle/>
          <a:p>
            <a:fld id="{0A0E7FD3-6B40-4845-9763-888B22124B97}"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1371600"/>
            <a:ext cx="4114800" cy="1143000"/>
          </a:xfrm>
        </p:spPr>
        <p:txBody>
          <a:bodyPr>
            <a:normAutofit fontScale="90000"/>
          </a:bodyPr>
          <a:lstStyle/>
          <a:p>
            <a:r>
              <a:rPr lang="en-US" dirty="0" smtClean="0"/>
              <a:t/>
            </a:r>
            <a:br>
              <a:rPr lang="en-US" dirty="0" smtClean="0"/>
            </a:br>
            <a:r>
              <a:rPr lang="en-US" dirty="0" smtClean="0"/>
              <a:t>Hydropower in Southeast Alaska</a:t>
            </a:r>
            <a:br>
              <a:rPr lang="en-US" dirty="0" smtClean="0"/>
            </a:br>
            <a:r>
              <a:rPr lang="en-US" sz="2222" dirty="0"/>
              <a:t>Figure 1: Southeast Alaska </a:t>
            </a:r>
            <a:r>
              <a:rPr lang="en-US" sz="2222" dirty="0" err="1"/>
              <a:t>â</a:t>
            </a:r>
            <a:r>
              <a:rPr lang="en-US" sz="2222" dirty="0"/>
              <a:t>€“ Canada regional transmission interties and selected power generation facilities (both existing and proposed). All power generation sites shown on the map are hydroelectric, unless otherwise noted</a:t>
            </a:r>
            <a:r>
              <a:rPr lang="en-US" sz="2222" dirty="0" smtClean="0"/>
              <a:t> </a:t>
            </a:r>
            <a:br>
              <a:rPr lang="en-US" sz="2222" dirty="0" smtClean="0"/>
            </a:br>
            <a:r>
              <a:rPr lang="en-US" sz="2222" dirty="0" smtClean="0"/>
              <a:t>http://</a:t>
            </a:r>
            <a:r>
              <a:rPr lang="en-US" sz="2222" dirty="0" err="1" smtClean="0"/>
              <a:t>www.waterpowermagazine.com/graphic.asp?sc</a:t>
            </a:r>
            <a:r>
              <a:rPr lang="en-US" sz="2222" dirty="0" smtClean="0"/>
              <a:t>=2053893&amp;seq=3</a:t>
            </a:r>
            <a:endParaRPr lang="en-US" sz="2222" dirty="0"/>
          </a:p>
        </p:txBody>
      </p:sp>
      <p:pic>
        <p:nvPicPr>
          <p:cNvPr id="4" name="Picture 3"/>
          <p:cNvPicPr>
            <a:picLocks noChangeAspect="1"/>
          </p:cNvPicPr>
          <p:nvPr/>
        </p:nvPicPr>
        <p:blipFill>
          <a:blip r:embed="rId2"/>
          <a:stretch>
            <a:fillRect/>
          </a:stretch>
        </p:blipFill>
        <p:spPr>
          <a:xfrm>
            <a:off x="0" y="0"/>
            <a:ext cx="5181600" cy="7038000"/>
          </a:xfrm>
          <a:prstGeom prst="rect">
            <a:avLst/>
          </a:prstGeom>
        </p:spPr>
      </p:pic>
      <p:sp>
        <p:nvSpPr>
          <p:cNvPr id="5" name="Slide Number Placeholder 4"/>
          <p:cNvSpPr>
            <a:spLocks noGrp="1"/>
          </p:cNvSpPr>
          <p:nvPr>
            <p:ph type="sldNum" sz="quarter" idx="12"/>
          </p:nvPr>
        </p:nvSpPr>
        <p:spPr/>
        <p:txBody>
          <a:bodyPr/>
          <a:lstStyle/>
          <a:p>
            <a:fld id="{0A0E7FD3-6B40-4845-9763-888B22124B97}"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TAP HYDROPOWER</a:t>
            </a:r>
            <a:endParaRPr lang="en-US" dirty="0"/>
          </a:p>
        </p:txBody>
      </p:sp>
      <p:sp>
        <p:nvSpPr>
          <p:cNvPr id="3" name="Content Placeholder 2"/>
          <p:cNvSpPr>
            <a:spLocks noGrp="1"/>
          </p:cNvSpPr>
          <p:nvPr>
            <p:ph idx="1"/>
          </p:nvPr>
        </p:nvSpPr>
        <p:spPr/>
        <p:txBody>
          <a:bodyPr>
            <a:normAutofit fontScale="92500" lnSpcReduction="20000"/>
          </a:bodyPr>
          <a:lstStyle/>
          <a:p>
            <a:r>
              <a:rPr lang="en-US" dirty="0"/>
              <a:t>Southeast Alaska is blessed with abundant water and steep terrain, resulting in a huge hydro power resource. The total theoretical hydro potential of SE Alaska is probably in excess of 10,000MW of capacity, with only about 200MW of this potential already tapped. Much of this potential will not be developed due to environmental concerns, or is located in protected wilderness areas or national parks. However, hundreds of remaining hydro power sites (mostly small-scale) could be developed with minimal environmental impact.</a:t>
            </a:r>
            <a:r>
              <a:rPr lang="en-US" dirty="0" smtClean="0"/>
              <a:t> </a:t>
            </a:r>
            <a:endParaRPr lang="en-US" dirty="0"/>
          </a:p>
        </p:txBody>
      </p:sp>
      <p:sp>
        <p:nvSpPr>
          <p:cNvPr id="4" name="Slide Number Placeholder 3"/>
          <p:cNvSpPr>
            <a:spLocks noGrp="1"/>
          </p:cNvSpPr>
          <p:nvPr>
            <p:ph type="sldNum" sz="quarter" idx="12"/>
          </p:nvPr>
        </p:nvSpPr>
        <p:spPr/>
        <p:txBody>
          <a:bodyPr/>
          <a:lstStyle/>
          <a:p>
            <a:fld id="{0A0E7FD3-6B40-4845-9763-888B22124B97}"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a:t>
            </a:r>
            <a:r>
              <a:rPr lang="en-US" dirty="0" err="1" smtClean="0"/>
              <a:t>Snettisham</a:t>
            </a:r>
            <a:r>
              <a:rPr lang="en-US" dirty="0" smtClean="0"/>
              <a:t> Hydropower Plant</a:t>
            </a:r>
            <a:endParaRPr lang="en-US" dirty="0"/>
          </a:p>
        </p:txBody>
      </p:sp>
      <p:sp>
        <p:nvSpPr>
          <p:cNvPr id="3" name="Content Placeholder 2"/>
          <p:cNvSpPr>
            <a:spLocks noGrp="1"/>
          </p:cNvSpPr>
          <p:nvPr>
            <p:ph idx="1"/>
          </p:nvPr>
        </p:nvSpPr>
        <p:spPr/>
        <p:txBody>
          <a:bodyPr/>
          <a:lstStyle/>
          <a:p>
            <a:r>
              <a:rPr lang="en-US" dirty="0" smtClean="0"/>
              <a:t>Use GOOGLE Earth to find Juneau’s Lake Tap Hydropower</a:t>
            </a:r>
          </a:p>
          <a:p>
            <a:r>
              <a:rPr lang="en-US" dirty="0" smtClean="0"/>
              <a:t>58.133349N, -133.715822W</a:t>
            </a:r>
          </a:p>
          <a:p>
            <a:r>
              <a:rPr lang="en-US" dirty="0" smtClean="0"/>
              <a:t>Transmission lines from the generator connect turbine with Juneau ~46 miles to the north.</a:t>
            </a:r>
            <a:endParaRPr lang="en-US" dirty="0"/>
          </a:p>
        </p:txBody>
      </p:sp>
      <p:sp>
        <p:nvSpPr>
          <p:cNvPr id="4" name="Slide Number Placeholder 3"/>
          <p:cNvSpPr>
            <a:spLocks noGrp="1"/>
          </p:cNvSpPr>
          <p:nvPr>
            <p:ph type="sldNum" sz="quarter" idx="12"/>
          </p:nvPr>
        </p:nvSpPr>
        <p:spPr/>
        <p:txBody>
          <a:bodyPr/>
          <a:lstStyle/>
          <a:p>
            <a:fld id="{0A0E7FD3-6B40-4845-9763-888B22124B97}"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Most of the region’s existing and proposed hydroelectric sites are lake-tap developments, on relatively small drainage basins with heavy runoffs. These lakes, typically formed by glaciers which receded after the last ice age, are perched at higher elevations, with tunnels or penstocks leading to powerhouses at lower elevations. Lake-tap projects often do not require a dam, and thus tend to have relatively low environmental impacts.</a:t>
            </a:r>
          </a:p>
          <a:p>
            <a:endParaRPr lang="en-US" dirty="0"/>
          </a:p>
        </p:txBody>
      </p:sp>
      <p:sp>
        <p:nvSpPr>
          <p:cNvPr id="4" name="Slide Number Placeholder 3"/>
          <p:cNvSpPr>
            <a:spLocks noGrp="1"/>
          </p:cNvSpPr>
          <p:nvPr>
            <p:ph type="sldNum" sz="quarter" idx="12"/>
          </p:nvPr>
        </p:nvSpPr>
        <p:spPr/>
        <p:txBody>
          <a:bodyPr/>
          <a:lstStyle/>
          <a:p>
            <a:fld id="{0A0E7FD3-6B40-4845-9763-888B22124B97}"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3842" y="0"/>
            <a:ext cx="5336316" cy="3429000"/>
          </a:xfrm>
          <a:prstGeom prst="rect">
            <a:avLst/>
          </a:prstGeom>
        </p:spPr>
      </p:pic>
      <p:pic>
        <p:nvPicPr>
          <p:cNvPr id="3" name="Picture 2"/>
          <p:cNvPicPr>
            <a:picLocks noChangeAspect="1"/>
          </p:cNvPicPr>
          <p:nvPr/>
        </p:nvPicPr>
        <p:blipFill>
          <a:blip r:embed="rId3"/>
          <a:stretch>
            <a:fillRect/>
          </a:stretch>
        </p:blipFill>
        <p:spPr>
          <a:xfrm>
            <a:off x="1596325" y="3429000"/>
            <a:ext cx="5951349" cy="3429000"/>
          </a:xfrm>
          <a:prstGeom prst="rect">
            <a:avLst/>
          </a:prstGeom>
        </p:spPr>
      </p:pic>
      <p:sp>
        <p:nvSpPr>
          <p:cNvPr id="4" name="Slide Number Placeholder 3"/>
          <p:cNvSpPr>
            <a:spLocks noGrp="1"/>
          </p:cNvSpPr>
          <p:nvPr>
            <p:ph type="sldNum" sz="quarter" idx="12"/>
          </p:nvPr>
        </p:nvSpPr>
        <p:spPr/>
        <p:txBody>
          <a:bodyPr/>
          <a:lstStyle/>
          <a:p>
            <a:fld id="{0A0E7FD3-6B40-4845-9763-888B22124B97}" type="slidenum">
              <a:rPr lang="en-US" smtClean="0"/>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Avalanche Destroys AK Capital City Power Supply April 16, 2008</a:t>
            </a:r>
            <a:endParaRPr lang="en-US" dirty="0"/>
          </a:p>
        </p:txBody>
      </p:sp>
      <p:sp>
        <p:nvSpPr>
          <p:cNvPr id="5" name="Content Placeholder 4"/>
          <p:cNvSpPr>
            <a:spLocks noGrp="1"/>
          </p:cNvSpPr>
          <p:nvPr>
            <p:ph idx="1"/>
          </p:nvPr>
        </p:nvSpPr>
        <p:spPr>
          <a:xfrm>
            <a:off x="457200" y="1600200"/>
            <a:ext cx="8229600" cy="5257800"/>
          </a:xfrm>
        </p:spPr>
        <p:txBody>
          <a:bodyPr>
            <a:noAutofit/>
          </a:bodyPr>
          <a:lstStyle/>
          <a:p>
            <a:r>
              <a:rPr lang="en-US" sz="2400" baseline="0" dirty="0" smtClean="0"/>
              <a:t>An avalanche destroyed a section of the main hydroelectric transmission line to Juneau,</a:t>
            </a:r>
            <a:r>
              <a:rPr lang="en-US" sz="2400" dirty="0" smtClean="0"/>
              <a:t> </a:t>
            </a:r>
            <a:r>
              <a:rPr lang="en-US" sz="2400" baseline="0" dirty="0" smtClean="0"/>
              <a:t>Alaska on April 16, 2008. Backup generators replaced the lost capacity but the use of diesel fuel</a:t>
            </a:r>
            <a:r>
              <a:rPr lang="en-US" sz="2400" dirty="0" smtClean="0"/>
              <a:t> </a:t>
            </a:r>
            <a:r>
              <a:rPr lang="en-US" sz="2400" baseline="0" dirty="0" smtClean="0"/>
              <a:t>for generation caused electricity prices to increase 500 percent for a 45-day period.</a:t>
            </a:r>
            <a:r>
              <a:rPr lang="en-US" sz="2400" baseline="0" dirty="0" smtClean="0"/>
              <a:t> </a:t>
            </a:r>
            <a:r>
              <a:rPr lang="en-US" sz="2400" b="1" baseline="0" dirty="0" smtClean="0">
                <a:solidFill>
                  <a:srgbClr val="FF0000"/>
                </a:solidFill>
              </a:rPr>
              <a:t>These equated to $1.5 million per week.</a:t>
            </a:r>
          </a:p>
          <a:p>
            <a:r>
              <a:rPr lang="en-US" sz="2400" baseline="0" dirty="0" smtClean="0"/>
              <a:t>Juneau citizen response to</a:t>
            </a:r>
            <a:r>
              <a:rPr lang="en-US" sz="2400" dirty="0" smtClean="0"/>
              <a:t> </a:t>
            </a:r>
            <a:r>
              <a:rPr lang="en-US" sz="2400" baseline="0" dirty="0" smtClean="0"/>
              <a:t>this </a:t>
            </a:r>
            <a:r>
              <a:rPr lang="en-US" sz="2400" baseline="0" dirty="0" smtClean="0"/>
              <a:t>electricity “crisis” included electricity conservation that began within two days of the event</a:t>
            </a:r>
            <a:r>
              <a:rPr lang="en-US" sz="2400" dirty="0" smtClean="0"/>
              <a:t> </a:t>
            </a:r>
            <a:r>
              <a:rPr lang="en-US" sz="2400" baseline="0" dirty="0" smtClean="0"/>
              <a:t>and reduced electricity use by 25% over the period of supply disruption relative to the same</a:t>
            </a:r>
            <a:r>
              <a:rPr lang="en-US" sz="2400" dirty="0" smtClean="0"/>
              <a:t> </a:t>
            </a:r>
            <a:r>
              <a:rPr lang="en-US" sz="2400" baseline="0" dirty="0" smtClean="0"/>
              <a:t>period in 2007. Conservation of about 8% relative to 2007 persisted after the transmission </a:t>
            </a:r>
            <a:r>
              <a:rPr lang="en-US" sz="2400" baseline="0" dirty="0" smtClean="0"/>
              <a:t>line</a:t>
            </a:r>
            <a:r>
              <a:rPr lang="en-US" sz="2400" dirty="0" smtClean="0"/>
              <a:t> </a:t>
            </a:r>
            <a:r>
              <a:rPr lang="en-US" sz="2400" baseline="0" dirty="0" smtClean="0"/>
              <a:t>was </a:t>
            </a:r>
            <a:r>
              <a:rPr lang="en-US" sz="2400" baseline="0" dirty="0" smtClean="0"/>
              <a:t>repaired and electricity rates returned to normal</a:t>
            </a:r>
            <a:r>
              <a:rPr lang="en-US" sz="2000" baseline="0" dirty="0" smtClean="0"/>
              <a:t>.</a:t>
            </a:r>
            <a:r>
              <a:rPr lang="en-US" sz="2000" baseline="0" dirty="0" smtClean="0"/>
              <a:t> </a:t>
            </a:r>
            <a:endParaRPr lang="en-US" sz="2000" dirty="0"/>
          </a:p>
        </p:txBody>
      </p:sp>
      <p:sp>
        <p:nvSpPr>
          <p:cNvPr id="6" name="Slide Number Placeholder 5"/>
          <p:cNvSpPr>
            <a:spLocks noGrp="1"/>
          </p:cNvSpPr>
          <p:nvPr>
            <p:ph type="sldNum" sz="quarter" idx="12"/>
          </p:nvPr>
        </p:nvSpPr>
        <p:spPr/>
        <p:txBody>
          <a:bodyPr/>
          <a:lstStyle/>
          <a:p>
            <a:fld id="{0A0E7FD3-6B40-4845-9763-888B22124B97}"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Thinking About Avalanches</a:t>
            </a:r>
            <a:endParaRPr lang="en-US" dirty="0"/>
          </a:p>
        </p:txBody>
      </p:sp>
      <p:sp>
        <p:nvSpPr>
          <p:cNvPr id="3" name="Content Placeholder 2"/>
          <p:cNvSpPr>
            <a:spLocks noGrp="1"/>
          </p:cNvSpPr>
          <p:nvPr>
            <p:ph idx="1"/>
          </p:nvPr>
        </p:nvSpPr>
        <p:spPr/>
        <p:txBody>
          <a:bodyPr>
            <a:normAutofit/>
          </a:bodyPr>
          <a:lstStyle/>
          <a:p>
            <a:r>
              <a:rPr lang="en-US" sz="4000" dirty="0" smtClean="0"/>
              <a:t>The Mass Movement Process</a:t>
            </a:r>
          </a:p>
          <a:p>
            <a:r>
              <a:rPr lang="en-US" sz="4000" dirty="0" smtClean="0"/>
              <a:t>Tilt board demonstration</a:t>
            </a:r>
          </a:p>
          <a:p>
            <a:r>
              <a:rPr lang="en-US" sz="4000" dirty="0" smtClean="0"/>
              <a:t>GOOGLE </a:t>
            </a:r>
            <a:r>
              <a:rPr lang="en-US" sz="4000" dirty="0" smtClean="0"/>
              <a:t>Earth Slope calculations for Juneau </a:t>
            </a:r>
            <a:r>
              <a:rPr lang="en-US" sz="4000" dirty="0" smtClean="0"/>
              <a:t>Slide paths</a:t>
            </a:r>
          </a:p>
          <a:p>
            <a:r>
              <a:rPr lang="en-US" sz="4000" dirty="0" smtClean="0"/>
              <a:t>Case study of energy reduction in Juneau.</a:t>
            </a:r>
            <a:endParaRPr lang="en-US" sz="4000" dirty="0"/>
          </a:p>
        </p:txBody>
      </p:sp>
      <p:sp>
        <p:nvSpPr>
          <p:cNvPr id="4" name="Slide Number Placeholder 3"/>
          <p:cNvSpPr>
            <a:spLocks noGrp="1"/>
          </p:cNvSpPr>
          <p:nvPr>
            <p:ph type="sldNum" sz="quarter" idx="12"/>
          </p:nvPr>
        </p:nvSpPr>
        <p:spPr/>
        <p:txBody>
          <a:bodyPr/>
          <a:lstStyle/>
          <a:p>
            <a:fld id="{0A0E7FD3-6B40-4845-9763-888B22124B97}"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r>
              <a:rPr lang="en-US" dirty="0" smtClean="0"/>
              <a:t>A second avalanche on January 9, 2009 damaged the same section of transmission line and caused a second supply disruption, albeit shorter in duration (19 days) and magnitude of price increase (200 percent).</a:t>
            </a:r>
            <a:r>
              <a:rPr lang="en-US" dirty="0" smtClean="0"/>
              <a:t> </a:t>
            </a:r>
          </a:p>
          <a:p>
            <a:r>
              <a:rPr lang="en-US" dirty="0" smtClean="0"/>
              <a:t>This </a:t>
            </a:r>
            <a:r>
              <a:rPr lang="en-US" dirty="0" smtClean="0"/>
              <a:t>time </a:t>
            </a:r>
            <a:r>
              <a:rPr lang="en-US" dirty="0" smtClean="0"/>
              <a:t>observed conservation </a:t>
            </a:r>
            <a:r>
              <a:rPr lang="en-US" dirty="0" smtClean="0"/>
              <a:t>during the disruption was less (12% relative to 2007) while persistent conservation after the event increased by two percentage points to 10% relative to 2007.</a:t>
            </a:r>
          </a:p>
          <a:p>
            <a:endParaRPr lang="en-US" dirty="0"/>
          </a:p>
        </p:txBody>
      </p:sp>
      <p:sp>
        <p:nvSpPr>
          <p:cNvPr id="4" name="Slide Number Placeholder 3"/>
          <p:cNvSpPr>
            <a:spLocks noGrp="1"/>
          </p:cNvSpPr>
          <p:nvPr>
            <p:ph type="sldNum" sz="quarter" idx="12"/>
          </p:nvPr>
        </p:nvSpPr>
        <p:spPr/>
        <p:txBody>
          <a:bodyPr/>
          <a:lstStyle/>
          <a:p>
            <a:fld id="{0A0E7FD3-6B40-4845-9763-888B22124B97}"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2807" y="1"/>
            <a:ext cx="8498385" cy="6857999"/>
          </a:xfrm>
          <a:prstGeom prst="rect">
            <a:avLst/>
          </a:prstGeom>
        </p:spPr>
      </p:pic>
      <p:sp>
        <p:nvSpPr>
          <p:cNvPr id="3" name="Slide Number Placeholder 2"/>
          <p:cNvSpPr>
            <a:spLocks noGrp="1"/>
          </p:cNvSpPr>
          <p:nvPr>
            <p:ph type="sldNum" sz="quarter" idx="12"/>
          </p:nvPr>
        </p:nvSpPr>
        <p:spPr/>
        <p:txBody>
          <a:bodyPr/>
          <a:lstStyle/>
          <a:p>
            <a:fld id="{0A0E7FD3-6B40-4845-9763-888B22124B97}"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102393"/>
            <a:ext cx="4572000" cy="6679407"/>
          </a:xfrm>
          <a:prstGeom prst="rect">
            <a:avLst/>
          </a:prstGeom>
        </p:spPr>
      </p:pic>
      <p:pic>
        <p:nvPicPr>
          <p:cNvPr id="3" name="Picture 2"/>
          <p:cNvPicPr>
            <a:picLocks noChangeAspect="1"/>
          </p:cNvPicPr>
          <p:nvPr/>
        </p:nvPicPr>
        <p:blipFill>
          <a:blip r:embed="rId3"/>
          <a:stretch>
            <a:fillRect/>
          </a:stretch>
        </p:blipFill>
        <p:spPr>
          <a:xfrm>
            <a:off x="4648200" y="1981200"/>
            <a:ext cx="4572000" cy="3429000"/>
          </a:xfrm>
          <a:prstGeom prst="rect">
            <a:avLst/>
          </a:prstGeom>
        </p:spPr>
      </p:pic>
      <p:sp>
        <p:nvSpPr>
          <p:cNvPr id="4" name="Slide Number Placeholder 3"/>
          <p:cNvSpPr>
            <a:spLocks noGrp="1"/>
          </p:cNvSpPr>
          <p:nvPr>
            <p:ph type="sldNum" sz="quarter" idx="12"/>
          </p:nvPr>
        </p:nvSpPr>
        <p:spPr/>
        <p:txBody>
          <a:bodyPr/>
          <a:lstStyle/>
          <a:p>
            <a:fld id="{0A0E7FD3-6B40-4845-9763-888B22124B97}"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0A0E7FD3-6B40-4845-9763-888B22124B97}"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525963"/>
          </a:xfrm>
        </p:spPr>
        <p:txBody>
          <a:bodyPr>
            <a:normAutofit lnSpcReduction="10000"/>
          </a:bodyPr>
          <a:lstStyle/>
          <a:p>
            <a:pPr algn="ctr">
              <a:buNone/>
            </a:pPr>
            <a:r>
              <a:rPr lang="en-US" sz="6000" b="1" baseline="0" dirty="0" smtClean="0"/>
              <a:t>A Study of Household Activities</a:t>
            </a:r>
          </a:p>
          <a:p>
            <a:pPr algn="ctr">
              <a:buNone/>
            </a:pPr>
            <a:r>
              <a:rPr lang="en-US" b="1" i="1" baseline="0" dirty="0" smtClean="0"/>
              <a:t>Wayne </a:t>
            </a:r>
            <a:r>
              <a:rPr lang="en-US" b="1" i="1" baseline="0" dirty="0" err="1" smtClean="0"/>
              <a:t>Leighty</a:t>
            </a:r>
            <a:r>
              <a:rPr lang="en-US" b="1" i="1" baseline="0" dirty="0" smtClean="0"/>
              <a:t>, University of California, </a:t>
            </a:r>
            <a:r>
              <a:rPr lang="en-US" b="1" i="1" baseline="0" dirty="0" smtClean="0"/>
              <a:t>Davis</a:t>
            </a:r>
            <a:br>
              <a:rPr lang="en-US" b="1" i="1" baseline="0" dirty="0" smtClean="0"/>
            </a:br>
            <a:r>
              <a:rPr lang="en-US" b="1" i="1" baseline="0" dirty="0" smtClean="0"/>
              <a:t>Alan </a:t>
            </a:r>
            <a:r>
              <a:rPr lang="en-US" b="1" i="1" baseline="0" dirty="0" smtClean="0"/>
              <a:t>Meier, Lawrence Berkeley National Laboratory</a:t>
            </a:r>
            <a:endParaRPr lang="en-US" dirty="0" smtClean="0"/>
          </a:p>
          <a:p>
            <a:r>
              <a:rPr lang="en-US" dirty="0" smtClean="0"/>
              <a:t>http://www.aceee.org/files/proceedings/2010/data/papers/2131.pdf</a:t>
            </a:r>
            <a:endParaRPr lang="en-US" dirty="0"/>
          </a:p>
        </p:txBody>
      </p:sp>
      <p:sp>
        <p:nvSpPr>
          <p:cNvPr id="4" name="Slide Number Placeholder 3"/>
          <p:cNvSpPr>
            <a:spLocks noGrp="1"/>
          </p:cNvSpPr>
          <p:nvPr>
            <p:ph type="sldNum" sz="quarter" idx="12"/>
          </p:nvPr>
        </p:nvSpPr>
        <p:spPr/>
        <p:txBody>
          <a:bodyPr/>
          <a:lstStyle/>
          <a:p>
            <a:fld id="{0A0E7FD3-6B40-4845-9763-888B22124B97}"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5400" y="206879"/>
            <a:ext cx="6781800" cy="6669039"/>
          </a:xfrm>
          <a:prstGeom prst="rect">
            <a:avLst/>
          </a:prstGeom>
        </p:spPr>
      </p:pic>
      <p:sp>
        <p:nvSpPr>
          <p:cNvPr id="3" name="Slide Number Placeholder 2"/>
          <p:cNvSpPr>
            <a:spLocks noGrp="1"/>
          </p:cNvSpPr>
          <p:nvPr>
            <p:ph type="sldNum" sz="quarter" idx="12"/>
          </p:nvPr>
        </p:nvSpPr>
        <p:spPr/>
        <p:txBody>
          <a:bodyPr/>
          <a:lstStyle/>
          <a:p>
            <a:fld id="{0A0E7FD3-6B40-4845-9763-888B22124B97}" type="slidenum">
              <a:rPr lang="en-US" smtClean="0"/>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5936" r="6714"/>
          <a:stretch>
            <a:fillRect/>
          </a:stretch>
        </p:blipFill>
        <p:spPr>
          <a:xfrm>
            <a:off x="0" y="381000"/>
            <a:ext cx="9147116" cy="6019800"/>
          </a:xfrm>
          <a:prstGeom prst="rect">
            <a:avLst/>
          </a:prstGeom>
        </p:spPr>
      </p:pic>
      <p:sp>
        <p:nvSpPr>
          <p:cNvPr id="3" name="Slide Number Placeholder 2"/>
          <p:cNvSpPr>
            <a:spLocks noGrp="1"/>
          </p:cNvSpPr>
          <p:nvPr>
            <p:ph type="sldNum" sz="quarter" idx="12"/>
          </p:nvPr>
        </p:nvSpPr>
        <p:spPr/>
        <p:txBody>
          <a:bodyPr/>
          <a:lstStyle/>
          <a:p>
            <a:fld id="{0A0E7FD3-6B40-4845-9763-888B22124B97}"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5720" r="6616"/>
          <a:stretch>
            <a:fillRect/>
          </a:stretch>
        </p:blipFill>
        <p:spPr>
          <a:xfrm>
            <a:off x="-1" y="381000"/>
            <a:ext cx="9144001" cy="4633287"/>
          </a:xfrm>
          <a:prstGeom prst="rect">
            <a:avLst/>
          </a:prstGeom>
        </p:spPr>
      </p:pic>
      <p:sp>
        <p:nvSpPr>
          <p:cNvPr id="3" name="Slide Number Placeholder 2"/>
          <p:cNvSpPr>
            <a:spLocks noGrp="1"/>
          </p:cNvSpPr>
          <p:nvPr>
            <p:ph type="sldNum" sz="quarter" idx="12"/>
          </p:nvPr>
        </p:nvSpPr>
        <p:spPr/>
        <p:txBody>
          <a:bodyPr/>
          <a:lstStyle/>
          <a:p>
            <a:fld id="{0A0E7FD3-6B40-4845-9763-888B22124B97}"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88914"/>
            <a:ext cx="9144000" cy="4493624"/>
          </a:xfrm>
          <a:prstGeom prst="rect">
            <a:avLst/>
          </a:prstGeom>
        </p:spPr>
      </p:pic>
      <p:sp>
        <p:nvSpPr>
          <p:cNvPr id="3" name="Slide Number Placeholder 2"/>
          <p:cNvSpPr>
            <a:spLocks noGrp="1"/>
          </p:cNvSpPr>
          <p:nvPr>
            <p:ph type="sldNum" sz="quarter" idx="12"/>
          </p:nvPr>
        </p:nvSpPr>
        <p:spPr/>
        <p:txBody>
          <a:bodyPr/>
          <a:lstStyle/>
          <a:p>
            <a:fld id="{0A0E7FD3-6B40-4845-9763-888B22124B97}"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3429000"/>
            <a:ext cx="4572000" cy="646331"/>
          </a:xfrm>
          <a:prstGeom prst="rect">
            <a:avLst/>
          </a:prstGeom>
        </p:spPr>
        <p:txBody>
          <a:bodyPr>
            <a:spAutoFit/>
          </a:bodyPr>
          <a:lstStyle/>
          <a:p>
            <a:r>
              <a:rPr lang="en-US" dirty="0" smtClean="0"/>
              <a:t>http://images.morris.com/images/juneau/mdControlled/cms/2009/10/02/500171542.jpg</a:t>
            </a:r>
            <a:endParaRPr lang="en-US" dirty="0"/>
          </a:p>
        </p:txBody>
      </p:sp>
      <p:pic>
        <p:nvPicPr>
          <p:cNvPr id="5" name="Picture 4"/>
          <p:cNvPicPr>
            <a:picLocks noChangeAspect="1"/>
          </p:cNvPicPr>
          <p:nvPr/>
        </p:nvPicPr>
        <p:blipFill>
          <a:blip r:embed="rId2"/>
          <a:stretch>
            <a:fillRect/>
          </a:stretch>
        </p:blipFill>
        <p:spPr>
          <a:xfrm>
            <a:off x="0" y="0"/>
            <a:ext cx="4572000" cy="3429000"/>
          </a:xfrm>
          <a:prstGeom prst="rect">
            <a:avLst/>
          </a:prstGeom>
        </p:spPr>
      </p:pic>
      <p:sp>
        <p:nvSpPr>
          <p:cNvPr id="6" name="Rectangle 5"/>
          <p:cNvSpPr/>
          <p:nvPr/>
        </p:nvSpPr>
        <p:spPr>
          <a:xfrm>
            <a:off x="4572000" y="2782669"/>
            <a:ext cx="4572000" cy="646331"/>
          </a:xfrm>
          <a:prstGeom prst="rect">
            <a:avLst/>
          </a:prstGeom>
        </p:spPr>
        <p:txBody>
          <a:bodyPr>
            <a:spAutoFit/>
          </a:bodyPr>
          <a:lstStyle/>
          <a:p>
            <a:r>
              <a:rPr lang="en-US" dirty="0" smtClean="0"/>
              <a:t>http://images.morris.com/images/juneau/mdControlled/cms/2009/10/02/500171608.jpg</a:t>
            </a:r>
            <a:endParaRPr lang="en-US" dirty="0"/>
          </a:p>
        </p:txBody>
      </p:sp>
      <p:pic>
        <p:nvPicPr>
          <p:cNvPr id="7" name="Picture 6"/>
          <p:cNvPicPr>
            <a:picLocks noChangeAspect="1"/>
          </p:cNvPicPr>
          <p:nvPr/>
        </p:nvPicPr>
        <p:blipFill>
          <a:blip r:embed="rId3"/>
          <a:stretch>
            <a:fillRect/>
          </a:stretch>
        </p:blipFill>
        <p:spPr>
          <a:xfrm>
            <a:off x="4572000" y="3429000"/>
            <a:ext cx="4572000" cy="3429000"/>
          </a:xfrm>
          <a:prstGeom prst="rect">
            <a:avLst/>
          </a:prstGeom>
        </p:spPr>
      </p:pic>
      <p:sp>
        <p:nvSpPr>
          <p:cNvPr id="8" name="Slide Number Placeholder 7"/>
          <p:cNvSpPr>
            <a:spLocks noGrp="1"/>
          </p:cNvSpPr>
          <p:nvPr>
            <p:ph type="sldNum" sz="quarter" idx="12"/>
          </p:nvPr>
        </p:nvSpPr>
        <p:spPr/>
        <p:txBody>
          <a:bodyPr/>
          <a:lstStyle/>
          <a:p>
            <a:fld id="{0A0E7FD3-6B40-4845-9763-888B22124B97}" type="slidenum">
              <a:rPr lang="en-US" smtClean="0"/>
              <a:pPr/>
              <a:t>29</a:t>
            </a:fld>
            <a:endParaRPr lang="en-US"/>
          </a:p>
        </p:txBody>
      </p:sp>
      <p:sp>
        <p:nvSpPr>
          <p:cNvPr id="9" name="TextBox 8"/>
          <p:cNvSpPr txBox="1"/>
          <p:nvPr/>
        </p:nvSpPr>
        <p:spPr>
          <a:xfrm>
            <a:off x="4820130" y="981164"/>
            <a:ext cx="4126400" cy="1200328"/>
          </a:xfrm>
          <a:prstGeom prst="rect">
            <a:avLst/>
          </a:prstGeom>
          <a:noFill/>
        </p:spPr>
        <p:txBody>
          <a:bodyPr wrap="none" rtlCol="0">
            <a:spAutoFit/>
          </a:bodyPr>
          <a:lstStyle/>
          <a:p>
            <a:r>
              <a:rPr lang="en-US" sz="2400" b="1" dirty="0" smtClean="0">
                <a:solidFill>
                  <a:srgbClr val="FF0000"/>
                </a:solidFill>
              </a:rPr>
              <a:t>Restoring and strengthening</a:t>
            </a:r>
          </a:p>
          <a:p>
            <a:r>
              <a:rPr lang="en-US" sz="2400" b="1" dirty="0" smtClean="0">
                <a:solidFill>
                  <a:srgbClr val="FF0000"/>
                </a:solidFill>
              </a:rPr>
              <a:t>Reinforcement structures </a:t>
            </a:r>
            <a:br>
              <a:rPr lang="en-US" sz="2400" b="1" dirty="0" smtClean="0">
                <a:solidFill>
                  <a:srgbClr val="FF0000"/>
                </a:solidFill>
              </a:rPr>
            </a:br>
            <a:r>
              <a:rPr lang="en-US" sz="2400" b="1" dirty="0" smtClean="0">
                <a:solidFill>
                  <a:srgbClr val="FF0000"/>
                </a:solidFill>
              </a:rPr>
              <a:t>around</a:t>
            </a:r>
            <a:r>
              <a:rPr lang="en-US" sz="2400" b="1" dirty="0" smtClean="0">
                <a:solidFill>
                  <a:srgbClr val="FF0000"/>
                </a:solidFill>
              </a:rPr>
              <a:t> </a:t>
            </a:r>
            <a:r>
              <a:rPr lang="en-US" sz="2400" b="1" dirty="0" smtClean="0">
                <a:solidFill>
                  <a:srgbClr val="FF0000"/>
                </a:solidFill>
              </a:rPr>
              <a:t>the </a:t>
            </a:r>
            <a:r>
              <a:rPr lang="en-US" sz="2400" b="1" dirty="0" err="1" smtClean="0">
                <a:solidFill>
                  <a:srgbClr val="FF0000"/>
                </a:solidFill>
              </a:rPr>
              <a:t>Snettisham</a:t>
            </a:r>
            <a:r>
              <a:rPr lang="en-US" sz="2400" b="1" dirty="0" smtClean="0">
                <a:solidFill>
                  <a:srgbClr val="FF0000"/>
                </a:solidFill>
              </a:rPr>
              <a:t> towers</a:t>
            </a:r>
            <a:r>
              <a:rPr lang="en-US" sz="2400" dirty="0" smtClean="0"/>
              <a:t>.</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762000" y="6260068"/>
            <a:ext cx="8534400" cy="369332"/>
          </a:xfrm>
          <a:prstGeom prst="rect">
            <a:avLst/>
          </a:prstGeom>
        </p:spPr>
        <p:txBody>
          <a:bodyPr wrap="square">
            <a:spAutoFit/>
          </a:bodyPr>
          <a:lstStyle/>
          <a:p>
            <a:r>
              <a:rPr lang="en-US" dirty="0" err="1" smtClean="0"/>
              <a:t>http://www.meted.ucar.edu/afwa/avalanche/media/graphics/window.jpg</a:t>
            </a:r>
            <a:endParaRPr lang="en-US" dirty="0"/>
          </a:p>
        </p:txBody>
      </p:sp>
      <p:pic>
        <p:nvPicPr>
          <p:cNvPr id="5" name="Picture 4"/>
          <p:cNvPicPr>
            <a:picLocks noChangeAspect="1"/>
          </p:cNvPicPr>
          <p:nvPr/>
        </p:nvPicPr>
        <p:blipFill>
          <a:blip r:embed="rId2"/>
          <a:stretch>
            <a:fillRect/>
          </a:stretch>
        </p:blipFill>
        <p:spPr>
          <a:xfrm>
            <a:off x="108857" y="228600"/>
            <a:ext cx="8577943" cy="6004560"/>
          </a:xfrm>
          <a:prstGeom prst="rect">
            <a:avLst/>
          </a:prstGeom>
        </p:spPr>
      </p:pic>
      <p:sp>
        <p:nvSpPr>
          <p:cNvPr id="6" name="Slide Number Placeholder 5"/>
          <p:cNvSpPr>
            <a:spLocks noGrp="1"/>
          </p:cNvSpPr>
          <p:nvPr>
            <p:ph type="sldNum" sz="quarter" idx="12"/>
          </p:nvPr>
        </p:nvSpPr>
        <p:spPr/>
        <p:txBody>
          <a:bodyPr/>
          <a:lstStyle/>
          <a:p>
            <a:fld id="{0A0E7FD3-6B40-4845-9763-888B22124B97}"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References</a:t>
            </a:r>
            <a:endParaRPr lang="en-US" dirty="0"/>
          </a:p>
        </p:txBody>
      </p:sp>
      <p:sp>
        <p:nvSpPr>
          <p:cNvPr id="3" name="Content Placeholder 2"/>
          <p:cNvSpPr>
            <a:spLocks noGrp="1"/>
          </p:cNvSpPr>
          <p:nvPr>
            <p:ph idx="1"/>
          </p:nvPr>
        </p:nvSpPr>
        <p:spPr>
          <a:xfrm>
            <a:off x="457200" y="990600"/>
            <a:ext cx="8229600" cy="5715000"/>
          </a:xfrm>
        </p:spPr>
        <p:txBody>
          <a:bodyPr>
            <a:normAutofit fontScale="85000" lnSpcReduction="10000"/>
          </a:bodyPr>
          <a:lstStyle/>
          <a:p>
            <a:r>
              <a:rPr lang="en-US" sz="1800" b="1" dirty="0" smtClean="0"/>
              <a:t>Alexander</a:t>
            </a:r>
            <a:r>
              <a:rPr lang="en-US" sz="1800" b="1" dirty="0" smtClean="0"/>
              <a:t>, Rosemarie. 2009. “Avalanche a Year Later.” </a:t>
            </a:r>
            <a:r>
              <a:rPr lang="en-US" sz="1800" b="1" i="1" dirty="0" smtClean="0"/>
              <a:t>KTOO Radio, April 16,</a:t>
            </a:r>
          </a:p>
          <a:p>
            <a:r>
              <a:rPr lang="en-US" sz="1800" b="1" dirty="0" smtClean="0"/>
              <a:t>http://</a:t>
            </a:r>
            <a:r>
              <a:rPr lang="en-US" sz="1800" b="1" dirty="0" err="1" smtClean="0"/>
              <a:t>www.ktoo.org/audiofile.cfm?clip</a:t>
            </a:r>
            <a:r>
              <a:rPr lang="en-US" sz="1800" b="1" dirty="0" smtClean="0"/>
              <a:t>=3819.</a:t>
            </a:r>
          </a:p>
          <a:p>
            <a:r>
              <a:rPr lang="en-US" sz="1800" b="1" dirty="0" smtClean="0"/>
              <a:t>[CEC] California Energy Commission. 2003. Revised Energy Conservation Impact</a:t>
            </a:r>
          </a:p>
          <a:p>
            <a:r>
              <a:rPr lang="en-US" sz="1800" b="1" dirty="0" smtClean="0"/>
              <a:t>Assessment</a:t>
            </a:r>
            <a:r>
              <a:rPr lang="en-US" sz="1800" b="1" i="1" dirty="0" smtClean="0"/>
              <a:t>. Sacramento, CA: California Energy Commission.</a:t>
            </a:r>
          </a:p>
          <a:p>
            <a:r>
              <a:rPr lang="en-US" sz="1800" b="1" dirty="0" err="1" smtClean="0"/>
              <a:t>Eriksen</a:t>
            </a:r>
            <a:r>
              <a:rPr lang="en-US" sz="1800" b="1" dirty="0" smtClean="0"/>
              <a:t>, Eric, Dan </a:t>
            </a:r>
            <a:r>
              <a:rPr lang="en-US" sz="1800" b="1" dirty="0" err="1" smtClean="0"/>
              <a:t>Zacharda</a:t>
            </a:r>
            <a:r>
              <a:rPr lang="en-US" sz="1800" b="1" dirty="0" smtClean="0"/>
              <a:t>, and Jim </a:t>
            </a:r>
            <a:r>
              <a:rPr lang="en-US" sz="1800" b="1" dirty="0" err="1" smtClean="0"/>
              <a:t>Multerer</a:t>
            </a:r>
            <a:r>
              <a:rPr lang="en-US" sz="1800" b="1" dirty="0" smtClean="0"/>
              <a:t>. 2009. “After the Avalanche.” </a:t>
            </a:r>
            <a:r>
              <a:rPr lang="en-US" sz="1800" b="1" i="1" dirty="0" smtClean="0"/>
              <a:t>Transmission and</a:t>
            </a:r>
          </a:p>
          <a:p>
            <a:r>
              <a:rPr lang="en-US" sz="1800" b="1" i="1" dirty="0" smtClean="0"/>
              <a:t>Distribution World, March 1, </a:t>
            </a:r>
            <a:r>
              <a:rPr lang="en-US" sz="1800" b="1" i="1" dirty="0" err="1" smtClean="0"/>
              <a:t>http://tdworld.com/overhead_distribution/avalanche-pronetransmission-</a:t>
            </a:r>
            <a:endParaRPr lang="en-US" sz="1800" b="1" i="1" dirty="0" smtClean="0"/>
          </a:p>
          <a:p>
            <a:r>
              <a:rPr lang="en-US" sz="1800" b="1" dirty="0" smtClean="0"/>
              <a:t>lines-0903/index2.html.</a:t>
            </a:r>
          </a:p>
          <a:p>
            <a:r>
              <a:rPr lang="en-US" sz="1800" b="1" dirty="0" err="1" smtClean="0"/>
              <a:t>Forgey</a:t>
            </a:r>
            <a:r>
              <a:rPr lang="en-US" sz="1800" b="1" dirty="0" smtClean="0"/>
              <a:t>, Pat. 2009. “City Gets Some Protection For its Power Lines.” </a:t>
            </a:r>
            <a:r>
              <a:rPr lang="en-US" sz="1800" b="1" i="1" dirty="0" smtClean="0"/>
              <a:t>Juneau Empire, October</a:t>
            </a:r>
          </a:p>
          <a:p>
            <a:r>
              <a:rPr lang="en-US" sz="1800" b="1" dirty="0" smtClean="0"/>
              <a:t>2, http://www.juneauempire.com/stories/100209/loc_500171488.shtml.</a:t>
            </a:r>
          </a:p>
          <a:p>
            <a:r>
              <a:rPr lang="en-US" sz="1800" b="1" dirty="0" smtClean="0"/>
              <a:t>Golden, Kate. 2008. “Avalanche Knocks Out Hydro Power.” </a:t>
            </a:r>
            <a:r>
              <a:rPr lang="en-US" sz="1800" b="1" i="1" dirty="0" smtClean="0"/>
              <a:t>Juneau Empire, April 17,</a:t>
            </a:r>
          </a:p>
          <a:p>
            <a:r>
              <a:rPr lang="en-US" sz="1800" b="1" dirty="0" smtClean="0"/>
              <a:t>http://juneauempire.com/stories/041708/loc_269314122.shtml.</a:t>
            </a:r>
          </a:p>
          <a:p>
            <a:r>
              <a:rPr lang="en-US" sz="1800" b="1" dirty="0" smtClean="0"/>
              <a:t>[IEA] International Energy Agency. 2005. Saving Electricity in a Hurry: Dealing with</a:t>
            </a:r>
          </a:p>
          <a:p>
            <a:r>
              <a:rPr lang="en-US" sz="1800" b="1" dirty="0" smtClean="0"/>
              <a:t>Temporary Shortfalls in Electricity Supplies. OECD/IEA, online,</a:t>
            </a:r>
          </a:p>
          <a:p>
            <a:r>
              <a:rPr lang="en-US" sz="1800" b="1" dirty="0" smtClean="0"/>
              <a:t>http://</a:t>
            </a:r>
            <a:r>
              <a:rPr lang="en-US" sz="1800" b="1" dirty="0" err="1" smtClean="0"/>
              <a:t>www.iea.org/publications/free_new_Desc.asp?PUBS_ID</a:t>
            </a:r>
            <a:r>
              <a:rPr lang="en-US" sz="1800" b="1" dirty="0" smtClean="0"/>
              <a:t>=1481.</a:t>
            </a:r>
          </a:p>
          <a:p>
            <a:r>
              <a:rPr lang="en-US" sz="1800" b="1" dirty="0" smtClean="0"/>
              <a:t>Jaffe, Adam B. and Robert N. </a:t>
            </a:r>
            <a:r>
              <a:rPr lang="en-US" sz="1800" b="1" dirty="0" err="1" smtClean="0"/>
              <a:t>Stavins</a:t>
            </a:r>
            <a:r>
              <a:rPr lang="en-US" sz="1800" b="1" dirty="0" smtClean="0"/>
              <a:t>. 1994. “Energy-Efficiency Investments and Public</a:t>
            </a:r>
          </a:p>
          <a:p>
            <a:r>
              <a:rPr lang="en-US" sz="1800" b="1" dirty="0" smtClean="0"/>
              <a:t>Policy.” </a:t>
            </a:r>
            <a:r>
              <a:rPr lang="en-US" sz="1800" b="1" i="1" dirty="0" smtClean="0"/>
              <a:t>Energy Journal 15 (2): 43-65.</a:t>
            </a:r>
          </a:p>
          <a:p>
            <a:r>
              <a:rPr lang="en-US" sz="1800" b="1" dirty="0" smtClean="0"/>
              <a:t>[JEDC] Juneau Economic Development Council. 2009. </a:t>
            </a:r>
            <a:r>
              <a:rPr lang="en-US" sz="1800" b="1" i="1" dirty="0" smtClean="0"/>
              <a:t>2009 Juneau and Southeast Alaska</a:t>
            </a:r>
          </a:p>
          <a:p>
            <a:r>
              <a:rPr lang="en-US" sz="1800" b="1" dirty="0" smtClean="0"/>
              <a:t>Economic Indicators. Juneau, AK: Juneau Economic Development Council,</a:t>
            </a:r>
            <a:endParaRPr lang="en-US" sz="1800" b="1" dirty="0" smtClean="0"/>
          </a:p>
          <a:p>
            <a:r>
              <a:rPr lang="en-US" sz="1800" b="1" i="1" dirty="0" err="1" smtClean="0"/>
              <a:t>Leighty</a:t>
            </a:r>
            <a:r>
              <a:rPr lang="en-US" sz="1800" b="1" i="1" dirty="0" smtClean="0"/>
              <a:t>, W. and Meier, A.,2010,  </a:t>
            </a:r>
            <a:r>
              <a:rPr lang="en-US" sz="1800" b="1" dirty="0" smtClean="0"/>
              <a:t>Short-Term Electricity Conservation in Juneau, Alaska: A Study of Household Activities in: ACEEE Summer Study on Energy Efficiency in Buildings</a:t>
            </a:r>
          </a:p>
          <a:p>
            <a:r>
              <a:rPr lang="en-US" sz="1800" b="1" dirty="0" smtClean="0"/>
              <a:t>http</a:t>
            </a:r>
            <a:r>
              <a:rPr lang="en-US" sz="1800" b="1" dirty="0" smtClean="0"/>
              <a:t>://www.jedc.org/forms/Juneau%20and%20SE%20Indicators%202009%20FINAL.pdf.</a:t>
            </a:r>
          </a:p>
        </p:txBody>
      </p:sp>
      <p:sp>
        <p:nvSpPr>
          <p:cNvPr id="4" name="Slide Number Placeholder 3"/>
          <p:cNvSpPr>
            <a:spLocks noGrp="1"/>
          </p:cNvSpPr>
          <p:nvPr>
            <p:ph type="sldNum" sz="quarter" idx="12"/>
          </p:nvPr>
        </p:nvSpPr>
        <p:spPr/>
        <p:txBody>
          <a:bodyPr/>
          <a:lstStyle/>
          <a:p>
            <a:fld id="{0A0E7FD3-6B40-4845-9763-888B22124B97}" type="slidenum">
              <a:rPr lang="en-US" smtClean="0"/>
              <a:pPr/>
              <a:t>30</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327818"/>
            <a:ext cx="8229600" cy="6202363"/>
          </a:xfrm>
        </p:spPr>
        <p:txBody>
          <a:bodyPr>
            <a:normAutofit fontScale="92500" lnSpcReduction="10000"/>
          </a:bodyPr>
          <a:lstStyle/>
          <a:p>
            <a:pPr>
              <a:buNone/>
            </a:pPr>
            <a:r>
              <a:rPr lang="en-US" dirty="0" smtClean="0"/>
              <a:t>Modeling depth hoar-faceted snow crystals (sugar layer) which create weak layers in the snow pack</a:t>
            </a: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Video of depth hoar formation</a:t>
            </a:r>
          </a:p>
          <a:p>
            <a:pPr>
              <a:buNone/>
            </a:pPr>
            <a:r>
              <a:rPr lang="en-US" dirty="0" smtClean="0">
                <a:hlinkClick r:id="rId2"/>
              </a:rPr>
              <a:t>http</a:t>
            </a:r>
            <a:r>
              <a:rPr lang="en-US" dirty="0" smtClean="0">
                <a:hlinkClick r:id="rId2"/>
              </a:rPr>
              <a:t>://www.fsavalanche.org/encyclopedia/depth_hoar.</a:t>
            </a:r>
            <a:r>
              <a:rPr lang="en-US" dirty="0" smtClean="0">
                <a:hlinkClick r:id="rId2"/>
              </a:rPr>
              <a:t>htm</a:t>
            </a:r>
            <a:endParaRPr lang="en-US" dirty="0" smtClean="0"/>
          </a:p>
          <a:p>
            <a:pPr>
              <a:buNone/>
            </a:pPr>
            <a:endParaRPr lang="en-US" dirty="0" smtClean="0"/>
          </a:p>
          <a:p>
            <a:endParaRPr lang="en-US" dirty="0"/>
          </a:p>
        </p:txBody>
      </p:sp>
      <p:pic>
        <p:nvPicPr>
          <p:cNvPr id="8" name="Picture 7"/>
          <p:cNvPicPr>
            <a:picLocks noChangeAspect="1"/>
          </p:cNvPicPr>
          <p:nvPr/>
        </p:nvPicPr>
        <p:blipFill>
          <a:blip r:embed="rId3"/>
          <a:stretch>
            <a:fillRect/>
          </a:stretch>
        </p:blipFill>
        <p:spPr>
          <a:xfrm>
            <a:off x="1752600" y="1828800"/>
            <a:ext cx="5003800" cy="2859314"/>
          </a:xfrm>
          <a:prstGeom prst="rect">
            <a:avLst/>
          </a:prstGeom>
        </p:spPr>
      </p:pic>
      <p:sp>
        <p:nvSpPr>
          <p:cNvPr id="9" name="Slide Number Placeholder 8"/>
          <p:cNvSpPr>
            <a:spLocks noGrp="1"/>
          </p:cNvSpPr>
          <p:nvPr>
            <p:ph type="sldNum" sz="quarter" idx="12"/>
          </p:nvPr>
        </p:nvSpPr>
        <p:spPr/>
        <p:txBody>
          <a:bodyPr/>
          <a:lstStyle/>
          <a:p>
            <a:fld id="{0A0E7FD3-6B40-4845-9763-888B22124B97}"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Juneau Demographics and Geology</a:t>
            </a:r>
            <a:endParaRPr lang="en-US" dirty="0"/>
          </a:p>
        </p:txBody>
      </p:sp>
      <p:sp>
        <p:nvSpPr>
          <p:cNvPr id="3" name="Content Placeholder 2"/>
          <p:cNvSpPr>
            <a:spLocks noGrp="1"/>
          </p:cNvSpPr>
          <p:nvPr>
            <p:ph idx="4294967295"/>
          </p:nvPr>
        </p:nvSpPr>
        <p:spPr>
          <a:xfrm>
            <a:off x="457200" y="1493837"/>
            <a:ext cx="8229600" cy="4525963"/>
          </a:xfrm>
        </p:spPr>
        <p:txBody>
          <a:bodyPr>
            <a:normAutofit fontScale="92500"/>
          </a:bodyPr>
          <a:lstStyle/>
          <a:p>
            <a:r>
              <a:rPr lang="en-US" dirty="0" smtClean="0"/>
              <a:t>Juneau is Alaska’s Capital City  with a population of 31,000 out of 722,718 in the entire state</a:t>
            </a:r>
            <a:r>
              <a:rPr lang="en-US" dirty="0" smtClean="0"/>
              <a:t>. Downtown winter snowfall can be </a:t>
            </a:r>
            <a:r>
              <a:rPr lang="en-US" dirty="0" smtClean="0"/>
              <a:t>o</a:t>
            </a:r>
            <a:r>
              <a:rPr lang="en-US" dirty="0" smtClean="0"/>
              <a:t>ver xx inches in the winter</a:t>
            </a:r>
            <a:endParaRPr lang="en-US" dirty="0" smtClean="0"/>
          </a:p>
          <a:p>
            <a:r>
              <a:rPr lang="en-US" dirty="0" smtClean="0"/>
              <a:t>Located at the intersection of the </a:t>
            </a:r>
            <a:r>
              <a:rPr lang="en-US" dirty="0" err="1" smtClean="0"/>
              <a:t>Fanshaw</a:t>
            </a:r>
            <a:r>
              <a:rPr lang="en-US" dirty="0" smtClean="0"/>
              <a:t> and the </a:t>
            </a:r>
            <a:r>
              <a:rPr lang="en-US" dirty="0" err="1" smtClean="0"/>
              <a:t>Silverbow</a:t>
            </a:r>
            <a:r>
              <a:rPr lang="en-US" dirty="0" smtClean="0"/>
              <a:t> faults along Gastineau Channel, the mountains surrounding the city rise to 3,000’ directly above sea level, producing steep slopes, and mass wasting hazards including avalanches.</a:t>
            </a:r>
            <a:endParaRPr lang="en-US" dirty="0"/>
          </a:p>
        </p:txBody>
      </p:sp>
      <p:sp>
        <p:nvSpPr>
          <p:cNvPr id="5" name="Slide Number Placeholder 4"/>
          <p:cNvSpPr>
            <a:spLocks noGrp="1"/>
          </p:cNvSpPr>
          <p:nvPr>
            <p:ph type="sldNum" sz="quarter" idx="12"/>
          </p:nvPr>
        </p:nvSpPr>
        <p:spPr/>
        <p:txBody>
          <a:bodyPr/>
          <a:lstStyle/>
          <a:p>
            <a:fld id="{0A0E7FD3-6B40-4845-9763-888B22124B97}" type="slidenum">
              <a:rPr lang="en-US" smtClean="0"/>
              <a:pPr/>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Google Earth Path Tool</a:t>
            </a:r>
            <a:endParaRPr lang="en-US" dirty="0"/>
          </a:p>
        </p:txBody>
      </p:sp>
      <p:sp>
        <p:nvSpPr>
          <p:cNvPr id="3" name="Content Placeholder 2"/>
          <p:cNvSpPr>
            <a:spLocks noGrp="1"/>
          </p:cNvSpPr>
          <p:nvPr>
            <p:ph idx="1"/>
          </p:nvPr>
        </p:nvSpPr>
        <p:spPr>
          <a:xfrm>
            <a:off x="457200" y="1066800"/>
            <a:ext cx="8229600" cy="5486400"/>
          </a:xfrm>
        </p:spPr>
        <p:txBody>
          <a:bodyPr>
            <a:normAutofit/>
          </a:bodyPr>
          <a:lstStyle/>
          <a:p>
            <a:r>
              <a:rPr lang="en-US" dirty="0" smtClean="0"/>
              <a:t>Find Downtown </a:t>
            </a:r>
            <a:r>
              <a:rPr lang="en-US" dirty="0" smtClean="0"/>
              <a:t>Juneau</a:t>
            </a:r>
            <a:r>
              <a:rPr lang="en-US" dirty="0" smtClean="0"/>
              <a:t> Alaska </a:t>
            </a:r>
            <a:r>
              <a:rPr lang="en-US" u="sng" dirty="0" smtClean="0">
                <a:hlinkClick r:id="rId2"/>
              </a:rPr>
              <a:t>58</a:t>
            </a:r>
            <a:r>
              <a:rPr lang="en-US" u="sng" dirty="0" smtClean="0">
                <a:hlinkClick r:id="rId2"/>
              </a:rPr>
              <a:t>°18′07″N 134°25′11″W</a:t>
            </a:r>
            <a:endParaRPr lang="en-US" u="sng" dirty="0" smtClean="0"/>
          </a:p>
          <a:p>
            <a:r>
              <a:rPr lang="en-US" dirty="0" smtClean="0"/>
              <a:t>Create paths down Chop Gully, </a:t>
            </a:r>
            <a:r>
              <a:rPr lang="en-US" dirty="0" err="1" smtClean="0"/>
              <a:t>Behrends</a:t>
            </a:r>
            <a:r>
              <a:rPr lang="en-US" dirty="0" smtClean="0"/>
              <a:t> Ave (Mt. Juneau) Slide Path, and </a:t>
            </a:r>
            <a:r>
              <a:rPr lang="en-US" dirty="0" err="1" smtClean="0"/>
              <a:t>Snowslide</a:t>
            </a:r>
            <a:r>
              <a:rPr lang="en-US" dirty="0" smtClean="0"/>
              <a:t> Gulch in Thane</a:t>
            </a:r>
          </a:p>
          <a:p>
            <a:r>
              <a:rPr lang="en-US" dirty="0" smtClean="0"/>
              <a:t>Use Profiling tool to measure slope of each</a:t>
            </a:r>
          </a:p>
          <a:p>
            <a:r>
              <a:rPr lang="en-US" dirty="0" smtClean="0"/>
              <a:t>How do these compare to tilt board angles for</a:t>
            </a:r>
          </a:p>
          <a:p>
            <a:pPr>
              <a:buNone/>
            </a:pPr>
            <a:r>
              <a:rPr lang="en-US" dirty="0" smtClean="0"/>
              <a:t>Flour/sugar releases?</a:t>
            </a:r>
          </a:p>
          <a:p>
            <a:r>
              <a:rPr lang="en-US" dirty="0" smtClean="0"/>
              <a:t>How do slope angles for maritime avalanches compare with those of inner mountain west/</a:t>
            </a:r>
            <a:endParaRPr lang="en-US" dirty="0"/>
          </a:p>
        </p:txBody>
      </p:sp>
      <p:sp>
        <p:nvSpPr>
          <p:cNvPr id="4" name="Slide Number Placeholder 3"/>
          <p:cNvSpPr>
            <a:spLocks noGrp="1"/>
          </p:cNvSpPr>
          <p:nvPr>
            <p:ph type="sldNum" sz="quarter" idx="12"/>
          </p:nvPr>
        </p:nvSpPr>
        <p:spPr/>
        <p:txBody>
          <a:bodyPr/>
          <a:lstStyle/>
          <a:p>
            <a:fld id="{0A0E7FD3-6B40-4845-9763-888B22124B97}"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724054"/>
          </a:xfrm>
          <a:prstGeom prst="rect">
            <a:avLst/>
          </a:prstGeom>
        </p:spPr>
      </p:pic>
      <p:sp>
        <p:nvSpPr>
          <p:cNvPr id="3" name="Slide Number Placeholder 2"/>
          <p:cNvSpPr>
            <a:spLocks noGrp="1"/>
          </p:cNvSpPr>
          <p:nvPr>
            <p:ph type="sldNum" sz="quarter" idx="12"/>
          </p:nvPr>
        </p:nvSpPr>
        <p:spPr/>
        <p:txBody>
          <a:bodyPr/>
          <a:lstStyle/>
          <a:p>
            <a:fld id="{0A0E7FD3-6B40-4845-9763-888B22124B97}"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0A0E7FD3-6B40-4845-9763-888B22124B97}"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HOP GULLY.jpg"/>
          <p:cNvPicPr>
            <a:picLocks noChangeAspect="1"/>
          </p:cNvPicPr>
          <p:nvPr/>
        </p:nvPicPr>
        <p:blipFill>
          <a:blip r:embed="rId2"/>
          <a:stretch>
            <a:fillRect/>
          </a:stretch>
        </p:blipFill>
        <p:spPr>
          <a:xfrm>
            <a:off x="298865" y="0"/>
            <a:ext cx="8546270" cy="6858000"/>
          </a:xfrm>
          <a:prstGeom prst="rect">
            <a:avLst/>
          </a:prstGeom>
        </p:spPr>
      </p:pic>
      <p:sp>
        <p:nvSpPr>
          <p:cNvPr id="5" name="TextBox 4"/>
          <p:cNvSpPr txBox="1"/>
          <p:nvPr/>
        </p:nvSpPr>
        <p:spPr>
          <a:xfrm>
            <a:off x="5029200" y="5410200"/>
            <a:ext cx="2962207" cy="369332"/>
          </a:xfrm>
          <a:prstGeom prst="rect">
            <a:avLst/>
          </a:prstGeom>
          <a:noFill/>
        </p:spPr>
        <p:txBody>
          <a:bodyPr wrap="none" rtlCol="0">
            <a:spAutoFit/>
          </a:bodyPr>
          <a:lstStyle/>
          <a:p>
            <a:r>
              <a:rPr lang="en-US" b="1" dirty="0" smtClean="0"/>
              <a:t>Chop Gully above Gold Creek</a:t>
            </a:r>
            <a:endParaRPr lang="en-US" b="1" dirty="0"/>
          </a:p>
        </p:txBody>
      </p:sp>
      <p:sp>
        <p:nvSpPr>
          <p:cNvPr id="6" name="Slide Number Placeholder 5"/>
          <p:cNvSpPr>
            <a:spLocks noGrp="1"/>
          </p:cNvSpPr>
          <p:nvPr>
            <p:ph type="sldNum" sz="quarter" idx="12"/>
          </p:nvPr>
        </p:nvSpPr>
        <p:spPr/>
        <p:txBody>
          <a:bodyPr/>
          <a:lstStyle/>
          <a:p>
            <a:fld id="{0A0E7FD3-6B40-4845-9763-888B22124B97}" type="slidenum">
              <a:rPr lang="en-US" smtClean="0"/>
              <a:pPr/>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324</TotalTime>
  <Words>1329</Words>
  <Application>Microsoft Macintosh PowerPoint</Application>
  <PresentationFormat>On-screen Show (4:3)</PresentationFormat>
  <Paragraphs>110</Paragraphs>
  <Slides>30</Slides>
  <Notes>0</Notes>
  <HiddenSlides>0</HiddenSlides>
  <MMClips>0</MMClips>
  <ScaleCrop>false</ScaleCrop>
  <HeadingPairs>
    <vt:vector size="4" baseType="variant">
      <vt:variant>
        <vt:lpstr>Design Template</vt:lpstr>
      </vt:variant>
      <vt:variant>
        <vt:i4>1</vt:i4>
      </vt:variant>
      <vt:variant>
        <vt:lpstr>Slide Titles</vt:lpstr>
      </vt:variant>
      <vt:variant>
        <vt:i4>30</vt:i4>
      </vt:variant>
    </vt:vector>
  </HeadingPairs>
  <TitlesOfParts>
    <vt:vector size="31" baseType="lpstr">
      <vt:lpstr>Office Theme</vt:lpstr>
      <vt:lpstr>Slide 1</vt:lpstr>
      <vt:lpstr>Thinking About Avalanches</vt:lpstr>
      <vt:lpstr>Slide 3</vt:lpstr>
      <vt:lpstr>Slide 4</vt:lpstr>
      <vt:lpstr>Juneau Demographics and Geology</vt:lpstr>
      <vt:lpstr>Google Earth Path Tool</vt:lpstr>
      <vt:lpstr>Slide 7</vt:lpstr>
      <vt:lpstr>Slide 8</vt:lpstr>
      <vt:lpstr>Slide 9</vt:lpstr>
      <vt:lpstr>Slide 10</vt:lpstr>
      <vt:lpstr>Slide 11</vt:lpstr>
      <vt:lpstr>Slide 12</vt:lpstr>
      <vt:lpstr>Juneau Avalanche Videos </vt:lpstr>
      <vt:lpstr> Hydropower in Southeast Alaska Figure 1: Southeast Alaska â€“ Canada regional transmission interties and selected power generation facilities (both existing and proposed). All power generation sites shown on the map are hydroelectric, unless otherwise noted  http://www.waterpowermagazine.com/graphic.asp?sc=2053893&amp;seq=3</vt:lpstr>
      <vt:lpstr>LAKE TAP HYDROPOWER</vt:lpstr>
      <vt:lpstr>Find Snettisham Hydropower Plant</vt:lpstr>
      <vt:lpstr>Slide 17</vt:lpstr>
      <vt:lpstr>Slide 18</vt:lpstr>
      <vt:lpstr>Avalanche Destroys AK Capital City Power Supply April 16, 2008</vt:lpstr>
      <vt:lpstr>Slide 20</vt:lpstr>
      <vt:lpstr>Slide 21</vt:lpstr>
      <vt:lpstr>Slide 22</vt:lpstr>
      <vt:lpstr>Slide 23</vt:lpstr>
      <vt:lpstr>Slide 24</vt:lpstr>
      <vt:lpstr>Slide 25</vt:lpstr>
      <vt:lpstr>Slide 26</vt:lpstr>
      <vt:lpstr>Slide 27</vt:lpstr>
      <vt:lpstr>Slide 28</vt:lpstr>
      <vt:lpstr>Slide 29</vt:lpstr>
      <vt:lpstr>References</vt:lpstr>
    </vt:vector>
  </TitlesOfParts>
  <Company>University Alaska Southeast</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Cathy Connor</dc:creator>
  <cp:lastModifiedBy>Cathy Connor</cp:lastModifiedBy>
  <cp:revision>9</cp:revision>
  <dcterms:created xsi:type="dcterms:W3CDTF">2012-06-03T04:10:07Z</dcterms:created>
  <dcterms:modified xsi:type="dcterms:W3CDTF">2012-06-03T05:57:07Z</dcterms:modified>
</cp:coreProperties>
</file>