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703" r:id="rId1"/>
    <p:sldMasterId id="2147483754" r:id="rId2"/>
    <p:sldMasterId id="2147483826" r:id="rId3"/>
  </p:sldMasterIdLst>
  <p:notesMasterIdLst>
    <p:notesMasterId r:id="rId25"/>
  </p:notesMasterIdLst>
  <p:handoutMasterIdLst>
    <p:handoutMasterId r:id="rId26"/>
  </p:handoutMasterIdLst>
  <p:sldIdLst>
    <p:sldId id="859" r:id="rId4"/>
    <p:sldId id="879" r:id="rId5"/>
    <p:sldId id="832" r:id="rId6"/>
    <p:sldId id="897" r:id="rId7"/>
    <p:sldId id="836" r:id="rId8"/>
    <p:sldId id="880" r:id="rId9"/>
    <p:sldId id="892" r:id="rId10"/>
    <p:sldId id="839" r:id="rId11"/>
    <p:sldId id="893" r:id="rId12"/>
    <p:sldId id="863" r:id="rId13"/>
    <p:sldId id="875" r:id="rId14"/>
    <p:sldId id="848" r:id="rId15"/>
    <p:sldId id="887" r:id="rId16"/>
    <p:sldId id="891" r:id="rId17"/>
    <p:sldId id="841" r:id="rId18"/>
    <p:sldId id="898" r:id="rId19"/>
    <p:sldId id="894" r:id="rId20"/>
    <p:sldId id="896" r:id="rId21"/>
    <p:sldId id="868" r:id="rId22"/>
    <p:sldId id="899" r:id="rId23"/>
    <p:sldId id="873" r:id="rId24"/>
  </p:sldIdLst>
  <p:sldSz cx="9902825"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99"/>
    <a:srgbClr val="FFCC66"/>
    <a:srgbClr val="FF9966"/>
    <a:srgbClr val="FFFF66"/>
    <a:srgbClr val="008000"/>
    <a:srgbClr val="0000FF"/>
    <a:srgbClr val="FF33CC"/>
    <a:srgbClr val="FF33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1298" autoAdjust="0"/>
    <p:restoredTop sz="94658" autoAdjust="0"/>
  </p:normalViewPr>
  <p:slideViewPr>
    <p:cSldViewPr>
      <p:cViewPr varScale="1">
        <p:scale>
          <a:sx n="103" d="100"/>
          <a:sy n="103" d="100"/>
        </p:scale>
        <p:origin x="-440" y="-1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744" y="-102"/>
      </p:cViewPr>
      <p:guideLst>
        <p:guide orient="horz" pos="3025"/>
        <p:guide pos="230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206750" cy="474663"/>
          </a:xfrm>
          <a:prstGeom prst="rect">
            <a:avLst/>
          </a:prstGeom>
          <a:noFill/>
          <a:ln w="9525">
            <a:noFill/>
            <a:miter lim="800000"/>
            <a:headEnd/>
            <a:tailEnd/>
          </a:ln>
          <a:effectLst/>
        </p:spPr>
        <p:txBody>
          <a:bodyPr vert="horz" wrap="square" lIns="95511" tIns="47757" rIns="95511" bIns="47757" numCol="1" anchor="t" anchorCtr="0" compatLnSpc="1">
            <a:prstTxWarp prst="textNoShape">
              <a:avLst/>
            </a:prstTxWarp>
          </a:bodyPr>
          <a:lstStyle>
            <a:lvl1pPr defTabSz="954088">
              <a:defRPr sz="1300" smtClean="0">
                <a:latin typeface="Times New Roman" pitchFamily="-112" charset="0"/>
              </a:defRPr>
            </a:lvl1pPr>
          </a:lstStyle>
          <a:p>
            <a:pPr>
              <a:defRPr/>
            </a:pPr>
            <a:endParaRPr lang="en-US"/>
          </a:p>
        </p:txBody>
      </p:sp>
      <p:sp>
        <p:nvSpPr>
          <p:cNvPr id="35844" name="Rectangle 4"/>
          <p:cNvSpPr>
            <a:spLocks noGrp="1" noChangeArrowheads="1"/>
          </p:cNvSpPr>
          <p:nvPr>
            <p:ph type="ftr" sz="quarter" idx="2"/>
          </p:nvPr>
        </p:nvSpPr>
        <p:spPr bwMode="auto">
          <a:xfrm>
            <a:off x="0" y="9105900"/>
            <a:ext cx="3206750" cy="474663"/>
          </a:xfrm>
          <a:prstGeom prst="rect">
            <a:avLst/>
          </a:prstGeom>
          <a:noFill/>
          <a:ln w="9525">
            <a:noFill/>
            <a:miter lim="800000"/>
            <a:headEnd/>
            <a:tailEnd/>
          </a:ln>
          <a:effectLst/>
        </p:spPr>
        <p:txBody>
          <a:bodyPr vert="horz" wrap="square" lIns="95511" tIns="47757" rIns="95511" bIns="47757" numCol="1" anchor="b" anchorCtr="0" compatLnSpc="1">
            <a:prstTxWarp prst="textNoShape">
              <a:avLst/>
            </a:prstTxWarp>
          </a:bodyPr>
          <a:lstStyle>
            <a:lvl1pPr defTabSz="954088">
              <a:defRPr sz="1300" smtClean="0">
                <a:latin typeface="Times New Roman" pitchFamily="-112" charset="0"/>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665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206750" cy="474663"/>
          </a:xfrm>
          <a:prstGeom prst="rect">
            <a:avLst/>
          </a:prstGeom>
          <a:noFill/>
          <a:ln w="9525">
            <a:noFill/>
            <a:miter lim="800000"/>
            <a:headEnd/>
            <a:tailEnd/>
          </a:ln>
          <a:effectLst/>
        </p:spPr>
        <p:txBody>
          <a:bodyPr vert="horz" wrap="square" lIns="95511" tIns="47757" rIns="95511" bIns="47757" numCol="1" anchor="t" anchorCtr="0" compatLnSpc="1">
            <a:prstTxWarp prst="textNoShape">
              <a:avLst/>
            </a:prstTxWarp>
          </a:bodyPr>
          <a:lstStyle>
            <a:lvl1pPr defTabSz="954088">
              <a:defRPr sz="1300" smtClean="0">
                <a:latin typeface="Times New Roman" pitchFamily="-112" charset="0"/>
              </a:defRPr>
            </a:lvl1pPr>
          </a:lstStyle>
          <a:p>
            <a:pPr>
              <a:defRPr/>
            </a:pPr>
            <a:endParaRPr lang="en-US"/>
          </a:p>
        </p:txBody>
      </p:sp>
      <p:sp>
        <p:nvSpPr>
          <p:cNvPr id="59395" name="Rectangle 3"/>
          <p:cNvSpPr>
            <a:spLocks noGrp="1" noChangeArrowheads="1"/>
          </p:cNvSpPr>
          <p:nvPr>
            <p:ph type="dt" idx="1"/>
          </p:nvPr>
        </p:nvSpPr>
        <p:spPr bwMode="auto">
          <a:xfrm>
            <a:off x="4168775" y="0"/>
            <a:ext cx="3125788" cy="474663"/>
          </a:xfrm>
          <a:prstGeom prst="rect">
            <a:avLst/>
          </a:prstGeom>
          <a:noFill/>
          <a:ln w="9525">
            <a:noFill/>
            <a:miter lim="800000"/>
            <a:headEnd/>
            <a:tailEnd/>
          </a:ln>
          <a:effectLst/>
        </p:spPr>
        <p:txBody>
          <a:bodyPr vert="horz" wrap="square" lIns="95511" tIns="47757" rIns="95511" bIns="47757" numCol="1" anchor="t" anchorCtr="0" compatLnSpc="1">
            <a:prstTxWarp prst="textNoShape">
              <a:avLst/>
            </a:prstTxWarp>
          </a:bodyPr>
          <a:lstStyle>
            <a:lvl1pPr algn="r" defTabSz="954088">
              <a:defRPr sz="1300" smtClean="0">
                <a:latin typeface="Times New Roman" pitchFamily="-112"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017588" y="712788"/>
            <a:ext cx="5257800" cy="3641725"/>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62025" y="4592638"/>
            <a:ext cx="5370513" cy="4276725"/>
          </a:xfrm>
          <a:prstGeom prst="rect">
            <a:avLst/>
          </a:prstGeom>
          <a:noFill/>
          <a:ln w="9525">
            <a:noFill/>
            <a:miter lim="800000"/>
            <a:headEnd/>
            <a:tailEnd/>
          </a:ln>
          <a:effectLst/>
        </p:spPr>
        <p:txBody>
          <a:bodyPr vert="horz" wrap="square" lIns="95511" tIns="47757" rIns="95511" bIns="477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9105900"/>
            <a:ext cx="3206750" cy="474663"/>
          </a:xfrm>
          <a:prstGeom prst="rect">
            <a:avLst/>
          </a:prstGeom>
          <a:noFill/>
          <a:ln w="9525">
            <a:noFill/>
            <a:miter lim="800000"/>
            <a:headEnd/>
            <a:tailEnd/>
          </a:ln>
          <a:effectLst/>
        </p:spPr>
        <p:txBody>
          <a:bodyPr vert="horz" wrap="square" lIns="95511" tIns="47757" rIns="95511" bIns="47757" numCol="1" anchor="b" anchorCtr="0" compatLnSpc="1">
            <a:prstTxWarp prst="textNoShape">
              <a:avLst/>
            </a:prstTxWarp>
          </a:bodyPr>
          <a:lstStyle>
            <a:lvl1pPr defTabSz="954088">
              <a:defRPr sz="1300" smtClean="0">
                <a:latin typeface="Times New Roman" pitchFamily="-112" charset="0"/>
              </a:defRPr>
            </a:lvl1pPr>
          </a:lstStyle>
          <a:p>
            <a:pPr>
              <a:defRPr/>
            </a:pPr>
            <a:endParaRPr lang="en-US"/>
          </a:p>
        </p:txBody>
      </p:sp>
      <p:sp>
        <p:nvSpPr>
          <p:cNvPr id="59399" name="Rectangle 7"/>
          <p:cNvSpPr>
            <a:spLocks noGrp="1" noChangeArrowheads="1"/>
          </p:cNvSpPr>
          <p:nvPr>
            <p:ph type="sldNum" sz="quarter" idx="5"/>
          </p:nvPr>
        </p:nvSpPr>
        <p:spPr bwMode="auto">
          <a:xfrm>
            <a:off x="4168775" y="9105900"/>
            <a:ext cx="3125788" cy="474663"/>
          </a:xfrm>
          <a:prstGeom prst="rect">
            <a:avLst/>
          </a:prstGeom>
          <a:noFill/>
          <a:ln w="9525">
            <a:noFill/>
            <a:miter lim="800000"/>
            <a:headEnd/>
            <a:tailEnd/>
          </a:ln>
          <a:effectLst/>
        </p:spPr>
        <p:txBody>
          <a:bodyPr vert="horz" wrap="square" lIns="95511" tIns="47757" rIns="95511" bIns="47757" numCol="1" anchor="b" anchorCtr="0" compatLnSpc="1">
            <a:prstTxWarp prst="textNoShape">
              <a:avLst/>
            </a:prstTxWarp>
          </a:bodyPr>
          <a:lstStyle>
            <a:lvl1pPr algn="r" defTabSz="954088">
              <a:defRPr sz="1300" smtClean="0">
                <a:latin typeface="Times New Roman" pitchFamily="-112" charset="0"/>
              </a:defRPr>
            </a:lvl1pPr>
          </a:lstStyle>
          <a:p>
            <a:pPr>
              <a:defRPr/>
            </a:pPr>
            <a:fld id="{D1DFF764-826D-4CED-8B23-2303A980D0F2}"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6197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078957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080176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708917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only describe this jigsaw NOT do it.</a:t>
            </a:r>
            <a:endParaRPr lang="en-US" dirty="0"/>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76012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765901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84332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Stein, Economics professor.  Ferris </a:t>
            </a:r>
            <a:r>
              <a:rPr lang="en-US" dirty="0" err="1" smtClean="0"/>
              <a:t>Bueller’s</a:t>
            </a:r>
            <a:r>
              <a:rPr lang="en-US" dirty="0" smtClean="0"/>
              <a:t> Day Off (1986 – Paramount Pictures)</a:t>
            </a:r>
            <a:endParaRPr lang="en-US" dirty="0"/>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592653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D51E30A-78D7-431B-9AE2-D84C574406A1}" type="slidenum">
              <a:rPr lang="en-US"/>
              <a:pPr/>
              <a:t>3</a:t>
            </a:fld>
            <a:endParaRPr lang="en-US"/>
          </a:p>
        </p:txBody>
      </p:sp>
      <p:sp>
        <p:nvSpPr>
          <p:cNvPr id="35843" name="Rectangle 2"/>
          <p:cNvSpPr>
            <a:spLocks noGrp="1" noRot="1" noChangeAspect="1" noChangeArrowheads="1" noTextEdit="1"/>
          </p:cNvSpPr>
          <p:nvPr>
            <p:ph type="sldImg"/>
          </p:nvPr>
        </p:nvSpPr>
        <p:spPr>
          <a:xfrm>
            <a:off x="1017588" y="712788"/>
            <a:ext cx="5257800" cy="3641725"/>
          </a:xfrm>
          <a:ln/>
        </p:spPr>
      </p:sp>
      <p:sp>
        <p:nvSpPr>
          <p:cNvPr id="35844" name="Rectangle 3"/>
          <p:cNvSpPr>
            <a:spLocks noGrp="1" noChangeArrowheads="1"/>
          </p:cNvSpPr>
          <p:nvPr>
            <p:ph type="body" idx="1"/>
          </p:nvPr>
        </p:nvSpPr>
        <p:spPr>
          <a:noFill/>
          <a:ln/>
        </p:spPr>
        <p:txBody>
          <a:bodyPr/>
          <a:lstStyle/>
          <a:p>
            <a:r>
              <a:rPr kumimoji="0" lang="en-US" dirty="0" smtClean="0">
                <a:solidFill>
                  <a:srgbClr val="660033"/>
                </a:solidFill>
              </a:rPr>
              <a:t>Short and sweet – we have a toolbox, we’ll discuss some of them – all discussed in more detail online.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4B4CDE5-1D9D-423F-8D37-98C5637733FB}" type="slidenum">
              <a:rPr lang="en-US"/>
              <a:pPr/>
              <a:t>5</a:t>
            </a:fld>
            <a:endParaRPr lang="en-US"/>
          </a:p>
        </p:txBody>
      </p:sp>
      <p:sp>
        <p:nvSpPr>
          <p:cNvPr id="36867" name="Rectangle 2"/>
          <p:cNvSpPr>
            <a:spLocks noGrp="1" noRot="1" noChangeAspect="1" noChangeArrowheads="1" noTextEdit="1"/>
          </p:cNvSpPr>
          <p:nvPr>
            <p:ph type="sldImg"/>
          </p:nvPr>
        </p:nvSpPr>
        <p:spPr>
          <a:xfrm>
            <a:off x="1017588" y="712788"/>
            <a:ext cx="5257800" cy="3641725"/>
          </a:xfrm>
          <a:ln/>
        </p:spPr>
      </p:sp>
      <p:sp>
        <p:nvSpPr>
          <p:cNvPr id="36868" name="Rectangle 3"/>
          <p:cNvSpPr>
            <a:spLocks noGrp="1" noChangeArrowheads="1"/>
          </p:cNvSpPr>
          <p:nvPr>
            <p:ph type="body" idx="1"/>
          </p:nvPr>
        </p:nvSpPr>
        <p:spPr>
          <a:noFill/>
          <a:ln/>
        </p:spPr>
        <p:txBody>
          <a:bodyPr/>
          <a:lstStyle/>
          <a:p>
            <a:r>
              <a:rPr kumimoji="0" lang="en-US" dirty="0" smtClean="0">
                <a:solidFill>
                  <a:srgbClr val="660033"/>
                </a:solidFill>
              </a:rPr>
              <a:t>Images are examples of what others have used.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minutes?</a:t>
            </a:r>
            <a:endParaRPr lang="en-US" dirty="0"/>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9026845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minutes?</a:t>
            </a:r>
            <a:endParaRPr lang="en-US" dirty="0"/>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9026845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764471E-5FCA-4C83-81EE-1FF74C79B8E4}" type="slidenum">
              <a:rPr lang="en-US"/>
              <a:pPr/>
              <a:t>8</a:t>
            </a:fld>
            <a:endParaRPr lang="en-US"/>
          </a:p>
        </p:txBody>
      </p:sp>
      <p:sp>
        <p:nvSpPr>
          <p:cNvPr id="37891" name="Rectangle 2"/>
          <p:cNvSpPr>
            <a:spLocks noGrp="1" noRot="1" noChangeAspect="1" noChangeArrowheads="1" noTextEdit="1"/>
          </p:cNvSpPr>
          <p:nvPr>
            <p:ph type="sldImg"/>
          </p:nvPr>
        </p:nvSpPr>
        <p:spPr>
          <a:xfrm>
            <a:off x="1017588" y="712788"/>
            <a:ext cx="5257800" cy="3641725"/>
          </a:xfrm>
          <a:ln/>
        </p:spPr>
      </p:sp>
      <p:sp>
        <p:nvSpPr>
          <p:cNvPr id="37892" name="Rectangle 3"/>
          <p:cNvSpPr>
            <a:spLocks noGrp="1" noChangeArrowheads="1"/>
          </p:cNvSpPr>
          <p:nvPr>
            <p:ph type="body" idx="1"/>
          </p:nvPr>
        </p:nvSpPr>
        <p:spPr>
          <a:noFill/>
          <a:ln/>
        </p:spPr>
        <p:txBody>
          <a:bodyPr/>
          <a:lstStyle/>
          <a:p>
            <a:endParaRPr kumimoji="0" lang="en-US" smtClean="0">
              <a:solidFill>
                <a:srgbClr val="660033"/>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034419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demo this specifically – if I can get materials. Will take 2-3 minutes if results anticipated then performed then reviewed.</a:t>
            </a:r>
            <a:endParaRPr lang="en-US" dirty="0"/>
          </a:p>
        </p:txBody>
      </p:sp>
      <p:sp>
        <p:nvSpPr>
          <p:cNvPr id="4" name="Slide Number Placeholder 3"/>
          <p:cNvSpPr>
            <a:spLocks noGrp="1"/>
          </p:cNvSpPr>
          <p:nvPr>
            <p:ph type="sldNum" sz="quarter" idx="10"/>
          </p:nvPr>
        </p:nvSpPr>
        <p:spPr/>
        <p:txBody>
          <a:bodyPr/>
          <a:lstStyle/>
          <a:p>
            <a:pPr>
              <a:defRPr/>
            </a:pPr>
            <a:fld id="{D1DFF764-826D-4CED-8B23-2303A980D0F2}" type="slidenum">
              <a:rPr lang="en-US" smtClean="0"/>
              <a:pPr>
                <a:defRPr/>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234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38"/>
            <a:ext cx="8417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424" y="3886200"/>
            <a:ext cx="69319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860849E9-A4C0-43A1-9D7B-F29BAB0E61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403EF9E8-0CD3-4FD1-A74A-205C97F7AD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5763" y="609600"/>
            <a:ext cx="21043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712" y="609600"/>
            <a:ext cx="614800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C2F088AF-59D8-414D-BE1B-684A7CA898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712" y="609600"/>
            <a:ext cx="8417401"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713" y="1981200"/>
            <a:ext cx="41261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36" y="1981200"/>
            <a:ext cx="41261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6312C593-123F-41E8-BE9C-496B27CDE7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30"/>
            <a:ext cx="8417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424" y="3886200"/>
            <a:ext cx="69319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2E11AD-4228-4094-9643-EEFE624245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028E38-6B6D-46B7-AE8F-863346D0685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5"/>
            <a:ext cx="8417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E80E2D-E2B2-488A-A66D-0E1BF6AD6E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141" y="1600205"/>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36" y="1600205"/>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1C438C-D3D7-4BF0-B6F3-30D4ADD60EF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8FFC6AB-E3F3-40F1-9C5F-9DBAC64D40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C58DF64-E0F0-4390-9D8D-E43D2215A5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3722D0-A002-4F24-93F3-9D46329F29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362CF0AC-15F4-486F-BC45-83692882271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4" y="273050"/>
            <a:ext cx="32579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730" y="273055"/>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4" y="1435103"/>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998E04-9AED-46D6-9FF7-103516BAA7E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62DC15-A008-44C3-9392-255C088E984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A1B2CD-074C-4289-9E0F-378A88DDE4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9548" y="274643"/>
            <a:ext cx="222813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141" y="274643"/>
            <a:ext cx="65193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6E27D-815C-46E8-A476-A4748185F8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8"/>
            <a:ext cx="8417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C79939-340B-48ED-AFBE-1A33BB028CC6}"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0949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793F91-4322-4ADB-8149-3060F6E9F4D0}"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4499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3"/>
            <a:ext cx="8417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DA33F-B122-474A-82A0-481CDDF39BF3}"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7224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405" y="1600203"/>
            <a:ext cx="474338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4835" y="1600203"/>
            <a:ext cx="4743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071379-5DF1-4F23-8D8B-A4AC7C5BF51A}"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2782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DFB82B-172A-4138-A29D-C6B001EE21E9}"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93762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D1BBE5F-5DB3-46F2-B18B-89FFD3366BAA}"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128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13"/>
            <a:ext cx="8417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63A0369F-ED2C-4314-88AF-84459E13D54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9C7E78A-2C1B-4295-8492-8454000F22B5}"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2636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3" y="273050"/>
            <a:ext cx="32579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730" y="273053"/>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3" y="1435103"/>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B11170-2D38-4755-8B52-6373C4BBD633}"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2463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09308C-DF09-4E5B-BAFE-A6FE2384E98B}"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5709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229CDA-4121-4D99-A917-400134EB6F96}"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1444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6125" y="274641"/>
            <a:ext cx="24120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405" y="274641"/>
            <a:ext cx="70746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954F8E-7F64-45CF-AE3D-C13B1A19A2D9}"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776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713" y="1981200"/>
            <a:ext cx="41261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36" y="1981200"/>
            <a:ext cx="41261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4C232D27-5797-4AB5-BA2F-68C94285CE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8"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8"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504"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504"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8" name="Footer Placeholder 7"/>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C45B4741-3395-4815-93D0-C415A0ABB7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4" name="Footer Placeholder 3"/>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E34CEB98-5A01-47FE-A9D1-4846089B5D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3" name="Footer Placeholder 2"/>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2809D3E8-FD52-4625-9559-4ACD6B491B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2" y="273050"/>
            <a:ext cx="32579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730" y="273063"/>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2" y="1435103"/>
            <a:ext cx="32579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17454A35-4CF9-4A68-A527-2BB74E71EE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4"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024"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024"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charset="0"/>
                <a:ea typeface="ＭＳ Ｐゴシック" pitchFamily="-112" charset="-128"/>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ea typeface="ＭＳ Ｐゴシック" pitchFamily="-112"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ea typeface="ＭＳ Ｐゴシック" pitchFamily="-112" charset="-128"/>
              </a:defRPr>
            </a:lvl1pPr>
          </a:lstStyle>
          <a:p>
            <a:pPr>
              <a:defRPr/>
            </a:pPr>
            <a:fld id="{B3F4C928-00F0-4545-843B-3C39DB81C7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9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42950" y="609600"/>
            <a:ext cx="8416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42950" y="1981200"/>
            <a:ext cx="84169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3" y="6248400"/>
            <a:ext cx="2062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Times" pitchFamily="18"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382963"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Times"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7097713" y="6248400"/>
            <a:ext cx="20621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Times" pitchFamily="18" charset="0"/>
                <a:ea typeface="+mn-ea"/>
              </a:defRPr>
            </a:lvl1pPr>
          </a:lstStyle>
          <a:p>
            <a:pPr>
              <a:defRPr/>
            </a:pPr>
            <a:fld id="{531ED996-4DCC-4DEC-AEF2-16AFEDCB7F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141" y="274638"/>
            <a:ext cx="891254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5141" y="1600205"/>
            <a:ext cx="891254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141"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smtClean="0">
              <a:solidFill>
                <a:srgbClr val="000000"/>
              </a:solidFill>
              <a:ea typeface="+mn-ea"/>
            </a:endParaRPr>
          </a:p>
        </p:txBody>
      </p:sp>
      <p:sp>
        <p:nvSpPr>
          <p:cNvPr id="1029" name="Rectangle 5"/>
          <p:cNvSpPr>
            <a:spLocks noGrp="1" noChangeArrowheads="1"/>
          </p:cNvSpPr>
          <p:nvPr>
            <p:ph type="ftr" sz="quarter" idx="3"/>
          </p:nvPr>
        </p:nvSpPr>
        <p:spPr bwMode="auto">
          <a:xfrm>
            <a:off x="3383465" y="6245225"/>
            <a:ext cx="31358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ea typeface="+mn-ea"/>
            </a:endParaRPr>
          </a:p>
        </p:txBody>
      </p:sp>
      <p:sp>
        <p:nvSpPr>
          <p:cNvPr id="1030" name="Rectangle 6"/>
          <p:cNvSpPr>
            <a:spLocks noGrp="1" noChangeArrowheads="1"/>
          </p:cNvSpPr>
          <p:nvPr>
            <p:ph type="sldNum" sz="quarter" idx="4"/>
          </p:nvPr>
        </p:nvSpPr>
        <p:spPr bwMode="auto">
          <a:xfrm>
            <a:off x="7097027"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038A285-0DEC-44B8-955C-D006475235A9}" type="slidenum">
              <a:rPr lang="en-US" smtClean="0">
                <a:solidFill>
                  <a:srgbClr val="000000"/>
                </a:solidFill>
                <a:ea typeface="+mn-ea"/>
              </a:rPr>
              <a:pPr eaLnBrk="1" hangingPunct="1"/>
              <a:t>‹#›</a:t>
            </a:fld>
            <a:endParaRPr lang="en-US" smtClean="0">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141" y="274638"/>
            <a:ext cx="89125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141" y="1600203"/>
            <a:ext cx="89125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141" y="6356353"/>
            <a:ext cx="23106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383465" y="6356353"/>
            <a:ext cx="31358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097026" y="6356353"/>
            <a:ext cx="23106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1ED996-4DCC-4DEC-AEF2-16AFEDCB7FED}"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557341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erc.carleton.edu/introgeo/interactive/conctest.html"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erc.carleton.edu/introgeo/demonstrations/index.html" TargetMode="External"/><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serc.carleton.edu/introgeo/interactive/tpshare.html" TargetMode="External"/><Relationship Id="rId4" Type="http://schemas.openxmlformats.org/officeDocument/2006/relationships/hyperlink" Target="http://serc.carleton.edu/introgeo/interactive/conctest.html" TargetMode="External"/><Relationship Id="rId5" Type="http://schemas.openxmlformats.org/officeDocument/2006/relationships/hyperlink" Target="http://serc.carleton.edu/introgeo/demonstrations/index.html" TargetMode="External"/><Relationship Id="rId1" Type="http://schemas.openxmlformats.org/officeDocument/2006/relationships/slideLayout" Target="../slideLayouts/slideLayout25.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eg"/><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1814" y="228600"/>
            <a:ext cx="8912225" cy="838200"/>
          </a:xfrm>
        </p:spPr>
        <p:txBody>
          <a:bodyPr>
            <a:normAutofit/>
          </a:bodyPr>
          <a:lstStyle/>
          <a:p>
            <a:pPr algn="ctr"/>
            <a:r>
              <a:rPr lang="en-US" b="1" dirty="0" smtClean="0"/>
              <a:t>Developing Interactive Lectures</a:t>
            </a:r>
          </a:p>
        </p:txBody>
      </p:sp>
      <p:sp>
        <p:nvSpPr>
          <p:cNvPr id="3" name="Content Placeholder 2"/>
          <p:cNvSpPr>
            <a:spLocks noGrp="1"/>
          </p:cNvSpPr>
          <p:nvPr>
            <p:ph sz="half" idx="1"/>
          </p:nvPr>
        </p:nvSpPr>
        <p:spPr>
          <a:xfrm>
            <a:off x="2894012" y="1981200"/>
            <a:ext cx="4373563" cy="1295400"/>
          </a:xfrm>
        </p:spPr>
        <p:txBody>
          <a:bodyPr>
            <a:normAutofit/>
          </a:bodyPr>
          <a:lstStyle/>
          <a:p>
            <a:pPr marL="274320" indent="-274320" algn="ctr" fontAlgn="auto">
              <a:spcAft>
                <a:spcPts val="0"/>
              </a:spcAft>
              <a:buClr>
                <a:schemeClr val="accent3"/>
              </a:buClr>
              <a:buFont typeface="Wingdings 2"/>
              <a:buNone/>
              <a:defRPr/>
            </a:pPr>
            <a:r>
              <a:rPr lang="en-US" dirty="0" smtClean="0">
                <a:latin typeface="+mj-lt"/>
              </a:rPr>
              <a:t>Chris Lewis</a:t>
            </a:r>
          </a:p>
          <a:p>
            <a:pPr marL="274320" indent="-274320" algn="ctr" fontAlgn="auto">
              <a:spcAft>
                <a:spcPts val="0"/>
              </a:spcAft>
              <a:buClr>
                <a:schemeClr val="accent3"/>
              </a:buClr>
              <a:buFont typeface="Wingdings 2"/>
              <a:buNone/>
              <a:defRPr/>
            </a:pPr>
            <a:r>
              <a:rPr lang="en-US" dirty="0" smtClean="0">
                <a:latin typeface="+mj-lt"/>
              </a:rPr>
              <a:t>City College of San Francisco</a:t>
            </a:r>
            <a:endParaRPr lang="en-US" dirty="0">
              <a:latin typeface="+mj-lt"/>
            </a:endParaRPr>
          </a:p>
        </p:txBody>
      </p:sp>
      <p:sp>
        <p:nvSpPr>
          <p:cNvPr id="5" name="Title 1"/>
          <p:cNvSpPr txBox="1">
            <a:spLocks/>
          </p:cNvSpPr>
          <p:nvPr/>
        </p:nvSpPr>
        <p:spPr>
          <a:xfrm>
            <a:off x="485946" y="1066800"/>
            <a:ext cx="8912225" cy="838200"/>
          </a:xfrm>
          <a:prstGeom prst="rect">
            <a:avLst/>
          </a:prstGeom>
        </p:spPr>
        <p:txBody>
          <a:bodyPr lIns="0" rIns="0" bIns="0" anchor="b">
            <a:normAutofit lnSpcReduction="10000"/>
          </a:bodyPr>
          <a:lstStyle/>
          <a:p>
            <a:pPr algn="ctr" eaLnBrk="1" fontAlgn="auto" hangingPunct="1">
              <a:spcAft>
                <a:spcPts val="0"/>
              </a:spcAft>
              <a:defRPr/>
            </a:pPr>
            <a:r>
              <a:rPr lang="en-US" sz="2800" dirty="0" smtClean="0">
                <a:solidFill>
                  <a:schemeClr val="tx2"/>
                </a:solidFill>
                <a:latin typeface="+mj-lt"/>
                <a:ea typeface="+mj-ea"/>
                <a:cs typeface="+mj-cs"/>
              </a:rPr>
              <a:t>Teaching Environmental Geology</a:t>
            </a:r>
          </a:p>
          <a:p>
            <a:pPr algn="ctr" eaLnBrk="1" fontAlgn="auto" hangingPunct="1">
              <a:spcAft>
                <a:spcPts val="0"/>
              </a:spcAft>
              <a:defRPr/>
            </a:pPr>
            <a:r>
              <a:rPr lang="en-US" sz="2800" dirty="0" smtClean="0">
                <a:solidFill>
                  <a:schemeClr val="tx2"/>
                </a:solidFill>
                <a:latin typeface="+mj-lt"/>
                <a:ea typeface="+mj-ea"/>
                <a:cs typeface="+mj-cs"/>
              </a:rPr>
              <a:t>June 2012</a:t>
            </a:r>
            <a:endParaRPr lang="en-US" sz="2800" dirty="0">
              <a:solidFill>
                <a:schemeClr val="tx2"/>
              </a:solidFill>
              <a:latin typeface="+mj-lt"/>
              <a:ea typeface="+mj-ea"/>
              <a:cs typeface="+mj-cs"/>
            </a:endParaRPr>
          </a:p>
        </p:txBody>
      </p:sp>
      <p:pic>
        <p:nvPicPr>
          <p:cNvPr id="7" name="Content Placeholder 3" descr="class.jpg"/>
          <p:cNvPicPr>
            <a:picLocks noChangeAspect="1"/>
          </p:cNvPicPr>
          <p:nvPr/>
        </p:nvPicPr>
        <p:blipFill>
          <a:blip r:embed="rId3"/>
          <a:srcRect l="-237" t="26277" r="8911" b="6411"/>
          <a:stretch>
            <a:fillRect/>
          </a:stretch>
        </p:blipFill>
        <p:spPr>
          <a:xfrm>
            <a:off x="2132012" y="3352800"/>
            <a:ext cx="5791200" cy="3200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6627" name="Picture 4" descr="conctest"/>
          <p:cNvPicPr>
            <a:picLocks noChangeAspect="1" noChangeArrowheads="1"/>
          </p:cNvPicPr>
          <p:nvPr/>
        </p:nvPicPr>
        <p:blipFill>
          <a:blip r:embed="rId3"/>
          <a:srcRect l="7547" t="5833" r="10928" b="27393"/>
          <a:stretch>
            <a:fillRect/>
          </a:stretch>
        </p:blipFill>
        <p:spPr bwMode="auto">
          <a:xfrm>
            <a:off x="2360612" y="762000"/>
            <a:ext cx="5105400" cy="5410200"/>
          </a:xfrm>
          <a:prstGeom prst="rect">
            <a:avLst/>
          </a:prstGeom>
          <a:noFill/>
          <a:ln w="9525">
            <a:noFill/>
            <a:miter lim="800000"/>
            <a:headEnd/>
            <a:tailEnd/>
          </a:ln>
        </p:spPr>
      </p:pic>
      <p:sp>
        <p:nvSpPr>
          <p:cNvPr id="8" name="Text Box 6"/>
          <p:cNvSpPr txBox="1">
            <a:spLocks noChangeArrowheads="1"/>
          </p:cNvSpPr>
          <p:nvPr/>
        </p:nvSpPr>
        <p:spPr bwMode="auto">
          <a:xfrm>
            <a:off x="760415" y="228600"/>
            <a:ext cx="7773282" cy="400110"/>
          </a:xfrm>
          <a:prstGeom prst="rect">
            <a:avLst/>
          </a:prstGeom>
          <a:solidFill>
            <a:sysClr val="window" lastClr="FFFFFF"/>
          </a:solidFill>
          <a:ln w="9525">
            <a:noFill/>
            <a:miter lim="800000"/>
            <a:headEnd/>
            <a:tailEnd/>
          </a:ln>
        </p:spPr>
        <p:txBody>
          <a:bodyPr wrap="none">
            <a:spAutoFit/>
          </a:bodyPr>
          <a:lstStyle/>
          <a:p>
            <a:pPr eaLnBrk="1" fontAlgn="auto" hangingPunct="1">
              <a:spcBef>
                <a:spcPts val="0"/>
              </a:spcBef>
              <a:spcAft>
                <a:spcPts val="0"/>
              </a:spcAft>
              <a:defRPr/>
            </a:pPr>
            <a:r>
              <a:rPr lang="en-US" sz="2000" b="1" kern="0" dirty="0">
                <a:solidFill>
                  <a:sysClr val="windowText" lastClr="000000"/>
                </a:solidFill>
                <a:latin typeface="Comic Sans MS" pitchFamily="-112" charset="0"/>
                <a:hlinkClick r:id="rId4"/>
              </a:rPr>
              <a:t>http://serc.carleton.edu/introgeo/interactive/conctest.html</a:t>
            </a:r>
            <a:r>
              <a:rPr lang="en-US" sz="2000" b="1" kern="0" dirty="0">
                <a:solidFill>
                  <a:sysClr val="windowText" lastClr="000000"/>
                </a:solidFill>
                <a:latin typeface="Comic Sans MS" pitchFamily="-112"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379412" y="2582882"/>
            <a:ext cx="5161046" cy="3970318"/>
          </a:xfrm>
          <a:prstGeom prst="rect">
            <a:avLst/>
          </a:prstGeom>
          <a:solidFill>
            <a:srgbClr val="FFFF99"/>
          </a:solidFill>
          <a:ln w="9525">
            <a:noFill/>
            <a:miter lim="800000"/>
            <a:headEnd/>
            <a:tailEnd/>
          </a:ln>
          <a:effectLst/>
        </p:spPr>
        <p:txBody>
          <a:bodyPr wrap="square">
            <a:spAutoFit/>
          </a:bodyPr>
          <a:lstStyle/>
          <a:p>
            <a:pPr algn="ctr" eaLnBrk="1" hangingPunct="1">
              <a:spcBef>
                <a:spcPct val="50000"/>
              </a:spcBef>
            </a:pPr>
            <a:r>
              <a:rPr lang="en-US" sz="3600" dirty="0" smtClean="0">
                <a:solidFill>
                  <a:srgbClr val="262673"/>
                </a:solidFill>
                <a:latin typeface="Book Antiqua" pitchFamily="18" charset="0"/>
                <a:ea typeface="+mn-ea"/>
              </a:rPr>
              <a:t>Find the resonant frequency of your </a:t>
            </a:r>
            <a:r>
              <a:rPr lang="en-US" sz="3600" dirty="0" err="1" smtClean="0">
                <a:solidFill>
                  <a:srgbClr val="262673"/>
                </a:solidFill>
                <a:latin typeface="Book Antiqua" pitchFamily="18" charset="0"/>
                <a:ea typeface="+mn-ea"/>
              </a:rPr>
              <a:t>gummi</a:t>
            </a:r>
            <a:r>
              <a:rPr lang="en-US" sz="3600" dirty="0" smtClean="0">
                <a:solidFill>
                  <a:srgbClr val="262673"/>
                </a:solidFill>
                <a:latin typeface="Book Antiqua" pitchFamily="18" charset="0"/>
                <a:ea typeface="+mn-ea"/>
              </a:rPr>
              <a:t> bear.</a:t>
            </a:r>
          </a:p>
          <a:p>
            <a:pPr algn="ctr" eaLnBrk="1" hangingPunct="1">
              <a:spcBef>
                <a:spcPct val="50000"/>
              </a:spcBef>
            </a:pPr>
            <a:r>
              <a:rPr lang="en-US" sz="3600" dirty="0" smtClean="0">
                <a:solidFill>
                  <a:srgbClr val="FF6600"/>
                </a:solidFill>
                <a:latin typeface="Book Antiqua" pitchFamily="18" charset="0"/>
                <a:ea typeface="+mn-ea"/>
              </a:rPr>
              <a:t>Compare your result with others.</a:t>
            </a:r>
          </a:p>
          <a:p>
            <a:pPr algn="ctr" eaLnBrk="1" hangingPunct="1">
              <a:spcBef>
                <a:spcPct val="50000"/>
              </a:spcBef>
            </a:pPr>
            <a:r>
              <a:rPr lang="en-US" sz="3600" i="1" dirty="0" smtClean="0">
                <a:solidFill>
                  <a:srgbClr val="008000"/>
                </a:solidFill>
                <a:latin typeface="Book Antiqua" pitchFamily="18" charset="0"/>
                <a:ea typeface="+mn-ea"/>
              </a:rPr>
              <a:t>Is there a pattern?</a:t>
            </a:r>
          </a:p>
        </p:txBody>
      </p:sp>
      <p:sp>
        <p:nvSpPr>
          <p:cNvPr id="5" name="Text Box 3"/>
          <p:cNvSpPr txBox="1">
            <a:spLocks noChangeArrowheads="1"/>
          </p:cNvSpPr>
          <p:nvPr/>
        </p:nvSpPr>
        <p:spPr bwMode="auto">
          <a:xfrm>
            <a:off x="455612" y="1600200"/>
            <a:ext cx="4780046" cy="1025922"/>
          </a:xfrm>
          <a:prstGeom prst="rect">
            <a:avLst/>
          </a:prstGeom>
          <a:noFill/>
          <a:ln w="38100">
            <a:noFill/>
            <a:miter lim="800000"/>
            <a:headEnd/>
            <a:tailEnd/>
          </a:ln>
        </p:spPr>
        <p:txBody>
          <a:bodyPr wrap="square" tIns="228600" bIns="228600">
            <a:spAutoFit/>
          </a:bodyPr>
          <a:lstStyle/>
          <a:p>
            <a:pPr algn="ctr">
              <a:lnSpc>
                <a:spcPct val="80000"/>
              </a:lnSpc>
            </a:pPr>
            <a:r>
              <a:rPr lang="en-US" sz="4400" b="1" dirty="0" smtClean="0">
                <a:solidFill>
                  <a:schemeClr val="tx2"/>
                </a:solidFill>
                <a:latin typeface="Calibri" pitchFamily="34" charset="0"/>
                <a:cs typeface="Times New Roman" pitchFamily="-112" charset="0"/>
              </a:rPr>
              <a:t>Resonance Demo</a:t>
            </a:r>
            <a:endParaRPr lang="en-US" sz="4400" b="1" dirty="0">
              <a:solidFill>
                <a:schemeClr val="tx2"/>
              </a:solidFill>
              <a:latin typeface="Calibri" pitchFamily="34" charset="0"/>
              <a:cs typeface="Times New Roman" pitchFamily="-112" charset="0"/>
            </a:endParaRPr>
          </a:p>
        </p:txBody>
      </p:sp>
      <p:pic>
        <p:nvPicPr>
          <p:cNvPr id="8" name="Picture 7" descr="gummi-bear.jpg"/>
          <p:cNvPicPr>
            <a:picLocks noChangeAspect="1"/>
          </p:cNvPicPr>
          <p:nvPr/>
        </p:nvPicPr>
        <p:blipFill>
          <a:blip r:embed="rId3"/>
          <a:stretch>
            <a:fillRect/>
          </a:stretch>
        </p:blipFill>
        <p:spPr>
          <a:xfrm>
            <a:off x="6932612" y="304800"/>
            <a:ext cx="2617940" cy="2514600"/>
          </a:xfrm>
          <a:prstGeom prst="rect">
            <a:avLst/>
          </a:prstGeom>
        </p:spPr>
      </p:pic>
      <p:pic>
        <p:nvPicPr>
          <p:cNvPr id="9" name="Picture 8" descr="33-spaghetti.jpeg"/>
          <p:cNvPicPr>
            <a:picLocks noChangeAspect="1"/>
          </p:cNvPicPr>
          <p:nvPr/>
        </p:nvPicPr>
        <p:blipFill>
          <a:blip r:embed="rId4"/>
          <a:stretch>
            <a:fillRect/>
          </a:stretch>
        </p:blipFill>
        <p:spPr>
          <a:xfrm>
            <a:off x="5713412" y="2971800"/>
            <a:ext cx="3359150" cy="3359150"/>
          </a:xfrm>
          <a:prstGeom prst="rect">
            <a:avLst/>
          </a:prstGeom>
        </p:spPr>
      </p:pic>
      <p:sp>
        <p:nvSpPr>
          <p:cNvPr id="10" name="Text Box 3"/>
          <p:cNvSpPr txBox="1">
            <a:spLocks noChangeArrowheads="1"/>
          </p:cNvSpPr>
          <p:nvPr/>
        </p:nvSpPr>
        <p:spPr bwMode="auto">
          <a:xfrm>
            <a:off x="303212" y="228600"/>
            <a:ext cx="6324602" cy="1567609"/>
          </a:xfrm>
          <a:prstGeom prst="rect">
            <a:avLst/>
          </a:prstGeom>
          <a:noFill/>
          <a:ln w="38100">
            <a:noFill/>
            <a:miter lim="800000"/>
            <a:headEnd/>
            <a:tailEnd/>
          </a:ln>
        </p:spPr>
        <p:txBody>
          <a:bodyPr wrap="square" tIns="228600" bIns="228600">
            <a:spAutoFit/>
          </a:bodyPr>
          <a:lstStyle/>
          <a:p>
            <a:pPr algn="ctr">
              <a:lnSpc>
                <a:spcPct val="80000"/>
              </a:lnSpc>
            </a:pPr>
            <a:r>
              <a:rPr lang="en-US" sz="4400" b="1" dirty="0" smtClean="0">
                <a:solidFill>
                  <a:schemeClr val="accent5">
                    <a:lumMod val="50000"/>
                  </a:schemeClr>
                </a:solidFill>
                <a:latin typeface="Calibri" pitchFamily="34" charset="0"/>
                <a:cs typeface="Times New Roman" pitchFamily="-112" charset="0"/>
              </a:rPr>
              <a:t>Interactive Demonstrations</a:t>
            </a:r>
            <a:endParaRPr lang="en-US" sz="4400" b="1" dirty="0">
              <a:solidFill>
                <a:schemeClr val="accent5">
                  <a:lumMod val="50000"/>
                </a:schemeClr>
              </a:solidFill>
              <a:latin typeface="Calibri" pitchFamily="34" charset="0"/>
              <a:cs typeface="Times New Roman" pitchFamily="-11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8015" y="304800"/>
            <a:ext cx="8686799" cy="1016881"/>
          </a:xfrm>
          <a:prstGeom prst="rect">
            <a:avLst/>
          </a:prstGeom>
          <a:noFill/>
          <a:ln w="38100">
            <a:noFill/>
            <a:miter lim="800000"/>
            <a:headEnd/>
            <a:tailEnd/>
          </a:ln>
        </p:spPr>
        <p:txBody>
          <a:bodyPr tIns="228600" bIns="228600">
            <a:spAutoFit/>
          </a:bodyPr>
          <a:lstStyle/>
          <a:p>
            <a:pPr algn="ctr">
              <a:lnSpc>
                <a:spcPct val="80000"/>
              </a:lnSpc>
            </a:pPr>
            <a:r>
              <a:rPr lang="en-US" sz="4400" b="1" dirty="0" smtClean="0">
                <a:solidFill>
                  <a:schemeClr val="tx2"/>
                </a:solidFill>
                <a:latin typeface="Calibri" pitchFamily="34" charset="0"/>
                <a:cs typeface="Times New Roman" pitchFamily="-112" charset="0"/>
              </a:rPr>
              <a:t>Interactive Demonstrations</a:t>
            </a:r>
            <a:endParaRPr lang="en-US" sz="4400" b="1" dirty="0">
              <a:solidFill>
                <a:schemeClr val="tx2"/>
              </a:solidFill>
              <a:latin typeface="Calibri" pitchFamily="34" charset="0"/>
              <a:cs typeface="Times New Roman" pitchFamily="-112" charset="0"/>
            </a:endParaRPr>
          </a:p>
        </p:txBody>
      </p:sp>
      <p:pic>
        <p:nvPicPr>
          <p:cNvPr id="27652" name="Picture 6"/>
          <p:cNvPicPr>
            <a:picLocks noChangeAspect="1" noChangeArrowheads="1"/>
          </p:cNvPicPr>
          <p:nvPr/>
        </p:nvPicPr>
        <p:blipFill>
          <a:blip r:embed="rId3"/>
          <a:srcRect r="6977" b="16673"/>
          <a:stretch>
            <a:fillRect/>
          </a:stretch>
        </p:blipFill>
        <p:spPr bwMode="auto">
          <a:xfrm>
            <a:off x="3579812" y="3430588"/>
            <a:ext cx="6096000" cy="3427412"/>
          </a:xfrm>
          <a:prstGeom prst="rect">
            <a:avLst/>
          </a:prstGeom>
          <a:noFill/>
          <a:ln w="9525">
            <a:noFill/>
            <a:miter lim="800000"/>
            <a:headEnd/>
            <a:tailEnd/>
          </a:ln>
        </p:spPr>
      </p:pic>
      <p:sp>
        <p:nvSpPr>
          <p:cNvPr id="6" name="Rectangle 3"/>
          <p:cNvSpPr>
            <a:spLocks noChangeArrowheads="1"/>
          </p:cNvSpPr>
          <p:nvPr/>
        </p:nvSpPr>
        <p:spPr bwMode="auto">
          <a:xfrm>
            <a:off x="3198812" y="1295400"/>
            <a:ext cx="4343400" cy="1828800"/>
          </a:xfrm>
          <a:prstGeom prst="rect">
            <a:avLst/>
          </a:prstGeom>
          <a:noFill/>
          <a:ln w="9525">
            <a:noFill/>
            <a:miter lim="800000"/>
            <a:headEnd/>
            <a:tailEnd/>
          </a:ln>
          <a:effectLst/>
        </p:spPr>
        <p:txBody>
          <a:bodyPr vert="horz" anchor="t"/>
          <a:lstStyle/>
          <a:p>
            <a:pPr marL="514350" indent="-514350" eaLnBrk="1" hangingPunct="1">
              <a:buFont typeface="+mj-lt"/>
              <a:buAutoNum type="arabicPeriod"/>
            </a:pPr>
            <a:r>
              <a:rPr lang="en-US" sz="2800" b="1" dirty="0" smtClean="0">
                <a:solidFill>
                  <a:srgbClr val="000000"/>
                </a:solidFill>
                <a:ea typeface="+mn-ea"/>
              </a:rPr>
              <a:t>Make a prediction</a:t>
            </a:r>
          </a:p>
          <a:p>
            <a:pPr marL="514350" indent="-514350" eaLnBrk="1" hangingPunct="1">
              <a:buFont typeface="+mj-lt"/>
              <a:buAutoNum type="arabicPeriod"/>
            </a:pPr>
            <a:r>
              <a:rPr lang="en-US" sz="2800" b="1" dirty="0" smtClean="0">
                <a:solidFill>
                  <a:srgbClr val="000000"/>
                </a:solidFill>
                <a:ea typeface="+mn-ea"/>
              </a:rPr>
              <a:t>Observe</a:t>
            </a:r>
          </a:p>
          <a:p>
            <a:pPr marL="514350" indent="-514350" eaLnBrk="1" hangingPunct="1">
              <a:buFont typeface="+mj-lt"/>
              <a:buAutoNum type="arabicPeriod"/>
            </a:pPr>
            <a:r>
              <a:rPr lang="en-US" sz="2800" b="1" dirty="0" smtClean="0">
                <a:solidFill>
                  <a:srgbClr val="000000"/>
                </a:solidFill>
                <a:ea typeface="+mn-ea"/>
              </a:rPr>
              <a:t>Review/Re-test</a:t>
            </a:r>
            <a:r>
              <a:rPr lang="en-US" sz="2400" b="1" dirty="0" smtClean="0">
                <a:solidFill>
                  <a:srgbClr val="993300"/>
                </a:solidFill>
                <a:ea typeface="+mn-ea"/>
              </a:rPr>
              <a:t/>
            </a:r>
            <a:br>
              <a:rPr lang="en-US" sz="2400" b="1" dirty="0" smtClean="0">
                <a:solidFill>
                  <a:srgbClr val="993300"/>
                </a:solidFill>
                <a:ea typeface="+mn-ea"/>
              </a:rPr>
            </a:br>
            <a:r>
              <a:rPr lang="en-US" sz="2400" b="1" dirty="0" smtClean="0">
                <a:solidFill>
                  <a:srgbClr val="993300"/>
                </a:solidFill>
                <a:ea typeface="+mn-ea"/>
              </a:rPr>
              <a:t/>
            </a:r>
            <a:br>
              <a:rPr lang="en-US" sz="2400" b="1" dirty="0" smtClean="0">
                <a:solidFill>
                  <a:srgbClr val="993300"/>
                </a:solidFill>
                <a:ea typeface="+mn-ea"/>
              </a:rPr>
            </a:br>
            <a:endParaRPr lang="en-US" sz="2800" b="1" dirty="0" smtClean="0">
              <a:solidFill>
                <a:srgbClr val="000000"/>
              </a:solidFill>
              <a:ea typeface="+mn-ea"/>
            </a:endParaRPr>
          </a:p>
        </p:txBody>
      </p:sp>
      <p:sp>
        <p:nvSpPr>
          <p:cNvPr id="27651" name="Text Box 4"/>
          <p:cNvSpPr txBox="1">
            <a:spLocks noChangeArrowheads="1"/>
          </p:cNvSpPr>
          <p:nvPr/>
        </p:nvSpPr>
        <p:spPr bwMode="auto">
          <a:xfrm>
            <a:off x="227012" y="6324600"/>
            <a:ext cx="7915950" cy="400110"/>
          </a:xfrm>
          <a:prstGeom prst="rect">
            <a:avLst/>
          </a:prstGeom>
          <a:solidFill>
            <a:schemeClr val="bg1"/>
          </a:solidFill>
          <a:ln w="9525">
            <a:noFill/>
            <a:miter lim="800000"/>
            <a:headEnd/>
            <a:tailEnd/>
          </a:ln>
        </p:spPr>
        <p:txBody>
          <a:bodyPr wrap="none">
            <a:spAutoFit/>
          </a:bodyPr>
          <a:lstStyle/>
          <a:p>
            <a:r>
              <a:rPr lang="en-US" sz="2000" b="1" dirty="0">
                <a:latin typeface="Comic Sans MS" pitchFamily="-112" charset="0"/>
                <a:hlinkClick r:id="rId4"/>
              </a:rPr>
              <a:t>http://serc.carleton.edu/introgeo/demonstrations/index.html</a:t>
            </a:r>
            <a:r>
              <a:rPr lang="en-US" sz="2000" b="1" dirty="0">
                <a:latin typeface="Comic Sans MS" pitchFamily="-112"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igsaw_puzzle_pieces.png"/>
          <p:cNvPicPr>
            <a:picLocks noChangeAspect="1"/>
          </p:cNvPicPr>
          <p:nvPr/>
        </p:nvPicPr>
        <p:blipFill>
          <a:blip r:embed="rId3"/>
          <a:stretch>
            <a:fillRect/>
          </a:stretch>
        </p:blipFill>
        <p:spPr>
          <a:xfrm>
            <a:off x="7618412" y="0"/>
            <a:ext cx="2254250" cy="2324100"/>
          </a:xfrm>
          <a:prstGeom prst="rect">
            <a:avLst/>
          </a:prstGeom>
        </p:spPr>
      </p:pic>
      <p:sp>
        <p:nvSpPr>
          <p:cNvPr id="41986" name="Text Box 3"/>
          <p:cNvSpPr txBox="1">
            <a:spLocks noChangeArrowheads="1"/>
          </p:cNvSpPr>
          <p:nvPr/>
        </p:nvSpPr>
        <p:spPr bwMode="auto">
          <a:xfrm>
            <a:off x="379412" y="1752600"/>
            <a:ext cx="8610599" cy="4659738"/>
          </a:xfrm>
          <a:prstGeom prst="rect">
            <a:avLst/>
          </a:prstGeom>
          <a:noFill/>
          <a:ln w="9525">
            <a:noFill/>
            <a:miter lim="800000"/>
            <a:headEnd/>
            <a:tailEnd/>
          </a:ln>
        </p:spPr>
        <p:txBody>
          <a:bodyPr wrap="square" anchor="t">
            <a:spAutoFit/>
          </a:bodyPr>
          <a:lstStyle/>
          <a:p>
            <a:pPr marL="342900" indent="-342900" eaLnBrk="1" hangingPunct="1">
              <a:spcBef>
                <a:spcPct val="20000"/>
              </a:spcBef>
              <a:buClr>
                <a:srgbClr val="008000"/>
              </a:buClr>
              <a:buSzPct val="80000"/>
              <a:buFontTx/>
              <a:buChar char="•"/>
              <a:defRPr/>
            </a:pPr>
            <a:r>
              <a:rPr lang="en-US" sz="2800" dirty="0" smtClean="0">
                <a:solidFill>
                  <a:prstClr val="black"/>
                </a:solidFill>
                <a:latin typeface="+mj-lt"/>
              </a:rPr>
              <a:t>“Chunk” text into smaller sections within a single lecture period.  Assign each group a section.</a:t>
            </a:r>
          </a:p>
          <a:p>
            <a:pPr marL="342900" indent="-342900" eaLnBrk="1" hangingPunct="1">
              <a:spcBef>
                <a:spcPct val="20000"/>
              </a:spcBef>
              <a:buClr>
                <a:srgbClr val="008000"/>
              </a:buClr>
              <a:buSzPct val="80000"/>
              <a:buFontTx/>
              <a:buChar char="•"/>
              <a:defRPr/>
            </a:pPr>
            <a:r>
              <a:rPr lang="en-US" sz="2800" dirty="0" smtClean="0">
                <a:solidFill>
                  <a:prstClr val="black"/>
                </a:solidFill>
                <a:latin typeface="+mj-lt"/>
              </a:rPr>
              <a:t>Assign separate articles to be read by groups in advance.</a:t>
            </a:r>
          </a:p>
          <a:p>
            <a:pPr marL="342900" indent="-342900" eaLnBrk="1" hangingPunct="1">
              <a:spcBef>
                <a:spcPct val="20000"/>
              </a:spcBef>
              <a:buClr>
                <a:srgbClr val="008000"/>
              </a:buClr>
              <a:buSzPct val="80000"/>
              <a:buFontTx/>
              <a:buChar char="•"/>
              <a:defRPr/>
            </a:pPr>
            <a:r>
              <a:rPr lang="en-US" sz="2800" dirty="0" smtClean="0">
                <a:solidFill>
                  <a:prstClr val="black"/>
                </a:solidFill>
                <a:latin typeface="+mj-lt"/>
              </a:rPr>
              <a:t>Assign a specific guiding question or “lens” for each group to use in reading the same  section of an article or text.</a:t>
            </a:r>
          </a:p>
          <a:p>
            <a:pPr marL="342900" indent="-342900" eaLnBrk="1" hangingPunct="1">
              <a:spcBef>
                <a:spcPct val="20000"/>
              </a:spcBef>
              <a:buClr>
                <a:srgbClr val="008000"/>
              </a:buClr>
              <a:buSzPct val="80000"/>
              <a:buFontTx/>
              <a:buChar char="•"/>
              <a:defRPr/>
            </a:pPr>
            <a:r>
              <a:rPr lang="en-US" sz="2800" dirty="0" smtClean="0">
                <a:solidFill>
                  <a:prstClr val="black"/>
                </a:solidFill>
                <a:latin typeface="+mj-lt"/>
              </a:rPr>
              <a:t>Groups summarize their findings verbally or through a poster format, followed by a gallery walk (see following).</a:t>
            </a:r>
            <a:endParaRPr lang="en-US" sz="2800" dirty="0" smtClean="0">
              <a:latin typeface="+mj-lt"/>
            </a:endParaRPr>
          </a:p>
        </p:txBody>
      </p:sp>
      <p:sp>
        <p:nvSpPr>
          <p:cNvPr id="41987" name="Rectangle 4"/>
          <p:cNvSpPr>
            <a:spLocks noChangeArrowheads="1"/>
          </p:cNvSpPr>
          <p:nvPr/>
        </p:nvSpPr>
        <p:spPr bwMode="auto">
          <a:xfrm>
            <a:off x="1827213" y="444500"/>
            <a:ext cx="2819399" cy="850900"/>
          </a:xfrm>
          <a:prstGeom prst="rect">
            <a:avLst/>
          </a:prstGeom>
          <a:noFill/>
          <a:ln w="9525">
            <a:noFill/>
            <a:miter lim="800000"/>
            <a:headEnd/>
            <a:tailEnd/>
          </a:ln>
        </p:spPr>
        <p:txBody>
          <a:bodyPr anchor="ctr"/>
          <a:lstStyle/>
          <a:p>
            <a:pPr eaLnBrk="1" hangingPunct="1">
              <a:defRPr/>
            </a:pPr>
            <a:r>
              <a:rPr lang="en-US" sz="4400" b="1" dirty="0" smtClean="0">
                <a:solidFill>
                  <a:schemeClr val="tx2"/>
                </a:solidFill>
                <a:latin typeface="+mj-lt"/>
              </a:rPr>
              <a:t>Jigsaw</a:t>
            </a:r>
            <a:endParaRPr lang="en-US" sz="4400" b="1" dirty="0">
              <a:solidFill>
                <a:schemeClr val="tx2"/>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8772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0811" y="76200"/>
            <a:ext cx="9504447" cy="1366528"/>
          </a:xfrm>
          <a:prstGeom prst="rect">
            <a:avLst/>
          </a:prstGeom>
          <a:noFill/>
          <a:ln w="38100">
            <a:noFill/>
            <a:miter lim="800000"/>
            <a:headEnd/>
            <a:tailEnd/>
          </a:ln>
        </p:spPr>
        <p:txBody>
          <a:bodyPr wrap="square" tIns="228600" bIns="228600">
            <a:spAutoFit/>
          </a:bodyPr>
          <a:lstStyle/>
          <a:p>
            <a:pPr algn="ctr">
              <a:lnSpc>
                <a:spcPct val="80000"/>
              </a:lnSpc>
            </a:pPr>
            <a:r>
              <a:rPr lang="en-US" sz="3600" b="1" dirty="0" smtClean="0">
                <a:solidFill>
                  <a:schemeClr val="tx2"/>
                </a:solidFill>
                <a:latin typeface="Calibri" pitchFamily="34" charset="0"/>
                <a:cs typeface="Times New Roman" pitchFamily="-112" charset="0"/>
              </a:rPr>
              <a:t>Jigsaw Example – Mercury contamination in California</a:t>
            </a:r>
            <a:endParaRPr lang="en-US" sz="3600" b="1" dirty="0">
              <a:solidFill>
                <a:schemeClr val="tx2"/>
              </a:solidFill>
              <a:latin typeface="Calibri" pitchFamily="34" charset="0"/>
              <a:cs typeface="Times New Roman" pitchFamily="-112" charset="0"/>
            </a:endParaRPr>
          </a:p>
        </p:txBody>
      </p:sp>
      <p:pic>
        <p:nvPicPr>
          <p:cNvPr id="3" name="Picture 2"/>
          <p:cNvPicPr>
            <a:picLocks noChangeAspect="1"/>
          </p:cNvPicPr>
          <p:nvPr/>
        </p:nvPicPr>
        <p:blipFill>
          <a:blip r:embed="rId3"/>
          <a:stretch>
            <a:fillRect/>
          </a:stretch>
        </p:blipFill>
        <p:spPr>
          <a:xfrm>
            <a:off x="4303565" y="1676400"/>
            <a:ext cx="5599260" cy="3886200"/>
          </a:xfrm>
          <a:prstGeom prst="rect">
            <a:avLst/>
          </a:prstGeom>
        </p:spPr>
      </p:pic>
      <p:sp>
        <p:nvSpPr>
          <p:cNvPr id="4" name="Rectangle 3"/>
          <p:cNvSpPr/>
          <p:nvPr/>
        </p:nvSpPr>
        <p:spPr>
          <a:xfrm>
            <a:off x="150812" y="1447800"/>
            <a:ext cx="4114800" cy="4893647"/>
          </a:xfrm>
          <a:prstGeom prst="rect">
            <a:avLst/>
          </a:prstGeom>
        </p:spPr>
        <p:txBody>
          <a:bodyPr wrap="square">
            <a:spAutoFit/>
          </a:bodyPr>
          <a:lstStyle/>
          <a:p>
            <a:pPr lvl="0"/>
            <a:r>
              <a:rPr lang="en-US" sz="2400" b="1" dirty="0" smtClean="0"/>
              <a:t>Guiding Questions:</a:t>
            </a:r>
          </a:p>
          <a:p>
            <a:pPr lvl="0">
              <a:buFont typeface="Arial"/>
              <a:buChar char="•"/>
            </a:pPr>
            <a:r>
              <a:rPr lang="en-US" sz="2400" dirty="0" smtClean="0"/>
              <a:t>What form of mercury is most toxic to humans?</a:t>
            </a:r>
          </a:p>
          <a:p>
            <a:pPr lvl="0">
              <a:buFont typeface="Arial"/>
              <a:buChar char="•"/>
            </a:pPr>
            <a:r>
              <a:rPr lang="en-US" sz="2400" dirty="0" smtClean="0"/>
              <a:t>What controls the process that creates this form from elemental [Hg(0)] mercury?</a:t>
            </a:r>
          </a:p>
          <a:p>
            <a:pPr lvl="0">
              <a:buFont typeface="Arial"/>
              <a:buChar char="•"/>
            </a:pPr>
            <a:r>
              <a:rPr lang="en-US" sz="2400" dirty="0" smtClean="0"/>
              <a:t>What can you say about the correlation between fish size and mercury concentration (refer to figure 7)?</a:t>
            </a:r>
          </a:p>
          <a:p>
            <a:pPr lvl="0">
              <a:buFont typeface="Arial"/>
              <a:buChar char="•"/>
            </a:pPr>
            <a:r>
              <a:rPr lang="en-US" sz="2400" dirty="0" smtClean="0"/>
              <a:t>What does this trend say about the rates of input versus output in fish?</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0968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Step by Step Instructions.pdf"/>
          <p:cNvPicPr>
            <a:picLocks noChangeAspect="1"/>
          </p:cNvPicPr>
          <p:nvPr/>
        </p:nvPicPr>
        <mc:AlternateContent>
          <mc:Choice xmlns:ma="http://schemas.microsoft.com/office/mac/drawingml/2008/main" Requires="ma">
            <p:blipFill>
              <a:blip r:embed="rId3"/>
              <a:srcRect b="42338"/>
              <a:stretch>
                <a:fillRect/>
              </a:stretch>
            </p:blipFill>
          </mc:Choice>
          <mc:Fallback>
            <p:blipFill>
              <a:blip r:embed="rId4"/>
              <a:srcRect b="42338"/>
              <a:stretch>
                <a:fillRect/>
              </a:stretch>
            </p:blipFill>
          </mc:Fallback>
        </mc:AlternateContent>
        <p:spPr>
          <a:xfrm>
            <a:off x="4603750" y="0"/>
            <a:ext cx="5299075" cy="3954463"/>
          </a:xfrm>
          <a:prstGeom prst="rect">
            <a:avLst/>
          </a:prstGeom>
        </p:spPr>
      </p:pic>
      <p:sp>
        <p:nvSpPr>
          <p:cNvPr id="41986" name="Text Box 3"/>
          <p:cNvSpPr txBox="1">
            <a:spLocks noChangeArrowheads="1"/>
          </p:cNvSpPr>
          <p:nvPr/>
        </p:nvSpPr>
        <p:spPr bwMode="auto">
          <a:xfrm>
            <a:off x="227012" y="1872662"/>
            <a:ext cx="9448800" cy="46043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spcBef>
                <a:spcPct val="20000"/>
              </a:spcBef>
              <a:buClr>
                <a:srgbClr val="008000"/>
              </a:buClr>
              <a:buSzPct val="80000"/>
              <a:buFontTx/>
              <a:buChar char="•"/>
              <a:defRPr/>
            </a:pPr>
            <a:r>
              <a:rPr lang="en-US" sz="2800" dirty="0">
                <a:solidFill>
                  <a:prstClr val="black"/>
                </a:solidFill>
                <a:latin typeface="+mj-lt"/>
              </a:rPr>
              <a:t>Focus attention on key concepts</a:t>
            </a:r>
            <a:endParaRPr lang="en-US" sz="2800" dirty="0" smtClean="0">
              <a:solidFill>
                <a:prstClr val="black"/>
              </a:solidFill>
              <a:latin typeface="+mj-lt"/>
            </a:endParaRPr>
          </a:p>
          <a:p>
            <a:pPr marL="342900" indent="-342900" eaLnBrk="1" hangingPunct="1">
              <a:spcBef>
                <a:spcPct val="20000"/>
              </a:spcBef>
              <a:buClr>
                <a:srgbClr val="008000"/>
              </a:buClr>
              <a:buSzPct val="80000"/>
              <a:buFontTx/>
              <a:buChar char="•"/>
              <a:defRPr/>
            </a:pPr>
            <a:r>
              <a:rPr lang="en-US" sz="2600" dirty="0" smtClean="0">
                <a:latin typeface="+mj-lt"/>
              </a:rPr>
              <a:t>“Chunk” larger texts or contrasting points of view</a:t>
            </a:r>
          </a:p>
          <a:p>
            <a:pPr marL="342900" indent="-342900" eaLnBrk="1" hangingPunct="1">
              <a:spcBef>
                <a:spcPct val="20000"/>
              </a:spcBef>
              <a:buClr>
                <a:srgbClr val="008000"/>
              </a:buClr>
              <a:buSzPct val="80000"/>
              <a:buFontTx/>
              <a:buChar char="•"/>
              <a:defRPr/>
            </a:pPr>
            <a:r>
              <a:rPr lang="en-US" sz="2600" dirty="0" smtClean="0">
                <a:latin typeface="+mj-lt"/>
              </a:rPr>
              <a:t>Analyze a set of graphs or figures</a:t>
            </a:r>
          </a:p>
          <a:p>
            <a:pPr marL="342900" indent="-342900" eaLnBrk="1" hangingPunct="1">
              <a:spcBef>
                <a:spcPct val="20000"/>
              </a:spcBef>
              <a:buClr>
                <a:srgbClr val="008000"/>
              </a:buClr>
              <a:buSzPct val="80000"/>
              <a:buFontTx/>
              <a:buChar char="•"/>
              <a:defRPr/>
            </a:pPr>
            <a:r>
              <a:rPr lang="en-US" sz="2600" dirty="0" smtClean="0">
                <a:latin typeface="+mj-lt"/>
              </a:rPr>
              <a:t>Review and assess work from groups</a:t>
            </a:r>
          </a:p>
          <a:p>
            <a:pPr marL="342900" indent="-342900" eaLnBrk="1" hangingPunct="1">
              <a:spcBef>
                <a:spcPct val="20000"/>
              </a:spcBef>
              <a:buClr>
                <a:srgbClr val="008000"/>
              </a:buClr>
              <a:buSzPct val="80000"/>
              <a:buFontTx/>
              <a:buChar char="•"/>
              <a:defRPr/>
            </a:pPr>
            <a:r>
              <a:rPr lang="en-US" sz="2600" dirty="0" smtClean="0">
                <a:latin typeface="+mj-lt"/>
              </a:rPr>
              <a:t>Use colored post-its or stickers to allow students vote or rank artifacts anonymously – for example:  </a:t>
            </a:r>
            <a:r>
              <a:rPr lang="en-US" sz="2600" dirty="0" smtClean="0">
                <a:solidFill>
                  <a:srgbClr val="FF0000"/>
                </a:solidFill>
                <a:latin typeface="+mj-lt"/>
              </a:rPr>
              <a:t>Red </a:t>
            </a:r>
            <a:r>
              <a:rPr lang="en-US" sz="2600" dirty="0" smtClean="0">
                <a:latin typeface="+mj-lt"/>
              </a:rPr>
              <a:t>= concerns, </a:t>
            </a:r>
            <a:r>
              <a:rPr lang="en-US" sz="2600" dirty="0" smtClean="0">
                <a:solidFill>
                  <a:srgbClr val="008000"/>
                </a:solidFill>
                <a:latin typeface="+mj-lt"/>
              </a:rPr>
              <a:t>Green </a:t>
            </a:r>
            <a:r>
              <a:rPr lang="en-US" sz="2600" dirty="0" smtClean="0">
                <a:latin typeface="+mj-lt"/>
              </a:rPr>
              <a:t>= approval.</a:t>
            </a:r>
          </a:p>
          <a:p>
            <a:pPr marL="342900" indent="-342900" eaLnBrk="1" hangingPunct="1">
              <a:spcBef>
                <a:spcPct val="20000"/>
              </a:spcBef>
              <a:buClr>
                <a:srgbClr val="008000"/>
              </a:buClr>
              <a:buSzPct val="80000"/>
              <a:buFontTx/>
              <a:buChar char="•"/>
              <a:defRPr/>
            </a:pPr>
            <a:r>
              <a:rPr lang="en-US" sz="2600" dirty="0" smtClean="0">
                <a:latin typeface="+mj-lt"/>
              </a:rPr>
              <a:t>Have students gather next to the article or poster they agree the most with at end of activity.</a:t>
            </a:r>
          </a:p>
          <a:p>
            <a:pPr marL="342900" indent="-342900" eaLnBrk="1" hangingPunct="1">
              <a:spcBef>
                <a:spcPct val="20000"/>
              </a:spcBef>
              <a:buClr>
                <a:srgbClr val="008000"/>
              </a:buClr>
              <a:buSzPct val="80000"/>
              <a:buFontTx/>
              <a:buChar char="•"/>
              <a:defRPr/>
            </a:pPr>
            <a:r>
              <a:rPr lang="en-US" sz="2600" dirty="0" smtClean="0">
                <a:latin typeface="+mj-lt"/>
              </a:rPr>
              <a:t>http://</a:t>
            </a:r>
            <a:r>
              <a:rPr lang="en-US" sz="2600" dirty="0" err="1" smtClean="0">
                <a:latin typeface="+mj-lt"/>
              </a:rPr>
              <a:t>serc.carleton.edu/introgeo/gallerywalk/step.html</a:t>
            </a:r>
            <a:endParaRPr lang="en-US" sz="2600" dirty="0" smtClean="0">
              <a:latin typeface="+mj-lt"/>
            </a:endParaRPr>
          </a:p>
        </p:txBody>
      </p:sp>
      <p:sp>
        <p:nvSpPr>
          <p:cNvPr id="41987" name="Rectangle 4"/>
          <p:cNvSpPr>
            <a:spLocks noChangeArrowheads="1"/>
          </p:cNvSpPr>
          <p:nvPr/>
        </p:nvSpPr>
        <p:spPr bwMode="auto">
          <a:xfrm>
            <a:off x="684212" y="609600"/>
            <a:ext cx="3276599" cy="850900"/>
          </a:xfrm>
          <a:prstGeom prst="rect">
            <a:avLst/>
          </a:prstGeom>
          <a:noFill/>
          <a:ln w="9525">
            <a:noFill/>
            <a:miter lim="800000"/>
            <a:headEnd/>
            <a:tailEnd/>
          </a:ln>
        </p:spPr>
        <p:txBody>
          <a:bodyPr anchor="ctr"/>
          <a:lstStyle/>
          <a:p>
            <a:pPr eaLnBrk="1" hangingPunct="1">
              <a:defRPr/>
            </a:pPr>
            <a:r>
              <a:rPr lang="en-US" sz="4400" b="1" dirty="0" smtClean="0">
                <a:solidFill>
                  <a:schemeClr val="tx2"/>
                </a:solidFill>
                <a:latin typeface="+mj-lt"/>
              </a:rPr>
              <a:t>Gallery Walk</a:t>
            </a:r>
            <a:endParaRPr lang="en-US" sz="4400" b="1" dirty="0">
              <a:solidFill>
                <a:schemeClr val="tx2"/>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dirty="0" smtClean="0">
                <a:solidFill>
                  <a:srgbClr val="8D35D1"/>
                </a:solidFill>
              </a:rPr>
              <a:t>C</a:t>
            </a:r>
            <a:r>
              <a:rPr lang="en-US" dirty="0" smtClean="0">
                <a:solidFill>
                  <a:srgbClr val="FF0000"/>
                </a:solidFill>
              </a:rPr>
              <a:t>o</a:t>
            </a:r>
            <a:r>
              <a:rPr lang="en-US" dirty="0" smtClean="0">
                <a:solidFill>
                  <a:srgbClr val="008000"/>
                </a:solidFill>
              </a:rPr>
              <a:t>l</a:t>
            </a:r>
            <a:r>
              <a:rPr lang="en-US" dirty="0" smtClean="0">
                <a:solidFill>
                  <a:srgbClr val="FF0000"/>
                </a:solidFill>
              </a:rPr>
              <a:t>o</a:t>
            </a:r>
            <a:r>
              <a:rPr lang="en-US" dirty="0" smtClean="0">
                <a:solidFill>
                  <a:srgbClr val="3366FF"/>
                </a:solidFill>
              </a:rPr>
              <a:t>r</a:t>
            </a:r>
            <a:r>
              <a:rPr lang="en-US" dirty="0" smtClean="0"/>
              <a:t> Poster</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Class breaks into groups of four.</a:t>
            </a:r>
          </a:p>
          <a:p>
            <a:r>
              <a:rPr lang="en-US" dirty="0" smtClean="0"/>
              <a:t>Each group receives a problem, a section of text or a graphic.</a:t>
            </a:r>
          </a:p>
          <a:p>
            <a:r>
              <a:rPr lang="en-US" dirty="0" smtClean="0"/>
              <a:t>Each student chooses a </a:t>
            </a:r>
            <a:r>
              <a:rPr lang="en-US" dirty="0" smtClean="0">
                <a:solidFill>
                  <a:srgbClr val="FF0000"/>
                </a:solidFill>
              </a:rPr>
              <a:t>colored </a:t>
            </a:r>
            <a:r>
              <a:rPr lang="en-US" dirty="0" smtClean="0"/>
              <a:t>marker. Everyone contributes.</a:t>
            </a:r>
          </a:p>
          <a:p>
            <a:r>
              <a:rPr lang="en-US" dirty="0" smtClean="0"/>
              <a:t>One </a:t>
            </a:r>
            <a:r>
              <a:rPr lang="en-US" dirty="0" smtClean="0">
                <a:solidFill>
                  <a:schemeClr val="accent6"/>
                </a:solidFill>
              </a:rPr>
              <a:t>student </a:t>
            </a:r>
            <a:r>
              <a:rPr lang="en-US" dirty="0" smtClean="0"/>
              <a:t>= One </a:t>
            </a:r>
            <a:r>
              <a:rPr lang="en-US" dirty="0" smtClean="0">
                <a:solidFill>
                  <a:srgbClr val="F9A85F"/>
                </a:solidFill>
              </a:rPr>
              <a:t>color</a:t>
            </a:r>
          </a:p>
          <a:p>
            <a:r>
              <a:rPr lang="en-US" dirty="0" smtClean="0"/>
              <a:t>Groups solve problem or summarize key points.</a:t>
            </a:r>
          </a:p>
          <a:p>
            <a:r>
              <a:rPr lang="en-US" dirty="0" smtClean="0"/>
              <a:t>Students sign the poster with their </a:t>
            </a:r>
            <a:r>
              <a:rPr lang="en-US" dirty="0" smtClean="0">
                <a:solidFill>
                  <a:srgbClr val="FFFF00"/>
                </a:solidFill>
              </a:rPr>
              <a:t>marker</a:t>
            </a:r>
            <a:r>
              <a:rPr lang="en-US" dirty="0" smtClean="0">
                <a:solidFill>
                  <a:srgbClr val="3366FF"/>
                </a:solidFill>
              </a:rPr>
              <a:t>.</a:t>
            </a:r>
            <a:endParaRPr lang="en-US" dirty="0">
              <a:solidFill>
                <a:srgbClr val="3366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4C3.jpg"/>
          <p:cNvPicPr>
            <a:picLocks noChangeAspect="1"/>
          </p:cNvPicPr>
          <p:nvPr/>
        </p:nvPicPr>
        <p:blipFill>
          <a:blip r:embed="rId2">
            <a:lum bright="9000"/>
          </a:blip>
          <a:stretch>
            <a:fillRect/>
          </a:stretch>
        </p:blipFill>
        <p:spPr>
          <a:xfrm>
            <a:off x="457198" y="673432"/>
            <a:ext cx="8837614" cy="5955968"/>
          </a:xfrm>
          <a:prstGeom prst="rect">
            <a:avLst/>
          </a:prstGeom>
        </p:spPr>
      </p:pic>
      <p:sp>
        <p:nvSpPr>
          <p:cNvPr id="3" name="Title 1"/>
          <p:cNvSpPr txBox="1">
            <a:spLocks/>
          </p:cNvSpPr>
          <p:nvPr/>
        </p:nvSpPr>
        <p:spPr>
          <a:xfrm>
            <a:off x="531812" y="152400"/>
            <a:ext cx="8912543" cy="639762"/>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4-</a:t>
            </a:r>
            <a:r>
              <a:rPr kumimoji="0" lang="en-US" sz="4400" b="0" i="0" u="none" strike="noStrike" kern="1200" cap="none" spc="0" normalizeH="0" baseline="0" noProof="0" dirty="0" smtClean="0">
                <a:ln>
                  <a:noFill/>
                </a:ln>
                <a:solidFill>
                  <a:srgbClr val="8D35D1"/>
                </a:solidFill>
                <a:effectLst/>
                <a:uLnTx/>
                <a:uFillTx/>
                <a:latin typeface="+mj-lt"/>
                <a:ea typeface="+mj-ea"/>
                <a:cs typeface="+mj-cs"/>
              </a:rPr>
              <a:t>C</a:t>
            </a:r>
            <a:r>
              <a:rPr kumimoji="0" lang="en-US" sz="4400" b="0" i="0" u="none" strike="noStrike" kern="1200" cap="none" spc="0" normalizeH="0" baseline="0" noProof="0" dirty="0" smtClean="0">
                <a:ln>
                  <a:noFill/>
                </a:ln>
                <a:solidFill>
                  <a:srgbClr val="FF0000"/>
                </a:solidFill>
                <a:effectLst/>
                <a:uLnTx/>
                <a:uFillTx/>
                <a:latin typeface="+mj-lt"/>
                <a:ea typeface="+mj-ea"/>
                <a:cs typeface="+mj-cs"/>
              </a:rPr>
              <a:t>o</a:t>
            </a:r>
            <a:r>
              <a:rPr kumimoji="0" lang="en-US" sz="4400" b="0" i="0" u="none" strike="noStrike" kern="1200" cap="none" spc="0" normalizeH="0" baseline="0" noProof="0" dirty="0" smtClean="0">
                <a:ln>
                  <a:noFill/>
                </a:ln>
                <a:solidFill>
                  <a:srgbClr val="008000"/>
                </a:solidFill>
                <a:effectLst/>
                <a:uLnTx/>
                <a:uFillTx/>
                <a:latin typeface="+mj-lt"/>
                <a:ea typeface="+mj-ea"/>
                <a:cs typeface="+mj-cs"/>
              </a:rPr>
              <a:t>l</a:t>
            </a:r>
            <a:r>
              <a:rPr kumimoji="0" lang="en-US" sz="4400" b="0" i="0" u="none" strike="noStrike" kern="1200" cap="none" spc="0" normalizeH="0" baseline="0" noProof="0" dirty="0" smtClean="0">
                <a:ln>
                  <a:noFill/>
                </a:ln>
                <a:solidFill>
                  <a:srgbClr val="FF0000"/>
                </a:solidFill>
                <a:effectLst/>
                <a:uLnTx/>
                <a:uFillTx/>
                <a:latin typeface="+mj-lt"/>
                <a:ea typeface="+mj-ea"/>
                <a:cs typeface="+mj-cs"/>
              </a:rPr>
              <a:t>o</a:t>
            </a:r>
            <a:r>
              <a:rPr kumimoji="0" lang="en-US" sz="4400" b="0" i="0" u="none" strike="noStrike" kern="1200" cap="none" spc="0" normalizeH="0" baseline="0" noProof="0" dirty="0" smtClean="0">
                <a:ln>
                  <a:noFill/>
                </a:ln>
                <a:solidFill>
                  <a:srgbClr val="3366FF"/>
                </a:solidFill>
                <a:effectLst/>
                <a:uLnTx/>
                <a:uFillTx/>
                <a:latin typeface="+mj-lt"/>
                <a:ea typeface="+mj-ea"/>
                <a:cs typeface="+mj-cs"/>
              </a:rPr>
              <a:t>r</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Poster Example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4C1.jpg"/>
          <p:cNvPicPr>
            <a:picLocks noChangeAspect="1"/>
          </p:cNvPicPr>
          <p:nvPr/>
        </p:nvPicPr>
        <p:blipFill>
          <a:blip r:embed="rId2">
            <a:lum bright="15000"/>
          </a:blip>
          <a:srcRect b="20000"/>
          <a:stretch>
            <a:fillRect/>
          </a:stretch>
        </p:blipFill>
        <p:spPr>
          <a:xfrm>
            <a:off x="227012" y="304800"/>
            <a:ext cx="4879975" cy="6269590"/>
          </a:xfrm>
          <a:prstGeom prst="rect">
            <a:avLst/>
          </a:prstGeom>
        </p:spPr>
      </p:pic>
      <p:sp>
        <p:nvSpPr>
          <p:cNvPr id="3" name="Title 1"/>
          <p:cNvSpPr txBox="1">
            <a:spLocks/>
          </p:cNvSpPr>
          <p:nvPr/>
        </p:nvSpPr>
        <p:spPr>
          <a:xfrm>
            <a:off x="4951412" y="2133600"/>
            <a:ext cx="4569143" cy="2743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4-</a:t>
            </a:r>
            <a:r>
              <a:rPr kumimoji="0" lang="en-US" sz="4400" b="0" i="0" u="none" strike="noStrike" kern="1200" cap="none" spc="0" normalizeH="0" baseline="0" noProof="0" dirty="0" smtClean="0">
                <a:ln>
                  <a:noFill/>
                </a:ln>
                <a:solidFill>
                  <a:srgbClr val="8D35D1"/>
                </a:solidFill>
                <a:effectLst/>
                <a:uLnTx/>
                <a:uFillTx/>
                <a:latin typeface="+mj-lt"/>
                <a:ea typeface="+mj-ea"/>
                <a:cs typeface="+mj-cs"/>
              </a:rPr>
              <a:t>C</a:t>
            </a:r>
            <a:r>
              <a:rPr kumimoji="0" lang="en-US" sz="4400" b="0" i="0" u="none" strike="noStrike" kern="1200" cap="none" spc="0" normalizeH="0" baseline="0" noProof="0" dirty="0" smtClean="0">
                <a:ln>
                  <a:noFill/>
                </a:ln>
                <a:solidFill>
                  <a:srgbClr val="FF0000"/>
                </a:solidFill>
                <a:effectLst/>
                <a:uLnTx/>
                <a:uFillTx/>
                <a:latin typeface="+mj-lt"/>
                <a:ea typeface="+mj-ea"/>
                <a:cs typeface="+mj-cs"/>
              </a:rPr>
              <a:t>o</a:t>
            </a:r>
            <a:r>
              <a:rPr kumimoji="0" lang="en-US" sz="4400" b="0" i="0" u="none" strike="noStrike" kern="1200" cap="none" spc="0" normalizeH="0" baseline="0" noProof="0" dirty="0" smtClean="0">
                <a:ln>
                  <a:noFill/>
                </a:ln>
                <a:solidFill>
                  <a:srgbClr val="008000"/>
                </a:solidFill>
                <a:effectLst/>
                <a:uLnTx/>
                <a:uFillTx/>
                <a:latin typeface="+mj-lt"/>
                <a:ea typeface="+mj-ea"/>
                <a:cs typeface="+mj-cs"/>
              </a:rPr>
              <a:t>l</a:t>
            </a:r>
            <a:r>
              <a:rPr kumimoji="0" lang="en-US" sz="4400" b="0" i="0" u="none" strike="noStrike" kern="1200" cap="none" spc="0" normalizeH="0" baseline="0" noProof="0" dirty="0" smtClean="0">
                <a:ln>
                  <a:noFill/>
                </a:ln>
                <a:solidFill>
                  <a:srgbClr val="FF0000"/>
                </a:solidFill>
                <a:effectLst/>
                <a:uLnTx/>
                <a:uFillTx/>
                <a:latin typeface="+mj-lt"/>
                <a:ea typeface="+mj-ea"/>
                <a:cs typeface="+mj-cs"/>
              </a:rPr>
              <a:t>o</a:t>
            </a:r>
            <a:r>
              <a:rPr kumimoji="0" lang="en-US" sz="4400" b="0" i="0" u="none" strike="noStrike" kern="1200" cap="none" spc="0" normalizeH="0" baseline="0" noProof="0" dirty="0" smtClean="0">
                <a:ln>
                  <a:noFill/>
                </a:ln>
                <a:solidFill>
                  <a:srgbClr val="3366FF"/>
                </a:solidFill>
                <a:effectLst/>
                <a:uLnTx/>
                <a:uFillTx/>
                <a:latin typeface="+mj-lt"/>
                <a:ea typeface="+mj-ea"/>
                <a:cs typeface="+mj-cs"/>
              </a:rPr>
              <a:t>r</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Poster Example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1812" y="304800"/>
            <a:ext cx="8912225" cy="971550"/>
          </a:xfrm>
        </p:spPr>
        <p:txBody>
          <a:bodyPr/>
          <a:lstStyle/>
          <a:p>
            <a:r>
              <a:rPr lang="en-US" sz="4400" b="1" dirty="0" smtClean="0"/>
              <a:t>Exit Tickets</a:t>
            </a:r>
          </a:p>
        </p:txBody>
      </p:sp>
      <p:sp>
        <p:nvSpPr>
          <p:cNvPr id="3" name="Content Placeholder 2"/>
          <p:cNvSpPr>
            <a:spLocks noGrp="1"/>
          </p:cNvSpPr>
          <p:nvPr>
            <p:ph idx="1"/>
          </p:nvPr>
        </p:nvSpPr>
        <p:spPr>
          <a:xfrm>
            <a:off x="531812" y="1295400"/>
            <a:ext cx="8912543" cy="4525963"/>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latin typeface="+mj-lt"/>
              </a:rPr>
              <a:t>Potential topics:</a:t>
            </a:r>
          </a:p>
          <a:p>
            <a:pPr marL="640080" lvl="1" indent="-246888" fontAlgn="auto">
              <a:spcAft>
                <a:spcPts val="0"/>
              </a:spcAft>
              <a:buFont typeface="Wingdings 2"/>
              <a:buChar char=""/>
              <a:defRPr/>
            </a:pPr>
            <a:r>
              <a:rPr lang="en-US" dirty="0" smtClean="0">
                <a:latin typeface="+mj-lt"/>
              </a:rPr>
              <a:t>The </a:t>
            </a:r>
            <a:r>
              <a:rPr lang="en-US" b="1" dirty="0" smtClean="0">
                <a:latin typeface="+mj-lt"/>
              </a:rPr>
              <a:t>muddiest point </a:t>
            </a:r>
            <a:r>
              <a:rPr lang="en-US" dirty="0" smtClean="0">
                <a:latin typeface="+mj-lt"/>
              </a:rPr>
              <a:t>of today’s class</a:t>
            </a:r>
          </a:p>
          <a:p>
            <a:pPr marL="640080" lvl="1" indent="-246888" fontAlgn="auto">
              <a:spcAft>
                <a:spcPts val="0"/>
              </a:spcAft>
              <a:buFont typeface="Wingdings 2"/>
              <a:buChar char=""/>
              <a:defRPr/>
            </a:pPr>
            <a:r>
              <a:rPr lang="en-US" dirty="0" smtClean="0">
                <a:latin typeface="+mj-lt"/>
              </a:rPr>
              <a:t>The </a:t>
            </a:r>
            <a:r>
              <a:rPr lang="en-US" b="1" dirty="0" smtClean="0">
                <a:latin typeface="+mj-lt"/>
              </a:rPr>
              <a:t>most important point(s)</a:t>
            </a:r>
            <a:r>
              <a:rPr lang="en-US" dirty="0" smtClean="0">
                <a:latin typeface="+mj-lt"/>
              </a:rPr>
              <a:t> you learned from today’s class</a:t>
            </a:r>
          </a:p>
          <a:p>
            <a:pPr marL="640080" lvl="1" indent="-246888" fontAlgn="auto">
              <a:spcAft>
                <a:spcPts val="0"/>
              </a:spcAft>
              <a:buFont typeface="Wingdings 2"/>
              <a:buChar char=""/>
              <a:defRPr/>
            </a:pPr>
            <a:r>
              <a:rPr lang="en-US" dirty="0" smtClean="0">
                <a:latin typeface="+mj-lt"/>
              </a:rPr>
              <a:t>Checking for understanding of key </a:t>
            </a:r>
            <a:r>
              <a:rPr lang="en-US" dirty="0" err="1" smtClean="0">
                <a:latin typeface="+mj-lt"/>
              </a:rPr>
              <a:t>point(s</a:t>
            </a:r>
            <a:r>
              <a:rPr lang="en-US" dirty="0" smtClean="0">
                <a:latin typeface="+mj-lt"/>
              </a:rPr>
              <a:t>)</a:t>
            </a:r>
          </a:p>
          <a:p>
            <a:pPr marL="640080" lvl="1" indent="-246888" fontAlgn="auto">
              <a:spcAft>
                <a:spcPts val="0"/>
              </a:spcAft>
              <a:buFont typeface="Wingdings 2"/>
              <a:buChar char=""/>
              <a:defRPr/>
            </a:pPr>
            <a:r>
              <a:rPr lang="en-US" dirty="0" err="1" smtClean="0">
                <a:latin typeface="+mj-lt"/>
              </a:rPr>
              <a:t>KWLs</a:t>
            </a:r>
            <a:r>
              <a:rPr lang="en-US" dirty="0" smtClean="0">
                <a:latin typeface="+mj-lt"/>
              </a:rPr>
              <a:t> (see next slide)</a:t>
            </a:r>
          </a:p>
          <a:p>
            <a:pPr marL="640080" lvl="1" indent="-246888" fontAlgn="auto">
              <a:spcAft>
                <a:spcPts val="0"/>
              </a:spcAft>
              <a:buFont typeface="Wingdings 2"/>
              <a:buNone/>
              <a:defRPr/>
            </a:pPr>
            <a:endParaRPr lang="en-US" dirty="0" smtClean="0">
              <a:latin typeface="+mj-lt"/>
            </a:endParaRPr>
          </a:p>
          <a:p>
            <a:pPr marL="274320" indent="-274320" fontAlgn="auto">
              <a:spcAft>
                <a:spcPts val="0"/>
              </a:spcAft>
              <a:buClr>
                <a:schemeClr val="accent3"/>
              </a:buClr>
              <a:buFont typeface="Wingdings 2"/>
              <a:buChar char=""/>
              <a:defRPr/>
            </a:pPr>
            <a:r>
              <a:rPr lang="en-US" dirty="0" smtClean="0">
                <a:latin typeface="+mj-lt"/>
              </a:rPr>
              <a:t>A classroom assessment technique </a:t>
            </a:r>
          </a:p>
          <a:p>
            <a:pPr marL="640080" lvl="1" indent="-246888" fontAlgn="auto">
              <a:spcAft>
                <a:spcPts val="0"/>
              </a:spcAft>
              <a:buFont typeface="Wingdings 2"/>
              <a:buChar char=""/>
              <a:defRPr/>
            </a:pPr>
            <a:r>
              <a:rPr lang="en-US" dirty="0" smtClean="0">
                <a:latin typeface="+mj-lt"/>
              </a:rPr>
              <a:t>Involves students in their own learning, promotes </a:t>
            </a:r>
            <a:r>
              <a:rPr lang="en-US" dirty="0" err="1" smtClean="0">
                <a:latin typeface="+mj-lt"/>
              </a:rPr>
              <a:t>metacognition</a:t>
            </a:r>
            <a:endParaRPr lang="en-US" dirty="0" smtClean="0">
              <a:latin typeface="+mj-lt"/>
            </a:endParaRPr>
          </a:p>
          <a:p>
            <a:pPr marL="640080" lvl="1" indent="-246888" fontAlgn="auto">
              <a:spcAft>
                <a:spcPts val="0"/>
              </a:spcAft>
              <a:buFont typeface="Wingdings 2"/>
              <a:buChar char=""/>
              <a:defRPr/>
            </a:pPr>
            <a:r>
              <a:rPr lang="en-US" dirty="0" smtClean="0">
                <a:latin typeface="+mj-lt"/>
              </a:rPr>
              <a:t>Can show class-wide trends</a:t>
            </a:r>
          </a:p>
          <a:p>
            <a:pPr marL="640080" lvl="1" indent="-246888" fontAlgn="auto">
              <a:spcAft>
                <a:spcPts val="0"/>
              </a:spcAft>
              <a:buFont typeface="Wingdings 2"/>
              <a:buChar char=""/>
              <a:defRPr/>
            </a:pPr>
            <a:r>
              <a:rPr lang="en-US" dirty="0" smtClean="0">
                <a:latin typeface="+mj-lt"/>
              </a:rPr>
              <a:t>Makes a natural starting point for the next class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390664" y="533400"/>
            <a:ext cx="9270248" cy="762000"/>
          </a:xfrm>
          <a:prstGeom prst="rect">
            <a:avLst/>
          </a:prstGeom>
          <a:noFill/>
          <a:ln w="9525">
            <a:noFill/>
            <a:miter lim="800000"/>
            <a:headEnd/>
            <a:tailEnd/>
          </a:ln>
        </p:spPr>
        <p:txBody>
          <a:bodyPr anchor="ctr"/>
          <a:lstStyle/>
          <a:p>
            <a:pPr eaLnBrk="1" hangingPunct="1">
              <a:defRPr/>
            </a:pPr>
            <a:r>
              <a:rPr lang="en-US" sz="4400" b="1" dirty="0" smtClean="0">
                <a:solidFill>
                  <a:schemeClr val="accent2">
                    <a:lumMod val="75000"/>
                  </a:schemeClr>
                </a:solidFill>
                <a:cs typeface="Times New Roman" pitchFamily="-112" charset="0"/>
              </a:rPr>
              <a:t>Why make lectures interactive?</a:t>
            </a:r>
            <a:endParaRPr lang="en-US" sz="4400" b="1" dirty="0">
              <a:solidFill>
                <a:schemeClr val="accent3">
                  <a:lumMod val="75000"/>
                </a:schemeClr>
              </a:solidFill>
              <a:latin typeface="+mj-lt"/>
            </a:endParaRPr>
          </a:p>
        </p:txBody>
      </p:sp>
      <p:pic>
        <p:nvPicPr>
          <p:cNvPr id="13" name="Picture 12" descr="economics-teacher-ferris-buellers-day--large-msg-130869842136.jpg"/>
          <p:cNvPicPr>
            <a:picLocks noChangeAspect="1"/>
          </p:cNvPicPr>
          <p:nvPr/>
        </p:nvPicPr>
        <p:blipFill>
          <a:blip r:embed="rId3"/>
          <a:stretch>
            <a:fillRect/>
          </a:stretch>
        </p:blipFill>
        <p:spPr>
          <a:xfrm>
            <a:off x="1217612" y="1600200"/>
            <a:ext cx="7366000" cy="3810000"/>
          </a:xfrm>
          <a:prstGeom prst="rect">
            <a:avLst/>
          </a:prstGeom>
        </p:spPr>
      </p:pic>
      <p:sp>
        <p:nvSpPr>
          <p:cNvPr id="14" name="Rectangle 13"/>
          <p:cNvSpPr/>
          <p:nvPr/>
        </p:nvSpPr>
        <p:spPr>
          <a:xfrm>
            <a:off x="1217612" y="5562601"/>
            <a:ext cx="7315200" cy="646331"/>
          </a:xfrm>
          <a:prstGeom prst="rect">
            <a:avLst/>
          </a:prstGeom>
        </p:spPr>
        <p:txBody>
          <a:bodyPr wrap="square">
            <a:spAutoFit/>
          </a:bodyPr>
          <a:lstStyle/>
          <a:p>
            <a:r>
              <a:rPr lang="en-US" dirty="0" smtClean="0"/>
              <a:t>Ben Stein, Economics professor.</a:t>
            </a:r>
          </a:p>
          <a:p>
            <a:r>
              <a:rPr lang="en-US" dirty="0" smtClean="0"/>
              <a:t>Ferris </a:t>
            </a:r>
            <a:r>
              <a:rPr lang="en-US" dirty="0" err="1" smtClean="0"/>
              <a:t>Bueller’s</a:t>
            </a:r>
            <a:r>
              <a:rPr lang="en-US" dirty="0" smtClean="0"/>
              <a:t> Day Off (1986 – Paramount Pictures)</a:t>
            </a:r>
            <a:endParaRPr lang="en-US" dirty="0"/>
          </a:p>
        </p:txBody>
      </p:sp>
      <p:sp>
        <p:nvSpPr>
          <p:cNvPr id="5" name="TextBox 4"/>
          <p:cNvSpPr txBox="1"/>
          <p:nvPr/>
        </p:nvSpPr>
        <p:spPr>
          <a:xfrm>
            <a:off x="6399213" y="2209800"/>
            <a:ext cx="25908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t>When the bum is numb, the mind is soon to follow…</a:t>
            </a:r>
            <a:endParaRPr lang="en-US" sz="28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43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868362"/>
          </a:xfrm>
        </p:spPr>
        <p:style>
          <a:lnRef idx="1">
            <a:schemeClr val="accent1"/>
          </a:lnRef>
          <a:fillRef idx="2">
            <a:schemeClr val="accent1"/>
          </a:fillRef>
          <a:effectRef idx="1">
            <a:schemeClr val="accent1"/>
          </a:effectRef>
          <a:fontRef idx="minor">
            <a:schemeClr val="dk1"/>
          </a:fontRef>
        </p:style>
        <p:txBody>
          <a:bodyPr/>
          <a:lstStyle/>
          <a:p>
            <a:r>
              <a:rPr lang="en-US" dirty="0" smtClean="0"/>
              <a:t>KWL</a:t>
            </a:r>
            <a:endParaRPr lang="en-US" dirty="0"/>
          </a:p>
        </p:txBody>
      </p:sp>
      <p:sp>
        <p:nvSpPr>
          <p:cNvPr id="3" name="Content Placeholder 2"/>
          <p:cNvSpPr>
            <a:spLocks noGrp="1"/>
          </p:cNvSpPr>
          <p:nvPr>
            <p:ph idx="1"/>
          </p:nvPr>
        </p:nvSpPr>
        <p:spPr>
          <a:xfrm>
            <a:off x="531812" y="1295400"/>
            <a:ext cx="8912543" cy="2743197"/>
          </a:xfrm>
        </p:spPr>
        <p:style>
          <a:lnRef idx="1">
            <a:schemeClr val="accent3"/>
          </a:lnRef>
          <a:fillRef idx="2">
            <a:schemeClr val="accent3"/>
          </a:fillRef>
          <a:effectRef idx="1">
            <a:schemeClr val="accent3"/>
          </a:effectRef>
          <a:fontRef idx="minor">
            <a:schemeClr val="dk1"/>
          </a:fontRef>
        </p:style>
        <p:txBody>
          <a:bodyPr/>
          <a:lstStyle/>
          <a:p>
            <a:r>
              <a:rPr lang="en-US" dirty="0" smtClean="0"/>
              <a:t>At the start of class, pass out a half sheet of paper and ask students copy the table below and fill in first two columns.</a:t>
            </a:r>
          </a:p>
          <a:p>
            <a:r>
              <a:rPr lang="en-US" dirty="0" smtClean="0"/>
              <a:t>At the end of class, have them complete the chart by describing something significant they learned.</a:t>
            </a:r>
            <a:endParaRPr lang="en-US" dirty="0"/>
          </a:p>
        </p:txBody>
      </p:sp>
      <p:sp>
        <p:nvSpPr>
          <p:cNvPr id="4" name="TextBox 3"/>
          <p:cNvSpPr txBox="1"/>
          <p:nvPr/>
        </p:nvSpPr>
        <p:spPr>
          <a:xfrm>
            <a:off x="1979612" y="4191000"/>
            <a:ext cx="1172116" cy="523220"/>
          </a:xfrm>
          <a:prstGeom prst="rect">
            <a:avLst/>
          </a:prstGeom>
          <a:noFill/>
        </p:spPr>
        <p:txBody>
          <a:bodyPr wrap="none" rtlCol="0">
            <a:spAutoFit/>
          </a:bodyPr>
          <a:lstStyle/>
          <a:p>
            <a:r>
              <a:rPr lang="en-US" sz="2800" b="1" dirty="0" smtClean="0"/>
              <a:t>Know</a:t>
            </a:r>
            <a:endParaRPr lang="en-US" sz="2800" b="1" dirty="0"/>
          </a:p>
        </p:txBody>
      </p:sp>
      <p:sp>
        <p:nvSpPr>
          <p:cNvPr id="5" name="TextBox 4"/>
          <p:cNvSpPr txBox="1"/>
          <p:nvPr/>
        </p:nvSpPr>
        <p:spPr>
          <a:xfrm>
            <a:off x="3808412" y="4191000"/>
            <a:ext cx="2582758" cy="523220"/>
          </a:xfrm>
          <a:prstGeom prst="rect">
            <a:avLst/>
          </a:prstGeom>
          <a:noFill/>
        </p:spPr>
        <p:txBody>
          <a:bodyPr wrap="none" rtlCol="0">
            <a:spAutoFit/>
          </a:bodyPr>
          <a:lstStyle/>
          <a:p>
            <a:r>
              <a:rPr lang="en-US" sz="2800" b="1" dirty="0" smtClean="0"/>
              <a:t>Want to Know</a:t>
            </a:r>
            <a:endParaRPr lang="en-US" sz="2800" b="1" dirty="0"/>
          </a:p>
        </p:txBody>
      </p:sp>
      <p:sp>
        <p:nvSpPr>
          <p:cNvPr id="6" name="TextBox 5"/>
          <p:cNvSpPr txBox="1"/>
          <p:nvPr/>
        </p:nvSpPr>
        <p:spPr>
          <a:xfrm>
            <a:off x="7161212" y="4191000"/>
            <a:ext cx="1581508" cy="523220"/>
          </a:xfrm>
          <a:prstGeom prst="rect">
            <a:avLst/>
          </a:prstGeom>
          <a:noFill/>
        </p:spPr>
        <p:txBody>
          <a:bodyPr wrap="none" rtlCol="0">
            <a:spAutoFit/>
          </a:bodyPr>
          <a:lstStyle/>
          <a:p>
            <a:r>
              <a:rPr lang="en-US" sz="2800" b="1" dirty="0" smtClean="0"/>
              <a:t>Learned</a:t>
            </a:r>
            <a:endParaRPr lang="en-US" sz="2800" b="1" dirty="0"/>
          </a:p>
        </p:txBody>
      </p:sp>
      <p:cxnSp>
        <p:nvCxnSpPr>
          <p:cNvPr id="8" name="Straight Connector 7"/>
          <p:cNvCxnSpPr/>
          <p:nvPr/>
        </p:nvCxnSpPr>
        <p:spPr>
          <a:xfrm rot="5400000">
            <a:off x="2246312" y="5448300"/>
            <a:ext cx="2362200" cy="1588"/>
          </a:xfrm>
          <a:prstGeom prst="line">
            <a:avLst/>
          </a:prstGeom>
          <a:ln w="57150" cap="flat" cmpd="sng" algn="ctr">
            <a:solidFill>
              <a:schemeClr val="tx1"/>
            </a:solidFill>
            <a:prstDash val="solid"/>
            <a:round/>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rot="5400000">
            <a:off x="5752306" y="5447506"/>
            <a:ext cx="2362200" cy="1588"/>
          </a:xfrm>
          <a:prstGeom prst="line">
            <a:avLst/>
          </a:prstGeom>
          <a:ln w="57150" cap="flat" cmpd="sng" algn="ctr">
            <a:solidFill>
              <a:schemeClr val="tx1"/>
            </a:solidFill>
            <a:prstDash val="solid"/>
            <a:round/>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rot="10800000">
            <a:off x="1674812" y="4800600"/>
            <a:ext cx="7315200" cy="1588"/>
          </a:xfrm>
          <a:prstGeom prst="line">
            <a:avLst/>
          </a:prstGeom>
          <a:ln w="57150" cap="flat" cmpd="sng" algn="ctr">
            <a:solidFill>
              <a:schemeClr val="tx1"/>
            </a:solidFill>
            <a:prstDash val="solid"/>
            <a:round/>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47526" name="Picture 6"/>
          <p:cNvPicPr>
            <a:picLocks noChangeAspect="1" noChangeArrowheads="1"/>
          </p:cNvPicPr>
          <p:nvPr/>
        </p:nvPicPr>
        <p:blipFill>
          <a:blip r:embed="rId2"/>
          <a:srcRect/>
          <a:stretch>
            <a:fillRect/>
          </a:stretch>
        </p:blipFill>
        <p:spPr bwMode="auto">
          <a:xfrm>
            <a:off x="2055815" y="2498726"/>
            <a:ext cx="5287962" cy="2081213"/>
          </a:xfrm>
          <a:prstGeom prst="rect">
            <a:avLst/>
          </a:prstGeom>
          <a:noFill/>
          <a:ln w="9525">
            <a:noFill/>
            <a:miter lim="800000"/>
            <a:headEnd/>
            <a:tailEnd/>
          </a:ln>
          <a:effectLst/>
        </p:spPr>
      </p:pic>
      <p:sp>
        <p:nvSpPr>
          <p:cNvPr id="747523" name="Text Box 3"/>
          <p:cNvSpPr txBox="1">
            <a:spLocks noChangeArrowheads="1"/>
          </p:cNvSpPr>
          <p:nvPr/>
        </p:nvSpPr>
        <p:spPr bwMode="auto">
          <a:xfrm>
            <a:off x="608014" y="792850"/>
            <a:ext cx="8228012" cy="959750"/>
          </a:xfrm>
          <a:prstGeom prst="rect">
            <a:avLst/>
          </a:prstGeom>
          <a:noFill/>
          <a:ln w="38100">
            <a:noFill/>
            <a:miter lim="800000"/>
            <a:headEnd/>
            <a:tailEnd/>
          </a:ln>
          <a:effectLst/>
        </p:spPr>
        <p:txBody>
          <a:bodyPr tIns="228600" bIns="228600">
            <a:spAutoFit/>
          </a:bodyPr>
          <a:lstStyle/>
          <a:p>
            <a:pPr>
              <a:lnSpc>
                <a:spcPct val="80000"/>
              </a:lnSpc>
            </a:pPr>
            <a:r>
              <a:rPr lang="en-US" sz="4000" b="1" dirty="0">
                <a:solidFill>
                  <a:schemeClr val="accent2">
                    <a:lumMod val="75000"/>
                  </a:schemeClr>
                </a:solidFill>
                <a:latin typeface="+mj-lt"/>
                <a:cs typeface="Times New Roman" pitchFamily="18" charset="0"/>
              </a:rPr>
              <a:t>For More Information</a:t>
            </a:r>
            <a:r>
              <a:rPr lang="en-US" sz="4000" b="1" dirty="0">
                <a:solidFill>
                  <a:srgbClr val="FFFF66"/>
                </a:solidFill>
                <a:latin typeface="Comic Sans MS" pitchFamily="66" charset="0"/>
                <a:cs typeface="Times New Roman" pitchFamily="18" charset="0"/>
              </a:rPr>
              <a:t>…</a:t>
            </a:r>
          </a:p>
        </p:txBody>
      </p:sp>
      <p:sp>
        <p:nvSpPr>
          <p:cNvPr id="747524" name="Text Box 4"/>
          <p:cNvSpPr txBox="1">
            <a:spLocks noChangeArrowheads="1"/>
          </p:cNvSpPr>
          <p:nvPr/>
        </p:nvSpPr>
        <p:spPr bwMode="auto">
          <a:xfrm>
            <a:off x="1217612" y="1752600"/>
            <a:ext cx="7782900" cy="707886"/>
          </a:xfrm>
          <a:prstGeom prst="rect">
            <a:avLst/>
          </a:prstGeom>
          <a:solidFill>
            <a:schemeClr val="bg1"/>
          </a:solidFill>
          <a:ln w="9525">
            <a:noFill/>
            <a:miter lim="800000"/>
            <a:headEnd/>
            <a:tailEnd/>
          </a:ln>
          <a:effectLst/>
        </p:spPr>
        <p:txBody>
          <a:bodyPr wrap="none">
            <a:spAutoFit/>
          </a:bodyPr>
          <a:lstStyle/>
          <a:p>
            <a:r>
              <a:rPr lang="en-US" sz="2000" b="1" dirty="0">
                <a:latin typeface="Comic Sans MS" pitchFamily="66" charset="0"/>
              </a:rPr>
              <a:t>Think-Pair-Share:</a:t>
            </a:r>
          </a:p>
          <a:p>
            <a:r>
              <a:rPr lang="en-US" sz="2000" b="1" dirty="0">
                <a:latin typeface="Comic Sans MS" pitchFamily="66" charset="0"/>
                <a:hlinkClick r:id="rId3"/>
              </a:rPr>
              <a:t>http://serc.carleton.edu/introgeo/interactive/tpshare.html</a:t>
            </a:r>
            <a:r>
              <a:rPr lang="en-US" sz="2000" b="1" dirty="0">
                <a:solidFill>
                  <a:srgbClr val="996633"/>
                </a:solidFill>
                <a:latin typeface="Comic Sans MS" pitchFamily="66" charset="0"/>
              </a:rPr>
              <a:t>  </a:t>
            </a:r>
          </a:p>
        </p:txBody>
      </p:sp>
      <p:sp>
        <p:nvSpPr>
          <p:cNvPr id="747527" name="Text Box 7"/>
          <p:cNvSpPr txBox="1">
            <a:spLocks noChangeArrowheads="1"/>
          </p:cNvSpPr>
          <p:nvPr/>
        </p:nvSpPr>
        <p:spPr bwMode="auto">
          <a:xfrm>
            <a:off x="1065215" y="4403726"/>
            <a:ext cx="7726795" cy="707886"/>
          </a:xfrm>
          <a:prstGeom prst="rect">
            <a:avLst/>
          </a:prstGeom>
          <a:solidFill>
            <a:schemeClr val="bg1"/>
          </a:solidFill>
          <a:ln w="9525">
            <a:noFill/>
            <a:miter lim="800000"/>
            <a:headEnd/>
            <a:tailEnd/>
          </a:ln>
          <a:effectLst/>
        </p:spPr>
        <p:txBody>
          <a:bodyPr wrap="none">
            <a:spAutoFit/>
          </a:bodyPr>
          <a:lstStyle/>
          <a:p>
            <a:r>
              <a:rPr lang="en-US" sz="2000" b="1" dirty="0" err="1" smtClean="0">
                <a:latin typeface="Comic Sans MS" pitchFamily="66" charset="0"/>
              </a:rPr>
              <a:t>ConcepTest</a:t>
            </a:r>
            <a:r>
              <a:rPr lang="en-US" sz="2000" b="1" dirty="0">
                <a:latin typeface="Comic Sans MS" pitchFamily="66" charset="0"/>
              </a:rPr>
              <a:t>:</a:t>
            </a:r>
          </a:p>
          <a:p>
            <a:r>
              <a:rPr lang="en-US" sz="2000" b="1" dirty="0">
                <a:latin typeface="Comic Sans MS" pitchFamily="66" charset="0"/>
                <a:hlinkClick r:id="rId4"/>
              </a:rPr>
              <a:t>http://serc.carleton.edu/introgeo/interactive/conctest.html</a:t>
            </a:r>
            <a:r>
              <a:rPr lang="en-US" b="1" dirty="0"/>
              <a:t> </a:t>
            </a:r>
          </a:p>
        </p:txBody>
      </p:sp>
      <p:sp>
        <p:nvSpPr>
          <p:cNvPr id="747528" name="Text Box 8"/>
          <p:cNvSpPr txBox="1">
            <a:spLocks noChangeArrowheads="1"/>
          </p:cNvSpPr>
          <p:nvPr/>
        </p:nvSpPr>
        <p:spPr bwMode="auto">
          <a:xfrm>
            <a:off x="1065213" y="5165726"/>
            <a:ext cx="7805342" cy="707886"/>
          </a:xfrm>
          <a:prstGeom prst="rect">
            <a:avLst/>
          </a:prstGeom>
          <a:solidFill>
            <a:schemeClr val="bg1"/>
          </a:solidFill>
          <a:ln w="9525">
            <a:noFill/>
            <a:miter lim="800000"/>
            <a:headEnd/>
            <a:tailEnd/>
          </a:ln>
          <a:effectLst/>
        </p:spPr>
        <p:txBody>
          <a:bodyPr wrap="none">
            <a:spAutoFit/>
          </a:bodyPr>
          <a:lstStyle/>
          <a:p>
            <a:r>
              <a:rPr lang="en-US" sz="2000" b="1" dirty="0">
                <a:latin typeface="Comic Sans MS" pitchFamily="66" charset="0"/>
              </a:rPr>
              <a:t>Predictive/Interactive Demo:</a:t>
            </a:r>
          </a:p>
          <a:p>
            <a:r>
              <a:rPr lang="en-US" sz="2000" b="1" dirty="0">
                <a:latin typeface="Comic Sans MS" pitchFamily="66" charset="0"/>
                <a:hlinkClick r:id="rId5"/>
              </a:rPr>
              <a:t>http://serc.carleton.edu/introgeo/demonstrations/index.html</a:t>
            </a:r>
            <a:endParaRPr lang="en-US" sz="2000" b="1"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4215" y="2362200"/>
            <a:ext cx="5046662" cy="1371600"/>
          </a:xfrm>
          <a:prstGeom prst="rect">
            <a:avLst/>
          </a:prstGeom>
          <a:noFill/>
          <a:ln w="9525">
            <a:noFill/>
            <a:miter lim="800000"/>
            <a:headEnd/>
            <a:tailEnd/>
          </a:ln>
        </p:spPr>
        <p:txBody>
          <a:bodyPr/>
          <a:lstStyle/>
          <a:p>
            <a:pPr marL="342900" indent="-342900" eaLnBrk="1" hangingPunct="1">
              <a:spcBef>
                <a:spcPct val="20000"/>
              </a:spcBef>
              <a:buClr>
                <a:srgbClr val="008000"/>
              </a:buClr>
              <a:buSzPct val="80000"/>
            </a:pPr>
            <a:endParaRPr lang="en-US" sz="2800">
              <a:solidFill>
                <a:srgbClr val="660033"/>
              </a:solidFill>
            </a:endParaRPr>
          </a:p>
        </p:txBody>
      </p:sp>
      <p:sp>
        <p:nvSpPr>
          <p:cNvPr id="22531" name="Text Box 4"/>
          <p:cNvSpPr txBox="1">
            <a:spLocks noChangeArrowheads="1"/>
          </p:cNvSpPr>
          <p:nvPr/>
        </p:nvSpPr>
        <p:spPr bwMode="auto">
          <a:xfrm>
            <a:off x="386874" y="304800"/>
            <a:ext cx="8610599" cy="769441"/>
          </a:xfrm>
          <a:prstGeom prst="rect">
            <a:avLst/>
          </a:prstGeom>
          <a:noFill/>
          <a:ln w="9525">
            <a:noFill/>
            <a:miter lim="800000"/>
            <a:headEnd/>
            <a:tailEnd/>
          </a:ln>
        </p:spPr>
        <p:txBody>
          <a:bodyPr>
            <a:spAutoFit/>
          </a:bodyPr>
          <a:lstStyle/>
          <a:p>
            <a:pPr algn="ctr">
              <a:spcBef>
                <a:spcPct val="25000"/>
              </a:spcBef>
              <a:defRPr/>
            </a:pPr>
            <a:r>
              <a:rPr lang="en-US" sz="4400" b="1" dirty="0">
                <a:solidFill>
                  <a:schemeClr val="accent2">
                    <a:lumMod val="75000"/>
                  </a:schemeClr>
                </a:solidFill>
                <a:latin typeface="+mj-lt"/>
              </a:rPr>
              <a:t>Interactive Lecture </a:t>
            </a:r>
            <a:r>
              <a:rPr lang="en-US" sz="4400" b="1" dirty="0" smtClean="0">
                <a:solidFill>
                  <a:schemeClr val="accent2">
                    <a:lumMod val="75000"/>
                  </a:schemeClr>
                </a:solidFill>
                <a:latin typeface="+mj-lt"/>
              </a:rPr>
              <a:t>Toolbox</a:t>
            </a:r>
            <a:endParaRPr lang="en-US" sz="4400" dirty="0">
              <a:solidFill>
                <a:schemeClr val="accent2">
                  <a:lumMod val="75000"/>
                </a:schemeClr>
              </a:solidFill>
              <a:latin typeface="+mj-lt"/>
            </a:endParaRPr>
          </a:p>
        </p:txBody>
      </p:sp>
      <p:sp>
        <p:nvSpPr>
          <p:cNvPr id="22532" name="Rectangle 7"/>
          <p:cNvSpPr>
            <a:spLocks noChangeArrowheads="1"/>
          </p:cNvSpPr>
          <p:nvPr/>
        </p:nvSpPr>
        <p:spPr bwMode="auto">
          <a:xfrm>
            <a:off x="1065212" y="1447800"/>
            <a:ext cx="7620000" cy="4953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eaLnBrk="1" hangingPunct="1">
              <a:spcBef>
                <a:spcPct val="20000"/>
              </a:spcBef>
              <a:buClr>
                <a:srgbClr val="008000"/>
              </a:buClr>
              <a:buSzPct val="80000"/>
              <a:buFontTx/>
              <a:buChar char="•"/>
            </a:pPr>
            <a:r>
              <a:rPr lang="en-US" sz="2400" dirty="0" smtClean="0"/>
              <a:t>Vocabulary Cocktail Party</a:t>
            </a:r>
          </a:p>
          <a:p>
            <a:pPr marL="342900" indent="-342900" eaLnBrk="1" hangingPunct="1">
              <a:spcBef>
                <a:spcPct val="20000"/>
              </a:spcBef>
              <a:buClr>
                <a:srgbClr val="008000"/>
              </a:buClr>
              <a:buSzPct val="80000"/>
              <a:buFontTx/>
              <a:buChar char="•"/>
            </a:pPr>
            <a:r>
              <a:rPr lang="en-US" sz="2400" dirty="0" smtClean="0"/>
              <a:t>Think</a:t>
            </a:r>
            <a:r>
              <a:rPr lang="en-US" sz="2400" dirty="0"/>
              <a:t>-pair-</a:t>
            </a:r>
            <a:r>
              <a:rPr lang="en-US" sz="2400" dirty="0" smtClean="0"/>
              <a:t>share</a:t>
            </a:r>
          </a:p>
          <a:p>
            <a:pPr marL="342900" indent="-342900" eaLnBrk="1" hangingPunct="1">
              <a:spcBef>
                <a:spcPct val="20000"/>
              </a:spcBef>
              <a:buClr>
                <a:srgbClr val="008000"/>
              </a:buClr>
              <a:buSzPct val="80000"/>
              <a:buFontTx/>
              <a:buChar char="•"/>
            </a:pPr>
            <a:r>
              <a:rPr lang="en-US" sz="2400" dirty="0" smtClean="0"/>
              <a:t>8 Hands up</a:t>
            </a:r>
          </a:p>
          <a:p>
            <a:pPr marL="342900" indent="-342900" eaLnBrk="1" hangingPunct="1">
              <a:spcBef>
                <a:spcPct val="20000"/>
              </a:spcBef>
              <a:buClr>
                <a:srgbClr val="008000"/>
              </a:buClr>
              <a:buSzPct val="80000"/>
              <a:buFontTx/>
              <a:buChar char="•"/>
            </a:pPr>
            <a:r>
              <a:rPr lang="en-US" sz="2400" dirty="0" smtClean="0"/>
              <a:t>Give one/get one</a:t>
            </a:r>
          </a:p>
          <a:p>
            <a:pPr marL="342900" indent="-342900" eaLnBrk="1" hangingPunct="1">
              <a:spcBef>
                <a:spcPct val="20000"/>
              </a:spcBef>
              <a:buClr>
                <a:srgbClr val="008000"/>
              </a:buClr>
              <a:buSzPct val="80000"/>
              <a:buFontTx/>
              <a:buChar char="•"/>
            </a:pPr>
            <a:r>
              <a:rPr lang="en-US" sz="2400" dirty="0" smtClean="0"/>
              <a:t>Concept Tests</a:t>
            </a:r>
            <a:endParaRPr lang="en-US" sz="2400" dirty="0"/>
          </a:p>
          <a:p>
            <a:pPr marL="342900" indent="-342900" eaLnBrk="1" hangingPunct="1">
              <a:spcBef>
                <a:spcPct val="20000"/>
              </a:spcBef>
              <a:buClr>
                <a:srgbClr val="008000"/>
              </a:buClr>
              <a:buSzPct val="80000"/>
              <a:buFontTx/>
              <a:buChar char="•"/>
            </a:pPr>
            <a:r>
              <a:rPr lang="en-US" sz="2400" dirty="0" smtClean="0"/>
              <a:t>Demonstrations</a:t>
            </a:r>
            <a:r>
              <a:rPr lang="en-US" sz="2400" dirty="0"/>
              <a:t>, predictive </a:t>
            </a:r>
            <a:r>
              <a:rPr lang="en-US" sz="2400" dirty="0" smtClean="0"/>
              <a:t>demonstrations, interactive demonstrations</a:t>
            </a:r>
          </a:p>
          <a:p>
            <a:pPr marL="342900" indent="-342900" eaLnBrk="1" hangingPunct="1">
              <a:spcBef>
                <a:spcPct val="20000"/>
              </a:spcBef>
              <a:buClr>
                <a:srgbClr val="008000"/>
              </a:buClr>
              <a:buSzPct val="80000"/>
              <a:buFontTx/>
              <a:buChar char="•"/>
            </a:pPr>
            <a:r>
              <a:rPr lang="en-US" sz="2400" dirty="0" smtClean="0"/>
              <a:t>Jig-Saw</a:t>
            </a:r>
            <a:endParaRPr lang="en-US" sz="2000" dirty="0" smtClean="0"/>
          </a:p>
          <a:p>
            <a:pPr marL="342900" indent="-342900" eaLnBrk="1" hangingPunct="1">
              <a:spcBef>
                <a:spcPct val="20000"/>
              </a:spcBef>
              <a:buClr>
                <a:srgbClr val="008000"/>
              </a:buClr>
              <a:buSzPct val="80000"/>
              <a:buFontTx/>
              <a:buChar char="•"/>
            </a:pPr>
            <a:r>
              <a:rPr lang="en-US" sz="2400" dirty="0" smtClean="0"/>
              <a:t>4-Color Posters</a:t>
            </a:r>
          </a:p>
          <a:p>
            <a:pPr marL="342900" indent="-342900" eaLnBrk="1" hangingPunct="1">
              <a:spcBef>
                <a:spcPct val="20000"/>
              </a:spcBef>
              <a:buClr>
                <a:srgbClr val="008000"/>
              </a:buClr>
              <a:buSzPct val="80000"/>
              <a:buFontTx/>
              <a:buChar char="•"/>
            </a:pPr>
            <a:r>
              <a:rPr lang="en-US" sz="2400" dirty="0" smtClean="0"/>
              <a:t>Gallery Walk</a:t>
            </a:r>
          </a:p>
          <a:p>
            <a:pPr marL="342900" indent="-342900" eaLnBrk="1" hangingPunct="1">
              <a:spcBef>
                <a:spcPct val="20000"/>
              </a:spcBef>
              <a:buClr>
                <a:srgbClr val="008000"/>
              </a:buClr>
              <a:buSzPct val="80000"/>
              <a:buFontTx/>
              <a:buChar char="•"/>
            </a:pPr>
            <a:r>
              <a:rPr lang="en-US" sz="2400" dirty="0" smtClean="0"/>
              <a:t>Exit Ticket</a:t>
            </a:r>
          </a:p>
          <a:p>
            <a:pPr marL="342900" indent="-342900" eaLnBrk="1" hangingPunct="1">
              <a:spcBef>
                <a:spcPct val="20000"/>
              </a:spcBef>
              <a:buClr>
                <a:srgbClr val="008000"/>
              </a:buClr>
              <a:buSzPct val="80000"/>
              <a:buFontTx/>
              <a:buChar char="•"/>
            </a:pPr>
            <a:endParaRPr lang="en-US" sz="2400" dirty="0"/>
          </a:p>
        </p:txBody>
      </p:sp>
      <p:pic>
        <p:nvPicPr>
          <p:cNvPr id="22534" name="Picture 15" descr="MCIN01041_0000[1]"/>
          <p:cNvPicPr>
            <a:picLocks noChangeAspect="1" noChangeArrowheads="1"/>
          </p:cNvPicPr>
          <p:nvPr/>
        </p:nvPicPr>
        <p:blipFill>
          <a:blip r:embed="rId3"/>
          <a:srcRect/>
          <a:stretch>
            <a:fillRect/>
          </a:stretch>
        </p:blipFill>
        <p:spPr bwMode="auto">
          <a:xfrm>
            <a:off x="8242936" y="155327"/>
            <a:ext cx="1509075" cy="1436440"/>
          </a:xfrm>
          <a:prstGeom prst="rect">
            <a:avLst/>
          </a:prstGeom>
          <a:noFill/>
          <a:ln w="9525">
            <a:noFill/>
            <a:miter lim="800000"/>
            <a:headEnd/>
            <a:tailEnd/>
          </a:ln>
        </p:spPr>
      </p:pic>
      <p:sp>
        <p:nvSpPr>
          <p:cNvPr id="6" name="TextBox 5"/>
          <p:cNvSpPr txBox="1"/>
          <p:nvPr/>
        </p:nvSpPr>
        <p:spPr>
          <a:xfrm>
            <a:off x="5027612" y="4724400"/>
            <a:ext cx="4253081" cy="1200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i="1" dirty="0" smtClean="0"/>
              <a:t>Start with one or two, add more as you master them or see fit</a:t>
            </a:r>
            <a:endParaRPr lang="en-US" sz="2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rcRect l="-16689" r="-38632"/>
          <a:stretch>
            <a:fillRect/>
          </a:stretch>
        </p:blipFill>
        <p:spPr>
          <a:xfrm>
            <a:off x="7464425" y="1600200"/>
            <a:ext cx="2438400" cy="2283821"/>
          </a:xfrm>
          <a:prstGeom prst="rect">
            <a:avLst/>
          </a:prstGeom>
        </p:spPr>
      </p:pic>
      <p:sp>
        <p:nvSpPr>
          <p:cNvPr id="3" name="TextBox 2"/>
          <p:cNvSpPr txBox="1"/>
          <p:nvPr/>
        </p:nvSpPr>
        <p:spPr>
          <a:xfrm>
            <a:off x="1827212" y="533400"/>
            <a:ext cx="63246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smtClean="0"/>
              <a:t>Vocabulary Cocktail Party</a:t>
            </a:r>
            <a:endParaRPr lang="en-US" sz="4000" dirty="0"/>
          </a:p>
        </p:txBody>
      </p:sp>
      <p:sp>
        <p:nvSpPr>
          <p:cNvPr id="4" name="TextBox 3"/>
          <p:cNvSpPr txBox="1"/>
          <p:nvPr/>
        </p:nvSpPr>
        <p:spPr>
          <a:xfrm>
            <a:off x="455612" y="1752600"/>
            <a:ext cx="7162800" cy="483209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sz="2800" dirty="0" smtClean="0"/>
              <a:t>Make a list of key terms along with definitions (or copy from the end of a chapter)</a:t>
            </a:r>
          </a:p>
          <a:p>
            <a:pPr>
              <a:buFont typeface="Arial"/>
              <a:buChar char="•"/>
            </a:pPr>
            <a:r>
              <a:rPr lang="en-US" sz="2800" dirty="0" smtClean="0"/>
              <a:t>Cut into strips – one term and definition per strip</a:t>
            </a:r>
          </a:p>
          <a:p>
            <a:pPr>
              <a:buFont typeface="Arial"/>
              <a:buChar char="•"/>
            </a:pPr>
            <a:r>
              <a:rPr lang="en-US" sz="2800" dirty="0" smtClean="0"/>
              <a:t>Pass out strips to students</a:t>
            </a:r>
          </a:p>
          <a:p>
            <a:pPr>
              <a:buFont typeface="Arial"/>
              <a:buChar char="•"/>
            </a:pPr>
            <a:r>
              <a:rPr lang="en-US" sz="2800" dirty="0" smtClean="0"/>
              <a:t>Model activity with a student</a:t>
            </a:r>
          </a:p>
          <a:p>
            <a:pPr>
              <a:buFont typeface="Arial"/>
              <a:buChar char="•"/>
            </a:pPr>
            <a:r>
              <a:rPr lang="en-US" sz="2800" dirty="0" smtClean="0"/>
              <a:t>Have students mingle, reading and listening, trading slips.</a:t>
            </a:r>
          </a:p>
          <a:p>
            <a:pPr>
              <a:buFont typeface="Arial"/>
              <a:buChar char="•"/>
            </a:pPr>
            <a:r>
              <a:rPr lang="en-US" sz="2800" dirty="0" smtClean="0"/>
              <a:t>For an attendance option, have them write their name on the slip they end with and collect.</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7014" y="1600200"/>
            <a:ext cx="4267200" cy="1981200"/>
          </a:xfrm>
          <a:prstGeom prst="rect">
            <a:avLst/>
          </a:prstGeom>
          <a:noFill/>
          <a:ln w="9525">
            <a:noFill/>
            <a:miter lim="800000"/>
            <a:headEnd/>
            <a:tailEnd/>
          </a:ln>
        </p:spPr>
        <p:txBody>
          <a:bodyPr/>
          <a:lstStyle/>
          <a:p>
            <a:pPr marL="342900" indent="-342900" eaLnBrk="1" hangingPunct="1">
              <a:spcBef>
                <a:spcPct val="20000"/>
              </a:spcBef>
              <a:buClr>
                <a:srgbClr val="008000"/>
              </a:buClr>
              <a:buSzPct val="80000"/>
              <a:buFontTx/>
              <a:buChar char="•"/>
            </a:pPr>
            <a:r>
              <a:rPr lang="en-US" sz="2400" dirty="0"/>
              <a:t>Instructor asks a question related to an image, graph,</a:t>
            </a:r>
            <a:r>
              <a:rPr lang="en-US" sz="2400" dirty="0" smtClean="0"/>
              <a:t> demonstration, etc.</a:t>
            </a:r>
          </a:p>
          <a:p>
            <a:pPr marL="342900" indent="-342900" eaLnBrk="1" hangingPunct="1">
              <a:spcBef>
                <a:spcPct val="20000"/>
              </a:spcBef>
              <a:buClr>
                <a:srgbClr val="008000"/>
              </a:buClr>
              <a:buSzPct val="80000"/>
              <a:buFontTx/>
              <a:buChar char="•"/>
            </a:pPr>
            <a:r>
              <a:rPr lang="en-US" sz="2400" dirty="0"/>
              <a:t>Students think (write, calculate) a </a:t>
            </a:r>
            <a:r>
              <a:rPr lang="en-US" sz="2400" dirty="0" smtClean="0"/>
              <a:t>response.</a:t>
            </a:r>
            <a:endParaRPr lang="en-US" sz="2400" dirty="0"/>
          </a:p>
        </p:txBody>
      </p:sp>
      <p:sp>
        <p:nvSpPr>
          <p:cNvPr id="24580" name="Text Box 4"/>
          <p:cNvSpPr txBox="1">
            <a:spLocks noChangeArrowheads="1"/>
          </p:cNvSpPr>
          <p:nvPr/>
        </p:nvSpPr>
        <p:spPr bwMode="auto">
          <a:xfrm>
            <a:off x="227012" y="457200"/>
            <a:ext cx="4419600" cy="1446550"/>
          </a:xfrm>
          <a:prstGeom prst="rect">
            <a:avLst/>
          </a:prstGeom>
          <a:noFill/>
          <a:ln w="9525">
            <a:noFill/>
            <a:miter lim="800000"/>
            <a:headEnd/>
            <a:tailEnd/>
          </a:ln>
        </p:spPr>
        <p:txBody>
          <a:bodyPr>
            <a:spAutoFit/>
          </a:bodyPr>
          <a:lstStyle/>
          <a:p>
            <a:pPr algn="ctr">
              <a:spcBef>
                <a:spcPct val="25000"/>
              </a:spcBef>
              <a:defRPr/>
            </a:pPr>
            <a:r>
              <a:rPr lang="en-US" sz="4400" b="1" dirty="0">
                <a:solidFill>
                  <a:schemeClr val="accent2">
                    <a:lumMod val="75000"/>
                  </a:schemeClr>
                </a:solidFill>
                <a:latin typeface="+mj-lt"/>
              </a:rPr>
              <a:t>Think-Pair-Share</a:t>
            </a:r>
            <a:endParaRPr lang="en-US" sz="4400" dirty="0">
              <a:solidFill>
                <a:schemeClr val="accent2">
                  <a:lumMod val="75000"/>
                </a:schemeClr>
              </a:solidFill>
              <a:latin typeface="+mj-lt"/>
            </a:endParaRPr>
          </a:p>
        </p:txBody>
      </p:sp>
      <p:sp>
        <p:nvSpPr>
          <p:cNvPr id="23556" name="Rectangle 6"/>
          <p:cNvSpPr>
            <a:spLocks noChangeArrowheads="1"/>
          </p:cNvSpPr>
          <p:nvPr/>
        </p:nvSpPr>
        <p:spPr bwMode="auto">
          <a:xfrm>
            <a:off x="227012" y="3733800"/>
            <a:ext cx="4495800" cy="2590800"/>
          </a:xfrm>
          <a:prstGeom prst="rect">
            <a:avLst/>
          </a:prstGeom>
          <a:noFill/>
          <a:ln w="9525">
            <a:noFill/>
            <a:miter lim="800000"/>
            <a:headEnd/>
            <a:tailEnd/>
          </a:ln>
        </p:spPr>
        <p:txBody>
          <a:bodyPr/>
          <a:lstStyle/>
          <a:p>
            <a:pPr marL="342900" indent="-342900" eaLnBrk="1" hangingPunct="1">
              <a:spcBef>
                <a:spcPct val="20000"/>
              </a:spcBef>
              <a:buClr>
                <a:srgbClr val="008000"/>
              </a:buClr>
              <a:buSzPct val="80000"/>
              <a:buFontTx/>
              <a:buChar char="•"/>
            </a:pPr>
            <a:r>
              <a:rPr lang="en-US" sz="2400" dirty="0"/>
              <a:t>In pairs (or small groups), students discuss their </a:t>
            </a:r>
            <a:r>
              <a:rPr lang="en-US" sz="2400" dirty="0" smtClean="0"/>
              <a:t>responses.</a:t>
            </a:r>
          </a:p>
          <a:p>
            <a:pPr marL="342900" indent="-342900" eaLnBrk="1" hangingPunct="1">
              <a:spcBef>
                <a:spcPct val="20000"/>
              </a:spcBef>
              <a:buClr>
                <a:srgbClr val="008000"/>
              </a:buClr>
              <a:buSzPct val="80000"/>
              <a:buFontTx/>
              <a:buChar char="•"/>
            </a:pPr>
            <a:r>
              <a:rPr lang="en-US" sz="2400" dirty="0"/>
              <a:t>Solicit pair or group response</a:t>
            </a:r>
          </a:p>
          <a:p>
            <a:pPr marL="342900" indent="-342900" eaLnBrk="1" hangingPunct="1">
              <a:spcBef>
                <a:spcPct val="20000"/>
              </a:spcBef>
              <a:buClr>
                <a:srgbClr val="008000"/>
              </a:buClr>
              <a:buSzPct val="80000"/>
              <a:buFontTx/>
              <a:buChar char="•"/>
            </a:pPr>
            <a:r>
              <a:rPr lang="en-US" sz="2400" dirty="0"/>
              <a:t>Instructor can use to guide </a:t>
            </a:r>
            <a:r>
              <a:rPr lang="en-US" sz="2400" dirty="0" smtClean="0"/>
              <a:t>instruction.</a:t>
            </a:r>
            <a:endParaRPr lang="en-US" sz="2400" dirty="0"/>
          </a:p>
        </p:txBody>
      </p:sp>
      <p:pic>
        <p:nvPicPr>
          <p:cNvPr id="11" name="Picture 10" descr="trends-in-natural-disasters_a899.jpg"/>
          <p:cNvPicPr>
            <a:picLocks noChangeAspect="1"/>
          </p:cNvPicPr>
          <p:nvPr/>
        </p:nvPicPr>
        <p:blipFill>
          <a:blip r:embed="rId3"/>
          <a:stretch>
            <a:fillRect/>
          </a:stretch>
        </p:blipFill>
        <p:spPr>
          <a:xfrm>
            <a:off x="5180012" y="1371600"/>
            <a:ext cx="4346576" cy="4047475"/>
          </a:xfrm>
          <a:prstGeom prst="rect">
            <a:avLst/>
          </a:prstGeom>
        </p:spPr>
      </p:pic>
      <p:sp>
        <p:nvSpPr>
          <p:cNvPr id="12" name="TextBox 11"/>
          <p:cNvSpPr txBox="1"/>
          <p:nvPr/>
        </p:nvSpPr>
        <p:spPr>
          <a:xfrm>
            <a:off x="5484812" y="5486400"/>
            <a:ext cx="4163745" cy="830997"/>
          </a:xfrm>
          <a:prstGeom prst="rect">
            <a:avLst/>
          </a:prstGeom>
          <a:noFill/>
        </p:spPr>
        <p:txBody>
          <a:bodyPr wrap="square" rtlCol="0">
            <a:spAutoFit/>
          </a:bodyPr>
          <a:lstStyle/>
          <a:p>
            <a:r>
              <a:rPr lang="en-US" sz="1600" dirty="0" smtClean="0"/>
              <a:t>Emmanuelle </a:t>
            </a:r>
            <a:r>
              <a:rPr lang="en-US" sz="1600" dirty="0" err="1" smtClean="0"/>
              <a:t>Bournay</a:t>
            </a:r>
            <a:r>
              <a:rPr lang="en-US" sz="1600" dirty="0" smtClean="0"/>
              <a:t>, UNEP/GRID-</a:t>
            </a:r>
            <a:r>
              <a:rPr lang="en-US" sz="1600" dirty="0" err="1" smtClean="0"/>
              <a:t>Arendal</a:t>
            </a:r>
            <a:endParaRPr lang="en-US" sz="1600" dirty="0" smtClean="0"/>
          </a:p>
          <a:p>
            <a:r>
              <a:rPr lang="en-US" sz="1600" dirty="0" smtClean="0"/>
              <a:t>http://www.grida.no/graphicslib/detail/trends-in-natural-disasters_a899</a:t>
            </a:r>
            <a:endParaRPr lang="en-US" sz="1600" dirty="0"/>
          </a:p>
        </p:txBody>
      </p:sp>
      <p:sp>
        <p:nvSpPr>
          <p:cNvPr id="7" name="TextBox 6"/>
          <p:cNvSpPr txBox="1"/>
          <p:nvPr/>
        </p:nvSpPr>
        <p:spPr>
          <a:xfrm>
            <a:off x="5408612" y="95072"/>
            <a:ext cx="4006926" cy="1200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t>Use proximity – get out into the class and join the discussion!</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70549" y="304800"/>
            <a:ext cx="9372604" cy="762000"/>
          </a:xfrm>
          <a:prstGeom prst="rect">
            <a:avLst/>
          </a:prstGeom>
          <a:noFill/>
          <a:ln w="9525">
            <a:noFill/>
            <a:miter lim="800000"/>
            <a:headEnd/>
            <a:tailEnd/>
          </a:ln>
        </p:spPr>
        <p:txBody>
          <a:bodyPr anchor="ctr"/>
          <a:lstStyle/>
          <a:p>
            <a:pPr eaLnBrk="1" hangingPunct="1">
              <a:defRPr/>
            </a:pPr>
            <a:r>
              <a:rPr lang="en-US" sz="4400" b="1" dirty="0" smtClean="0">
                <a:solidFill>
                  <a:schemeClr val="accent2">
                    <a:lumMod val="75000"/>
                  </a:schemeClr>
                </a:solidFill>
                <a:cs typeface="Times New Roman" pitchFamily="-112" charset="0"/>
              </a:rPr>
              <a:t>Think-Pair-Share</a:t>
            </a:r>
          </a:p>
        </p:txBody>
      </p:sp>
      <p:sp>
        <p:nvSpPr>
          <p:cNvPr id="6" name="Title 1"/>
          <p:cNvSpPr txBox="1">
            <a:spLocks/>
          </p:cNvSpPr>
          <p:nvPr/>
        </p:nvSpPr>
        <p:spPr>
          <a:xfrm>
            <a:off x="470933" y="1219200"/>
            <a:ext cx="8912225" cy="838200"/>
          </a:xfrm>
          <a:prstGeom prst="rect">
            <a:avLst/>
          </a:prstGeom>
        </p:spPr>
        <p:txBody>
          <a:bodyPr lIns="0" rIns="0" bIns="0" anchor="b">
            <a:noAutofit/>
          </a:bodyPr>
          <a:lstStyle/>
          <a:p>
            <a:pPr algn="ctr" eaLnBrk="1" fontAlgn="auto" hangingPunct="1">
              <a:spcAft>
                <a:spcPts val="0"/>
              </a:spcAft>
              <a:defRPr/>
            </a:pPr>
            <a:r>
              <a:rPr lang="en-US" sz="3200" dirty="0" smtClean="0">
                <a:solidFill>
                  <a:schemeClr val="tx2"/>
                </a:solidFill>
                <a:latin typeface="+mj-lt"/>
                <a:ea typeface="+mj-ea"/>
                <a:cs typeface="+mj-cs"/>
              </a:rPr>
              <a:t>What does an interactive lecture sound/look like?</a:t>
            </a:r>
            <a:endParaRPr lang="en-US" sz="3200" dirty="0">
              <a:solidFill>
                <a:schemeClr val="tx2"/>
              </a:solidFill>
              <a:latin typeface="+mj-lt"/>
              <a:ea typeface="+mj-ea"/>
              <a:cs typeface="+mj-cs"/>
            </a:endParaRPr>
          </a:p>
        </p:txBody>
      </p:sp>
      <p:pic>
        <p:nvPicPr>
          <p:cNvPr id="4" name="Picture 3" descr="11-B&amp;CTeach-EverettMS-LS4 - 064.jpg"/>
          <p:cNvPicPr>
            <a:picLocks noChangeAspect="1"/>
          </p:cNvPicPr>
          <p:nvPr/>
        </p:nvPicPr>
        <p:blipFill>
          <a:blip r:embed="rId3"/>
          <a:stretch>
            <a:fillRect/>
          </a:stretch>
        </p:blipFill>
        <p:spPr>
          <a:xfrm>
            <a:off x="836612" y="2286000"/>
            <a:ext cx="2971800" cy="2228850"/>
          </a:xfrm>
          <a:prstGeom prst="rect">
            <a:avLst/>
          </a:prstGeom>
        </p:spPr>
      </p:pic>
      <p:pic>
        <p:nvPicPr>
          <p:cNvPr id="5" name="Picture 4" descr="IMG_0266.jpg"/>
          <p:cNvPicPr>
            <a:picLocks noChangeAspect="1"/>
          </p:cNvPicPr>
          <p:nvPr/>
        </p:nvPicPr>
        <p:blipFill>
          <a:blip r:embed="rId4"/>
          <a:srcRect t="28773" r="44740" b="15671"/>
          <a:stretch>
            <a:fillRect/>
          </a:stretch>
        </p:blipFill>
        <p:spPr>
          <a:xfrm>
            <a:off x="4265612" y="2743200"/>
            <a:ext cx="5053012" cy="3810000"/>
          </a:xfrm>
          <a:prstGeom prst="rect">
            <a:avLst/>
          </a:prstGeom>
        </p:spPr>
      </p:pic>
      <p:sp>
        <p:nvSpPr>
          <p:cNvPr id="7" name="TextBox 6"/>
          <p:cNvSpPr txBox="1"/>
          <p:nvPr/>
        </p:nvSpPr>
        <p:spPr>
          <a:xfrm>
            <a:off x="1293812" y="1295400"/>
            <a:ext cx="7772400" cy="517064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000" b="1" dirty="0" smtClean="0"/>
              <a:t>8 Hands Up:</a:t>
            </a:r>
          </a:p>
          <a:p>
            <a:pPr>
              <a:buFont typeface="Arial"/>
              <a:buChar char="•"/>
            </a:pPr>
            <a:r>
              <a:rPr lang="en-US" sz="3000" dirty="0" smtClean="0">
                <a:solidFill>
                  <a:schemeClr val="accent2"/>
                </a:solidFill>
              </a:rPr>
              <a:t>Often when instructors solicit  hands for answers, the same few people raise their hands.</a:t>
            </a:r>
          </a:p>
          <a:p>
            <a:pPr>
              <a:buFont typeface="Arial"/>
              <a:buChar char="•"/>
            </a:pPr>
            <a:r>
              <a:rPr lang="en-US" sz="3000" dirty="0" smtClean="0">
                <a:solidFill>
                  <a:schemeClr val="accent3">
                    <a:lumMod val="50000"/>
                  </a:schemeClr>
                </a:solidFill>
              </a:rPr>
              <a:t>Rather than being satisfied with that, tell the class you need to see eight hands.  You won’t go on until more people raise their hands. Be patient, more hands will go up.</a:t>
            </a:r>
          </a:p>
          <a:p>
            <a:pPr>
              <a:buFont typeface="Arial"/>
              <a:buChar char="•"/>
            </a:pPr>
            <a:r>
              <a:rPr lang="en-US" sz="3000" dirty="0" smtClean="0">
                <a:solidFill>
                  <a:schemeClr val="accent4">
                    <a:lumMod val="75000"/>
                  </a:schemeClr>
                </a:solidFill>
              </a:rPr>
              <a:t>Tell everyone to keep their hands up and call on all of them.</a:t>
            </a:r>
          </a:p>
          <a:p>
            <a:pPr>
              <a:buFont typeface="Arial"/>
              <a:buChar char="•"/>
            </a:pPr>
            <a:r>
              <a:rPr lang="en-US" sz="3000" dirty="0" smtClean="0">
                <a:solidFill>
                  <a:schemeClr val="accent6">
                    <a:lumMod val="50000"/>
                  </a:schemeClr>
                </a:solidFill>
              </a:rPr>
              <a:t>Learning is about redundancy.</a:t>
            </a:r>
          </a:p>
          <a:p>
            <a:pPr>
              <a:buFont typeface="Arial"/>
              <a:buChar char="•"/>
            </a:pPr>
            <a:endParaRPr lang="en-US" sz="3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7494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70549" y="304800"/>
            <a:ext cx="9372604" cy="762000"/>
          </a:xfrm>
          <a:prstGeom prst="rect">
            <a:avLst/>
          </a:prstGeom>
          <a:noFill/>
          <a:ln w="9525">
            <a:noFill/>
            <a:miter lim="800000"/>
            <a:headEnd/>
            <a:tailEnd/>
          </a:ln>
        </p:spPr>
        <p:txBody>
          <a:bodyPr anchor="ctr"/>
          <a:lstStyle/>
          <a:p>
            <a:pPr eaLnBrk="1" hangingPunct="1">
              <a:defRPr/>
            </a:pPr>
            <a:r>
              <a:rPr lang="en-US" sz="4400" b="1" dirty="0" smtClean="0">
                <a:solidFill>
                  <a:schemeClr val="accent2">
                    <a:lumMod val="75000"/>
                  </a:schemeClr>
                </a:solidFill>
                <a:cs typeface="Times New Roman" pitchFamily="-112" charset="0"/>
              </a:rPr>
              <a:t>Think-Pair-Share</a:t>
            </a:r>
          </a:p>
        </p:txBody>
      </p:sp>
      <p:sp>
        <p:nvSpPr>
          <p:cNvPr id="6" name="Title 1"/>
          <p:cNvSpPr txBox="1">
            <a:spLocks/>
          </p:cNvSpPr>
          <p:nvPr/>
        </p:nvSpPr>
        <p:spPr>
          <a:xfrm>
            <a:off x="470933" y="1219200"/>
            <a:ext cx="8912225" cy="838200"/>
          </a:xfrm>
          <a:prstGeom prst="rect">
            <a:avLst/>
          </a:prstGeom>
        </p:spPr>
        <p:txBody>
          <a:bodyPr lIns="0" rIns="0" bIns="0" anchor="b">
            <a:noAutofit/>
          </a:bodyPr>
          <a:lstStyle/>
          <a:p>
            <a:pPr algn="ctr" eaLnBrk="1" fontAlgn="auto" hangingPunct="1">
              <a:spcAft>
                <a:spcPts val="0"/>
              </a:spcAft>
              <a:defRPr/>
            </a:pPr>
            <a:r>
              <a:rPr lang="en-US" sz="3200" dirty="0" smtClean="0">
                <a:solidFill>
                  <a:schemeClr val="tx2"/>
                </a:solidFill>
                <a:latin typeface="+mj-lt"/>
                <a:ea typeface="+mj-ea"/>
                <a:cs typeface="+mj-cs"/>
              </a:rPr>
              <a:t>What does an interactive lecture sound/look like?</a:t>
            </a:r>
            <a:endParaRPr lang="en-US" sz="3200" dirty="0">
              <a:solidFill>
                <a:schemeClr val="tx2"/>
              </a:solidFill>
              <a:latin typeface="+mj-lt"/>
              <a:ea typeface="+mj-ea"/>
              <a:cs typeface="+mj-cs"/>
            </a:endParaRPr>
          </a:p>
        </p:txBody>
      </p:sp>
      <p:sp>
        <p:nvSpPr>
          <p:cNvPr id="4" name="Text Box 3"/>
          <p:cNvSpPr txBox="1">
            <a:spLocks noChangeArrowheads="1"/>
          </p:cNvSpPr>
          <p:nvPr/>
        </p:nvSpPr>
        <p:spPr bwMode="auto">
          <a:xfrm>
            <a:off x="379412" y="2438400"/>
            <a:ext cx="9117844" cy="3100849"/>
          </a:xfrm>
          <a:prstGeom prst="rect">
            <a:avLst/>
          </a:prstGeom>
          <a:noFill/>
          <a:ln w="9525">
            <a:noFill/>
            <a:miter lim="800000"/>
            <a:headEnd/>
            <a:tailEnd/>
          </a:ln>
        </p:spPr>
        <p:txBody>
          <a:bodyPr wrap="square">
            <a:spAutoFit/>
          </a:bodyPr>
          <a:lstStyle/>
          <a:p>
            <a:pPr marL="228600" indent="-228600">
              <a:spcBef>
                <a:spcPct val="10000"/>
              </a:spcBef>
              <a:buClr>
                <a:srgbClr val="00CC00"/>
              </a:buClr>
              <a:buFontTx/>
              <a:buChar char="•"/>
              <a:defRPr/>
            </a:pPr>
            <a:r>
              <a:rPr lang="en-US" sz="2300" dirty="0" smtClean="0">
                <a:solidFill>
                  <a:srgbClr val="002060"/>
                </a:solidFill>
              </a:rPr>
              <a:t>Students are talking with each other and teaching one another</a:t>
            </a:r>
          </a:p>
          <a:p>
            <a:pPr marL="228600" indent="-228600">
              <a:spcBef>
                <a:spcPct val="10000"/>
              </a:spcBef>
              <a:buClr>
                <a:srgbClr val="00CC00"/>
              </a:buClr>
              <a:buFontTx/>
              <a:buChar char="•"/>
              <a:defRPr/>
            </a:pPr>
            <a:r>
              <a:rPr lang="en-US" sz="2300" dirty="0" smtClean="0">
                <a:solidFill>
                  <a:srgbClr val="002060"/>
                </a:solidFill>
              </a:rPr>
              <a:t>Students are offering up answers and ideas</a:t>
            </a:r>
          </a:p>
          <a:p>
            <a:pPr marL="228600" indent="-228600">
              <a:spcBef>
                <a:spcPct val="10000"/>
              </a:spcBef>
              <a:buClr>
                <a:srgbClr val="00CC00"/>
              </a:buClr>
              <a:buFontTx/>
              <a:buChar char="•"/>
              <a:defRPr/>
            </a:pPr>
            <a:r>
              <a:rPr lang="en-US" sz="2300" dirty="0" smtClean="0">
                <a:solidFill>
                  <a:srgbClr val="002060"/>
                </a:solidFill>
              </a:rPr>
              <a:t>Students are engaged in thinking through concepts</a:t>
            </a:r>
          </a:p>
          <a:p>
            <a:pPr marL="228600" indent="-228600">
              <a:spcBef>
                <a:spcPct val="10000"/>
              </a:spcBef>
              <a:buClr>
                <a:srgbClr val="00CC00"/>
              </a:buClr>
              <a:buFontTx/>
              <a:buChar char="•"/>
              <a:defRPr/>
            </a:pPr>
            <a:r>
              <a:rPr lang="en-US" sz="2300" dirty="0" smtClean="0">
                <a:solidFill>
                  <a:srgbClr val="002060"/>
                </a:solidFill>
              </a:rPr>
              <a:t>Students are getting hands-on experiences with concepts</a:t>
            </a:r>
            <a:endParaRPr lang="en-US" sz="2300" dirty="0">
              <a:solidFill>
                <a:srgbClr val="002060"/>
              </a:solidFill>
            </a:endParaRPr>
          </a:p>
          <a:p>
            <a:pPr marL="228600" indent="-228600">
              <a:spcBef>
                <a:spcPct val="10000"/>
              </a:spcBef>
              <a:buClr>
                <a:srgbClr val="00CC00"/>
              </a:buClr>
              <a:buFontTx/>
              <a:buChar char="•"/>
              <a:defRPr/>
            </a:pPr>
            <a:r>
              <a:rPr lang="en-US" sz="2300" dirty="0" smtClean="0">
                <a:solidFill>
                  <a:srgbClr val="002060"/>
                </a:solidFill>
              </a:rPr>
              <a:t>Students are collaborating with each other – brainstorming</a:t>
            </a:r>
          </a:p>
          <a:p>
            <a:pPr marL="228600" indent="-228600">
              <a:spcBef>
                <a:spcPct val="10000"/>
              </a:spcBef>
              <a:buClr>
                <a:srgbClr val="00CC00"/>
              </a:buClr>
              <a:buFontTx/>
              <a:buChar char="•"/>
              <a:defRPr/>
            </a:pPr>
            <a:r>
              <a:rPr lang="en-US" sz="2300" dirty="0" smtClean="0">
                <a:solidFill>
                  <a:srgbClr val="002060"/>
                </a:solidFill>
              </a:rPr>
              <a:t>Students are engaging with the material in multiple ways and instructors are assessing understanding in multiple ways at multiple levels.</a:t>
            </a:r>
            <a:endParaRPr lang="en-US" sz="2300" dirty="0">
              <a:solidFill>
                <a:srgbClr val="00206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7494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4215" y="2362200"/>
            <a:ext cx="5046662" cy="1371600"/>
          </a:xfrm>
          <a:prstGeom prst="rect">
            <a:avLst/>
          </a:prstGeom>
          <a:noFill/>
          <a:ln w="9525">
            <a:noFill/>
            <a:miter lim="800000"/>
            <a:headEnd/>
            <a:tailEnd/>
          </a:ln>
        </p:spPr>
        <p:txBody>
          <a:bodyPr/>
          <a:lstStyle/>
          <a:p>
            <a:pPr marL="342900" indent="-342900" eaLnBrk="1" hangingPunct="1">
              <a:spcBef>
                <a:spcPct val="20000"/>
              </a:spcBef>
              <a:buClr>
                <a:srgbClr val="008000"/>
              </a:buClr>
              <a:buSzPct val="80000"/>
            </a:pPr>
            <a:endParaRPr lang="en-US" sz="2800">
              <a:solidFill>
                <a:srgbClr val="660033"/>
              </a:solidFill>
            </a:endParaRPr>
          </a:p>
        </p:txBody>
      </p:sp>
      <p:sp>
        <p:nvSpPr>
          <p:cNvPr id="29700" name="Text Box 4"/>
          <p:cNvSpPr txBox="1">
            <a:spLocks noChangeArrowheads="1"/>
          </p:cNvSpPr>
          <p:nvPr/>
        </p:nvSpPr>
        <p:spPr bwMode="auto">
          <a:xfrm>
            <a:off x="1370013" y="601663"/>
            <a:ext cx="7696200" cy="769937"/>
          </a:xfrm>
          <a:prstGeom prst="rect">
            <a:avLst/>
          </a:prstGeom>
          <a:noFill/>
          <a:ln w="9525">
            <a:noFill/>
            <a:miter lim="800000"/>
            <a:headEnd/>
            <a:tailEnd/>
          </a:ln>
        </p:spPr>
        <p:txBody>
          <a:bodyPr>
            <a:spAutoFit/>
          </a:bodyPr>
          <a:lstStyle/>
          <a:p>
            <a:pPr>
              <a:spcBef>
                <a:spcPct val="25000"/>
              </a:spcBef>
              <a:defRPr/>
            </a:pPr>
            <a:r>
              <a:rPr lang="en-US" sz="4400" b="1" dirty="0" smtClean="0">
                <a:solidFill>
                  <a:schemeClr val="accent2">
                    <a:lumMod val="75000"/>
                  </a:schemeClr>
                </a:solidFill>
                <a:latin typeface="+mj-lt"/>
              </a:rPr>
              <a:t>Concept Tests</a:t>
            </a:r>
            <a:endParaRPr lang="en-US" sz="4400" dirty="0">
              <a:solidFill>
                <a:srgbClr val="FFFF66"/>
              </a:solidFill>
              <a:latin typeface="+mj-lt"/>
            </a:endParaRPr>
          </a:p>
        </p:txBody>
      </p:sp>
      <p:sp>
        <p:nvSpPr>
          <p:cNvPr id="24581" name="Rectangle 5"/>
          <p:cNvSpPr>
            <a:spLocks noChangeArrowheads="1"/>
          </p:cNvSpPr>
          <p:nvPr/>
        </p:nvSpPr>
        <p:spPr bwMode="auto">
          <a:xfrm>
            <a:off x="379413" y="1447803"/>
            <a:ext cx="4800600" cy="954107"/>
          </a:xfrm>
          <a:prstGeom prst="rect">
            <a:avLst/>
          </a:prstGeom>
          <a:noFill/>
          <a:ln w="9525">
            <a:noFill/>
            <a:miter lim="800000"/>
            <a:headEnd/>
            <a:tailEnd/>
          </a:ln>
        </p:spPr>
        <p:txBody>
          <a:bodyPr>
            <a:spAutoFit/>
          </a:bodyPr>
          <a:lstStyle/>
          <a:p>
            <a:pPr algn="ctr" eaLnBrk="1" hangingPunct="1">
              <a:spcBef>
                <a:spcPct val="30000"/>
              </a:spcBef>
              <a:buClr>
                <a:srgbClr val="008000"/>
              </a:buClr>
              <a:buSzPct val="80000"/>
            </a:pPr>
            <a:r>
              <a:rPr lang="en-US" sz="2800" b="1">
                <a:solidFill>
                  <a:srgbClr val="008000"/>
                </a:solidFill>
              </a:rPr>
              <a:t>Multiple choice questions embedded in the lecture</a:t>
            </a:r>
          </a:p>
        </p:txBody>
      </p:sp>
      <p:sp>
        <p:nvSpPr>
          <p:cNvPr id="24582" name="Rectangle 6"/>
          <p:cNvSpPr>
            <a:spLocks noChangeArrowheads="1"/>
          </p:cNvSpPr>
          <p:nvPr/>
        </p:nvSpPr>
        <p:spPr bwMode="auto">
          <a:xfrm>
            <a:off x="684213" y="2514600"/>
            <a:ext cx="5562600" cy="3886200"/>
          </a:xfrm>
          <a:prstGeom prst="rect">
            <a:avLst/>
          </a:prstGeom>
          <a:noFill/>
          <a:ln w="9525">
            <a:noFill/>
            <a:miter lim="800000"/>
            <a:headEnd/>
            <a:tailEnd/>
          </a:ln>
        </p:spPr>
        <p:txBody>
          <a:bodyPr/>
          <a:lstStyle/>
          <a:p>
            <a:pPr marL="342900" indent="-342900" eaLnBrk="1" hangingPunct="1">
              <a:spcBef>
                <a:spcPct val="20000"/>
              </a:spcBef>
              <a:buClr>
                <a:srgbClr val="008000"/>
              </a:buClr>
              <a:buSzPct val="80000"/>
              <a:buFontTx/>
              <a:buChar char="•"/>
            </a:pPr>
            <a:r>
              <a:rPr lang="en-US" sz="2800" dirty="0" smtClean="0"/>
              <a:t>Focus </a:t>
            </a:r>
            <a:r>
              <a:rPr lang="en-US" sz="2800" dirty="0"/>
              <a:t>attention on key </a:t>
            </a:r>
            <a:r>
              <a:rPr lang="en-US" sz="2800" dirty="0" smtClean="0"/>
              <a:t>concepts</a:t>
            </a:r>
          </a:p>
          <a:p>
            <a:pPr marL="342900" indent="-342900" eaLnBrk="1" hangingPunct="1">
              <a:spcBef>
                <a:spcPct val="20000"/>
              </a:spcBef>
              <a:buClr>
                <a:srgbClr val="008000"/>
              </a:buClr>
              <a:buSzPct val="80000"/>
              <a:buFontTx/>
              <a:buChar char="•"/>
            </a:pPr>
            <a:r>
              <a:rPr lang="en-US" sz="2800" dirty="0" smtClean="0"/>
              <a:t>Identify prior knowledge and misconceptions</a:t>
            </a:r>
          </a:p>
          <a:p>
            <a:pPr marL="342900" indent="-342900" eaLnBrk="1" hangingPunct="1">
              <a:spcBef>
                <a:spcPct val="20000"/>
              </a:spcBef>
              <a:buClr>
                <a:srgbClr val="008000"/>
              </a:buClr>
              <a:buSzPct val="80000"/>
              <a:buFontTx/>
              <a:buChar char="•"/>
            </a:pPr>
            <a:r>
              <a:rPr lang="en-US" sz="2800" dirty="0" smtClean="0"/>
              <a:t>Formative </a:t>
            </a:r>
            <a:r>
              <a:rPr lang="en-US" sz="2800" dirty="0"/>
              <a:t>exercises during class used to assess student</a:t>
            </a:r>
            <a:r>
              <a:rPr lang="en-US" sz="2800" dirty="0" smtClean="0"/>
              <a:t> progress</a:t>
            </a:r>
          </a:p>
          <a:p>
            <a:pPr marL="342900" indent="-342900" eaLnBrk="1" hangingPunct="1">
              <a:spcBef>
                <a:spcPct val="20000"/>
              </a:spcBef>
              <a:buClr>
                <a:srgbClr val="008000"/>
              </a:buClr>
              <a:buSzPct val="80000"/>
              <a:buFontTx/>
              <a:buChar char="•"/>
            </a:pPr>
            <a:r>
              <a:rPr lang="en-US" sz="2800" dirty="0" smtClean="0"/>
              <a:t>Often includes peer interaction</a:t>
            </a:r>
            <a:endParaRPr lang="en-US" sz="2800" dirty="0"/>
          </a:p>
        </p:txBody>
      </p:sp>
      <p:sp>
        <p:nvSpPr>
          <p:cNvPr id="24585" name="Text Box 9"/>
          <p:cNvSpPr txBox="1">
            <a:spLocks noChangeArrowheads="1"/>
          </p:cNvSpPr>
          <p:nvPr/>
        </p:nvSpPr>
        <p:spPr bwMode="auto">
          <a:xfrm>
            <a:off x="6323012" y="4191000"/>
            <a:ext cx="3352800" cy="1569660"/>
          </a:xfrm>
          <a:prstGeom prst="rect">
            <a:avLst/>
          </a:prstGeom>
          <a:noFill/>
          <a:ln w="9525">
            <a:noFill/>
            <a:miter lim="800000"/>
            <a:headEnd/>
            <a:tailEnd/>
          </a:ln>
        </p:spPr>
        <p:txBody>
          <a:bodyPr>
            <a:spAutoFit/>
          </a:bodyPr>
          <a:lstStyle/>
          <a:p>
            <a:r>
              <a:rPr lang="en-US" sz="2400" dirty="0">
                <a:solidFill>
                  <a:srgbClr val="0000FF"/>
                </a:solidFill>
              </a:rPr>
              <a:t>Frequently used with an electronic Personal Response System (PRS) “clicker”</a:t>
            </a:r>
          </a:p>
        </p:txBody>
      </p:sp>
      <p:pic>
        <p:nvPicPr>
          <p:cNvPr id="11" name="Picture 1"/>
          <p:cNvPicPr>
            <a:picLocks noChangeAspect="1"/>
          </p:cNvPicPr>
          <p:nvPr/>
        </p:nvPicPr>
        <p:blipFill>
          <a:blip r:embed="rId3"/>
          <a:srcRect l="31549" r="29691"/>
          <a:stretch>
            <a:fillRect/>
          </a:stretch>
        </p:blipFill>
        <p:spPr bwMode="auto">
          <a:xfrm>
            <a:off x="7237412" y="914400"/>
            <a:ext cx="1210777"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defRPr/>
            </a:pPr>
            <a:r>
              <a:rPr lang="en-US" dirty="0" smtClean="0"/>
              <a:t>Ocean waves are caused by…</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514350" indent="-514350">
              <a:buFont typeface="+mj-lt"/>
              <a:buAutoNum type="alphaUcPeriod"/>
              <a:defRPr/>
            </a:pPr>
            <a:r>
              <a:rPr lang="en-US" dirty="0" smtClean="0"/>
              <a:t>gravitational pull of the moon.</a:t>
            </a:r>
          </a:p>
          <a:p>
            <a:pPr marL="514350" indent="-514350">
              <a:buFont typeface="+mj-lt"/>
              <a:buAutoNum type="alphaUcPeriod"/>
              <a:defRPr/>
            </a:pPr>
            <a:r>
              <a:rPr lang="en-US" dirty="0" smtClean="0"/>
              <a:t>rotation of Earth.</a:t>
            </a:r>
          </a:p>
          <a:p>
            <a:pPr marL="514350" indent="-514350">
              <a:buFont typeface="+mj-lt"/>
              <a:buAutoNum type="alphaUcPeriod"/>
              <a:defRPr/>
            </a:pPr>
            <a:r>
              <a:rPr lang="en-US" dirty="0" smtClean="0"/>
              <a:t>water density differences between warmer and cooler water.</a:t>
            </a:r>
          </a:p>
          <a:p>
            <a:pPr marL="514350" indent="-514350">
              <a:buFont typeface="+mj-lt"/>
              <a:buAutoNum type="alphaUcPeriod"/>
              <a:defRPr/>
            </a:pPr>
            <a:r>
              <a:rPr lang="en-US" dirty="0" smtClean="0"/>
              <a:t>water density differences due to changes in salinity.</a:t>
            </a:r>
          </a:p>
          <a:p>
            <a:pPr marL="514350" indent="-514350">
              <a:buFont typeface="+mj-lt"/>
              <a:buAutoNum type="alphaUcPeriod"/>
              <a:defRPr/>
            </a:pPr>
            <a:r>
              <a:rPr lang="en-US" dirty="0" smtClean="0"/>
              <a:t>friction from air moving over the water (wind).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9270</TotalTime>
  <Words>1164</Words>
  <Application>Microsoft Office PowerPoint</Application>
  <PresentationFormat>Custom</PresentationFormat>
  <Paragraphs>149</Paragraphs>
  <Slides>21</Slides>
  <Notes>14</Notes>
  <HiddenSlides>0</HiddenSlides>
  <MMClips>0</MMClips>
  <ScaleCrop>false</ScaleCrop>
  <HeadingPairs>
    <vt:vector size="4" baseType="variant">
      <vt:variant>
        <vt:lpstr>Design Template</vt:lpstr>
      </vt:variant>
      <vt:variant>
        <vt:i4>3</vt:i4>
      </vt:variant>
      <vt:variant>
        <vt:lpstr>Slide Titles</vt:lpstr>
      </vt:variant>
      <vt:variant>
        <vt:i4>21</vt:i4>
      </vt:variant>
    </vt:vector>
  </HeadingPairs>
  <TitlesOfParts>
    <vt:vector size="24" baseType="lpstr">
      <vt:lpstr>Blank Presentation</vt:lpstr>
      <vt:lpstr>Default Design</vt:lpstr>
      <vt:lpstr>Office Theme</vt:lpstr>
      <vt:lpstr>Developing Interactive Lectures</vt:lpstr>
      <vt:lpstr>Slide 2</vt:lpstr>
      <vt:lpstr>Slide 3</vt:lpstr>
      <vt:lpstr>Slide 4</vt:lpstr>
      <vt:lpstr>Slide 5</vt:lpstr>
      <vt:lpstr>Slide 6</vt:lpstr>
      <vt:lpstr>Slide 7</vt:lpstr>
      <vt:lpstr>Slide 8</vt:lpstr>
      <vt:lpstr>Ocean waves are caused by…</vt:lpstr>
      <vt:lpstr>Slide 10</vt:lpstr>
      <vt:lpstr>Slide 11</vt:lpstr>
      <vt:lpstr>Slide 12</vt:lpstr>
      <vt:lpstr>Slide 13</vt:lpstr>
      <vt:lpstr>Slide 14</vt:lpstr>
      <vt:lpstr>Slide 15</vt:lpstr>
      <vt:lpstr>4-Color Poster</vt:lpstr>
      <vt:lpstr>Slide 17</vt:lpstr>
      <vt:lpstr>Slide 18</vt:lpstr>
      <vt:lpstr>Exit Tickets</vt:lpstr>
      <vt:lpstr>KWL</vt:lpstr>
      <vt:lpstr>Slide 21</vt:lpstr>
    </vt:vector>
  </TitlesOfParts>
  <Company>The University of Akron</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Interactive_Lectures</dc:title>
  <dc:subject>Cutting Edge 09 Career</dc:subject>
  <dc:creator>Steer_Cordero</dc:creator>
  <cp:lastModifiedBy>Chris Lewis</cp:lastModifiedBy>
  <cp:revision>358</cp:revision>
  <cp:lastPrinted>2001-10-26T20:39:49Z</cp:lastPrinted>
  <dcterms:created xsi:type="dcterms:W3CDTF">2012-06-05T06:47:11Z</dcterms:created>
  <dcterms:modified xsi:type="dcterms:W3CDTF">2012-06-05T06:51:53Z</dcterms:modified>
</cp:coreProperties>
</file>