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27432000"/>
  <p:notesSz cx="6858000" cy="9144000"/>
  <p:defaultTextStyle>
    <a:defPPr>
      <a:defRPr lang="en-US"/>
    </a:defPPr>
    <a:lvl1pPr marL="0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33270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66540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799811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733081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66351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599621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532891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466162" algn="l" defTabSz="3866540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295" autoAdjust="0"/>
  </p:normalViewPr>
  <p:slideViewPr>
    <p:cSldViewPr>
      <p:cViewPr varScale="1">
        <p:scale>
          <a:sx n="17" d="100"/>
          <a:sy n="17" d="100"/>
        </p:scale>
        <p:origin x="-1704" y="-150"/>
      </p:cViewPr>
      <p:guideLst>
        <p:guide orient="horz" pos="8640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8521703"/>
            <a:ext cx="3419856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5544800"/>
            <a:ext cx="2816352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3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9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33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9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3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6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098554"/>
            <a:ext cx="905256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098554"/>
            <a:ext cx="2648712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7627602"/>
            <a:ext cx="34198560" cy="5448300"/>
          </a:xfrm>
        </p:spPr>
        <p:txBody>
          <a:bodyPr anchor="t"/>
          <a:lstStyle>
            <a:lvl1pPr algn="l">
              <a:defRPr sz="1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1626855"/>
            <a:ext cx="34198560" cy="6000748"/>
          </a:xfrm>
        </p:spPr>
        <p:txBody>
          <a:bodyPr anchor="b"/>
          <a:lstStyle>
            <a:lvl1pPr marL="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1pPr>
            <a:lvl2pPr marL="193327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8665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79981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73308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66635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59962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53289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46616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6400802"/>
            <a:ext cx="17769840" cy="18103852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6400802"/>
            <a:ext cx="17769840" cy="18103852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2" y="6140452"/>
            <a:ext cx="17776827" cy="2559048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3270" indent="0">
              <a:buNone/>
              <a:defRPr sz="8500" b="1"/>
            </a:lvl2pPr>
            <a:lvl3pPr marL="3866540" indent="0">
              <a:buNone/>
              <a:defRPr sz="7600" b="1"/>
            </a:lvl3pPr>
            <a:lvl4pPr marL="5799811" indent="0">
              <a:buNone/>
              <a:defRPr sz="6800" b="1"/>
            </a:lvl4pPr>
            <a:lvl5pPr marL="7733081" indent="0">
              <a:buNone/>
              <a:defRPr sz="6800" b="1"/>
            </a:lvl5pPr>
            <a:lvl6pPr marL="9666351" indent="0">
              <a:buNone/>
              <a:defRPr sz="6800" b="1"/>
            </a:lvl6pPr>
            <a:lvl7pPr marL="11599621" indent="0">
              <a:buNone/>
              <a:defRPr sz="6800" b="1"/>
            </a:lvl7pPr>
            <a:lvl8pPr marL="13532891" indent="0">
              <a:buNone/>
              <a:defRPr sz="6800" b="1"/>
            </a:lvl8pPr>
            <a:lvl9pPr marL="15466162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2" y="8699500"/>
            <a:ext cx="17776827" cy="15805152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140452"/>
            <a:ext cx="17783810" cy="2559048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3270" indent="0">
              <a:buNone/>
              <a:defRPr sz="8500" b="1"/>
            </a:lvl2pPr>
            <a:lvl3pPr marL="3866540" indent="0">
              <a:buNone/>
              <a:defRPr sz="7600" b="1"/>
            </a:lvl3pPr>
            <a:lvl4pPr marL="5799811" indent="0">
              <a:buNone/>
              <a:defRPr sz="6800" b="1"/>
            </a:lvl4pPr>
            <a:lvl5pPr marL="7733081" indent="0">
              <a:buNone/>
              <a:defRPr sz="6800" b="1"/>
            </a:lvl5pPr>
            <a:lvl6pPr marL="9666351" indent="0">
              <a:buNone/>
              <a:defRPr sz="6800" b="1"/>
            </a:lvl6pPr>
            <a:lvl7pPr marL="11599621" indent="0">
              <a:buNone/>
              <a:defRPr sz="6800" b="1"/>
            </a:lvl7pPr>
            <a:lvl8pPr marL="13532891" indent="0">
              <a:buNone/>
              <a:defRPr sz="6800" b="1"/>
            </a:lvl8pPr>
            <a:lvl9pPr marL="15466162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8699500"/>
            <a:ext cx="17783810" cy="15805152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4" y="1092200"/>
            <a:ext cx="13236577" cy="4648200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092203"/>
            <a:ext cx="22491700" cy="23412452"/>
          </a:xfrm>
        </p:spPr>
        <p:txBody>
          <a:bodyPr/>
          <a:lstStyle>
            <a:lvl1pPr>
              <a:defRPr sz="13500"/>
            </a:lvl1pPr>
            <a:lvl2pPr>
              <a:defRPr sz="11800"/>
            </a:lvl2pPr>
            <a:lvl3pPr>
              <a:defRPr sz="101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4" y="5740403"/>
            <a:ext cx="13236577" cy="18764252"/>
          </a:xfrm>
        </p:spPr>
        <p:txBody>
          <a:bodyPr/>
          <a:lstStyle>
            <a:lvl1pPr marL="0" indent="0">
              <a:buNone/>
              <a:defRPr sz="5900"/>
            </a:lvl1pPr>
            <a:lvl2pPr marL="1933270" indent="0">
              <a:buNone/>
              <a:defRPr sz="5100"/>
            </a:lvl2pPr>
            <a:lvl3pPr marL="3866540" indent="0">
              <a:buNone/>
              <a:defRPr sz="4200"/>
            </a:lvl3pPr>
            <a:lvl4pPr marL="5799811" indent="0">
              <a:buNone/>
              <a:defRPr sz="3800"/>
            </a:lvl4pPr>
            <a:lvl5pPr marL="7733081" indent="0">
              <a:buNone/>
              <a:defRPr sz="3800"/>
            </a:lvl5pPr>
            <a:lvl6pPr marL="9666351" indent="0">
              <a:buNone/>
              <a:defRPr sz="3800"/>
            </a:lvl6pPr>
            <a:lvl7pPr marL="11599621" indent="0">
              <a:buNone/>
              <a:defRPr sz="3800"/>
            </a:lvl7pPr>
            <a:lvl8pPr marL="13532891" indent="0">
              <a:buNone/>
              <a:defRPr sz="3800"/>
            </a:lvl8pPr>
            <a:lvl9pPr marL="15466162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19202400"/>
            <a:ext cx="24140160" cy="2266952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451100"/>
            <a:ext cx="24140160" cy="16459200"/>
          </a:xfrm>
        </p:spPr>
        <p:txBody>
          <a:bodyPr/>
          <a:lstStyle>
            <a:lvl1pPr marL="0" indent="0">
              <a:buNone/>
              <a:defRPr sz="13500"/>
            </a:lvl1pPr>
            <a:lvl2pPr marL="1933270" indent="0">
              <a:buNone/>
              <a:defRPr sz="11800"/>
            </a:lvl2pPr>
            <a:lvl3pPr marL="3866540" indent="0">
              <a:buNone/>
              <a:defRPr sz="10100"/>
            </a:lvl3pPr>
            <a:lvl4pPr marL="5799811" indent="0">
              <a:buNone/>
              <a:defRPr sz="8500"/>
            </a:lvl4pPr>
            <a:lvl5pPr marL="7733081" indent="0">
              <a:buNone/>
              <a:defRPr sz="8500"/>
            </a:lvl5pPr>
            <a:lvl6pPr marL="9666351" indent="0">
              <a:buNone/>
              <a:defRPr sz="8500"/>
            </a:lvl6pPr>
            <a:lvl7pPr marL="11599621" indent="0">
              <a:buNone/>
              <a:defRPr sz="8500"/>
            </a:lvl7pPr>
            <a:lvl8pPr marL="13532891" indent="0">
              <a:buNone/>
              <a:defRPr sz="8500"/>
            </a:lvl8pPr>
            <a:lvl9pPr marL="15466162" indent="0">
              <a:buNone/>
              <a:defRPr sz="8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1469352"/>
            <a:ext cx="24140160" cy="3219448"/>
          </a:xfrm>
        </p:spPr>
        <p:txBody>
          <a:bodyPr/>
          <a:lstStyle>
            <a:lvl1pPr marL="0" indent="0">
              <a:buNone/>
              <a:defRPr sz="5900"/>
            </a:lvl1pPr>
            <a:lvl2pPr marL="1933270" indent="0">
              <a:buNone/>
              <a:defRPr sz="5100"/>
            </a:lvl2pPr>
            <a:lvl3pPr marL="3866540" indent="0">
              <a:buNone/>
              <a:defRPr sz="4200"/>
            </a:lvl3pPr>
            <a:lvl4pPr marL="5799811" indent="0">
              <a:buNone/>
              <a:defRPr sz="3800"/>
            </a:lvl4pPr>
            <a:lvl5pPr marL="7733081" indent="0">
              <a:buNone/>
              <a:defRPr sz="3800"/>
            </a:lvl5pPr>
            <a:lvl6pPr marL="9666351" indent="0">
              <a:buNone/>
              <a:defRPr sz="3800"/>
            </a:lvl6pPr>
            <a:lvl7pPr marL="11599621" indent="0">
              <a:buNone/>
              <a:defRPr sz="3800"/>
            </a:lvl7pPr>
            <a:lvl8pPr marL="13532891" indent="0">
              <a:buNone/>
              <a:defRPr sz="3800"/>
            </a:lvl8pPr>
            <a:lvl9pPr marL="15466162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098552"/>
            <a:ext cx="36210240" cy="4572000"/>
          </a:xfrm>
          <a:prstGeom prst="rect">
            <a:avLst/>
          </a:prstGeom>
        </p:spPr>
        <p:txBody>
          <a:bodyPr vert="horz" lIns="386654" tIns="193327" rIns="386654" bIns="1933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400802"/>
            <a:ext cx="36210240" cy="18103852"/>
          </a:xfrm>
          <a:prstGeom prst="rect">
            <a:avLst/>
          </a:prstGeom>
        </p:spPr>
        <p:txBody>
          <a:bodyPr vert="horz" lIns="386654" tIns="193327" rIns="386654" bIns="193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5425403"/>
            <a:ext cx="9387840" cy="1460500"/>
          </a:xfrm>
          <a:prstGeom prst="rect">
            <a:avLst/>
          </a:prstGeom>
        </p:spPr>
        <p:txBody>
          <a:bodyPr vert="horz" lIns="386654" tIns="193327" rIns="386654" bIns="193327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1724F-93A5-4155-A190-82EFDF8B822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5425403"/>
            <a:ext cx="12740640" cy="1460500"/>
          </a:xfrm>
          <a:prstGeom prst="rect">
            <a:avLst/>
          </a:prstGeom>
        </p:spPr>
        <p:txBody>
          <a:bodyPr vert="horz" lIns="386654" tIns="193327" rIns="386654" bIns="193327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5425403"/>
            <a:ext cx="9387840" cy="1460500"/>
          </a:xfrm>
          <a:prstGeom prst="rect">
            <a:avLst/>
          </a:prstGeom>
        </p:spPr>
        <p:txBody>
          <a:bodyPr vert="horz" lIns="386654" tIns="193327" rIns="386654" bIns="193327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1201-D478-414D-B9F4-C35BF5DB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66540" rtl="0" eaLnBrk="1" latinLnBrk="0" hangingPunct="1">
        <a:spcBef>
          <a:spcPct val="0"/>
        </a:spcBef>
        <a:buNone/>
        <a:defRPr sz="18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9953" indent="-1449953" algn="l" defTabSz="3866540" rtl="0" eaLnBrk="1" latinLnBrk="0" hangingPunct="1">
        <a:spcBef>
          <a:spcPct val="20000"/>
        </a:spcBef>
        <a:buFont typeface="Arial" pitchFamily="34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1pPr>
      <a:lvl2pPr marL="3141564" indent="-1208294" algn="l" defTabSz="3866540" rtl="0" eaLnBrk="1" latinLnBrk="0" hangingPunct="1">
        <a:spcBef>
          <a:spcPct val="20000"/>
        </a:spcBef>
        <a:buFont typeface="Arial" pitchFamily="34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33176" indent="-966635" algn="l" defTabSz="386654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766446" indent="-966635" algn="l" defTabSz="3866540" rtl="0" eaLnBrk="1" latinLnBrk="0" hangingPunct="1">
        <a:spcBef>
          <a:spcPct val="20000"/>
        </a:spcBef>
        <a:buFont typeface="Arial" pitchFamily="34" charset="0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99716" indent="-966635" algn="l" defTabSz="3866540" rtl="0" eaLnBrk="1" latinLnBrk="0" hangingPunct="1">
        <a:spcBef>
          <a:spcPct val="20000"/>
        </a:spcBef>
        <a:buFont typeface="Arial" pitchFamily="34" charset="0"/>
        <a:buChar char="»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986" indent="-966635" algn="l" defTabSz="3866540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566256" indent="-966635" algn="l" defTabSz="3866540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99527" indent="-966635" algn="l" defTabSz="3866540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2797" indent="-966635" algn="l" defTabSz="3866540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3270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66540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99811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33081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66351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599621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532891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66162" algn="l" defTabSz="3866540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16840200" cy="373380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10700" b="1" dirty="0" smtClean="0"/>
              <a:t>Difficult Run Photo </a:t>
            </a:r>
            <a:r>
              <a:rPr lang="en-US" sz="10700" b="1" dirty="0" smtClean="0"/>
              <a:t>Journal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dirty="0" smtClean="0"/>
              <a:t>Flooding Caused by Tropical Storm Lee</a:t>
            </a:r>
            <a:endParaRPr lang="en-US" sz="89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13258800" cy="1671226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Difficult Run is a tributary of the Potomac River located near Great Falls, VA.  The tributary channel is cut through very resistant late Pre-</a:t>
            </a:r>
            <a:r>
              <a:rPr lang="en-US" sz="5400" dirty="0"/>
              <a:t>C</a:t>
            </a:r>
            <a:r>
              <a:rPr lang="en-US" sz="5400" dirty="0" smtClean="0"/>
              <a:t>ambrian age </a:t>
            </a:r>
            <a:r>
              <a:rPr lang="en-US" sz="5400" dirty="0" smtClean="0"/>
              <a:t>meta-sedimentary rocks.  The stream periodically </a:t>
            </a:r>
            <a:r>
              <a:rPr lang="en-US" sz="5400" dirty="0" smtClean="0"/>
              <a:t>floods as it did in September, 2011 when Tropical Storm Lee moved through the area.  Significant erosion resulted which the students captured in a photo journal during a field trip to the </a:t>
            </a:r>
            <a:r>
              <a:rPr lang="en-US" sz="5400" dirty="0" smtClean="0"/>
              <a:t>stream.  The project included the incorporation of different types of data and field observations including: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 NOAA weather data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 USGS digital topographic map data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 USGS Stream Gauge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5400" dirty="0" smtClean="0"/>
              <a:t> Daily Statistics</a:t>
            </a:r>
          </a:p>
          <a:p>
            <a:pPr lvl="1">
              <a:buFont typeface="Arial" pitchFamily="34" charset="0"/>
              <a:buChar char="•"/>
            </a:pPr>
            <a:r>
              <a:rPr lang="en-US" sz="5400" dirty="0" smtClean="0"/>
              <a:t> Historical Peak Flow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 Calculation of Flood Recurrence Interval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</a:t>
            </a:r>
            <a:r>
              <a:rPr lang="en-US" sz="5400" dirty="0" smtClean="0"/>
              <a:t> Final comparison with historical flood data</a:t>
            </a:r>
            <a:endParaRPr lang="en-US" sz="5400" dirty="0" smtClean="0"/>
          </a:p>
          <a:p>
            <a:endParaRPr lang="en-US" sz="5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200" y="25267920"/>
            <a:ext cx="108204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6200" y="762000"/>
            <a:ext cx="89154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30327600" y="2438400"/>
            <a:ext cx="53340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7600" y="7391400"/>
            <a:ext cx="86336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3" descr="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2479000"/>
            <a:ext cx="6096000" cy="4572000"/>
          </a:xfrm>
          <a:prstGeom prst="rect">
            <a:avLst/>
          </a:prstGeom>
        </p:spPr>
      </p:pic>
      <p:pic>
        <p:nvPicPr>
          <p:cNvPr id="20" name="Picture 2" descr="C:\Users\Dan Shannon\Pictures\2012-03-05 greatfalls\greatfalls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88800" y="14173200"/>
            <a:ext cx="6858000" cy="5143500"/>
          </a:xfrm>
          <a:prstGeom prst="rect">
            <a:avLst/>
          </a:prstGeom>
          <a:noFill/>
        </p:spPr>
      </p:pic>
      <p:pic>
        <p:nvPicPr>
          <p:cNvPr id="21" name="Picture 2" descr="C:\Users\Dan Shannon\Pictures\2012-03-05 greatfalls\greatfalls 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64800" y="21945600"/>
            <a:ext cx="6096000" cy="4572000"/>
          </a:xfrm>
          <a:prstGeom prst="rect">
            <a:avLst/>
          </a:prstGeom>
          <a:noFill/>
        </p:spPr>
      </p:pic>
      <p:pic>
        <p:nvPicPr>
          <p:cNvPr id="22" name="Picture 2" descr="C:\Users\Dan Shannon\Pictures\2012-03-05 greatfalls\greatfalls 0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2" y="21412200"/>
            <a:ext cx="5763683" cy="4322762"/>
          </a:xfrm>
          <a:prstGeom prst="rect">
            <a:avLst/>
          </a:prstGeom>
          <a:noFill/>
        </p:spPr>
      </p:pic>
      <p:pic>
        <p:nvPicPr>
          <p:cNvPr id="24" name="Picture 2" descr="C:\Users\Brittany\Pictures\2012-03-21\0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32400" y="20574000"/>
            <a:ext cx="5943600" cy="3962400"/>
          </a:xfrm>
          <a:prstGeom prst="rect">
            <a:avLst/>
          </a:prstGeom>
          <a:noFill/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0" y="14249400"/>
            <a:ext cx="6705600" cy="5029200"/>
          </a:xfrm>
          <a:prstGeom prst="rect">
            <a:avLst/>
          </a:prstGeom>
        </p:spPr>
      </p:pic>
      <p:pic>
        <p:nvPicPr>
          <p:cNvPr id="1028" name="Picture 4" descr="http://lh4.ggpht.com/-UXQEy9tYyK8/S56skY98sYI/AAAAAAAAMYY/LXT1VdEF4h4/s640/DSCN269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687800" y="21336000"/>
            <a:ext cx="6096000" cy="4572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1242002" y="13639800"/>
            <a:ext cx="12827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3868400" y="6553200"/>
          <a:ext cx="4114798" cy="8077206"/>
        </p:xfrm>
        <a:graphic>
          <a:graphicData uri="http://schemas.openxmlformats.org/drawingml/2006/table">
            <a:tbl>
              <a:tblPr/>
              <a:tblGrid>
                <a:gridCol w="191152"/>
                <a:gridCol w="1181118"/>
                <a:gridCol w="999356"/>
                <a:gridCol w="574797"/>
                <a:gridCol w="1168375"/>
              </a:tblGrid>
              <a:tr h="8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Peak Date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Discharge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cfs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Recurrence Interval (Years)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4/22/1992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03/04/1993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11/28/1994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4720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1/20/1995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1/19/1996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3660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10/19/1997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2570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3/21/1998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3030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9/16/1999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4/17/2000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1650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8/11/2001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4830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4/28/2002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9/23/2003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4400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12/11/2004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5070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3/28/2005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3170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6/26/2006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10200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10.50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11/16/2007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4270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2.60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9/6/2008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14300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5/26/2009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8/18/2010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2520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9/8/2011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4" name="Straight Arrow Connector 33"/>
          <p:cNvCxnSpPr>
            <a:stCxn id="37" idx="1"/>
          </p:cNvCxnSpPr>
          <p:nvPr/>
        </p:nvCxnSpPr>
        <p:spPr>
          <a:xfrm flipH="1" flipV="1">
            <a:off x="12344400" y="25069803"/>
            <a:ext cx="1066800" cy="3685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411200" y="25146000"/>
            <a:ext cx="198682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Flood level</a:t>
            </a:r>
            <a:endParaRPr lang="en-US" sz="3200" dirty="0"/>
          </a:p>
        </p:txBody>
      </p:sp>
      <p:cxnSp>
        <p:nvCxnSpPr>
          <p:cNvPr id="38" name="Straight Arrow Connector 37"/>
          <p:cNvCxnSpPr>
            <a:stCxn id="41" idx="1"/>
          </p:cNvCxnSpPr>
          <p:nvPr/>
        </p:nvCxnSpPr>
        <p:spPr>
          <a:xfrm flipH="1" flipV="1">
            <a:off x="12039600" y="25146003"/>
            <a:ext cx="1295400" cy="11305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1"/>
          </p:cNvCxnSpPr>
          <p:nvPr/>
        </p:nvCxnSpPr>
        <p:spPr>
          <a:xfrm flipH="1" flipV="1">
            <a:off x="12268200" y="24612603"/>
            <a:ext cx="1066800" cy="637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335000" y="24384000"/>
            <a:ext cx="24094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Trees Vertical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3335000" y="25984200"/>
            <a:ext cx="287392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Trees Horizontal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1981200" y="259842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Debris Pile</a:t>
            </a:r>
            <a:endParaRPr lang="en-US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18059400" y="258623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Trees bent –</a:t>
            </a:r>
          </a:p>
          <a:p>
            <a:r>
              <a:rPr lang="en-US" sz="4800" dirty="0" smtClean="0"/>
              <a:t>Debris Pile </a:t>
            </a:r>
            <a:endParaRPr lang="en-US" sz="4800" dirty="0"/>
          </a:p>
        </p:txBody>
      </p:sp>
      <p:sp>
        <p:nvSpPr>
          <p:cNvPr id="49" name="TextBox 48"/>
          <p:cNvSpPr txBox="1"/>
          <p:nvPr/>
        </p:nvSpPr>
        <p:spPr>
          <a:xfrm>
            <a:off x="23926800" y="21031200"/>
            <a:ext cx="425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Large tree down</a:t>
            </a:r>
            <a:endParaRPr lang="en-US" sz="4800" dirty="0"/>
          </a:p>
        </p:txBody>
      </p:sp>
      <p:sp>
        <p:nvSpPr>
          <p:cNvPr id="50" name="TextBox 49"/>
          <p:cNvSpPr txBox="1"/>
          <p:nvPr/>
        </p:nvSpPr>
        <p:spPr>
          <a:xfrm>
            <a:off x="36652200" y="210312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Debris </a:t>
            </a:r>
            <a:endParaRPr lang="en-US" sz="4800" dirty="0" smtClean="0"/>
          </a:p>
          <a:p>
            <a:r>
              <a:rPr lang="en-US" sz="4800" dirty="0" smtClean="0"/>
              <a:t>In a tree! Indicates water level.</a:t>
            </a:r>
            <a:endParaRPr lang="en-US" sz="4800" dirty="0"/>
          </a:p>
        </p:txBody>
      </p:sp>
      <p:sp>
        <p:nvSpPr>
          <p:cNvPr id="51" name="TextBox 50"/>
          <p:cNvSpPr txBox="1"/>
          <p:nvPr/>
        </p:nvSpPr>
        <p:spPr>
          <a:xfrm>
            <a:off x="25984202" y="19354801"/>
            <a:ext cx="386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Severe Erosion</a:t>
            </a:r>
            <a:endParaRPr lang="en-US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33299400" y="19202401"/>
            <a:ext cx="480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Trail is washed out</a:t>
            </a:r>
            <a:endParaRPr lang="en-US" sz="4800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" y="-630942"/>
            <a:ext cx="18473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4020800" y="5181600"/>
            <a:ext cx="41174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Flood Frequency </a:t>
            </a:r>
          </a:p>
          <a:p>
            <a:pPr algn="ctr"/>
            <a:r>
              <a:rPr lang="en-US" sz="4400" dirty="0" smtClean="0"/>
              <a:t>Calculations</a:t>
            </a:r>
            <a:endParaRPr lang="en-US" sz="4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965401" y="7315715"/>
            <a:ext cx="8686800" cy="65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6423600" y="9677400"/>
            <a:ext cx="1752600" cy="2819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480001" y="26601004"/>
            <a:ext cx="315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Shelley </a:t>
            </a:r>
            <a:r>
              <a:rPr lang="en-US" sz="4800" dirty="0" err="1" smtClean="0"/>
              <a:t>Jaye</a:t>
            </a:r>
            <a:endParaRPr lang="en-US" sz="4800" dirty="0"/>
          </a:p>
        </p:txBody>
      </p:sp>
      <p:sp>
        <p:nvSpPr>
          <p:cNvPr id="80" name="TextBox 79"/>
          <p:cNvSpPr txBox="1"/>
          <p:nvPr/>
        </p:nvSpPr>
        <p:spPr>
          <a:xfrm>
            <a:off x="6934200" y="20726400"/>
            <a:ext cx="647889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photos taken by students in NOVA </a:t>
            </a:r>
          </a:p>
          <a:p>
            <a:r>
              <a:rPr lang="en-US" sz="3200" dirty="0" smtClean="0"/>
              <a:t>Environmental Geology, Spring 2012</a:t>
            </a:r>
            <a:endParaRPr lang="en-US" sz="32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32613600" y="15849600"/>
            <a:ext cx="1981200" cy="76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4671000" y="15849600"/>
            <a:ext cx="1371600" cy="76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728400" y="9067800"/>
            <a:ext cx="3261406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Tropical Storm Lee</a:t>
            </a:r>
            <a:endParaRPr lang="en-US" sz="32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64200" y="762000"/>
            <a:ext cx="8763000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432000" y="990601"/>
            <a:ext cx="2895600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Great Falls, 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VA</a:t>
            </a:r>
            <a:endParaRPr lang="en-US" sz="6000" b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58800" y="14249400"/>
            <a:ext cx="10804061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17449800" y="15316200"/>
            <a:ext cx="3261406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Tropical Storm Lee</a:t>
            </a:r>
            <a:endParaRPr lang="en-US" sz="32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288000" y="15925800"/>
            <a:ext cx="685800" cy="2971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697200" y="19964400"/>
            <a:ext cx="5768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Recurrence Interval (years)</a:t>
            </a:r>
            <a:endParaRPr lang="en-US" sz="4000" dirty="0"/>
          </a:p>
        </p:txBody>
      </p:sp>
      <p:sp>
        <p:nvSpPr>
          <p:cNvPr id="68" name="TextBox 67"/>
          <p:cNvSpPr txBox="1"/>
          <p:nvPr/>
        </p:nvSpPr>
        <p:spPr>
          <a:xfrm>
            <a:off x="12649200" y="15240000"/>
            <a:ext cx="800219" cy="3115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dirty="0" smtClean="0"/>
              <a:t>Discharge (</a:t>
            </a:r>
            <a:r>
              <a:rPr lang="en-US" sz="4000" dirty="0" err="1" smtClean="0"/>
              <a:t>cfs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281</Words>
  <Application>Microsoft Office PowerPoint</Application>
  <PresentationFormat>Custom</PresentationFormat>
  <Paragraphs>116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Difficult Run Photo Journal Flooding Caused by Tropical Storm Lee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Run Photo Journal</dc:title>
  <dc:creator>sjaye</dc:creator>
  <cp:lastModifiedBy>Shelley</cp:lastModifiedBy>
  <cp:revision>5</cp:revision>
  <dcterms:created xsi:type="dcterms:W3CDTF">2012-05-24T18:39:03Z</dcterms:created>
  <dcterms:modified xsi:type="dcterms:W3CDTF">2012-05-25T15:30:18Z</dcterms:modified>
</cp:coreProperties>
</file>