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7"/>
  </p:notesMasterIdLst>
  <p:handoutMasterIdLst>
    <p:handoutMasterId r:id="rId28"/>
  </p:handoutMasterIdLst>
  <p:sldIdLst>
    <p:sldId id="345" r:id="rId2"/>
    <p:sldId id="539" r:id="rId3"/>
    <p:sldId id="493" r:id="rId4"/>
    <p:sldId id="469" r:id="rId5"/>
    <p:sldId id="512" r:id="rId6"/>
    <p:sldId id="516" r:id="rId7"/>
    <p:sldId id="513" r:id="rId8"/>
    <p:sldId id="524" r:id="rId9"/>
    <p:sldId id="517" r:id="rId10"/>
    <p:sldId id="518" r:id="rId11"/>
    <p:sldId id="514" r:id="rId12"/>
    <p:sldId id="522" r:id="rId13"/>
    <p:sldId id="515" r:id="rId14"/>
    <p:sldId id="525" r:id="rId15"/>
    <p:sldId id="527" r:id="rId16"/>
    <p:sldId id="526" r:id="rId17"/>
    <p:sldId id="528" r:id="rId18"/>
    <p:sldId id="529" r:id="rId19"/>
    <p:sldId id="534" r:id="rId20"/>
    <p:sldId id="530" r:id="rId21"/>
    <p:sldId id="536" r:id="rId22"/>
    <p:sldId id="537" r:id="rId23"/>
    <p:sldId id="538" r:id="rId24"/>
    <p:sldId id="478" r:id="rId25"/>
    <p:sldId id="485" r:id="rId26"/>
  </p:sldIdLst>
  <p:sldSz cx="9144000" cy="6858000" type="screen4x3"/>
  <p:notesSz cx="6858000" cy="9296400"/>
  <p:custDataLst>
    <p:tags r:id="rId29"/>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FFD5"/>
    <a:srgbClr val="E0E1D5"/>
    <a:srgbClr val="800000"/>
    <a:srgbClr val="006699"/>
    <a:srgbClr val="DCEEF4"/>
    <a:srgbClr val="FF9999"/>
    <a:srgbClr val="D2E3F2"/>
    <a:srgbClr val="D8E7F4"/>
    <a:srgbClr val="D1E8FB"/>
    <a:srgbClr val="D1DC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2419" autoAdjust="0"/>
  </p:normalViewPr>
  <p:slideViewPr>
    <p:cSldViewPr snapToGrid="0">
      <p:cViewPr varScale="1">
        <p:scale>
          <a:sx n="63" d="100"/>
          <a:sy n="63" d="100"/>
        </p:scale>
        <p:origin x="-7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4"/>
    </p:cViewPr>
  </p:sorterViewPr>
  <p:notesViewPr>
    <p:cSldViewPr snapToGrid="0">
      <p:cViewPr varScale="1">
        <p:scale>
          <a:sx n="47" d="100"/>
          <a:sy n="47" d="100"/>
        </p:scale>
        <p:origin x="-2280" y="-82"/>
      </p:cViewPr>
      <p:guideLst>
        <p:guide orient="horz" pos="2928"/>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cs typeface="+mn-cs"/>
              </a:defRPr>
            </a:lvl1pPr>
          </a:lstStyle>
          <a:p>
            <a:pPr>
              <a:defRPr/>
            </a:pPr>
            <a:endParaRPr lang="en-US"/>
          </a:p>
        </p:txBody>
      </p:sp>
      <p:sp>
        <p:nvSpPr>
          <p:cNvPr id="849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849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cs typeface="+mn-cs"/>
              </a:defRPr>
            </a:lvl1pPr>
          </a:lstStyle>
          <a:p>
            <a:pPr>
              <a:defRPr/>
            </a:pPr>
            <a:fld id="{B5489FDA-A191-4634-83BA-A3C8E562F0D4}" type="slidenum">
              <a:rPr lang="en-US"/>
              <a:pPr>
                <a:defRPr/>
              </a:pPr>
              <a:t>‹#›</a:t>
            </a:fld>
            <a:endParaRPr lang="en-US" dirty="0"/>
          </a:p>
        </p:txBody>
      </p:sp>
    </p:spTree>
    <p:extLst>
      <p:ext uri="{BB962C8B-B14F-4D97-AF65-F5344CB8AC3E}">
        <p14:creationId xmlns:p14="http://schemas.microsoft.com/office/powerpoint/2010/main" val="4008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cs typeface="+mn-cs"/>
              </a:defRPr>
            </a:lvl1pPr>
          </a:lstStyle>
          <a:p>
            <a:pPr>
              <a:defRPr/>
            </a:pPr>
            <a:fld id="{08498915-B17D-455B-A9F9-2E0D668FD289}" type="slidenum">
              <a:rPr lang="en-US"/>
              <a:pPr>
                <a:defRPr/>
              </a:pPr>
              <a:t>‹#›</a:t>
            </a:fld>
            <a:endParaRPr lang="en-US" dirty="0"/>
          </a:p>
        </p:txBody>
      </p:sp>
    </p:spTree>
    <p:extLst>
      <p:ext uri="{BB962C8B-B14F-4D97-AF65-F5344CB8AC3E}">
        <p14:creationId xmlns:p14="http://schemas.microsoft.com/office/powerpoint/2010/main" val="166942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556" name="Slide Number Placeholder 3"/>
          <p:cNvSpPr>
            <a:spLocks noGrp="1"/>
          </p:cNvSpPr>
          <p:nvPr>
            <p:ph type="sldNum" sz="quarter" idx="5"/>
          </p:nvPr>
        </p:nvSpPr>
        <p:spPr/>
        <p:txBody>
          <a:bodyPr/>
          <a:lstStyle/>
          <a:p>
            <a:pPr>
              <a:defRPr/>
            </a:pPr>
            <a:fld id="{D652683C-9B57-4258-8216-E92D0661C7B7}"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C279A676-2DD6-463C-BB33-231EDA4B4B79}" type="slidenum">
              <a:rPr lang="en-US" smtClean="0"/>
              <a:pPr>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1FB1A097-5C49-4749-8200-FC1DA6E6DD87}" type="slidenum">
              <a:rPr lang="en-US" smtClean="0"/>
              <a:pPr>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27DA66D6-739C-41DB-A80B-918B3E3246E0}" type="slidenum">
              <a:rPr lang="en-US" smtClean="0"/>
              <a:pPr>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F755E814-5677-4ED8-88C5-C237334AAE78}" type="slidenum">
              <a:rPr lang="en-US" smtClean="0"/>
              <a:pPr>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CC94FFE5-4F89-4499-82F9-ACC134AD18BF}" type="slidenum">
              <a:rPr lang="en-US" smtClean="0"/>
              <a:pPr>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03EE1D6D-3FF0-48B1-8095-1EB775456E33}"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1DF8ADC6-EFB0-4C0E-A90F-B841160B01CF}" type="slidenum">
              <a:rPr lang="en-US" smtClean="0"/>
              <a:pPr>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1DF8ADC6-EFB0-4C0E-A90F-B841160B01CF}" type="slidenum">
              <a:rPr lang="en-US" smtClean="0"/>
              <a:pPr>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9E465E51-96D3-4588-B17F-864748E6E20B}" type="slidenum">
              <a:rPr lang="en-US" smtClean="0"/>
              <a:pPr>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9E465E51-96D3-4588-B17F-864748E6E20B}" type="slidenum">
              <a:rPr lang="en-US" smtClean="0"/>
              <a:pPr>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79E0ADC-D8C8-49FF-B715-82DD4734B06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9E465E51-96D3-4588-B17F-864748E6E20B}" type="slidenum">
              <a:rPr lang="en-US" smtClean="0"/>
              <a:pPr>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9E465E51-96D3-4588-B17F-864748E6E20B}" type="slidenum">
              <a:rPr lang="en-US" smtClean="0"/>
              <a:pPr>
                <a:defRPr/>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p:txBody>
          <a:bodyPr/>
          <a:lstStyle/>
          <a:p>
            <a:pPr>
              <a:defRPr/>
            </a:pPr>
            <a:fld id="{D1DDF7E8-1BF7-4F72-BA68-6EB22A77845A}" type="slidenum">
              <a:rPr lang="en-US" smtClean="0">
                <a:latin typeface="Arial" pitchFamily="34" charset="0"/>
              </a:rPr>
              <a:pPr>
                <a:defRPr/>
              </a:pPr>
              <a:t>24</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p:txBody>
          <a:bodyPr/>
          <a:lstStyle/>
          <a:p>
            <a:pPr>
              <a:defRPr/>
            </a:pPr>
            <a:fld id="{450CFA27-C8B1-4B42-AAD9-A89AF53CF90A}" type="slidenum">
              <a:rPr lang="en-US" smtClean="0">
                <a:latin typeface="Arial" pitchFamily="34" charset="0"/>
              </a:rPr>
              <a:pPr>
                <a:defRPr/>
              </a:pPr>
              <a:t>25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69691D97-6CDA-4557-941C-C586A1C796FB}"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AAE86489-DBD7-4470-AB44-3CABBF68465C}"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310F3B65-8360-4A9C-99CE-7BC9D643056A}"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DD89EC4B-A119-4FCB-BDD6-D72CFAF46199}"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42C15C4D-94EA-4262-8109-2D9B5C2C3D25}"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A25C9375-3566-4551-A8AA-EEA428F7E38A}"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p:txBody>
          <a:bodyPr/>
          <a:lstStyle/>
          <a:p>
            <a:pPr>
              <a:defRPr/>
            </a:pPr>
            <a:fld id="{7093A8E8-9E72-45C4-9891-E63F2A2C07FF}" type="slidenum">
              <a:rPr lang="en-US" smtClean="0"/>
              <a:pPr>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
        <p:nvSpPr>
          <p:cNvPr id="5" name="Rectangle 8"/>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
        <p:nvSpPr>
          <p:cNvPr id="59394" name="AutoShape 2"/>
          <p:cNvSpPr>
            <a:spLocks noGrp="1" noChangeArrowheads="1"/>
          </p:cNvSpPr>
          <p:nvPr>
            <p:ph type="ctrTitle"/>
          </p:nvPr>
        </p:nvSpPr>
        <p:spPr>
          <a:xfrm>
            <a:off x="2044700" y="1481138"/>
            <a:ext cx="6013450" cy="819150"/>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59395" name="Rectangle 3"/>
          <p:cNvSpPr>
            <a:spLocks noGrp="1" noChangeArrowheads="1"/>
          </p:cNvSpPr>
          <p:nvPr>
            <p:ph type="subTitle" idx="1"/>
          </p:nvPr>
        </p:nvSpPr>
        <p:spPr>
          <a:xfrm>
            <a:off x="1295400" y="2895600"/>
            <a:ext cx="64008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10600" y="6553200"/>
            <a:ext cx="533400" cy="457200"/>
          </a:xfrm>
        </p:spPr>
        <p:txBody>
          <a:bodyPr/>
          <a:lstStyle>
            <a:lvl1pPr>
              <a:defRPr/>
            </a:lvl1pPr>
          </a:lstStyle>
          <a:p>
            <a:pPr>
              <a:defRPr/>
            </a:pPr>
            <a:fld id="{E967EBD2-85E1-498A-A80F-C554CAB3BC96}" type="slidenum">
              <a:rPr lang="en-US"/>
              <a:pPr>
                <a:defRPr/>
              </a:pPr>
              <a:t>‹#›</a:t>
            </a:fld>
            <a:endParaRPr lang="en-US" dirty="0"/>
          </a:p>
        </p:txBody>
      </p:sp>
    </p:spTree>
    <p:extLst>
      <p:ext uri="{BB962C8B-B14F-4D97-AF65-F5344CB8AC3E}">
        <p14:creationId xmlns:p14="http://schemas.microsoft.com/office/powerpoint/2010/main" val="3570649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D7090-E8CE-475A-B271-65A4937AD9CA}" type="slidenum">
              <a:rPr lang="en-US"/>
              <a:pPr>
                <a:defRPr/>
              </a:pPr>
              <a:t>‹#›</a:t>
            </a:fld>
            <a:endParaRPr lang="en-US" dirty="0"/>
          </a:p>
        </p:txBody>
      </p:sp>
    </p:spTree>
    <p:extLst>
      <p:ext uri="{BB962C8B-B14F-4D97-AF65-F5344CB8AC3E}">
        <p14:creationId xmlns:p14="http://schemas.microsoft.com/office/powerpoint/2010/main" val="206377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2238"/>
            <a:ext cx="215265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22238"/>
            <a:ext cx="630555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AA2E8E-9D32-4D50-A974-2CE3423B24C2}" type="slidenum">
              <a:rPr lang="en-US"/>
              <a:pPr>
                <a:defRPr/>
              </a:pPr>
              <a:t>‹#›</a:t>
            </a:fld>
            <a:endParaRPr lang="en-US" dirty="0"/>
          </a:p>
        </p:txBody>
      </p:sp>
    </p:spTree>
    <p:extLst>
      <p:ext uri="{BB962C8B-B14F-4D97-AF65-F5344CB8AC3E}">
        <p14:creationId xmlns:p14="http://schemas.microsoft.com/office/powerpoint/2010/main" val="38908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33C3-B517-41FF-B0BF-40BA9652688E}" type="slidenum">
              <a:rPr lang="en-US"/>
              <a:pPr>
                <a:defRPr/>
              </a:pPr>
              <a:t>‹#›</a:t>
            </a:fld>
            <a:endParaRPr lang="en-US" dirty="0"/>
          </a:p>
        </p:txBody>
      </p:sp>
    </p:spTree>
    <p:extLst>
      <p:ext uri="{BB962C8B-B14F-4D97-AF65-F5344CB8AC3E}">
        <p14:creationId xmlns:p14="http://schemas.microsoft.com/office/powerpoint/2010/main" val="887893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99FB34-EE0F-48D8-A1B2-5909CFADA47F}" type="slidenum">
              <a:rPr lang="en-US"/>
              <a:pPr>
                <a:defRPr/>
              </a:pPr>
              <a:t>‹#›</a:t>
            </a:fld>
            <a:endParaRPr lang="en-US" dirty="0"/>
          </a:p>
        </p:txBody>
      </p:sp>
    </p:spTree>
    <p:extLst>
      <p:ext uri="{BB962C8B-B14F-4D97-AF65-F5344CB8AC3E}">
        <p14:creationId xmlns:p14="http://schemas.microsoft.com/office/powerpoint/2010/main" val="187651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8A9C4-B2F1-45C4-9E79-4D26AA585BD6}" type="slidenum">
              <a:rPr lang="en-US"/>
              <a:pPr>
                <a:defRPr/>
              </a:pPr>
              <a:t>‹#›</a:t>
            </a:fld>
            <a:endParaRPr lang="en-US" dirty="0"/>
          </a:p>
        </p:txBody>
      </p:sp>
    </p:spTree>
    <p:extLst>
      <p:ext uri="{BB962C8B-B14F-4D97-AF65-F5344CB8AC3E}">
        <p14:creationId xmlns:p14="http://schemas.microsoft.com/office/powerpoint/2010/main" val="7710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9D157-4392-4864-AD0C-4CDD2525C3B9}" type="slidenum">
              <a:rPr lang="en-US"/>
              <a:pPr>
                <a:defRPr/>
              </a:pPr>
              <a:t>‹#›</a:t>
            </a:fld>
            <a:endParaRPr lang="en-US" dirty="0"/>
          </a:p>
        </p:txBody>
      </p:sp>
    </p:spTree>
    <p:extLst>
      <p:ext uri="{BB962C8B-B14F-4D97-AF65-F5344CB8AC3E}">
        <p14:creationId xmlns:p14="http://schemas.microsoft.com/office/powerpoint/2010/main" val="297615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6D633B-ECDF-4553-9703-5A90BCC28BD4}" type="slidenum">
              <a:rPr lang="en-US"/>
              <a:pPr>
                <a:defRPr/>
              </a:pPr>
              <a:t>‹#›</a:t>
            </a:fld>
            <a:endParaRPr lang="en-US" dirty="0"/>
          </a:p>
        </p:txBody>
      </p:sp>
    </p:spTree>
    <p:extLst>
      <p:ext uri="{BB962C8B-B14F-4D97-AF65-F5344CB8AC3E}">
        <p14:creationId xmlns:p14="http://schemas.microsoft.com/office/powerpoint/2010/main" val="1536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23F526-8C5E-44DF-8272-9F93C6D93548}" type="slidenum">
              <a:rPr lang="en-US"/>
              <a:pPr>
                <a:defRPr/>
              </a:pPr>
              <a:t>‹#›</a:t>
            </a:fld>
            <a:endParaRPr lang="en-US" dirty="0"/>
          </a:p>
        </p:txBody>
      </p:sp>
    </p:spTree>
    <p:extLst>
      <p:ext uri="{BB962C8B-B14F-4D97-AF65-F5344CB8AC3E}">
        <p14:creationId xmlns:p14="http://schemas.microsoft.com/office/powerpoint/2010/main" val="22586704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2FBAE-F8C0-4D13-85F9-7E1CE66CC294}" type="slidenum">
              <a:rPr lang="en-US"/>
              <a:pPr>
                <a:defRPr/>
              </a:pPr>
              <a:t>‹#›</a:t>
            </a:fld>
            <a:endParaRPr lang="en-US" dirty="0"/>
          </a:p>
        </p:txBody>
      </p:sp>
    </p:spTree>
    <p:extLst>
      <p:ext uri="{BB962C8B-B14F-4D97-AF65-F5344CB8AC3E}">
        <p14:creationId xmlns:p14="http://schemas.microsoft.com/office/powerpoint/2010/main" val="30440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7E9E0-95B2-498F-BA49-FF27E5866671}" type="slidenum">
              <a:rPr lang="en-US"/>
              <a:pPr>
                <a:defRPr/>
              </a:pPr>
              <a:t>‹#›</a:t>
            </a:fld>
            <a:endParaRPr lang="en-US" dirty="0"/>
          </a:p>
        </p:txBody>
      </p:sp>
    </p:spTree>
    <p:extLst>
      <p:ext uri="{BB962C8B-B14F-4D97-AF65-F5344CB8AC3E}">
        <p14:creationId xmlns:p14="http://schemas.microsoft.com/office/powerpoint/2010/main" val="84385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122238"/>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Arial" charset="0"/>
                <a:cs typeface="+mn-cs"/>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cs typeface="+mn-cs"/>
              </a:defRPr>
            </a:lvl1pPr>
          </a:lstStyle>
          <a:p>
            <a:pPr>
              <a:defRPr/>
            </a:pPr>
            <a:endParaRPr lang="en-US"/>
          </a:p>
        </p:txBody>
      </p:sp>
      <p:sp>
        <p:nvSpPr>
          <p:cNvPr id="58374" name="Rectangle 6"/>
          <p:cNvSpPr>
            <a:spLocks noGrp="1" noChangeArrowheads="1"/>
          </p:cNvSpPr>
          <p:nvPr>
            <p:ph type="sldNum" sz="quarter" idx="4"/>
          </p:nvPr>
        </p:nvSpPr>
        <p:spPr bwMode="auto">
          <a:xfrm>
            <a:off x="8763000" y="6534150"/>
            <a:ext cx="38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cs typeface="+mn-cs"/>
              </a:defRPr>
            </a:lvl1pPr>
          </a:lstStyle>
          <a:p>
            <a:pPr>
              <a:defRPr/>
            </a:pPr>
            <a:fld id="{D83F8647-B1B7-4CEE-84A7-D779B08E94BB}" type="slidenum">
              <a:rPr lang="en-US"/>
              <a:pPr>
                <a:defRPr/>
              </a:pPr>
              <a:t>‹#›</a:t>
            </a:fld>
            <a:endParaRPr lang="en-US" dirty="0"/>
          </a:p>
        </p:txBody>
      </p:sp>
      <p:sp>
        <p:nvSpPr>
          <p:cNvPr id="1031" name="Rectangle 7"/>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b="0"/>
          </a:p>
        </p:txBody>
      </p:sp>
      <p:sp>
        <p:nvSpPr>
          <p:cNvPr id="1032" name="Rectangle 8"/>
          <p:cNvSpPr>
            <a:spLocks noChangeArrowheads="1"/>
          </p:cNvSpPr>
          <p:nvPr/>
        </p:nvSpPr>
        <p:spPr bwMode="auto">
          <a:xfrm>
            <a:off x="0" y="0"/>
            <a:ext cx="9144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pPr>
            <a:endParaRPr lang="en-US"/>
          </a:p>
        </p:txBody>
      </p:sp>
    </p:spTree>
  </p:cSld>
  <p:clrMap bg1="lt1" tx1="dk1" bg2="lt2" tx2="dk2" accent1="accent1" accent2="accent2" accent3="accent3" accent4="accent4" accent5="accent5" accent6="accent6" hlink="hlink" folHlink="folHlink"/>
  <p:sldLayoutIdLst>
    <p:sldLayoutId id="2147484454"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1600">
          <a:solidFill>
            <a:srgbClr val="800000"/>
          </a:solidFill>
          <a:latin typeface="+mn-lt"/>
        </a:defRPr>
      </a:lvl4pPr>
      <a:lvl5pPr marL="2057400" indent="-228600" algn="l" rtl="0" eaLnBrk="0" fontAlgn="base" hangingPunct="0">
        <a:spcBef>
          <a:spcPct val="20000"/>
        </a:spcBef>
        <a:spcAft>
          <a:spcPct val="0"/>
        </a:spcAft>
        <a:buChar char="»"/>
        <a:defRPr sz="1600">
          <a:solidFill>
            <a:srgbClr val="800000"/>
          </a:solidFill>
          <a:latin typeface="+mn-lt"/>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5.bin"/><Relationship Id="rId3" Type="http://schemas.openxmlformats.org/officeDocument/2006/relationships/notesSlide" Target="../notesSlides/notesSlide22.xml"/><Relationship Id="rId7" Type="http://schemas.openxmlformats.org/officeDocument/2006/relationships/oleObject" Target="../embeddings/oleObject2.bin"/><Relationship Id="rId12" Type="http://schemas.openxmlformats.org/officeDocument/2006/relationships/image" Target="../media/image36.wmf"/><Relationship Id="rId2" Type="http://schemas.openxmlformats.org/officeDocument/2006/relationships/slideLayout" Target="../slideLayouts/slideLayout7.xml"/><Relationship Id="rId16" Type="http://schemas.openxmlformats.org/officeDocument/2006/relationships/image" Target="../media/image38.wmf"/><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slide" Target="slide11.xml"/><Relationship Id="rId9" Type="http://schemas.openxmlformats.org/officeDocument/2006/relationships/oleObject" Target="../embeddings/oleObject3.bin"/><Relationship Id="rId1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slide" Target="slide11.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atrina.noaa.gov/helicopter/images/katrina-new-orleans-flooding4-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011488"/>
            <a:ext cx="41259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Grp="1" noChangeArrowheads="1"/>
          </p:cNvSpPr>
          <p:nvPr>
            <p:ph type="sldNum" sz="quarter" idx="12"/>
          </p:nvPr>
        </p:nvSpPr>
        <p:spPr/>
        <p:txBody>
          <a:bodyPr/>
          <a:lstStyle/>
          <a:p>
            <a:pPr>
              <a:defRPr/>
            </a:pPr>
            <a:fld id="{12756CFE-362A-42AB-A08E-A9CE4F0DB656}" type="slidenum">
              <a:rPr lang="en-US" smtClean="0"/>
              <a:pPr>
                <a:defRPr/>
              </a:pPr>
              <a:t>1</a:t>
            </a:fld>
            <a:endParaRPr lang="en-US" smtClean="0"/>
          </a:p>
        </p:txBody>
      </p:sp>
      <p:sp>
        <p:nvSpPr>
          <p:cNvPr id="3076" name="AutoShape 2"/>
          <p:cNvSpPr>
            <a:spLocks noGrp="1" noChangeArrowheads="1"/>
          </p:cNvSpPr>
          <p:nvPr>
            <p:ph type="ctrTitle"/>
          </p:nvPr>
        </p:nvSpPr>
        <p:spPr>
          <a:xfrm>
            <a:off x="696913" y="766763"/>
            <a:ext cx="7750175" cy="1341437"/>
          </a:xfrm>
          <a:solidFill>
            <a:srgbClr val="FF7C80">
              <a:alpha val="79999"/>
            </a:srgbClr>
          </a:solidFill>
          <a:ln>
            <a:headEnd/>
            <a:tailEnd/>
          </a:ln>
        </p:spPr>
        <p:txBody>
          <a:bodyPr wrap="square"/>
          <a:lstStyle/>
          <a:p>
            <a:pPr algn="ctr" eaLnBrk="1" hangingPunct="1"/>
            <a:r>
              <a:rPr lang="en-US" sz="2800" smtClean="0"/>
              <a:t>A Tale of Two Cities (and two hurricanes)</a:t>
            </a:r>
            <a:br>
              <a:rPr lang="en-US" sz="2800" smtClean="0"/>
            </a:br>
            <a:r>
              <a:rPr lang="en-US" sz="2800" smtClean="0"/>
              <a:t>Part 2: New Orleans</a:t>
            </a:r>
          </a:p>
        </p:txBody>
      </p:sp>
      <p:sp>
        <p:nvSpPr>
          <p:cNvPr id="3077" name="Rectangle 3"/>
          <p:cNvSpPr>
            <a:spLocks noGrp="1" noChangeArrowheads="1"/>
          </p:cNvSpPr>
          <p:nvPr>
            <p:ph type="subTitle" idx="1"/>
          </p:nvPr>
        </p:nvSpPr>
        <p:spPr>
          <a:xfrm>
            <a:off x="342900" y="2095500"/>
            <a:ext cx="8458200" cy="723900"/>
          </a:xfrm>
        </p:spPr>
        <p:txBody>
          <a:bodyPr anchor="ctr"/>
          <a:lstStyle/>
          <a:p>
            <a:pPr eaLnBrk="1" hangingPunct="1">
              <a:lnSpc>
                <a:spcPct val="90000"/>
              </a:lnSpc>
            </a:pPr>
            <a:r>
              <a:rPr lang="en-US" sz="2000" smtClean="0"/>
              <a:t>How Miami and New Orleans suffered Andrew and Katrina</a:t>
            </a:r>
          </a:p>
        </p:txBody>
      </p:sp>
      <p:sp>
        <p:nvSpPr>
          <p:cNvPr id="3078" name="Text Box 5"/>
          <p:cNvSpPr txBox="1">
            <a:spLocks noChangeArrowheads="1"/>
          </p:cNvSpPr>
          <p:nvPr/>
        </p:nvSpPr>
        <p:spPr bwMode="auto">
          <a:xfrm>
            <a:off x="365125" y="5846763"/>
            <a:ext cx="8413750" cy="646112"/>
          </a:xfrm>
          <a:prstGeom prst="rect">
            <a:avLst/>
          </a:prstGeom>
          <a:solidFill>
            <a:srgbClr val="CCFFCC">
              <a:alpha val="50195"/>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1200" b="0"/>
              <a:t>Thomas Juster</a:t>
            </a:r>
            <a:endParaRPr lang="en-US" sz="1200" b="0" baseline="30000"/>
          </a:p>
          <a:p>
            <a:pPr eaLnBrk="1" hangingPunct="1"/>
            <a:r>
              <a:rPr lang="en-US" sz="1200" b="0"/>
              <a:t>Department of Geology, University of South Florida</a:t>
            </a:r>
          </a:p>
          <a:p>
            <a:pPr eaLnBrk="1" hangingPunct="1"/>
            <a:r>
              <a:rPr lang="en-US" sz="1200" b="0"/>
              <a:t>© 2011 University of South Florida Libraries.  All rights reserved.</a:t>
            </a:r>
          </a:p>
        </p:txBody>
      </p:sp>
      <p:sp>
        <p:nvSpPr>
          <p:cNvPr id="3079" name="Rectangle 7"/>
          <p:cNvSpPr>
            <a:spLocks noChangeArrowheads="1"/>
          </p:cNvSpPr>
          <p:nvPr/>
        </p:nvSpPr>
        <p:spPr bwMode="auto">
          <a:xfrm>
            <a:off x="76200" y="122515"/>
            <a:ext cx="2018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dirty="0" smtClean="0"/>
              <a:t>SSCAhaz.TCJ.11</a:t>
            </a:r>
            <a:endParaRPr lang="en-US" dirty="0"/>
          </a:p>
        </p:txBody>
      </p:sp>
      <p:grpSp>
        <p:nvGrpSpPr>
          <p:cNvPr id="3080" name="Group 2"/>
          <p:cNvGrpSpPr>
            <a:grpSpLocks/>
          </p:cNvGrpSpPr>
          <p:nvPr/>
        </p:nvGrpSpPr>
        <p:grpSpPr bwMode="auto">
          <a:xfrm>
            <a:off x="4884738" y="3281363"/>
            <a:ext cx="3894137" cy="2105025"/>
            <a:chOff x="4884738" y="3280570"/>
            <a:chExt cx="3894137" cy="2105025"/>
          </a:xfrm>
        </p:grpSpPr>
        <p:sp>
          <p:nvSpPr>
            <p:cNvPr id="3087" name="Text Box 18"/>
            <p:cNvSpPr txBox="1">
              <a:spLocks noChangeArrowheads="1"/>
            </p:cNvSpPr>
            <p:nvPr/>
          </p:nvSpPr>
          <p:spPr bwMode="auto">
            <a:xfrm>
              <a:off x="4884738" y="3280570"/>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dirty="0"/>
                <a:t>Core Quantitative Issues</a:t>
              </a:r>
            </a:p>
            <a:p>
              <a:r>
                <a:rPr lang="en-US" sz="1600" b="0" dirty="0" smtClean="0"/>
                <a:t>Rate, Cumulative rate</a:t>
              </a:r>
              <a:endParaRPr lang="en-US" sz="1600" b="0" dirty="0"/>
            </a:p>
          </p:txBody>
        </p:sp>
        <p:sp>
          <p:nvSpPr>
            <p:cNvPr id="3088" name="Text Box 19"/>
            <p:cNvSpPr txBox="1">
              <a:spLocks noChangeArrowheads="1"/>
            </p:cNvSpPr>
            <p:nvPr/>
          </p:nvSpPr>
          <p:spPr bwMode="auto">
            <a:xfrm>
              <a:off x="4884738" y="4052095"/>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a:t>Supporting Quantitative Issues</a:t>
              </a:r>
            </a:p>
            <a:p>
              <a:r>
                <a:rPr lang="en-US" sz="1600" b="0"/>
                <a:t>Unit conversion</a:t>
              </a:r>
            </a:p>
          </p:txBody>
        </p:sp>
        <p:sp>
          <p:nvSpPr>
            <p:cNvPr id="3089" name="Text Box 18"/>
            <p:cNvSpPr txBox="1">
              <a:spLocks noChangeArrowheads="1"/>
            </p:cNvSpPr>
            <p:nvPr/>
          </p:nvSpPr>
          <p:spPr bwMode="auto">
            <a:xfrm>
              <a:off x="4884738" y="4801395"/>
              <a:ext cx="3894137" cy="584200"/>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600" u="sng"/>
                <a:t>Core Geoscience Issues</a:t>
              </a:r>
            </a:p>
            <a:p>
              <a:r>
                <a:rPr lang="en-US" sz="1600" b="0"/>
                <a:t>Hurricanes, Subsidence</a:t>
              </a:r>
            </a:p>
          </p:txBody>
        </p:sp>
      </p:grpSp>
      <p:sp>
        <p:nvSpPr>
          <p:cNvPr id="3081" name="TextBox 33"/>
          <p:cNvSpPr txBox="1">
            <a:spLocks noChangeArrowheads="1"/>
          </p:cNvSpPr>
          <p:nvPr/>
        </p:nvSpPr>
        <p:spPr bwMode="auto">
          <a:xfrm>
            <a:off x="495300" y="3011488"/>
            <a:ext cx="41259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Photo from NOAA</a:t>
            </a:r>
          </a:p>
        </p:txBody>
      </p:sp>
      <p:grpSp>
        <p:nvGrpSpPr>
          <p:cNvPr id="20" name="Group 19"/>
          <p:cNvGrpSpPr>
            <a:grpSpLocks/>
          </p:cNvGrpSpPr>
          <p:nvPr/>
        </p:nvGrpSpPr>
        <p:grpSpPr bwMode="auto">
          <a:xfrm>
            <a:off x="0" y="2209800"/>
            <a:ext cx="9144000" cy="4648200"/>
            <a:chOff x="457200" y="2135203"/>
            <a:chExt cx="8252461" cy="3814764"/>
          </a:xfrm>
        </p:grpSpPr>
        <p:sp>
          <p:nvSpPr>
            <p:cNvPr id="22" name="Rectangle 28"/>
            <p:cNvSpPr>
              <a:spLocks noChangeArrowheads="1"/>
            </p:cNvSpPr>
            <p:nvPr/>
          </p:nvSpPr>
          <p:spPr bwMode="auto">
            <a:xfrm>
              <a:off x="457200" y="2135204"/>
              <a:ext cx="8252460" cy="3814763"/>
            </a:xfrm>
            <a:prstGeom prst="rect">
              <a:avLst/>
            </a:prstGeom>
            <a:solidFill>
              <a:srgbClr val="33CCCC"/>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23" name="TextBox 22"/>
            <p:cNvSpPr txBox="1"/>
            <p:nvPr/>
          </p:nvSpPr>
          <p:spPr bwMode="auto">
            <a:xfrm>
              <a:off x="480124" y="2149535"/>
              <a:ext cx="8229537" cy="3800432"/>
            </a:xfrm>
            <a:prstGeom prst="rect">
              <a:avLst/>
            </a:prstGeom>
            <a:noFill/>
            <a:ln w="25400">
              <a:noFill/>
              <a:miter lim="800000"/>
              <a:headEnd/>
              <a:tailEnd/>
            </a:ln>
          </p:spPr>
          <p:txBody>
            <a:bodyPr lIns="548640" tIns="457200" rIns="548640" bIns="457200"/>
            <a:lstStyle/>
            <a:p>
              <a:pPr eaLnBrk="0" hangingPunct="0">
                <a:spcBef>
                  <a:spcPts val="600"/>
                </a:spcBef>
                <a:defRPr/>
              </a:pPr>
              <a:r>
                <a:rPr lang="en-US" b="0" dirty="0"/>
                <a:t>The module you are viewing is a </a:t>
              </a:r>
              <a:r>
                <a:rPr lang="en-US" b="0" i="1" dirty="0" err="1"/>
                <a:t>Powerpoint</a:t>
              </a:r>
              <a:r>
                <a:rPr lang="en-US" b="0" dirty="0"/>
                <a:t> slide presentation. </a:t>
              </a:r>
            </a:p>
            <a:p>
              <a:pPr marL="320040" indent="-320040" eaLnBrk="0" hangingPunct="0">
                <a:spcBef>
                  <a:spcPts val="600"/>
                </a:spcBef>
                <a:buSzPct val="200000"/>
                <a:buFont typeface="Arial" pitchFamily="34" charset="0"/>
                <a:buChar char="•"/>
                <a:defRPr/>
              </a:pPr>
              <a:r>
                <a:rPr lang="en-US" b="0" dirty="0"/>
                <a:t>Navigate from slide to slide using the up/down arrow keys, or, if available,  the scroll bar on your mouse </a:t>
              </a:r>
            </a:p>
            <a:p>
              <a:pPr marL="320040" indent="-320040" eaLnBrk="0" hangingPunct="0">
                <a:spcBef>
                  <a:spcPts val="600"/>
                </a:spcBef>
                <a:buSzPct val="200000"/>
                <a:buFont typeface="Arial" pitchFamily="34" charset="0"/>
                <a:buChar char="•"/>
                <a:defRPr/>
              </a:pPr>
              <a:r>
                <a:rPr lang="en-US" b="0" dirty="0"/>
                <a:t>Use the mouse to select hyperlinks (underlined, in blue type) or to pass through embedded flash animations</a:t>
              </a:r>
            </a:p>
            <a:p>
              <a:pPr marL="320040" indent="-320040" eaLnBrk="0" hangingPunct="0">
                <a:spcBef>
                  <a:spcPts val="600"/>
                </a:spcBef>
                <a:buSzPct val="200000"/>
                <a:buFont typeface="Arial" pitchFamily="34" charset="0"/>
                <a:buChar char="•"/>
                <a:defRPr/>
              </a:pPr>
              <a:r>
                <a:rPr lang="en-US" b="0" dirty="0"/>
                <a:t>When done, use the escape key to exit the presentation.</a:t>
              </a:r>
            </a:p>
            <a:p>
              <a:pPr eaLnBrk="0" hangingPunct="0">
                <a:spcBef>
                  <a:spcPts val="600"/>
                </a:spcBef>
                <a:defRPr/>
              </a:pPr>
              <a:r>
                <a:rPr lang="en-US" b="0" dirty="0"/>
                <a:t>You can and probably should have a spreadsheet open in a separate window, so you can try out things that are explained in the presentation.</a:t>
              </a:r>
            </a:p>
            <a:p>
              <a:pPr eaLnBrk="0" hangingPunct="0">
                <a:spcBef>
                  <a:spcPts val="600"/>
                </a:spcBef>
                <a:defRPr/>
              </a:pPr>
              <a:r>
                <a:rPr lang="en-US" b="0" i="1" dirty="0" err="1"/>
                <a:t>Powerpoint</a:t>
              </a:r>
              <a:r>
                <a:rPr lang="en-US" b="0" dirty="0"/>
                <a:t> applications use lots of memory, so you may want to exit other programs while running this presentation, especially if it starts to act slowly or sluggishly. </a:t>
              </a:r>
            </a:p>
            <a:p>
              <a:pPr eaLnBrk="0" hangingPunct="0">
                <a:spcBef>
                  <a:spcPts val="600"/>
                </a:spcBef>
                <a:defRPr/>
              </a:pPr>
              <a:r>
                <a:rPr lang="en-US" b="0" dirty="0"/>
                <a:t>Close this window to proceed with the slide show.</a:t>
              </a:r>
            </a:p>
            <a:p>
              <a:pPr eaLnBrk="0" hangingPunct="0">
                <a:spcBef>
                  <a:spcPts val="600"/>
                </a:spcBef>
                <a:defRPr/>
              </a:pPr>
              <a:endParaRPr lang="en-US" sz="1600" dirty="0"/>
            </a:p>
          </p:txBody>
        </p:sp>
        <p:grpSp>
          <p:nvGrpSpPr>
            <p:cNvPr id="24" name="Group 18"/>
            <p:cNvGrpSpPr/>
            <p:nvPr/>
          </p:nvGrpSpPr>
          <p:grpSpPr>
            <a:xfrm>
              <a:off x="7625439" y="2135203"/>
              <a:ext cx="1084221" cy="453998"/>
              <a:chOff x="7625438" y="2135203"/>
              <a:chExt cx="1084221" cy="453998"/>
            </a:xfrm>
            <a:solidFill>
              <a:srgbClr val="00CC99"/>
            </a:solidFill>
          </p:grpSpPr>
          <p:sp>
            <p:nvSpPr>
              <p:cNvPr id="25" name="TextBox 24"/>
              <p:cNvSpPr txBox="1"/>
              <p:nvPr/>
            </p:nvSpPr>
            <p:spPr bwMode="auto">
              <a:xfrm>
                <a:off x="8377872" y="2135204"/>
                <a:ext cx="331787" cy="453997"/>
              </a:xfrm>
              <a:prstGeom prst="rect">
                <a:avLst/>
              </a:prstGeom>
              <a:grpFill/>
              <a:ln w="25400">
                <a:noFill/>
                <a:miter lim="800000"/>
                <a:headEnd/>
                <a:tailEnd/>
              </a:ln>
            </p:spPr>
            <p:txBody>
              <a:bodyPr lIns="0" tIns="0" rIns="0" bIns="0" anchor="ctr"/>
              <a:lstStyle/>
              <a:p>
                <a:pPr algn="r" eaLnBrk="0" hangingPunct="0">
                  <a:defRPr/>
                </a:pPr>
                <a:r>
                  <a:rPr lang="en-US" sz="4400" b="0" dirty="0"/>
                  <a:t>×</a:t>
                </a:r>
              </a:p>
            </p:txBody>
          </p:sp>
          <p:sp>
            <p:nvSpPr>
              <p:cNvPr id="26" name="TextBox 25"/>
              <p:cNvSpPr txBox="1"/>
              <p:nvPr/>
            </p:nvSpPr>
            <p:spPr bwMode="auto">
              <a:xfrm>
                <a:off x="7625438" y="2135203"/>
                <a:ext cx="752433" cy="453997"/>
              </a:xfrm>
              <a:prstGeom prst="rect">
                <a:avLst/>
              </a:prstGeom>
              <a:grpFill/>
              <a:ln w="25400">
                <a:noFill/>
                <a:miter lim="800000"/>
                <a:headEnd/>
                <a:tailEnd/>
              </a:ln>
            </p:spPr>
            <p:txBody>
              <a:bodyPr anchor="ctr"/>
              <a:lstStyle/>
              <a:p>
                <a:pPr algn="r" eaLnBrk="0" hangingPunct="0">
                  <a:defRPr/>
                </a:pPr>
                <a:r>
                  <a:rPr lang="en-US" sz="1600" dirty="0"/>
                  <a:t>Close</a:t>
                </a:r>
              </a:p>
            </p:txBody>
          </p:sp>
        </p:grpSp>
      </p:grpSp>
      <p:sp>
        <p:nvSpPr>
          <p:cNvPr id="33" name="Rectangle 32"/>
          <p:cNvSpPr>
            <a:spLocks noChangeArrowheads="1"/>
          </p:cNvSpPr>
          <p:nvPr/>
        </p:nvSpPr>
        <p:spPr bwMode="auto">
          <a:xfrm>
            <a:off x="7942263" y="2209800"/>
            <a:ext cx="1201737" cy="552450"/>
          </a:xfrm>
          <a:prstGeom prst="rect">
            <a:avLst/>
          </a:prstGeom>
          <a:solidFill>
            <a:srgbClr val="FFFFFF">
              <a:alpha val="1961"/>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77C549-6DB9-4F4D-8146-24CA954ED87B}" type="slidenum">
              <a:rPr lang="en-US" smtClean="0"/>
              <a:pPr>
                <a:defRPr/>
              </a:pPr>
              <a:t>10</a:t>
            </a:fld>
            <a:endParaRPr lang="en-US" dirty="0"/>
          </a:p>
        </p:txBody>
      </p:sp>
      <p:sp>
        <p:nvSpPr>
          <p:cNvPr id="11267" name="Text Box 3"/>
          <p:cNvSpPr txBox="1">
            <a:spLocks noChangeArrowheads="1"/>
          </p:cNvSpPr>
          <p:nvPr/>
        </p:nvSpPr>
        <p:spPr bwMode="auto">
          <a:xfrm>
            <a:off x="76200" y="76200"/>
            <a:ext cx="593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The Big Question: Why is New Orleans so low?</a:t>
            </a:r>
          </a:p>
        </p:txBody>
      </p:sp>
      <p:sp>
        <p:nvSpPr>
          <p:cNvPr id="11268" name="Text Box 4"/>
          <p:cNvSpPr txBox="1">
            <a:spLocks noChangeArrowheads="1"/>
          </p:cNvSpPr>
          <p:nvPr/>
        </p:nvSpPr>
        <p:spPr bwMode="auto">
          <a:xfrm>
            <a:off x="182563" y="792163"/>
            <a:ext cx="877887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big question you will answer in this module is: why is New Orleans so low, and therefore at such great risk from flooding? The short answer is much of the land has subsided, or sunk, in the past 250 years, especially the last 50. The original elevations of the city prior to development probably looked much like the red line in the figure below:</a:t>
            </a:r>
          </a:p>
        </p:txBody>
      </p:sp>
      <p:grpSp>
        <p:nvGrpSpPr>
          <p:cNvPr id="11269" name="Group 2"/>
          <p:cNvGrpSpPr>
            <a:grpSpLocks/>
          </p:cNvGrpSpPr>
          <p:nvPr/>
        </p:nvGrpSpPr>
        <p:grpSpPr bwMode="auto">
          <a:xfrm>
            <a:off x="1169988" y="2008188"/>
            <a:ext cx="6805612" cy="3987800"/>
            <a:chOff x="1459666" y="2255620"/>
            <a:chExt cx="6805613" cy="3987800"/>
          </a:xfrm>
        </p:grpSpPr>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66" y="2255620"/>
              <a:ext cx="680561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Freeform 1"/>
            <p:cNvSpPr>
              <a:spLocks/>
            </p:cNvSpPr>
            <p:nvPr/>
          </p:nvSpPr>
          <p:spPr bwMode="auto">
            <a:xfrm>
              <a:off x="2338388" y="4129088"/>
              <a:ext cx="5065712" cy="957262"/>
            </a:xfrm>
            <a:custGeom>
              <a:avLst/>
              <a:gdLst>
                <a:gd name="T0" fmla="*/ 0 w 5065712"/>
                <a:gd name="T1" fmla="*/ 0 h 957262"/>
                <a:gd name="T2" fmla="*/ 173037 w 5065712"/>
                <a:gd name="T3" fmla="*/ 12699 h 957262"/>
                <a:gd name="T4" fmla="*/ 296862 w 5065712"/>
                <a:gd name="T5" fmla="*/ 17462 h 957262"/>
                <a:gd name="T6" fmla="*/ 512762 w 5065712"/>
                <a:gd name="T7" fmla="*/ 23812 h 957262"/>
                <a:gd name="T8" fmla="*/ 620712 w 5065712"/>
                <a:gd name="T9" fmla="*/ 49212 h 957262"/>
                <a:gd name="T10" fmla="*/ 785812 w 5065712"/>
                <a:gd name="T11" fmla="*/ 106362 h 957262"/>
                <a:gd name="T12" fmla="*/ 912812 w 5065712"/>
                <a:gd name="T13" fmla="*/ 188912 h 957262"/>
                <a:gd name="T14" fmla="*/ 1020762 w 5065712"/>
                <a:gd name="T15" fmla="*/ 277812 h 957262"/>
                <a:gd name="T16" fmla="*/ 1090612 w 5065712"/>
                <a:gd name="T17" fmla="*/ 360362 h 957262"/>
                <a:gd name="T18" fmla="*/ 1185862 w 5065712"/>
                <a:gd name="T19" fmla="*/ 449262 h 957262"/>
                <a:gd name="T20" fmla="*/ 1306512 w 5065712"/>
                <a:gd name="T21" fmla="*/ 541337 h 957262"/>
                <a:gd name="T22" fmla="*/ 1611312 w 5065712"/>
                <a:gd name="T23" fmla="*/ 601662 h 957262"/>
                <a:gd name="T24" fmla="*/ 1897062 w 5065712"/>
                <a:gd name="T25" fmla="*/ 595312 h 957262"/>
                <a:gd name="T26" fmla="*/ 2027237 w 5065712"/>
                <a:gd name="T27" fmla="*/ 557212 h 957262"/>
                <a:gd name="T28" fmla="*/ 2119312 w 5065712"/>
                <a:gd name="T29" fmla="*/ 436562 h 957262"/>
                <a:gd name="T30" fmla="*/ 2144712 w 5065712"/>
                <a:gd name="T31" fmla="*/ 392112 h 957262"/>
                <a:gd name="T32" fmla="*/ 2189162 w 5065712"/>
                <a:gd name="T33" fmla="*/ 379412 h 957262"/>
                <a:gd name="T34" fmla="*/ 2259012 w 5065712"/>
                <a:gd name="T35" fmla="*/ 404812 h 957262"/>
                <a:gd name="T36" fmla="*/ 2303462 w 5065712"/>
                <a:gd name="T37" fmla="*/ 379412 h 957262"/>
                <a:gd name="T38" fmla="*/ 2347912 w 5065712"/>
                <a:gd name="T39" fmla="*/ 373062 h 957262"/>
                <a:gd name="T40" fmla="*/ 2449512 w 5065712"/>
                <a:gd name="T41" fmla="*/ 493712 h 957262"/>
                <a:gd name="T42" fmla="*/ 2528887 w 5065712"/>
                <a:gd name="T43" fmla="*/ 585787 h 957262"/>
                <a:gd name="T44" fmla="*/ 2674937 w 5065712"/>
                <a:gd name="T45" fmla="*/ 712787 h 957262"/>
                <a:gd name="T46" fmla="*/ 3176587 w 5065712"/>
                <a:gd name="T47" fmla="*/ 792162 h 957262"/>
                <a:gd name="T48" fmla="*/ 4062412 w 5065712"/>
                <a:gd name="T49" fmla="*/ 884237 h 957262"/>
                <a:gd name="T50" fmla="*/ 5065712 w 5065712"/>
                <a:gd name="T51" fmla="*/ 957262 h 957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65712" h="957262">
                  <a:moveTo>
                    <a:pt x="0" y="0"/>
                  </a:moveTo>
                  <a:cubicBezTo>
                    <a:pt x="74083" y="4233"/>
                    <a:pt x="123560" y="9789"/>
                    <a:pt x="173037" y="12699"/>
                  </a:cubicBezTo>
                  <a:cubicBezTo>
                    <a:pt x="222514" y="15609"/>
                    <a:pt x="240241" y="15610"/>
                    <a:pt x="296862" y="17462"/>
                  </a:cubicBezTo>
                  <a:cubicBezTo>
                    <a:pt x="353483" y="19314"/>
                    <a:pt x="458787" y="18520"/>
                    <a:pt x="512762" y="23812"/>
                  </a:cubicBezTo>
                  <a:cubicBezTo>
                    <a:pt x="566737" y="29104"/>
                    <a:pt x="575204" y="35454"/>
                    <a:pt x="620712" y="49212"/>
                  </a:cubicBezTo>
                  <a:cubicBezTo>
                    <a:pt x="666220" y="62970"/>
                    <a:pt x="737129" y="83079"/>
                    <a:pt x="785812" y="106362"/>
                  </a:cubicBezTo>
                  <a:cubicBezTo>
                    <a:pt x="834495" y="129645"/>
                    <a:pt x="873654" y="160337"/>
                    <a:pt x="912812" y="188912"/>
                  </a:cubicBezTo>
                  <a:cubicBezTo>
                    <a:pt x="951970" y="217487"/>
                    <a:pt x="991129" y="249237"/>
                    <a:pt x="1020762" y="277812"/>
                  </a:cubicBezTo>
                  <a:cubicBezTo>
                    <a:pt x="1050395" y="306387"/>
                    <a:pt x="1063095" y="331787"/>
                    <a:pt x="1090612" y="360362"/>
                  </a:cubicBezTo>
                  <a:cubicBezTo>
                    <a:pt x="1118129" y="388937"/>
                    <a:pt x="1149879" y="419099"/>
                    <a:pt x="1185862" y="449262"/>
                  </a:cubicBezTo>
                  <a:cubicBezTo>
                    <a:pt x="1221845" y="479425"/>
                    <a:pt x="1241954" y="506412"/>
                    <a:pt x="1306512" y="541337"/>
                  </a:cubicBezTo>
                  <a:cubicBezTo>
                    <a:pt x="1372759" y="577176"/>
                    <a:pt x="1512887" y="592666"/>
                    <a:pt x="1611312" y="601662"/>
                  </a:cubicBezTo>
                  <a:cubicBezTo>
                    <a:pt x="1709737" y="610658"/>
                    <a:pt x="1827741" y="602720"/>
                    <a:pt x="1897062" y="595312"/>
                  </a:cubicBezTo>
                  <a:cubicBezTo>
                    <a:pt x="1966383" y="587904"/>
                    <a:pt x="1990195" y="583670"/>
                    <a:pt x="2027237" y="557212"/>
                  </a:cubicBezTo>
                  <a:cubicBezTo>
                    <a:pt x="2064279" y="530754"/>
                    <a:pt x="2099733" y="464079"/>
                    <a:pt x="2119312" y="436562"/>
                  </a:cubicBezTo>
                  <a:cubicBezTo>
                    <a:pt x="2138891" y="409045"/>
                    <a:pt x="2133070" y="401637"/>
                    <a:pt x="2144712" y="392112"/>
                  </a:cubicBezTo>
                  <a:cubicBezTo>
                    <a:pt x="2156354" y="382587"/>
                    <a:pt x="2170112" y="377295"/>
                    <a:pt x="2189162" y="379412"/>
                  </a:cubicBezTo>
                  <a:cubicBezTo>
                    <a:pt x="2208212" y="381529"/>
                    <a:pt x="2239962" y="404812"/>
                    <a:pt x="2259012" y="404812"/>
                  </a:cubicBezTo>
                  <a:cubicBezTo>
                    <a:pt x="2278062" y="404812"/>
                    <a:pt x="2288645" y="384704"/>
                    <a:pt x="2303462" y="379412"/>
                  </a:cubicBezTo>
                  <a:cubicBezTo>
                    <a:pt x="2318279" y="374120"/>
                    <a:pt x="2323570" y="354012"/>
                    <a:pt x="2347912" y="373062"/>
                  </a:cubicBezTo>
                  <a:cubicBezTo>
                    <a:pt x="2372254" y="392112"/>
                    <a:pt x="2419350" y="458258"/>
                    <a:pt x="2449512" y="493712"/>
                  </a:cubicBezTo>
                  <a:cubicBezTo>
                    <a:pt x="2479674" y="529166"/>
                    <a:pt x="2491316" y="549275"/>
                    <a:pt x="2528887" y="585787"/>
                  </a:cubicBezTo>
                  <a:cubicBezTo>
                    <a:pt x="2566458" y="622300"/>
                    <a:pt x="2566987" y="678391"/>
                    <a:pt x="2674937" y="712787"/>
                  </a:cubicBezTo>
                  <a:cubicBezTo>
                    <a:pt x="2782887" y="747183"/>
                    <a:pt x="2945341" y="763587"/>
                    <a:pt x="3176587" y="792162"/>
                  </a:cubicBezTo>
                  <a:cubicBezTo>
                    <a:pt x="3407833" y="820737"/>
                    <a:pt x="3747558" y="856720"/>
                    <a:pt x="4062412" y="884237"/>
                  </a:cubicBezTo>
                  <a:cubicBezTo>
                    <a:pt x="4377266" y="911754"/>
                    <a:pt x="4690004" y="919162"/>
                    <a:pt x="5065712" y="95726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1270" name="Text Box 4"/>
          <p:cNvSpPr txBox="1">
            <a:spLocks noChangeArrowheads="1"/>
          </p:cNvSpPr>
          <p:nvPr/>
        </p:nvSpPr>
        <p:spPr bwMode="auto">
          <a:xfrm>
            <a:off x="790968" y="6112551"/>
            <a:ext cx="7562064" cy="369332"/>
          </a:xfrm>
          <a:prstGeom prst="rect">
            <a:avLst/>
          </a:prstGeom>
          <a:solidFill>
            <a:srgbClr val="CCECFF">
              <a:alpha val="50195"/>
            </a:srgbClr>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Aft>
                <a:spcPts val="300"/>
              </a:spcAft>
            </a:pPr>
            <a:r>
              <a:rPr lang="en-US" b="0" dirty="0"/>
              <a:t>So here’s the big question: </a:t>
            </a:r>
            <a:r>
              <a:rPr lang="en-US" i="1" dirty="0">
                <a:solidFill>
                  <a:schemeClr val="accent6">
                    <a:lumMod val="60000"/>
                    <a:lumOff val="40000"/>
                  </a:schemeClr>
                </a:solidFill>
              </a:rPr>
              <a:t>What has caused New Orleans to sink?</a:t>
            </a:r>
          </a:p>
        </p:txBody>
      </p:sp>
      <p:sp>
        <p:nvSpPr>
          <p:cNvPr id="11271" name="TextBox 4"/>
          <p:cNvSpPr txBox="1">
            <a:spLocks noChangeArrowheads="1"/>
          </p:cNvSpPr>
          <p:nvPr/>
        </p:nvSpPr>
        <p:spPr bwMode="auto">
          <a:xfrm rot="324806">
            <a:off x="4953000" y="4330700"/>
            <a:ext cx="2038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600" b="0">
                <a:solidFill>
                  <a:srgbClr val="FF0000"/>
                </a:solidFill>
              </a:rPr>
              <a:t>Elevation in 1718</a:t>
            </a:r>
          </a:p>
        </p:txBody>
      </p:sp>
      <p:sp>
        <p:nvSpPr>
          <p:cNvPr id="11272" name="TextBox 11"/>
          <p:cNvSpPr txBox="1">
            <a:spLocks noChangeArrowheads="1"/>
          </p:cNvSpPr>
          <p:nvPr/>
        </p:nvSpPr>
        <p:spPr bwMode="auto">
          <a:xfrm>
            <a:off x="1169988" y="58118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76200" y="76200"/>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Draining the swamps</a:t>
            </a:r>
          </a:p>
        </p:txBody>
      </p:sp>
      <p:sp>
        <p:nvSpPr>
          <p:cNvPr id="6147" name="Slide Number Placeholder 5"/>
          <p:cNvSpPr>
            <a:spLocks noGrp="1"/>
          </p:cNvSpPr>
          <p:nvPr>
            <p:ph type="sldNum" sz="quarter" idx="12"/>
          </p:nvPr>
        </p:nvSpPr>
        <p:spPr/>
        <p:txBody>
          <a:bodyPr/>
          <a:lstStyle/>
          <a:p>
            <a:pPr>
              <a:defRPr/>
            </a:pPr>
            <a:fld id="{D09AA009-FFA1-4BCF-ADFF-D48E638FC3FD}" type="slidenum">
              <a:rPr lang="en-US" smtClean="0"/>
              <a:pPr>
                <a:defRPr/>
              </a:pPr>
              <a:t>11</a:t>
            </a:fld>
            <a:endParaRPr lang="en-US" smtClean="0"/>
          </a:p>
        </p:txBody>
      </p:sp>
      <p:sp>
        <p:nvSpPr>
          <p:cNvPr id="12292"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When the French founded New Orleans in 1718 they built on the natural levees, because these were the only areas high enough to settle. By 1890, however, the desire for new land to accommodate the growing population led the city to drain the surrounding swampy areas. This was accomplished by digging canals, which drained the water into Lake Ponchartrain.</a:t>
            </a:r>
          </a:p>
        </p:txBody>
      </p:sp>
      <p:grpSp>
        <p:nvGrpSpPr>
          <p:cNvPr id="12293" name="Group 1"/>
          <p:cNvGrpSpPr>
            <a:grpSpLocks/>
          </p:cNvGrpSpPr>
          <p:nvPr/>
        </p:nvGrpSpPr>
        <p:grpSpPr bwMode="auto">
          <a:xfrm>
            <a:off x="182563" y="1985963"/>
            <a:ext cx="6067425" cy="4597400"/>
            <a:chOff x="179388" y="1985597"/>
            <a:chExt cx="6067273" cy="4597767"/>
          </a:xfrm>
        </p:grpSpPr>
        <p:pic>
          <p:nvPicPr>
            <p:cNvPr id="12302" name="Picture 2" descr="http://knol.google.com/k/-/-/3ajhc7zrwtav1/c1ssz4/figure-1%20(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93374"/>
              <a:ext cx="6067272" cy="428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4"/>
            <p:cNvSpPr txBox="1">
              <a:spLocks noChangeArrowheads="1"/>
            </p:cNvSpPr>
            <p:nvPr/>
          </p:nvSpPr>
          <p:spPr bwMode="auto">
            <a:xfrm>
              <a:off x="179388" y="1985597"/>
              <a:ext cx="6067273" cy="307777"/>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This map, drawn in 1878, shows the locations of the early drainage canals. </a:t>
              </a:r>
            </a:p>
          </p:txBody>
        </p:sp>
      </p:grpSp>
      <p:sp>
        <p:nvSpPr>
          <p:cNvPr id="12294" name="Text Box 4"/>
          <p:cNvSpPr txBox="1">
            <a:spLocks noChangeArrowheads="1"/>
          </p:cNvSpPr>
          <p:nvPr/>
        </p:nvSpPr>
        <p:spPr bwMode="auto">
          <a:xfrm>
            <a:off x="6548438" y="3260725"/>
            <a:ext cx="1395412" cy="52387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All of this area was swamp</a:t>
            </a:r>
          </a:p>
        </p:txBody>
      </p:sp>
      <p:cxnSp>
        <p:nvCxnSpPr>
          <p:cNvPr id="12295" name="Straight Arrow Connector 3"/>
          <p:cNvCxnSpPr>
            <a:cxnSpLocks noChangeShapeType="1"/>
            <a:stCxn id="12294" idx="1"/>
          </p:cNvCxnSpPr>
          <p:nvPr/>
        </p:nvCxnSpPr>
        <p:spPr bwMode="auto">
          <a:xfrm flipH="1">
            <a:off x="5221288" y="3522663"/>
            <a:ext cx="1327150" cy="0"/>
          </a:xfrm>
          <a:prstGeom prst="straightConnector1">
            <a:avLst/>
          </a:prstGeom>
          <a:noFill/>
          <a:ln w="76200" algn="ctr">
            <a:solidFill>
              <a:srgbClr val="006699"/>
            </a:solidFill>
            <a:round/>
            <a:headEnd/>
            <a:tailEnd type="arrow" w="med" len="med"/>
          </a:ln>
          <a:extLst>
            <a:ext uri="{909E8E84-426E-40DD-AFC4-6F175D3DCCD1}">
              <a14:hiddenFill xmlns:a14="http://schemas.microsoft.com/office/drawing/2010/main">
                <a:noFill/>
              </a14:hiddenFill>
            </a:ext>
          </a:extLst>
        </p:spPr>
      </p:cxnSp>
      <p:pic>
        <p:nvPicPr>
          <p:cNvPr id="12296" name="Picture 2" descr="http://www.nps.gov/jela/images/BARA_along_Bayou_Coquille_Tr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4000500"/>
            <a:ext cx="2436813" cy="1830388"/>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 Box 4"/>
          <p:cNvSpPr txBox="1">
            <a:spLocks noChangeArrowheads="1"/>
          </p:cNvSpPr>
          <p:nvPr/>
        </p:nvSpPr>
        <p:spPr bwMode="auto">
          <a:xfrm>
            <a:off x="6394450" y="5830888"/>
            <a:ext cx="2436813" cy="292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a:spcAft>
                <a:spcPts val="300"/>
              </a:spcAft>
            </a:pPr>
            <a:r>
              <a:rPr lang="en-US" sz="1300" b="0"/>
              <a:t>Swamp south of New Orleans</a:t>
            </a:r>
          </a:p>
        </p:txBody>
      </p:sp>
      <p:sp>
        <p:nvSpPr>
          <p:cNvPr id="12298" name="Text Box 4"/>
          <p:cNvSpPr txBox="1">
            <a:spLocks noChangeArrowheads="1"/>
          </p:cNvSpPr>
          <p:nvPr/>
        </p:nvSpPr>
        <p:spPr bwMode="auto">
          <a:xfrm>
            <a:off x="6548438" y="1985963"/>
            <a:ext cx="2413000" cy="954087"/>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Levees were also built along Lake Ponchartrain to keep its waters out of the new neighborhoods</a:t>
            </a:r>
          </a:p>
        </p:txBody>
      </p:sp>
      <p:cxnSp>
        <p:nvCxnSpPr>
          <p:cNvPr id="12299" name="Straight Arrow Connector 14"/>
          <p:cNvCxnSpPr>
            <a:cxnSpLocks noChangeShapeType="1"/>
            <a:stCxn id="12298" idx="1"/>
          </p:cNvCxnSpPr>
          <p:nvPr/>
        </p:nvCxnSpPr>
        <p:spPr bwMode="auto">
          <a:xfrm flipH="1">
            <a:off x="5794375" y="2462213"/>
            <a:ext cx="754063" cy="163512"/>
          </a:xfrm>
          <a:prstGeom prst="straightConnector1">
            <a:avLst/>
          </a:prstGeom>
          <a:noFill/>
          <a:ln w="76200" algn="ctr">
            <a:solidFill>
              <a:srgbClr val="006699"/>
            </a:solidFill>
            <a:round/>
            <a:headEnd/>
            <a:tailEnd type="arrow" w="med" len="med"/>
          </a:ln>
          <a:extLst>
            <a:ext uri="{909E8E84-426E-40DD-AFC4-6F175D3DCCD1}">
              <a14:hiddenFill xmlns:a14="http://schemas.microsoft.com/office/drawing/2010/main">
                <a:noFill/>
              </a14:hiddenFill>
            </a:ext>
          </a:extLst>
        </p:spPr>
      </p:cxnSp>
      <p:sp>
        <p:nvSpPr>
          <p:cNvPr id="12300" name="TextBox 17"/>
          <p:cNvSpPr txBox="1">
            <a:spLocks noChangeArrowheads="1"/>
          </p:cNvSpPr>
          <p:nvPr/>
        </p:nvSpPr>
        <p:spPr bwMode="auto">
          <a:xfrm>
            <a:off x="1168400" y="6369050"/>
            <a:ext cx="50657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t> from Rodgers (2008)</a:t>
            </a:r>
          </a:p>
        </p:txBody>
      </p:sp>
      <p:sp>
        <p:nvSpPr>
          <p:cNvPr id="12301" name="TextBox 18"/>
          <p:cNvSpPr txBox="1">
            <a:spLocks noChangeArrowheads="1"/>
          </p:cNvSpPr>
          <p:nvPr/>
        </p:nvSpPr>
        <p:spPr bwMode="auto">
          <a:xfrm>
            <a:off x="6394450" y="4000500"/>
            <a:ext cx="2436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 from USGS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6200" y="76200"/>
            <a:ext cx="2436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Pumps and canals</a:t>
            </a:r>
          </a:p>
        </p:txBody>
      </p:sp>
      <p:sp>
        <p:nvSpPr>
          <p:cNvPr id="6147" name="Slide Number Placeholder 5"/>
          <p:cNvSpPr>
            <a:spLocks noGrp="1"/>
          </p:cNvSpPr>
          <p:nvPr>
            <p:ph type="sldNum" sz="quarter" idx="12"/>
          </p:nvPr>
        </p:nvSpPr>
        <p:spPr/>
        <p:txBody>
          <a:bodyPr/>
          <a:lstStyle/>
          <a:p>
            <a:pPr>
              <a:defRPr/>
            </a:pPr>
            <a:fld id="{4C6DD91C-AC3B-4A73-97A9-814826713392}" type="slidenum">
              <a:rPr lang="en-US" smtClean="0"/>
              <a:pPr>
                <a:defRPr/>
              </a:pPr>
              <a:t>12</a:t>
            </a:fld>
            <a:endParaRPr lang="en-US" smtClean="0"/>
          </a:p>
        </p:txBody>
      </p:sp>
      <p:sp>
        <p:nvSpPr>
          <p:cNvPr id="13316" name="Text Box 4"/>
          <p:cNvSpPr txBox="1">
            <a:spLocks noChangeArrowheads="1"/>
          </p:cNvSpPr>
          <p:nvPr/>
        </p:nvSpPr>
        <p:spPr bwMode="auto">
          <a:xfrm>
            <a:off x="182563" y="792163"/>
            <a:ext cx="877887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newly created land required constant pumping to keep it dry. As a result, New Orleans has developed one of the world’s most elaborate systems of pumps and leveed canals that continuously shifts water from the center of the city to the lake. Without these pumps, the center of New Orleans would fill with water. </a:t>
            </a:r>
          </a:p>
        </p:txBody>
      </p:sp>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97075"/>
            <a:ext cx="6473825"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descr="http://graphics8.nytimes.com/images/2005/10/06/arts/ouro5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2143125"/>
            <a:ext cx="50053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2"/>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
        <p:nvSpPr>
          <p:cNvPr id="13320" name="Text Box 4"/>
          <p:cNvSpPr txBox="1">
            <a:spLocks noChangeArrowheads="1"/>
          </p:cNvSpPr>
          <p:nvPr/>
        </p:nvSpPr>
        <p:spPr bwMode="auto">
          <a:xfrm>
            <a:off x="7091363" y="4092575"/>
            <a:ext cx="1784350" cy="1014413"/>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200" b="0"/>
              <a:t>A.B. Wood pump, designed in 1928 and still in use, can pump over 400 million gallons of water per day!</a:t>
            </a:r>
          </a:p>
        </p:txBody>
      </p:sp>
      <p:sp>
        <p:nvSpPr>
          <p:cNvPr id="13321" name="TextBox 19"/>
          <p:cNvSpPr txBox="1">
            <a:spLocks noChangeArrowheads="1"/>
          </p:cNvSpPr>
          <p:nvPr/>
        </p:nvSpPr>
        <p:spPr bwMode="auto">
          <a:xfrm>
            <a:off x="6275388" y="2143125"/>
            <a:ext cx="26860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 from NY Times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6200" y="76200"/>
            <a:ext cx="4286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a:t>Why </a:t>
            </a:r>
            <a:r>
              <a:rPr lang="en-US" sz="2000" dirty="0" smtClean="0"/>
              <a:t>does New Orleans subside? </a:t>
            </a:r>
            <a:endParaRPr lang="en-US" sz="2000" dirty="0"/>
          </a:p>
        </p:txBody>
      </p:sp>
      <p:sp>
        <p:nvSpPr>
          <p:cNvPr id="6147" name="Slide Number Placeholder 5"/>
          <p:cNvSpPr>
            <a:spLocks noGrp="1"/>
          </p:cNvSpPr>
          <p:nvPr>
            <p:ph type="sldNum" sz="quarter" idx="12"/>
          </p:nvPr>
        </p:nvSpPr>
        <p:spPr/>
        <p:txBody>
          <a:bodyPr/>
          <a:lstStyle/>
          <a:p>
            <a:pPr>
              <a:defRPr/>
            </a:pPr>
            <a:fld id="{A1998DB7-0ACF-410F-9553-A0BE28D76ED5}" type="slidenum">
              <a:rPr lang="en-US" smtClean="0"/>
              <a:pPr>
                <a:defRPr/>
              </a:pPr>
              <a:t>13</a:t>
            </a:fld>
            <a:endParaRPr lang="en-US" smtClean="0"/>
          </a:p>
        </p:txBody>
      </p:sp>
      <p:sp>
        <p:nvSpPr>
          <p:cNvPr id="6" name="Text Box 4"/>
          <p:cNvSpPr txBox="1">
            <a:spLocks noChangeArrowheads="1"/>
          </p:cNvSpPr>
          <p:nvPr/>
        </p:nvSpPr>
        <p:spPr bwMode="auto">
          <a:xfrm>
            <a:off x="176213" y="792163"/>
            <a:ext cx="8785225" cy="2708275"/>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600" b="0" dirty="0"/>
              <a:t>The elevation of New Orleans is so low because it continues to subside. Scientists agree on the three main reasons for this subsidence, though they disagree about which is most important:</a:t>
            </a:r>
          </a:p>
          <a:p>
            <a:pPr marL="365760" lvl="1" indent="-365760" eaLnBrk="0" hangingPunct="0">
              <a:spcBef>
                <a:spcPts val="0"/>
              </a:spcBef>
              <a:spcAft>
                <a:spcPts val="300"/>
              </a:spcAft>
              <a:buFont typeface="+mj-lt"/>
              <a:buAutoNum type="arabicPeriod"/>
              <a:defRPr/>
            </a:pPr>
            <a:r>
              <a:rPr lang="en-US" sz="1600" b="0" dirty="0"/>
              <a:t>New Orleans is part of the Mississippi delta, a thick accumulation of sediment that naturally subsides under its own weight when water is expelled and the sediment compacts;</a:t>
            </a:r>
          </a:p>
          <a:p>
            <a:pPr marL="365760" lvl="1" indent="-365760" eaLnBrk="0" hangingPunct="0">
              <a:spcBef>
                <a:spcPts val="0"/>
              </a:spcBef>
              <a:spcAft>
                <a:spcPts val="300"/>
              </a:spcAft>
              <a:buFont typeface="+mj-lt"/>
              <a:buAutoNum type="arabicPeriod"/>
              <a:defRPr/>
            </a:pPr>
            <a:r>
              <a:rPr lang="en-US" sz="1600" b="0" dirty="0"/>
              <a:t>New Orleans is located on a block of the Earth’s crust that is slowly sliding downward along a normal fault; </a:t>
            </a:r>
          </a:p>
          <a:p>
            <a:pPr marL="365760" lvl="1" indent="-365760" eaLnBrk="0" hangingPunct="0">
              <a:spcBef>
                <a:spcPts val="0"/>
              </a:spcBef>
              <a:spcAft>
                <a:spcPts val="300"/>
              </a:spcAft>
              <a:buFont typeface="+mj-lt"/>
              <a:buAutoNum type="arabicPeriod"/>
              <a:defRPr/>
            </a:pPr>
            <a:r>
              <a:rPr lang="en-US" sz="1600" b="0" dirty="0"/>
              <a:t>Desiccation and oxidation of the organic rich soils that were exposed due to draining has caused them to shrink.</a:t>
            </a:r>
          </a:p>
          <a:p>
            <a:pPr marL="0" lvl="1" eaLnBrk="0" hangingPunct="0">
              <a:spcBef>
                <a:spcPts val="0"/>
              </a:spcBef>
              <a:spcAft>
                <a:spcPts val="300"/>
              </a:spcAft>
              <a:defRPr/>
            </a:pPr>
            <a:r>
              <a:rPr lang="en-US" sz="1600" b="0" dirty="0"/>
              <a:t>Note that the first two processes affect all parts of New Orleans, while the third only affects soils that were once covered and saturated with water, and are now dry and exposed.</a:t>
            </a:r>
          </a:p>
        </p:txBody>
      </p:sp>
      <p:pic>
        <p:nvPicPr>
          <p:cNvPr id="14341" name="Picture 2" descr="http://www.fema.gov/hazard/hurricane/2005katrina/slideshow/photos/15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592513"/>
            <a:ext cx="3987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285750" y="6383338"/>
            <a:ext cx="3013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Photos from FEMA</a:t>
            </a:r>
          </a:p>
        </p:txBody>
      </p:sp>
      <p:pic>
        <p:nvPicPr>
          <p:cNvPr id="14343" name="Picture 8" descr="http://earthobservatory.nasa.gov/images/imagerecords/1000/1257/modis_mississippi_sed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3592513"/>
            <a:ext cx="46878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9"/>
          <p:cNvSpPr txBox="1">
            <a:spLocks noChangeArrowheads="1"/>
          </p:cNvSpPr>
          <p:nvPr/>
        </p:nvSpPr>
        <p:spPr bwMode="auto">
          <a:xfrm>
            <a:off x="5948363" y="6415088"/>
            <a:ext cx="30130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Mississippi delta, from NASA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76200" y="76200"/>
            <a:ext cx="448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1. Compaction of deltaic sediments</a:t>
            </a:r>
          </a:p>
        </p:txBody>
      </p:sp>
      <p:sp>
        <p:nvSpPr>
          <p:cNvPr id="6147" name="Slide Number Placeholder 5"/>
          <p:cNvSpPr>
            <a:spLocks noGrp="1"/>
          </p:cNvSpPr>
          <p:nvPr>
            <p:ph type="sldNum" sz="quarter" idx="12"/>
          </p:nvPr>
        </p:nvSpPr>
        <p:spPr/>
        <p:txBody>
          <a:bodyPr/>
          <a:lstStyle/>
          <a:p>
            <a:pPr>
              <a:defRPr/>
            </a:pPr>
            <a:fld id="{CB6EF1F1-8708-4838-8FE7-EC0A513D961E}" type="slidenum">
              <a:rPr lang="en-US" smtClean="0"/>
              <a:pPr>
                <a:defRPr/>
              </a:pPr>
              <a:t>14</a:t>
            </a:fld>
            <a:endParaRPr lang="en-US" smtClean="0"/>
          </a:p>
        </p:txBody>
      </p:sp>
      <p:sp>
        <p:nvSpPr>
          <p:cNvPr id="15364"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 sediments deposited in the Mississippi Delta consist of fine silts, clays, along with variable amounts of organic material. When buried, these sediments slowly squeeze together, forcing out some of the water in the pores. This process causes the sediments to become more compact, and causes subsidence on the surface.</a:t>
            </a:r>
          </a:p>
        </p:txBody>
      </p:sp>
      <p:grpSp>
        <p:nvGrpSpPr>
          <p:cNvPr id="15365" name="Group 24"/>
          <p:cNvGrpSpPr>
            <a:grpSpLocks/>
          </p:cNvGrpSpPr>
          <p:nvPr/>
        </p:nvGrpSpPr>
        <p:grpSpPr bwMode="auto">
          <a:xfrm>
            <a:off x="198438" y="2012950"/>
            <a:ext cx="5751512" cy="1843088"/>
            <a:chOff x="182563" y="2012650"/>
            <a:chExt cx="5751706" cy="1842889"/>
          </a:xfrm>
        </p:grpSpPr>
        <p:pic>
          <p:nvPicPr>
            <p:cNvPr id="15377" name="Picture 4" descr="http://t0.gstatic.com/images?q=tbn:ANd9GcR0r3ixHkjk9Xd-6NP2uhTKV59niHfZRtZvR4p61LMDmPFL-t4clw&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012650"/>
              <a:ext cx="1226359" cy="184288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78" name="Text Box 4"/>
            <p:cNvSpPr txBox="1">
              <a:spLocks noChangeArrowheads="1"/>
            </p:cNvSpPr>
            <p:nvPr/>
          </p:nvSpPr>
          <p:spPr bwMode="auto">
            <a:xfrm>
              <a:off x="1408922" y="2103074"/>
              <a:ext cx="4525347" cy="830997"/>
            </a:xfrm>
            <a:prstGeom prst="rect">
              <a:avLst/>
            </a:prstGeom>
            <a:solidFill>
              <a:srgbClr val="CCECFF">
                <a:alpha val="50195"/>
              </a:srgbClr>
            </a:solidFill>
            <a:ln w="3175"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a:t>Here is a core taken from the Grand Isle region of the Mississippi delta. It consists of muddy silts and clays with a high water content.</a:t>
              </a:r>
            </a:p>
          </p:txBody>
        </p:sp>
      </p:grpSp>
      <p:grpSp>
        <p:nvGrpSpPr>
          <p:cNvPr id="15366" name="Group 7"/>
          <p:cNvGrpSpPr>
            <a:grpSpLocks/>
          </p:cNvGrpSpPr>
          <p:nvPr/>
        </p:nvGrpSpPr>
        <p:grpSpPr bwMode="auto">
          <a:xfrm>
            <a:off x="1597025" y="3368675"/>
            <a:ext cx="6445250" cy="2041525"/>
            <a:chOff x="1896754" y="3368526"/>
            <a:chExt cx="6444792" cy="2042058"/>
          </a:xfrm>
        </p:grpSpPr>
        <p:pic>
          <p:nvPicPr>
            <p:cNvPr id="153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754" y="3368526"/>
              <a:ext cx="2430008" cy="20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999" y="3368526"/>
              <a:ext cx="2540547" cy="20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6" name="Right Arrow 4"/>
            <p:cNvSpPr>
              <a:spLocks noChangeArrowheads="1"/>
            </p:cNvSpPr>
            <p:nvPr/>
          </p:nvSpPr>
          <p:spPr bwMode="auto">
            <a:xfrm>
              <a:off x="4541366" y="4081645"/>
              <a:ext cx="1045029" cy="615821"/>
            </a:xfrm>
            <a:prstGeom prst="rightArrow">
              <a:avLst>
                <a:gd name="adj1" fmla="val 50000"/>
                <a:gd name="adj2" fmla="val 49998"/>
              </a:avLst>
            </a:prstGeom>
            <a:solidFill>
              <a:srgbClr val="FF0000">
                <a:alpha val="50195"/>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
        <p:nvSpPr>
          <p:cNvPr id="15367" name="Text Box 4"/>
          <p:cNvSpPr txBox="1">
            <a:spLocks noChangeArrowheads="1"/>
          </p:cNvSpPr>
          <p:nvPr/>
        </p:nvSpPr>
        <p:spPr bwMode="auto">
          <a:xfrm>
            <a:off x="1597025" y="5486400"/>
            <a:ext cx="6391275" cy="78422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The ‘overburden’ is the weight of the overlying sediments, which may reach several kilometers in some places. This weight forces the sediments together and squeezes the water out, causing subsidence.</a:t>
            </a:r>
          </a:p>
        </p:txBody>
      </p:sp>
      <p:cxnSp>
        <p:nvCxnSpPr>
          <p:cNvPr id="15368" name="Straight Connector 13"/>
          <p:cNvCxnSpPr>
            <a:cxnSpLocks noChangeShapeType="1"/>
          </p:cNvCxnSpPr>
          <p:nvPr/>
        </p:nvCxnSpPr>
        <p:spPr bwMode="auto">
          <a:xfrm>
            <a:off x="1670050" y="3417888"/>
            <a:ext cx="7196138" cy="0"/>
          </a:xfrm>
          <a:prstGeom prst="line">
            <a:avLst/>
          </a:prstGeom>
          <a:noFill/>
          <a:ln w="6350" algn="ctr">
            <a:solidFill>
              <a:srgbClr val="006699"/>
            </a:solidFill>
            <a:round/>
            <a:headEnd/>
            <a:tailEnd/>
          </a:ln>
          <a:extLst>
            <a:ext uri="{909E8E84-426E-40DD-AFC4-6F175D3DCCD1}">
              <a14:hiddenFill xmlns:a14="http://schemas.microsoft.com/office/drawing/2010/main">
                <a:noFill/>
              </a14:hiddenFill>
            </a:ext>
          </a:extLst>
        </p:spPr>
      </p:cxnSp>
      <p:cxnSp>
        <p:nvCxnSpPr>
          <p:cNvPr id="15369" name="Straight Connector 21"/>
          <p:cNvCxnSpPr>
            <a:cxnSpLocks noChangeShapeType="1"/>
          </p:cNvCxnSpPr>
          <p:nvPr/>
        </p:nvCxnSpPr>
        <p:spPr bwMode="auto">
          <a:xfrm>
            <a:off x="5568950" y="3543300"/>
            <a:ext cx="3297238" cy="0"/>
          </a:xfrm>
          <a:prstGeom prst="line">
            <a:avLst/>
          </a:prstGeom>
          <a:noFill/>
          <a:ln w="6350" algn="ctr">
            <a:solidFill>
              <a:srgbClr val="006699"/>
            </a:solidFill>
            <a:round/>
            <a:headEnd/>
            <a:tailEnd/>
          </a:ln>
          <a:extLst>
            <a:ext uri="{909E8E84-426E-40DD-AFC4-6F175D3DCCD1}">
              <a14:hiddenFill xmlns:a14="http://schemas.microsoft.com/office/drawing/2010/main">
                <a:noFill/>
              </a14:hiddenFill>
            </a:ext>
          </a:extLst>
        </p:spPr>
      </p:cxnSp>
      <p:cxnSp>
        <p:nvCxnSpPr>
          <p:cNvPr id="15370" name="Straight Arrow Connector 19"/>
          <p:cNvCxnSpPr>
            <a:cxnSpLocks noChangeShapeType="1"/>
          </p:cNvCxnSpPr>
          <p:nvPr/>
        </p:nvCxnSpPr>
        <p:spPr bwMode="auto">
          <a:xfrm>
            <a:off x="8478838" y="3417888"/>
            <a:ext cx="0" cy="125412"/>
          </a:xfrm>
          <a:prstGeom prst="straightConnector1">
            <a:avLst/>
          </a:prstGeom>
          <a:noFill/>
          <a:ln w="9525" algn="ctr">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15371" name="TextBox 26"/>
          <p:cNvSpPr txBox="1">
            <a:spLocks noChangeArrowheads="1"/>
          </p:cNvSpPr>
          <p:nvPr/>
        </p:nvSpPr>
        <p:spPr bwMode="auto">
          <a:xfrm>
            <a:off x="8012113" y="3184525"/>
            <a:ext cx="933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200" b="0">
                <a:solidFill>
                  <a:srgbClr val="FFFF00"/>
                </a:solidFill>
              </a:rPr>
              <a:t> </a:t>
            </a:r>
            <a:r>
              <a:rPr lang="en-US" sz="1200" b="0"/>
              <a:t>Subsidence</a:t>
            </a:r>
            <a:endParaRPr lang="en-US" sz="1200" b="0">
              <a:solidFill>
                <a:srgbClr val="FFFF00"/>
              </a:solidFill>
            </a:endParaRPr>
          </a:p>
        </p:txBody>
      </p:sp>
      <p:sp>
        <p:nvSpPr>
          <p:cNvPr id="15372" name="TextBox 32"/>
          <p:cNvSpPr txBox="1">
            <a:spLocks noChangeArrowheads="1"/>
          </p:cNvSpPr>
          <p:nvPr/>
        </p:nvSpPr>
        <p:spPr bwMode="auto">
          <a:xfrm>
            <a:off x="5502275" y="5286375"/>
            <a:ext cx="2730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sp>
        <p:nvSpPr>
          <p:cNvPr id="15373" name="TextBox 33"/>
          <p:cNvSpPr txBox="1">
            <a:spLocks noChangeArrowheads="1"/>
          </p:cNvSpPr>
          <p:nvPr/>
        </p:nvSpPr>
        <p:spPr bwMode="auto">
          <a:xfrm>
            <a:off x="198438" y="3686175"/>
            <a:ext cx="27305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900" b="0"/>
              <a:t>(photo from the USGS)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76200" y="76200"/>
            <a:ext cx="2987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2. Tectonic subsidence</a:t>
            </a:r>
          </a:p>
        </p:txBody>
      </p:sp>
      <p:sp>
        <p:nvSpPr>
          <p:cNvPr id="6147" name="Slide Number Placeholder 5"/>
          <p:cNvSpPr>
            <a:spLocks noGrp="1"/>
          </p:cNvSpPr>
          <p:nvPr>
            <p:ph type="sldNum" sz="quarter" idx="12"/>
          </p:nvPr>
        </p:nvSpPr>
        <p:spPr/>
        <p:txBody>
          <a:bodyPr/>
          <a:lstStyle/>
          <a:p>
            <a:pPr>
              <a:defRPr/>
            </a:pPr>
            <a:fld id="{00E2AE79-4A07-4367-A15D-45C53D7582F2}" type="slidenum">
              <a:rPr lang="en-US" smtClean="0"/>
              <a:pPr>
                <a:defRPr/>
              </a:pPr>
              <a:t>15</a:t>
            </a:fld>
            <a:endParaRPr lang="en-US" smtClean="0"/>
          </a:p>
        </p:txBody>
      </p:sp>
      <p:sp>
        <p:nvSpPr>
          <p:cNvPr id="16388"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Recent studies suggest that southern Louisiana is part of a large fault block that is sliding down and to the south along a curved fault plane. This kind of normal fault is called a listric normal fault. The motion on the fault is caused by the weight of the deltaic sediments, which accumulate near the head of the fault and force the block downward. </a:t>
            </a:r>
          </a:p>
        </p:txBody>
      </p:sp>
      <p:grpSp>
        <p:nvGrpSpPr>
          <p:cNvPr id="16389" name="Group 3"/>
          <p:cNvGrpSpPr>
            <a:grpSpLocks/>
          </p:cNvGrpSpPr>
          <p:nvPr/>
        </p:nvGrpSpPr>
        <p:grpSpPr bwMode="auto">
          <a:xfrm>
            <a:off x="348536" y="2174875"/>
            <a:ext cx="8446929" cy="3025775"/>
            <a:chOff x="515468" y="2175088"/>
            <a:chExt cx="8445969" cy="3025350"/>
          </a:xfrm>
        </p:grpSpPr>
        <p:grpSp>
          <p:nvGrpSpPr>
            <p:cNvPr id="16390" name="Group 2"/>
            <p:cNvGrpSpPr>
              <a:grpSpLocks noChangeAspect="1"/>
            </p:cNvGrpSpPr>
            <p:nvPr/>
          </p:nvGrpSpPr>
          <p:grpSpPr bwMode="auto">
            <a:xfrm>
              <a:off x="3839085" y="2175088"/>
              <a:ext cx="5122352" cy="3025350"/>
              <a:chOff x="3839085" y="3558013"/>
              <a:chExt cx="5122352" cy="3025350"/>
            </a:xfrm>
          </p:grpSpPr>
          <p:pic>
            <p:nvPicPr>
              <p:cNvPr id="163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085" y="3558013"/>
                <a:ext cx="5122352" cy="3025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 name="Rectangle 1"/>
              <p:cNvSpPr>
                <a:spLocks noChangeArrowheads="1"/>
              </p:cNvSpPr>
              <p:nvPr/>
            </p:nvSpPr>
            <p:spPr bwMode="auto">
              <a:xfrm>
                <a:off x="7401560" y="3687763"/>
                <a:ext cx="762000" cy="477837"/>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5" name="Rectangle 8"/>
              <p:cNvSpPr>
                <a:spLocks noChangeArrowheads="1"/>
              </p:cNvSpPr>
              <p:nvPr/>
            </p:nvSpPr>
            <p:spPr bwMode="auto">
              <a:xfrm>
                <a:off x="4043680" y="5227003"/>
                <a:ext cx="1320800" cy="569277"/>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6" name="Rectangle 10"/>
              <p:cNvSpPr>
                <a:spLocks noChangeArrowheads="1"/>
              </p:cNvSpPr>
              <p:nvPr/>
            </p:nvSpPr>
            <p:spPr bwMode="auto">
              <a:xfrm>
                <a:off x="5364480" y="5313680"/>
                <a:ext cx="1091662" cy="320040"/>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7" name="Rectangle 11"/>
              <p:cNvSpPr>
                <a:spLocks noChangeArrowheads="1"/>
              </p:cNvSpPr>
              <p:nvPr/>
            </p:nvSpPr>
            <p:spPr bwMode="auto">
              <a:xfrm>
                <a:off x="6324600" y="5308599"/>
                <a:ext cx="309880" cy="164545"/>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16398" name="Rectangle 12"/>
              <p:cNvSpPr>
                <a:spLocks noChangeArrowheads="1"/>
              </p:cNvSpPr>
              <p:nvPr/>
            </p:nvSpPr>
            <p:spPr bwMode="auto">
              <a:xfrm rot="-194795">
                <a:off x="4003040" y="6243320"/>
                <a:ext cx="2397222" cy="187960"/>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
          <p:nvSpPr>
            <p:cNvPr id="16391" name="Text Box 4"/>
            <p:cNvSpPr txBox="1">
              <a:spLocks noChangeArrowheads="1"/>
            </p:cNvSpPr>
            <p:nvPr/>
          </p:nvSpPr>
          <p:spPr bwMode="auto">
            <a:xfrm>
              <a:off x="515468" y="2566069"/>
              <a:ext cx="3239647" cy="2062103"/>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a:t>As you’d expect, movement along this fault is episodic—it happens in spurts. Some recent data suggest it may have caused up to 17mm/year of subsidence in recent years, though the long-term average rate of subsidence is certainly much less.</a:t>
              </a:r>
            </a:p>
          </p:txBody>
        </p:sp>
        <p:sp>
          <p:nvSpPr>
            <p:cNvPr id="16392" name="TextBox 14"/>
            <p:cNvSpPr txBox="1">
              <a:spLocks noChangeArrowheads="1"/>
            </p:cNvSpPr>
            <p:nvPr/>
          </p:nvSpPr>
          <p:spPr bwMode="auto">
            <a:xfrm>
              <a:off x="6230834" y="5031161"/>
              <a:ext cx="27306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76200" y="76200"/>
            <a:ext cx="543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3. Compaction and erosion of organic soils</a:t>
            </a:r>
          </a:p>
        </p:txBody>
      </p:sp>
      <p:sp>
        <p:nvSpPr>
          <p:cNvPr id="6147" name="Slide Number Placeholder 5"/>
          <p:cNvSpPr>
            <a:spLocks noGrp="1"/>
          </p:cNvSpPr>
          <p:nvPr>
            <p:ph type="sldNum" sz="quarter" idx="12"/>
          </p:nvPr>
        </p:nvSpPr>
        <p:spPr/>
        <p:txBody>
          <a:bodyPr/>
          <a:lstStyle/>
          <a:p>
            <a:pPr>
              <a:defRPr/>
            </a:pPr>
            <a:fld id="{34792362-D4F4-4774-BE48-F36EE308A001}" type="slidenum">
              <a:rPr lang="en-US" smtClean="0"/>
              <a:pPr>
                <a:defRPr/>
              </a:pPr>
              <a:t>16</a:t>
            </a:fld>
            <a:endParaRPr lang="en-US" smtClean="0"/>
          </a:p>
        </p:txBody>
      </p:sp>
      <p:sp>
        <p:nvSpPr>
          <p:cNvPr id="7" name="Text Box 4"/>
          <p:cNvSpPr txBox="1">
            <a:spLocks noChangeArrowheads="1"/>
          </p:cNvSpPr>
          <p:nvPr/>
        </p:nvSpPr>
        <p:spPr bwMode="auto">
          <a:xfrm>
            <a:off x="176213" y="792163"/>
            <a:ext cx="6183312" cy="3370262"/>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600" b="0" dirty="0"/>
              <a:t>Organic soil (especially peat) is subject to rapid compaction and erosion when it is exposed to the atmosphere, resulting in subsidence. Two main changes occur:</a:t>
            </a:r>
          </a:p>
          <a:p>
            <a:pPr marL="285750" indent="-285750" eaLnBrk="0" hangingPunct="0">
              <a:spcBef>
                <a:spcPts val="0"/>
              </a:spcBef>
              <a:spcAft>
                <a:spcPts val="300"/>
              </a:spcAft>
              <a:buFont typeface="Arial" pitchFamily="34" charset="0"/>
              <a:buChar char="•"/>
              <a:defRPr/>
            </a:pPr>
            <a:r>
              <a:rPr lang="en-US" sz="1600" b="0" dirty="0"/>
              <a:t>Peaty soils contain up to 80% water, and when this water is removed the solid structure collapses, reducing the volume. This is the same thing that happens to other deltaic sediments, except the effect is more pronounced because the organic soils have such a high initial water content;</a:t>
            </a:r>
          </a:p>
          <a:p>
            <a:pPr marL="285750" indent="-285750" eaLnBrk="0" hangingPunct="0">
              <a:spcBef>
                <a:spcPts val="0"/>
              </a:spcBef>
              <a:spcAft>
                <a:spcPts val="300"/>
              </a:spcAft>
              <a:buFont typeface="Arial" pitchFamily="34" charset="0"/>
              <a:buChar char="•"/>
              <a:defRPr/>
            </a:pPr>
            <a:r>
              <a:rPr lang="en-US" sz="1600" b="0" dirty="0"/>
              <a:t>While inundated with water, organic soils in swamps and marshes are protected from oxidation. This protection is removed when the soils are drained, and the organic carbon quickly oxidizes to produce CO</a:t>
            </a:r>
            <a:r>
              <a:rPr lang="en-US" sz="1600" b="0" baseline="-25000" dirty="0"/>
              <a:t>2</a:t>
            </a:r>
            <a:r>
              <a:rPr lang="en-US" sz="1600" b="0" dirty="0"/>
              <a:t>. In addition, biologic processes may accelerate the conversion of organic carbon to CO</a:t>
            </a:r>
            <a:r>
              <a:rPr lang="en-US" sz="1600" b="0" baseline="-25000" dirty="0"/>
              <a:t>2</a:t>
            </a:r>
            <a:r>
              <a:rPr lang="en-US" sz="1600" b="0" dirty="0"/>
              <a:t>.</a:t>
            </a:r>
          </a:p>
        </p:txBody>
      </p:sp>
      <p:grpSp>
        <p:nvGrpSpPr>
          <p:cNvPr id="17413" name="Group 2"/>
          <p:cNvGrpSpPr>
            <a:grpSpLocks/>
          </p:cNvGrpSpPr>
          <p:nvPr/>
        </p:nvGrpSpPr>
        <p:grpSpPr bwMode="auto">
          <a:xfrm>
            <a:off x="176213" y="4384675"/>
            <a:ext cx="8791575" cy="2117725"/>
            <a:chOff x="170333" y="4466118"/>
            <a:chExt cx="8791105" cy="2117245"/>
          </a:xfrm>
        </p:grpSpPr>
        <p:pic>
          <p:nvPicPr>
            <p:cNvPr id="17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4" y="4466118"/>
              <a:ext cx="8773464" cy="179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Text Box 4"/>
            <p:cNvSpPr txBox="1">
              <a:spLocks noChangeArrowheads="1"/>
            </p:cNvSpPr>
            <p:nvPr/>
          </p:nvSpPr>
          <p:spPr bwMode="auto">
            <a:xfrm>
              <a:off x="170333" y="6260198"/>
              <a:ext cx="8785224" cy="32316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The amount of subsidence that occurs depends on the amount by which the water table is lowered.</a:t>
              </a:r>
            </a:p>
          </p:txBody>
        </p:sp>
      </p:grpSp>
      <p:grpSp>
        <p:nvGrpSpPr>
          <p:cNvPr id="17414" name="Group 1"/>
          <p:cNvGrpSpPr>
            <a:grpSpLocks/>
          </p:cNvGrpSpPr>
          <p:nvPr/>
        </p:nvGrpSpPr>
        <p:grpSpPr bwMode="auto">
          <a:xfrm>
            <a:off x="6518275" y="1193800"/>
            <a:ext cx="2443163" cy="2566988"/>
            <a:chOff x="6518165" y="792164"/>
            <a:chExt cx="2443272" cy="2567780"/>
          </a:xfrm>
        </p:grpSpPr>
        <p:pic>
          <p:nvPicPr>
            <p:cNvPr id="17417" name="Picture 4" descr="http://www.epa.gov/epahome/sciencenb/slideshow4/31%20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166" y="792164"/>
              <a:ext cx="2443271" cy="182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4"/>
            <p:cNvSpPr txBox="1">
              <a:spLocks noChangeArrowheads="1"/>
            </p:cNvSpPr>
            <p:nvPr/>
          </p:nvSpPr>
          <p:spPr bwMode="auto">
            <a:xfrm>
              <a:off x="6518165" y="2621280"/>
              <a:ext cx="2437391" cy="738664"/>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Small core of peaty soil, composed of nearly 100% organic matter.</a:t>
              </a:r>
            </a:p>
          </p:txBody>
        </p:sp>
      </p:grpSp>
      <p:sp>
        <p:nvSpPr>
          <p:cNvPr id="17415" name="TextBox 13"/>
          <p:cNvSpPr txBox="1">
            <a:spLocks noChangeArrowheads="1"/>
          </p:cNvSpPr>
          <p:nvPr/>
        </p:nvSpPr>
        <p:spPr bwMode="auto">
          <a:xfrm>
            <a:off x="6518275" y="1193800"/>
            <a:ext cx="2436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solidFill>
                  <a:srgbClr val="FFFF00"/>
                </a:solidFill>
              </a:rPr>
              <a:t> Image from USGS</a:t>
            </a:r>
          </a:p>
        </p:txBody>
      </p:sp>
      <p:sp>
        <p:nvSpPr>
          <p:cNvPr id="17416" name="TextBox 14"/>
          <p:cNvSpPr txBox="1">
            <a:spLocks noChangeArrowheads="1"/>
          </p:cNvSpPr>
          <p:nvPr/>
        </p:nvSpPr>
        <p:spPr bwMode="auto">
          <a:xfrm>
            <a:off x="6116638" y="4478338"/>
            <a:ext cx="27305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100" b="0">
                <a:solidFill>
                  <a:srgbClr val="FFFF00"/>
                </a:solidFill>
              </a:rPr>
              <a:t> </a:t>
            </a:r>
            <a:r>
              <a:rPr lang="en-US" sz="1100" b="0"/>
              <a:t>(Figures from Yuill et al., 2009)</a:t>
            </a:r>
            <a:endParaRPr lang="en-US" sz="1100" b="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76200" y="76200"/>
            <a:ext cx="377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Quantifying subsidence rates</a:t>
            </a:r>
          </a:p>
        </p:txBody>
      </p:sp>
      <p:sp>
        <p:nvSpPr>
          <p:cNvPr id="6147" name="Slide Number Placeholder 5"/>
          <p:cNvSpPr>
            <a:spLocks noGrp="1"/>
          </p:cNvSpPr>
          <p:nvPr>
            <p:ph type="sldNum" sz="quarter" idx="12"/>
          </p:nvPr>
        </p:nvSpPr>
        <p:spPr/>
        <p:txBody>
          <a:bodyPr/>
          <a:lstStyle/>
          <a:p>
            <a:pPr>
              <a:defRPr/>
            </a:pPr>
            <a:fld id="{A4FABCD2-4D95-48D5-8715-48BFD4714696}" type="slidenum">
              <a:rPr lang="en-US" smtClean="0"/>
              <a:pPr>
                <a:defRPr/>
              </a:pPr>
              <a:t>17</a:t>
            </a:fld>
            <a:endParaRPr lang="en-US" smtClean="0"/>
          </a:p>
        </p:txBody>
      </p:sp>
      <p:sp>
        <p:nvSpPr>
          <p:cNvPr id="18436" name="Text Box 4"/>
          <p:cNvSpPr txBox="1">
            <a:spLocks noChangeArrowheads="1"/>
          </p:cNvSpPr>
          <p:nvPr/>
        </p:nvSpPr>
        <p:spPr bwMode="auto">
          <a:xfrm>
            <a:off x="176213" y="792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There have been many attempts to quantify the rates of subsidence caused by the three main factors, but the results are widely variable. The table below summarizes these estimates:</a:t>
            </a:r>
          </a:p>
        </p:txBody>
      </p:sp>
      <p:graphicFrame>
        <p:nvGraphicFramePr>
          <p:cNvPr id="4" name="Table 3"/>
          <p:cNvGraphicFramePr>
            <a:graphicFrameLocks noGrp="1"/>
          </p:cNvGraphicFramePr>
          <p:nvPr>
            <p:extLst>
              <p:ext uri="{D42A27DB-BD31-4B8C-83A1-F6EECF244321}">
                <p14:modId xmlns:p14="http://schemas.microsoft.com/office/powerpoint/2010/main" val="2478631766"/>
              </p:ext>
            </p:extLst>
          </p:nvPr>
        </p:nvGraphicFramePr>
        <p:xfrm>
          <a:off x="422275" y="1477963"/>
          <a:ext cx="8299450" cy="3657600"/>
        </p:xfrm>
        <a:graphic>
          <a:graphicData uri="http://schemas.openxmlformats.org/drawingml/2006/table">
            <a:tbl>
              <a:tblPr firstRow="1" bandRow="1">
                <a:tableStyleId>{93296810-A885-4BE3-A3E7-6D5BEEA58F35}</a:tableStyleId>
              </a:tblPr>
              <a:tblGrid>
                <a:gridCol w="2974068"/>
                <a:gridCol w="1726163"/>
                <a:gridCol w="1156735"/>
                <a:gridCol w="2442484"/>
              </a:tblGrid>
              <a:tr h="370840">
                <a:tc>
                  <a:txBody>
                    <a:bodyPr/>
                    <a:lstStyle/>
                    <a:p>
                      <a:r>
                        <a:rPr lang="en-US" sz="1800" dirty="0" smtClean="0"/>
                        <a:t>Cause</a:t>
                      </a:r>
                      <a:endParaRPr lang="en-US" sz="1400" dirty="0"/>
                    </a:p>
                  </a:txBody>
                  <a:tcPr marL="91426" marR="91426" anchor="ctr"/>
                </a:tc>
                <a:tc>
                  <a:txBody>
                    <a:bodyPr/>
                    <a:lstStyle/>
                    <a:p>
                      <a:pPr algn="ctr"/>
                      <a:r>
                        <a:rPr lang="en-US" dirty="0" smtClean="0"/>
                        <a:t>Range of subsidence values (mm/y)</a:t>
                      </a:r>
                      <a:endParaRPr lang="en-US" dirty="0"/>
                    </a:p>
                  </a:txBody>
                  <a:tcPr marL="91426" marR="91426" anchor="ctr"/>
                </a:tc>
                <a:tc>
                  <a:txBody>
                    <a:bodyPr/>
                    <a:lstStyle/>
                    <a:p>
                      <a:pPr algn="ctr"/>
                      <a:r>
                        <a:rPr lang="en-US" dirty="0" smtClean="0"/>
                        <a:t>Typical</a:t>
                      </a:r>
                    </a:p>
                    <a:p>
                      <a:pPr algn="ctr"/>
                      <a:r>
                        <a:rPr lang="en-US" dirty="0" smtClean="0"/>
                        <a:t>(mm/y)</a:t>
                      </a:r>
                      <a:endParaRPr lang="en-US" dirty="0"/>
                    </a:p>
                  </a:txBody>
                  <a:tcPr marL="91426" marR="91426" anchor="ctr"/>
                </a:tc>
                <a:tc>
                  <a:txBody>
                    <a:bodyPr/>
                    <a:lstStyle/>
                    <a:p>
                      <a:r>
                        <a:rPr lang="en-US" dirty="0" smtClean="0"/>
                        <a:t>Comments</a:t>
                      </a:r>
                      <a:endParaRPr lang="en-US" dirty="0"/>
                    </a:p>
                  </a:txBody>
                  <a:tcPr marL="91426" marR="91426" anchor="ctr"/>
                </a:tc>
              </a:tr>
              <a:tr h="370840">
                <a:tc>
                  <a:txBody>
                    <a:bodyPr/>
                    <a:lstStyle/>
                    <a:p>
                      <a:r>
                        <a:rPr lang="en-US" dirty="0" smtClean="0"/>
                        <a:t>Compaction of deltaic sediments</a:t>
                      </a:r>
                      <a:endParaRPr lang="en-US" dirty="0"/>
                    </a:p>
                  </a:txBody>
                  <a:tcPr marL="91426" marR="91426" anchor="ctr"/>
                </a:tc>
                <a:tc>
                  <a:txBody>
                    <a:bodyPr/>
                    <a:lstStyle/>
                    <a:p>
                      <a:pPr algn="ctr"/>
                      <a:r>
                        <a:rPr lang="en-US" dirty="0" smtClean="0"/>
                        <a:t>0.4 – 5</a:t>
                      </a:r>
                      <a:endParaRPr lang="en-US" dirty="0"/>
                    </a:p>
                  </a:txBody>
                  <a:tcPr marL="91426" marR="91426" anchor="ctr"/>
                </a:tc>
                <a:tc>
                  <a:txBody>
                    <a:bodyPr/>
                    <a:lstStyle/>
                    <a:p>
                      <a:pPr algn="ctr"/>
                      <a:r>
                        <a:rPr lang="en-US" b="1" dirty="0" smtClean="0">
                          <a:solidFill>
                            <a:srgbClr val="FF0000"/>
                          </a:solidFill>
                        </a:rPr>
                        <a:t>2</a:t>
                      </a:r>
                      <a:endParaRPr lang="en-US" b="1" dirty="0">
                        <a:solidFill>
                          <a:srgbClr val="FF0000"/>
                        </a:solidFill>
                      </a:endParaRPr>
                    </a:p>
                  </a:txBody>
                  <a:tcPr marL="91426" marR="91426" anchor="ctr"/>
                </a:tc>
                <a:tc>
                  <a:txBody>
                    <a:bodyPr/>
                    <a:lstStyle/>
                    <a:p>
                      <a:endParaRPr lang="en-US" dirty="0"/>
                    </a:p>
                  </a:txBody>
                  <a:tcPr marL="91426" marR="91426" anchor="ctr"/>
                </a:tc>
              </a:tr>
              <a:tr h="370840">
                <a:tc>
                  <a:txBody>
                    <a:bodyPr/>
                    <a:lstStyle/>
                    <a:p>
                      <a:r>
                        <a:rPr lang="en-US" dirty="0" smtClean="0"/>
                        <a:t>Tectonic subsidence</a:t>
                      </a:r>
                      <a:endParaRPr lang="en-US" dirty="0"/>
                    </a:p>
                  </a:txBody>
                  <a:tcPr marL="91426" marR="91426" anchor="ctr"/>
                </a:tc>
                <a:tc>
                  <a:txBody>
                    <a:bodyPr/>
                    <a:lstStyle/>
                    <a:p>
                      <a:pPr algn="ctr"/>
                      <a:r>
                        <a:rPr lang="en-US" dirty="0" smtClean="0"/>
                        <a:t>0.1 – 18</a:t>
                      </a:r>
                      <a:endParaRPr lang="en-US" dirty="0"/>
                    </a:p>
                  </a:txBody>
                  <a:tcPr marL="91426" marR="91426" anchor="ctr"/>
                </a:tc>
                <a:tc>
                  <a:txBody>
                    <a:bodyPr/>
                    <a:lstStyle/>
                    <a:p>
                      <a:pPr algn="ctr"/>
                      <a:r>
                        <a:rPr lang="en-US" b="1" dirty="0" smtClean="0">
                          <a:solidFill>
                            <a:srgbClr val="FF0000"/>
                          </a:solidFill>
                        </a:rPr>
                        <a:t>5</a:t>
                      </a:r>
                      <a:endParaRPr lang="en-US" b="1" dirty="0">
                        <a:solidFill>
                          <a:srgbClr val="FF0000"/>
                        </a:solidFill>
                      </a:endParaRPr>
                    </a:p>
                  </a:txBody>
                  <a:tcPr marL="91426" marR="91426" anchor="ctr"/>
                </a:tc>
                <a:tc>
                  <a:txBody>
                    <a:bodyPr/>
                    <a:lstStyle/>
                    <a:p>
                      <a:r>
                        <a:rPr lang="en-US" dirty="0" smtClean="0"/>
                        <a:t>Episodic (high values clearly can’t be sustained) </a:t>
                      </a:r>
                      <a:endParaRPr lang="en-US" dirty="0"/>
                    </a:p>
                  </a:txBody>
                  <a:tcPr marL="91426" marR="91426" anchor="ctr"/>
                </a:tc>
              </a:tr>
              <a:tr h="370840">
                <a:tc>
                  <a:txBody>
                    <a:bodyPr/>
                    <a:lstStyle/>
                    <a:p>
                      <a:r>
                        <a:rPr lang="en-US" dirty="0" smtClean="0"/>
                        <a:t>Compaction</a:t>
                      </a:r>
                      <a:r>
                        <a:rPr lang="en-US" baseline="0" dirty="0" smtClean="0"/>
                        <a:t> and erosion of freshly exposed organic soils</a:t>
                      </a:r>
                      <a:endParaRPr lang="en-US" dirty="0"/>
                    </a:p>
                  </a:txBody>
                  <a:tcPr marL="91426" marR="91426" anchor="ctr"/>
                </a:tc>
                <a:tc>
                  <a:txBody>
                    <a:bodyPr/>
                    <a:lstStyle/>
                    <a:p>
                      <a:pPr algn="ctr"/>
                      <a:r>
                        <a:rPr lang="en-US" dirty="0" smtClean="0"/>
                        <a:t>10 - 25 </a:t>
                      </a:r>
                      <a:endParaRPr lang="en-US" dirty="0"/>
                    </a:p>
                  </a:txBody>
                  <a:tcPr marL="91426" marR="91426" anchor="ctr"/>
                </a:tc>
                <a:tc>
                  <a:txBody>
                    <a:bodyPr/>
                    <a:lstStyle/>
                    <a:p>
                      <a:pPr algn="ctr"/>
                      <a:r>
                        <a:rPr lang="en-US" b="1" dirty="0" smtClean="0">
                          <a:solidFill>
                            <a:srgbClr val="FF0000"/>
                          </a:solidFill>
                        </a:rPr>
                        <a:t>15</a:t>
                      </a:r>
                      <a:endParaRPr lang="en-US" b="1" dirty="0">
                        <a:solidFill>
                          <a:srgbClr val="FF0000"/>
                        </a:solidFill>
                      </a:endParaRPr>
                    </a:p>
                  </a:txBody>
                  <a:tcPr marL="91426" marR="91426" anchor="ctr"/>
                </a:tc>
                <a:tc>
                  <a:txBody>
                    <a:bodyPr/>
                    <a:lstStyle/>
                    <a:p>
                      <a:r>
                        <a:rPr lang="en-US" dirty="0" smtClean="0"/>
                        <a:t>Depends on amount of water table lowering;</a:t>
                      </a:r>
                      <a:r>
                        <a:rPr lang="en-US" baseline="0" dirty="0" smtClean="0"/>
                        <a:t> faster at first, then slows down</a:t>
                      </a:r>
                      <a:endParaRPr lang="en-US" dirty="0"/>
                    </a:p>
                  </a:txBody>
                  <a:tcPr marL="91426" marR="91426" anchor="ctr"/>
                </a:tc>
              </a:tr>
            </a:tbl>
          </a:graphicData>
        </a:graphic>
      </p:graphicFrame>
      <p:sp>
        <p:nvSpPr>
          <p:cNvPr id="18464" name="Text Box 4"/>
          <p:cNvSpPr txBox="1">
            <a:spLocks noChangeArrowheads="1"/>
          </p:cNvSpPr>
          <p:nvPr/>
        </p:nvSpPr>
        <p:spPr bwMode="auto">
          <a:xfrm>
            <a:off x="176213" y="5237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a:t>The </a:t>
            </a:r>
            <a:r>
              <a:rPr lang="en-US" sz="1600" b="0" dirty="0" smtClean="0"/>
              <a:t>“Typical” values in red represent </a:t>
            </a:r>
            <a:r>
              <a:rPr lang="en-US" sz="1600" b="0" dirty="0"/>
              <a:t>a subjective best guess estimate that that you will use to calculate the total subsidence in New Orleans over the past 250 years.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175419" y="792163"/>
            <a:ext cx="8793162" cy="784830"/>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dirty="0"/>
              <a:t>Your main task for this module is to calculate the total subsidence rate in New Orleans </a:t>
            </a:r>
            <a:r>
              <a:rPr lang="en-US" sz="1500" b="0" dirty="0" smtClean="0"/>
              <a:t>since 1720 based </a:t>
            </a:r>
            <a:r>
              <a:rPr lang="en-US" sz="1500" b="0" dirty="0"/>
              <a:t>on estimates of the rates for the three main processes described earlier. You will do this by filling in </a:t>
            </a:r>
            <a:r>
              <a:rPr lang="en-US" sz="1500" b="0" dirty="0" smtClean="0"/>
              <a:t>the table found </a:t>
            </a:r>
            <a:r>
              <a:rPr lang="en-US" sz="1500" b="0" dirty="0"/>
              <a:t>on your worksheet</a:t>
            </a:r>
            <a:r>
              <a:rPr lang="en-US" sz="1500" b="0" dirty="0" smtClean="0"/>
              <a:t>. Here is an example for compaction subsidence.</a:t>
            </a:r>
            <a:endParaRPr lang="en-US" sz="1500" b="0" dirty="0"/>
          </a:p>
        </p:txBody>
      </p:sp>
      <p:sp>
        <p:nvSpPr>
          <p:cNvPr id="19459" name="Text Box 3"/>
          <p:cNvSpPr txBox="1">
            <a:spLocks noChangeArrowheads="1"/>
          </p:cNvSpPr>
          <p:nvPr/>
        </p:nvSpPr>
        <p:spPr bwMode="auto">
          <a:xfrm>
            <a:off x="76200" y="76200"/>
            <a:ext cx="6380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Calculating Subsidence of New Orleans since 1720</a:t>
            </a:r>
            <a:endParaRPr lang="en-US" sz="2000" dirty="0"/>
          </a:p>
        </p:txBody>
      </p:sp>
      <p:sp>
        <p:nvSpPr>
          <p:cNvPr id="6147" name="Slide Number Placeholder 5"/>
          <p:cNvSpPr>
            <a:spLocks noGrp="1"/>
          </p:cNvSpPr>
          <p:nvPr>
            <p:ph type="sldNum" sz="quarter" idx="12"/>
          </p:nvPr>
        </p:nvSpPr>
        <p:spPr/>
        <p:txBody>
          <a:bodyPr/>
          <a:lstStyle/>
          <a:p>
            <a:pPr>
              <a:defRPr/>
            </a:pPr>
            <a:fld id="{9F6C23E2-2C13-474E-B21D-86EC6F9F1607}" type="slidenum">
              <a:rPr lang="en-US" smtClean="0"/>
              <a:pPr>
                <a:defRPr/>
              </a:pPr>
              <a:t>18</a:t>
            </a:fld>
            <a:endParaRPr lang="en-US" smtClean="0"/>
          </a:p>
        </p:txBody>
      </p:sp>
      <p:sp>
        <p:nvSpPr>
          <p:cNvPr id="19463" name="Right Brace 2"/>
          <p:cNvSpPr>
            <a:spLocks/>
          </p:cNvSpPr>
          <p:nvPr/>
        </p:nvSpPr>
        <p:spPr bwMode="auto">
          <a:xfrm flipH="1">
            <a:off x="4643119" y="2299592"/>
            <a:ext cx="255587" cy="4172328"/>
          </a:xfrm>
          <a:prstGeom prst="rightBrace">
            <a:avLst>
              <a:gd name="adj1" fmla="val 8348"/>
              <a:gd name="adj2" fmla="val 50000"/>
            </a:avLst>
          </a:prstGeom>
          <a:noFill/>
          <a:ln w="127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9464" name="Rectangle 7"/>
          <p:cNvSpPr>
            <a:spLocks noChangeArrowheads="1"/>
          </p:cNvSpPr>
          <p:nvPr/>
        </p:nvSpPr>
        <p:spPr bwMode="auto">
          <a:xfrm>
            <a:off x="6666914" y="2323404"/>
            <a:ext cx="1879601" cy="1600438"/>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 numbers shown here are </a:t>
            </a:r>
            <a:r>
              <a:rPr lang="en-US" sz="1400" i="1" dirty="0" smtClean="0"/>
              <a:t>cumulative</a:t>
            </a:r>
            <a:r>
              <a:rPr lang="en-US" sz="1400" b="0" dirty="0" smtClean="0"/>
              <a:t> </a:t>
            </a:r>
            <a:r>
              <a:rPr lang="en-US" sz="1400" b="0" dirty="0" smtClean="0">
                <a:solidFill>
                  <a:srgbClr val="800000"/>
                </a:solidFill>
              </a:rPr>
              <a:t>subsidence rates. In other words, by 1850 we calculate that 260 mm of subsidence had occurred. </a:t>
            </a:r>
            <a:endParaRPr lang="en-US" sz="1400" b="0" dirty="0"/>
          </a:p>
        </p:txBody>
      </p:sp>
      <p:pic>
        <p:nvPicPr>
          <p:cNvPr id="18" name="Picture 17"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494" t="19395" r="89354" b="25545"/>
          <a:stretch/>
        </p:blipFill>
        <p:spPr>
          <a:xfrm>
            <a:off x="4940885" y="1765298"/>
            <a:ext cx="1639670" cy="4818063"/>
          </a:xfrm>
          <a:prstGeom prst="rect">
            <a:avLst/>
          </a:prstGeom>
          <a:ln w="3175">
            <a:solidFill>
              <a:schemeClr val="tx1"/>
            </a:solidFill>
          </a:ln>
        </p:spPr>
      </p:pic>
      <p:sp>
        <p:nvSpPr>
          <p:cNvPr id="19" name="Rectangle 7"/>
          <p:cNvSpPr>
            <a:spLocks noChangeArrowheads="1"/>
          </p:cNvSpPr>
          <p:nvPr/>
        </p:nvSpPr>
        <p:spPr bwMode="auto">
          <a:xfrm>
            <a:off x="1382713" y="4002505"/>
            <a:ext cx="3189287" cy="738187"/>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dirty="0">
                <a:solidFill>
                  <a:srgbClr val="800000"/>
                </a:solidFill>
              </a:rPr>
              <a:t>You’ll calculate cumulative subsidence at each of these dates. Note that they are not spaced equally.</a:t>
            </a:r>
            <a:endParaRPr lang="en-US" sz="1400" b="0" dirty="0"/>
          </a:p>
        </p:txBody>
      </p:sp>
      <p:cxnSp>
        <p:nvCxnSpPr>
          <p:cNvPr id="20" name="Straight Arrow Connector 6"/>
          <p:cNvCxnSpPr>
            <a:cxnSpLocks noChangeShapeType="1"/>
          </p:cNvCxnSpPr>
          <p:nvPr/>
        </p:nvCxnSpPr>
        <p:spPr bwMode="auto">
          <a:xfrm>
            <a:off x="4429760" y="2299592"/>
            <a:ext cx="1065212"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19462" name="Rectangle 7"/>
          <p:cNvSpPr>
            <a:spLocks noChangeArrowheads="1"/>
          </p:cNvSpPr>
          <p:nvPr/>
        </p:nvSpPr>
        <p:spPr bwMode="auto">
          <a:xfrm>
            <a:off x="175419" y="1765299"/>
            <a:ext cx="4467701" cy="1169551"/>
          </a:xfrm>
          <a:prstGeom prst="rect">
            <a:avLst/>
          </a:prstGeom>
          <a:solidFill>
            <a:srgbClr val="F9B4AD"/>
          </a:solidFill>
          <a:ln w="25400">
            <a:solidFill>
              <a:srgbClr val="800000"/>
            </a:solidFill>
            <a:miter lim="800000"/>
            <a:headEnd/>
            <a:tailEnd/>
          </a:ln>
        </p:spPr>
        <p:txBody>
          <a:bodyPr wrap="square">
            <a:spAutoFit/>
          </a:bodyPr>
          <a:lstStyle/>
          <a:p>
            <a:pPr>
              <a:spcAft>
                <a:spcPts val="600"/>
              </a:spcAft>
            </a:pPr>
            <a:r>
              <a:rPr lang="en-US" sz="1400" b="0" dirty="0">
                <a:solidFill>
                  <a:srgbClr val="800000"/>
                </a:solidFill>
              </a:rPr>
              <a:t>We start in 1720 because that’s about when New Orleans was settled. Although the area was certainly subsiding before this time, subsidence was probably balanced by accumulation of organic sediment, so the net change in elevation was negligible. </a:t>
            </a:r>
          </a:p>
        </p:txBody>
      </p:sp>
      <p:sp>
        <p:nvSpPr>
          <p:cNvPr id="5" name="Rectangle 4"/>
          <p:cNvSpPr/>
          <p:nvPr/>
        </p:nvSpPr>
        <p:spPr bwMode="auto">
          <a:xfrm>
            <a:off x="5425440" y="5593080"/>
            <a:ext cx="1155115" cy="194310"/>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Rectangle 7"/>
          <p:cNvSpPr>
            <a:spLocks noChangeArrowheads="1"/>
          </p:cNvSpPr>
          <p:nvPr/>
        </p:nvSpPr>
        <p:spPr bwMode="auto">
          <a:xfrm>
            <a:off x="6666913" y="4638973"/>
            <a:ext cx="2301667" cy="954107"/>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We can compare the calculated amount of subsidence in 2010 with what we observe today . . .</a:t>
            </a:r>
            <a:endParaRPr lang="en-US" sz="1400" b="0" dirty="0"/>
          </a:p>
        </p:txBody>
      </p:sp>
      <p:sp>
        <p:nvSpPr>
          <p:cNvPr id="26" name="Rectangle 7"/>
          <p:cNvSpPr>
            <a:spLocks noChangeArrowheads="1"/>
          </p:cNvSpPr>
          <p:nvPr/>
        </p:nvSpPr>
        <p:spPr bwMode="auto">
          <a:xfrm>
            <a:off x="6666912" y="5935365"/>
            <a:ext cx="2301668"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 . . and also see what the future is predicted to bring.</a:t>
            </a:r>
            <a:endParaRPr lang="en-US" sz="1400" b="0" dirty="0"/>
          </a:p>
        </p:txBody>
      </p:sp>
      <p:cxnSp>
        <p:nvCxnSpPr>
          <p:cNvPr id="7" name="Straight Connector 6"/>
          <p:cNvCxnSpPr/>
          <p:nvPr/>
        </p:nvCxnSpPr>
        <p:spPr bwMode="auto">
          <a:xfrm>
            <a:off x="6580555" y="5593080"/>
            <a:ext cx="86359" cy="0"/>
          </a:xfrm>
          <a:prstGeom prst="line">
            <a:avLst/>
          </a:prstGeom>
          <a:solidFill>
            <a:srgbClr val="FF9999">
              <a:alpha val="50000"/>
            </a:srgbClr>
          </a:solidFill>
          <a:ln w="25400" cap="flat" cmpd="sng" algn="ctr">
            <a:solidFill>
              <a:srgbClr val="8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76200" y="76200"/>
            <a:ext cx="9009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Task #1: Calculating </a:t>
            </a:r>
            <a:r>
              <a:rPr lang="en-US" sz="2000" dirty="0"/>
              <a:t>subsidence </a:t>
            </a:r>
            <a:r>
              <a:rPr lang="en-US" sz="2000" dirty="0" smtClean="0"/>
              <a:t>due to compaction of deltaic sediments</a:t>
            </a:r>
            <a:endParaRPr lang="en-US" sz="2000" dirty="0"/>
          </a:p>
        </p:txBody>
      </p:sp>
      <p:sp>
        <p:nvSpPr>
          <p:cNvPr id="6147" name="Slide Number Placeholder 5"/>
          <p:cNvSpPr>
            <a:spLocks noGrp="1"/>
          </p:cNvSpPr>
          <p:nvPr>
            <p:ph type="sldNum" sz="quarter" idx="12"/>
          </p:nvPr>
        </p:nvSpPr>
        <p:spPr/>
        <p:txBody>
          <a:bodyPr/>
          <a:lstStyle/>
          <a:p>
            <a:pPr>
              <a:defRPr/>
            </a:pPr>
            <a:fld id="{9F6C23E2-2C13-474E-B21D-86EC6F9F1607}" type="slidenum">
              <a:rPr lang="en-US" smtClean="0"/>
              <a:pPr>
                <a:defRPr/>
              </a:pPr>
              <a:t>19</a:t>
            </a:fld>
            <a:endParaRPr lang="en-US" smtClean="0"/>
          </a:p>
        </p:txBody>
      </p:sp>
      <p:sp>
        <p:nvSpPr>
          <p:cNvPr id="19468" name="Text Box 4"/>
          <p:cNvSpPr txBox="1">
            <a:spLocks noChangeArrowheads="1"/>
          </p:cNvSpPr>
          <p:nvPr/>
        </p:nvSpPr>
        <p:spPr bwMode="auto">
          <a:xfrm>
            <a:off x="182563" y="792163"/>
            <a:ext cx="8778875" cy="830997"/>
          </a:xfrm>
          <a:prstGeom prst="rect">
            <a:avLst/>
          </a:prstGeom>
          <a:solidFill>
            <a:srgbClr val="CCFFCC">
              <a:alpha val="49803"/>
            </a:srgbClr>
          </a:solidFill>
          <a:ln w="25400">
            <a:solidFill>
              <a:srgbClr val="339966"/>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smtClean="0"/>
              <a:t>Task #1: The first thing you’ll do is compute the subsidence caused by compaction of deltaic sediments alone. Notice that all the formulas that calculate this kind of subsidence will reference call B8 where you enter the subsidence rate. </a:t>
            </a:r>
            <a:endParaRPr lang="en-US" sz="1600" b="0" dirty="0"/>
          </a:p>
        </p:txBody>
      </p:sp>
      <p:grpSp>
        <p:nvGrpSpPr>
          <p:cNvPr id="23" name="Group 22"/>
          <p:cNvGrpSpPr/>
          <p:nvPr/>
        </p:nvGrpSpPr>
        <p:grpSpPr>
          <a:xfrm>
            <a:off x="602700" y="1758413"/>
            <a:ext cx="7938601" cy="4834926"/>
            <a:chOff x="608415" y="1758413"/>
            <a:chExt cx="7938601" cy="4834926"/>
          </a:xfrm>
        </p:grpSpPr>
        <p:pic>
          <p:nvPicPr>
            <p:cNvPr id="38" name="Picture 37"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938" t="17030" r="47445" b="7987"/>
            <a:stretch/>
          </p:blipFill>
          <p:spPr>
            <a:xfrm>
              <a:off x="2926125" y="1758413"/>
              <a:ext cx="3096008" cy="4834926"/>
            </a:xfrm>
            <a:prstGeom prst="rect">
              <a:avLst/>
            </a:prstGeom>
            <a:ln w="3175">
              <a:solidFill>
                <a:schemeClr val="tx1"/>
              </a:solidFill>
            </a:ln>
          </p:spPr>
        </p:pic>
        <p:sp>
          <p:nvSpPr>
            <p:cNvPr id="19464" name="Rectangle 7"/>
            <p:cNvSpPr>
              <a:spLocks noChangeArrowheads="1"/>
            </p:cNvSpPr>
            <p:nvPr/>
          </p:nvSpPr>
          <p:spPr bwMode="auto">
            <a:xfrm>
              <a:off x="608415" y="2189667"/>
              <a:ext cx="2181439" cy="1169551"/>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 rate of subsidence caused by compaction of deltaic sediments from </a:t>
              </a:r>
              <a:r>
                <a:rPr lang="en-US" sz="1400" b="0" dirty="0" smtClean="0">
                  <a:solidFill>
                    <a:srgbClr val="800000"/>
                  </a:solidFill>
                  <a:hlinkClick r:id="rId4" action="ppaction://hlinksldjump"/>
                </a:rPr>
                <a:t>Slide 17</a:t>
              </a:r>
              <a:r>
                <a:rPr lang="en-US" sz="1400" b="0" dirty="0" smtClean="0">
                  <a:solidFill>
                    <a:srgbClr val="800000"/>
                  </a:solidFill>
                </a:rPr>
                <a:t> (in mm/year) is inserted here.</a:t>
              </a:r>
              <a:endParaRPr lang="en-US" sz="1400" b="0" dirty="0"/>
            </a:p>
          </p:txBody>
        </p:sp>
        <p:sp>
          <p:nvSpPr>
            <p:cNvPr id="19465" name="Rectangle 7"/>
            <p:cNvSpPr>
              <a:spLocks noChangeArrowheads="1"/>
            </p:cNvSpPr>
            <p:nvPr/>
          </p:nvSpPr>
          <p:spPr bwMode="auto">
            <a:xfrm>
              <a:off x="6281975" y="1768473"/>
              <a:ext cx="2265041" cy="2031325"/>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a:solidFill>
                    <a:srgbClr val="800000"/>
                  </a:solidFill>
                </a:rPr>
                <a:t>The formula for cell </a:t>
              </a:r>
              <a:r>
                <a:rPr lang="en-US" sz="1400" b="0" dirty="0" smtClean="0"/>
                <a:t>B13 </a:t>
              </a:r>
              <a:r>
                <a:rPr lang="en-US" sz="1400" b="0" dirty="0">
                  <a:solidFill>
                    <a:srgbClr val="800000"/>
                  </a:solidFill>
                </a:rPr>
                <a:t>is shown. Study it carefully. The formula tells </a:t>
              </a:r>
              <a:r>
                <a:rPr lang="en-US" sz="1400" b="0" i="1" dirty="0">
                  <a:solidFill>
                    <a:srgbClr val="800000"/>
                  </a:solidFill>
                </a:rPr>
                <a:t>Excel</a:t>
              </a:r>
              <a:r>
                <a:rPr lang="en-US" sz="1400" b="0" dirty="0">
                  <a:solidFill>
                    <a:srgbClr val="800000"/>
                  </a:solidFill>
                </a:rPr>
                <a:t> to “calculate the subsidence that occurred between the current date and the previous date, and add it to the previous subsidence total.”</a:t>
              </a:r>
              <a:endParaRPr lang="en-US" sz="1400" b="0" dirty="0"/>
            </a:p>
          </p:txBody>
        </p:sp>
        <p:sp>
          <p:nvSpPr>
            <p:cNvPr id="19466" name="Text Box 4"/>
            <p:cNvSpPr txBox="1">
              <a:spLocks noChangeArrowheads="1"/>
            </p:cNvSpPr>
            <p:nvPr/>
          </p:nvSpPr>
          <p:spPr bwMode="auto">
            <a:xfrm>
              <a:off x="4522704" y="4373242"/>
              <a:ext cx="3657282" cy="1169551"/>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dirty="0" smtClean="0"/>
                <a:t>All the correct values are shown so </a:t>
              </a:r>
              <a:r>
                <a:rPr lang="en-US" sz="1400" b="0" dirty="0"/>
                <a:t>you can check that you’re doing it right. Make </a:t>
              </a:r>
              <a:r>
                <a:rPr lang="en-US" sz="1400" b="0" dirty="0" smtClean="0"/>
                <a:t>sure your formula reproduces the numbers displayed before copying it all </a:t>
              </a:r>
              <a:r>
                <a:rPr lang="en-US" sz="1400" b="0" dirty="0"/>
                <a:t>the way down </a:t>
              </a:r>
              <a:r>
                <a:rPr lang="en-US" sz="1400" b="0" dirty="0" smtClean="0"/>
                <a:t>to row 33 to </a:t>
              </a:r>
              <a:r>
                <a:rPr lang="en-US" sz="1400" b="0" dirty="0"/>
                <a:t>complete the calculation.</a:t>
              </a:r>
            </a:p>
          </p:txBody>
        </p:sp>
        <p:cxnSp>
          <p:nvCxnSpPr>
            <p:cNvPr id="19470" name="Straight Arrow Connector 24"/>
            <p:cNvCxnSpPr>
              <a:cxnSpLocks noChangeShapeType="1"/>
            </p:cNvCxnSpPr>
            <p:nvPr/>
          </p:nvCxnSpPr>
          <p:spPr bwMode="auto">
            <a:xfrm>
              <a:off x="2789854" y="2774443"/>
              <a:ext cx="992758"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24"/>
            <p:cNvCxnSpPr>
              <a:cxnSpLocks noChangeShapeType="1"/>
            </p:cNvCxnSpPr>
            <p:nvPr/>
          </p:nvCxnSpPr>
          <p:spPr bwMode="auto">
            <a:xfrm flipH="1">
              <a:off x="5932170" y="1847850"/>
              <a:ext cx="338375"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12" name="Rectangle 11"/>
            <p:cNvSpPr/>
            <p:nvPr/>
          </p:nvSpPr>
          <p:spPr bwMode="auto">
            <a:xfrm>
              <a:off x="3641006" y="3450590"/>
              <a:ext cx="518160" cy="146685"/>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0" name="Straight Arrow Connector 24"/>
            <p:cNvCxnSpPr>
              <a:cxnSpLocks noChangeShapeType="1"/>
            </p:cNvCxnSpPr>
            <p:nvPr/>
          </p:nvCxnSpPr>
          <p:spPr bwMode="auto">
            <a:xfrm flipH="1">
              <a:off x="4161707" y="3522662"/>
              <a:ext cx="2116457"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14" name="Rectangle 7"/>
          <p:cNvSpPr>
            <a:spLocks noChangeArrowheads="1"/>
          </p:cNvSpPr>
          <p:nvPr/>
        </p:nvSpPr>
        <p:spPr bwMode="auto">
          <a:xfrm>
            <a:off x="4468414" y="2539865"/>
            <a:ext cx="1716147" cy="738664"/>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Assume there was no subsidence as of 1720</a:t>
            </a:r>
            <a:endParaRPr lang="en-US" sz="1400" b="0" dirty="0"/>
          </a:p>
        </p:txBody>
      </p:sp>
      <p:cxnSp>
        <p:nvCxnSpPr>
          <p:cNvPr id="15" name="Straight Arrow Connector 24"/>
          <p:cNvCxnSpPr>
            <a:cxnSpLocks noChangeShapeType="1"/>
          </p:cNvCxnSpPr>
          <p:nvPr/>
        </p:nvCxnSpPr>
        <p:spPr bwMode="auto">
          <a:xfrm flipH="1">
            <a:off x="4065270" y="3278529"/>
            <a:ext cx="403145" cy="99036"/>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606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D10ADF0-BFE5-48EB-B79B-D54BDF0B61CD}" type="slidenum">
              <a:rPr lang="en-US" smtClean="0"/>
              <a:pPr>
                <a:defRPr/>
              </a:pPr>
              <a:t>2</a:t>
            </a:fld>
            <a:endParaRPr lang="en-US" dirty="0"/>
          </a:p>
        </p:txBody>
      </p:sp>
      <p:sp>
        <p:nvSpPr>
          <p:cNvPr id="9219" name="Text Box 3"/>
          <p:cNvSpPr txBox="1">
            <a:spLocks noChangeArrowheads="1"/>
          </p:cNvSpPr>
          <p:nvPr/>
        </p:nvSpPr>
        <p:spPr bwMode="auto">
          <a:xfrm>
            <a:off x="76200" y="73025"/>
            <a:ext cx="2063385" cy="400110"/>
          </a:xfrm>
          <a:prstGeom prst="rect">
            <a:avLst/>
          </a:prstGeom>
          <a:noFill/>
          <a:ln w="9525">
            <a:noFill/>
            <a:miter lim="800000"/>
            <a:headEnd/>
            <a:tailEnd/>
          </a:ln>
        </p:spPr>
        <p:txBody>
          <a:bodyPr wrap="none">
            <a:spAutoFit/>
          </a:bodyPr>
          <a:lstStyle/>
          <a:p>
            <a:r>
              <a:rPr lang="en-US" sz="2000" dirty="0" smtClean="0"/>
              <a:t>How this works</a:t>
            </a:r>
            <a:endParaRPr lang="en-US" sz="2000" dirty="0"/>
          </a:p>
        </p:txBody>
      </p:sp>
      <p:sp>
        <p:nvSpPr>
          <p:cNvPr id="17" name="Text Box 4"/>
          <p:cNvSpPr txBox="1">
            <a:spLocks noChangeArrowheads="1"/>
          </p:cNvSpPr>
          <p:nvPr/>
        </p:nvSpPr>
        <p:spPr bwMode="auto">
          <a:xfrm>
            <a:off x="182563" y="792162"/>
            <a:ext cx="8778875" cy="4431983"/>
          </a:xfrm>
          <a:prstGeom prst="rect">
            <a:avLst/>
          </a:prstGeom>
          <a:solidFill>
            <a:srgbClr val="CCECFF">
              <a:alpha val="50195"/>
            </a:srgbClr>
          </a:solidFill>
          <a:ln w="25400" algn="ctr">
            <a:solidFill>
              <a:srgbClr val="006699"/>
            </a:solidFill>
            <a:miter lim="800000"/>
            <a:headEnd/>
            <a:tailEnd/>
          </a:ln>
        </p:spPr>
        <p:txBody>
          <a:bodyPr wrap="square">
            <a:spAutoFit/>
          </a:bodyPr>
          <a:lstStyle/>
          <a:p>
            <a:pPr eaLnBrk="0" hangingPunct="0">
              <a:spcAft>
                <a:spcPts val="600"/>
              </a:spcAft>
              <a:defRPr/>
            </a:pPr>
            <a:r>
              <a:rPr lang="en-US" sz="1600" b="0" dirty="0" smtClean="0">
                <a:latin typeface="Arial" charset="0"/>
                <a:cs typeface="Arial" charset="0"/>
              </a:rPr>
              <a:t>This </a:t>
            </a:r>
            <a:r>
              <a:rPr lang="en-US" sz="1600" b="0" i="1" dirty="0" smtClean="0">
                <a:latin typeface="Arial" charset="0"/>
                <a:cs typeface="Arial" charset="0"/>
              </a:rPr>
              <a:t>PowerPoint</a:t>
            </a:r>
            <a:r>
              <a:rPr lang="en-US" sz="1600" b="0" dirty="0" smtClean="0">
                <a:latin typeface="Arial" charset="0"/>
                <a:cs typeface="Arial" charset="0"/>
              </a:rPr>
              <a:t> presentation provides the instructions for an auto-grading </a:t>
            </a:r>
            <a:r>
              <a:rPr lang="en-US" sz="1600" b="0" i="1" dirty="0" smtClean="0">
                <a:latin typeface="Arial" charset="0"/>
                <a:cs typeface="Arial" charset="0"/>
              </a:rPr>
              <a:t>Excel</a:t>
            </a:r>
            <a:r>
              <a:rPr lang="en-US" sz="1600" b="0" dirty="0" smtClean="0">
                <a:latin typeface="Arial" charset="0"/>
                <a:cs typeface="Arial" charset="0"/>
              </a:rPr>
              <a:t> spreadsheet requiring you to complete several tasks. The spreadsheet is a separate companion file you should open and complete while you are viewing this slideshow. When you’ve successfully finished the spreadsheet you’ll be given a secret code that contains your name and score, which you’ll submit to your instructor to receive a grade. </a:t>
            </a:r>
          </a:p>
          <a:p>
            <a:pPr eaLnBrk="0" hangingPunct="0">
              <a:spcAft>
                <a:spcPts val="600"/>
              </a:spcAft>
              <a:defRPr/>
            </a:pPr>
            <a:r>
              <a:rPr lang="en-US" sz="1600" b="0" dirty="0" smtClean="0">
                <a:latin typeface="Arial" charset="0"/>
                <a:cs typeface="Arial" charset="0"/>
              </a:rPr>
              <a:t>The companion spreadsheet file is an </a:t>
            </a:r>
            <a:r>
              <a:rPr lang="en-US" sz="1600" b="0" i="1" u="sng" dirty="0" smtClean="0">
                <a:latin typeface="Arial" charset="0"/>
                <a:cs typeface="Arial" charset="0"/>
              </a:rPr>
              <a:t>Excel</a:t>
            </a:r>
            <a:r>
              <a:rPr lang="en-US" sz="1600" b="0" u="sng" dirty="0" smtClean="0">
                <a:latin typeface="Arial" charset="0"/>
                <a:cs typeface="Arial" charset="0"/>
              </a:rPr>
              <a:t> 2007/2010 macro-enabled spreadsheet file</a:t>
            </a:r>
            <a:r>
              <a:rPr lang="en-US" sz="1600" b="0" dirty="0" smtClean="0">
                <a:latin typeface="Arial" charset="0"/>
                <a:cs typeface="Arial" charset="0"/>
              </a:rPr>
              <a:t>. The file may or may not work with earlier versions of </a:t>
            </a:r>
            <a:r>
              <a:rPr lang="en-US" sz="1600" b="0" i="1" dirty="0" smtClean="0">
                <a:latin typeface="Arial" charset="0"/>
                <a:cs typeface="Arial" charset="0"/>
              </a:rPr>
              <a:t>Excel</a:t>
            </a:r>
            <a:r>
              <a:rPr lang="en-US" sz="1600" b="0" dirty="0" smtClean="0">
                <a:latin typeface="Arial" charset="0"/>
                <a:cs typeface="Arial" charset="0"/>
              </a:rPr>
              <a:t> (e.g., </a:t>
            </a:r>
            <a:r>
              <a:rPr lang="en-US" sz="1600" b="0" dirty="0" smtClean="0">
                <a:latin typeface="Arial" charset="0"/>
                <a:cs typeface="Arial" charset="0"/>
              </a:rPr>
              <a:t>2003)—so </a:t>
            </a:r>
            <a:r>
              <a:rPr lang="en-US" sz="1600" b="0" dirty="0" smtClean="0">
                <a:latin typeface="Arial" charset="0"/>
                <a:cs typeface="Arial" charset="0"/>
              </a:rPr>
              <a:t>use these at your own risk. Note that you must agree to </a:t>
            </a:r>
            <a:r>
              <a:rPr lang="en-US" sz="1600" dirty="0" smtClean="0">
                <a:latin typeface="Arial" charset="0"/>
                <a:cs typeface="Arial" charset="0"/>
              </a:rPr>
              <a:t>enable macros </a:t>
            </a:r>
            <a:r>
              <a:rPr lang="en-US" sz="1600" b="0" dirty="0" smtClean="0">
                <a:latin typeface="Arial" charset="0"/>
                <a:cs typeface="Arial" charset="0"/>
              </a:rPr>
              <a:t>in order to run the spreadsheet (you will be prompted when you first try to run it). If you do not agree to run macros, or your computer for some reason prevents them from running, </a:t>
            </a:r>
            <a:r>
              <a:rPr lang="en-US" sz="1600" b="0" i="1" dirty="0" smtClean="0">
                <a:latin typeface="Arial" charset="0"/>
                <a:cs typeface="Arial" charset="0"/>
              </a:rPr>
              <a:t>you will not be able to complete this activity</a:t>
            </a:r>
            <a:r>
              <a:rPr lang="en-US" sz="1600" b="0" dirty="0" smtClean="0">
                <a:latin typeface="Arial" charset="0"/>
                <a:cs typeface="Arial" charset="0"/>
              </a:rPr>
              <a:t>. The spreadsheet file </a:t>
            </a:r>
            <a:r>
              <a:rPr lang="en-US" sz="1600" b="0" i="1" dirty="0" smtClean="0">
                <a:latin typeface="Arial" charset="0"/>
                <a:cs typeface="Arial" charset="0"/>
              </a:rPr>
              <a:t>will not work on Apple computers or </a:t>
            </a:r>
            <a:r>
              <a:rPr lang="en-US" sz="1600" b="0" i="1" dirty="0" err="1" smtClean="0">
                <a:latin typeface="Arial" charset="0"/>
                <a:cs typeface="Arial" charset="0"/>
              </a:rPr>
              <a:t>iPads</a:t>
            </a:r>
            <a:r>
              <a:rPr lang="en-US" sz="1600" b="0" dirty="0" smtClean="0">
                <a:latin typeface="Arial" charset="0"/>
                <a:cs typeface="Arial" charset="0"/>
              </a:rPr>
              <a:t>.</a:t>
            </a:r>
          </a:p>
          <a:p>
            <a:pPr eaLnBrk="0" hangingPunct="0">
              <a:spcAft>
                <a:spcPts val="600"/>
              </a:spcAft>
              <a:defRPr/>
            </a:pPr>
            <a:r>
              <a:rPr lang="en-US" sz="1600" b="0" dirty="0" smtClean="0">
                <a:latin typeface="Arial" charset="0"/>
                <a:cs typeface="Arial" charset="0"/>
              </a:rPr>
              <a:t>In order to receive any credit for this activity you </a:t>
            </a:r>
            <a:r>
              <a:rPr lang="en-US" sz="1600" i="1" dirty="0" smtClean="0">
                <a:latin typeface="Arial" charset="0"/>
                <a:cs typeface="Arial" charset="0"/>
              </a:rPr>
              <a:t>must</a:t>
            </a:r>
            <a:r>
              <a:rPr lang="en-US" sz="1600" b="0" dirty="0" smtClean="0">
                <a:latin typeface="Arial" charset="0"/>
                <a:cs typeface="Arial" charset="0"/>
              </a:rPr>
              <a:t> complete the preliminary tasks </a:t>
            </a:r>
            <a:r>
              <a:rPr lang="en-US" sz="1600" b="0" u="sng" dirty="0" smtClean="0">
                <a:latin typeface="Arial" charset="0"/>
                <a:cs typeface="Arial" charset="0"/>
              </a:rPr>
              <a:t>in order</a:t>
            </a:r>
            <a:r>
              <a:rPr lang="en-US" sz="1600" b="0" dirty="0" smtClean="0">
                <a:latin typeface="Arial" charset="0"/>
                <a:cs typeface="Arial" charset="0"/>
              </a:rPr>
              <a:t>, </a:t>
            </a:r>
            <a:r>
              <a:rPr lang="en-US" sz="1600" i="1" dirty="0" smtClean="0">
                <a:latin typeface="Arial" charset="0"/>
                <a:cs typeface="Arial" charset="0"/>
              </a:rPr>
              <a:t>must</a:t>
            </a:r>
            <a:r>
              <a:rPr lang="en-US" sz="1600" b="0" dirty="0" smtClean="0">
                <a:latin typeface="Arial" charset="0"/>
                <a:cs typeface="Arial" charset="0"/>
              </a:rPr>
              <a:t> complete each one </a:t>
            </a:r>
            <a:r>
              <a:rPr lang="en-US" sz="1600" b="0" u="sng" dirty="0" smtClean="0">
                <a:latin typeface="Arial" charset="0"/>
                <a:cs typeface="Arial" charset="0"/>
              </a:rPr>
              <a:t>perfectly</a:t>
            </a:r>
            <a:r>
              <a:rPr lang="en-US" sz="1600" b="0" dirty="0" smtClean="0">
                <a:latin typeface="Arial" charset="0"/>
                <a:cs typeface="Arial" charset="0"/>
              </a:rPr>
              <a:t>, and </a:t>
            </a:r>
            <a:r>
              <a:rPr lang="en-US" sz="1600" i="1" dirty="0" smtClean="0">
                <a:latin typeface="Arial" charset="0"/>
                <a:cs typeface="Arial" charset="0"/>
              </a:rPr>
              <a:t>must</a:t>
            </a:r>
            <a:r>
              <a:rPr lang="en-US" sz="1600" b="0" dirty="0" smtClean="0">
                <a:latin typeface="Arial" charset="0"/>
                <a:cs typeface="Arial" charset="0"/>
              </a:rPr>
              <a:t> complete </a:t>
            </a:r>
            <a:r>
              <a:rPr lang="en-US" sz="1600" b="0" u="sng" dirty="0" smtClean="0">
                <a:latin typeface="Arial" charset="0"/>
                <a:cs typeface="Arial" charset="0"/>
              </a:rPr>
              <a:t>all</a:t>
            </a:r>
            <a:r>
              <a:rPr lang="en-US" sz="1600" b="0" dirty="0" smtClean="0">
                <a:latin typeface="Arial" charset="0"/>
                <a:cs typeface="Arial" charset="0"/>
              </a:rPr>
              <a:t> of them. The spreadsheet helps you succeed by giving feedback on wrong answers. Once you have completed the preliminary tasks you will be presented with one final task and given the opportunity to submit your grade to the code generator. You can submit your grade at any time during the final task, but of course you’ll probably want to wait until you’ve completed it perfectly and earned 100%.</a:t>
            </a:r>
          </a:p>
        </p:txBody>
      </p:sp>
    </p:spTree>
    <p:extLst>
      <p:ext uri="{BB962C8B-B14F-4D97-AF65-F5344CB8AC3E}">
        <p14:creationId xmlns:p14="http://schemas.microsoft.com/office/powerpoint/2010/main" val="3207746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988" t="19681" r="60224" b="10230"/>
          <a:stretch/>
        </p:blipFill>
        <p:spPr>
          <a:xfrm>
            <a:off x="2913319" y="792162"/>
            <a:ext cx="3017916" cy="5862353"/>
          </a:xfrm>
          <a:prstGeom prst="rect">
            <a:avLst/>
          </a:prstGeom>
          <a:ln w="3175">
            <a:solidFill>
              <a:schemeClr val="tx1"/>
            </a:solidFill>
          </a:ln>
        </p:spPr>
      </p:pic>
      <p:sp>
        <p:nvSpPr>
          <p:cNvPr id="20483" name="Text Box 3"/>
          <p:cNvSpPr txBox="1">
            <a:spLocks noChangeArrowheads="1"/>
          </p:cNvSpPr>
          <p:nvPr/>
        </p:nvSpPr>
        <p:spPr bwMode="auto">
          <a:xfrm>
            <a:off x="76200" y="76200"/>
            <a:ext cx="8140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Task #2: Calculating subsidence from tectonics and organic soils</a:t>
            </a:r>
            <a:endParaRPr lang="en-US" sz="2000" dirty="0"/>
          </a:p>
        </p:txBody>
      </p:sp>
      <p:sp>
        <p:nvSpPr>
          <p:cNvPr id="6147" name="Slide Number Placeholder 5"/>
          <p:cNvSpPr>
            <a:spLocks noGrp="1"/>
          </p:cNvSpPr>
          <p:nvPr>
            <p:ph type="sldNum" sz="quarter" idx="12"/>
          </p:nvPr>
        </p:nvSpPr>
        <p:spPr/>
        <p:txBody>
          <a:bodyPr/>
          <a:lstStyle/>
          <a:p>
            <a:pPr>
              <a:defRPr/>
            </a:pPr>
            <a:fld id="{A566C7A9-F7A2-4A83-9227-8601C3015C44}" type="slidenum">
              <a:rPr lang="en-US" smtClean="0"/>
              <a:pPr>
                <a:defRPr/>
              </a:pPr>
              <a:t>20</a:t>
            </a:fld>
            <a:endParaRPr lang="en-US" smtClean="0"/>
          </a:p>
        </p:txBody>
      </p:sp>
      <p:sp>
        <p:nvSpPr>
          <p:cNvPr id="20485" name="Text Box 4"/>
          <p:cNvSpPr txBox="1">
            <a:spLocks noChangeArrowheads="1"/>
          </p:cNvSpPr>
          <p:nvPr/>
        </p:nvSpPr>
        <p:spPr bwMode="auto">
          <a:xfrm>
            <a:off x="182563" y="792162"/>
            <a:ext cx="2533650" cy="1323439"/>
          </a:xfrm>
          <a:prstGeom prst="rect">
            <a:avLst/>
          </a:prstGeom>
          <a:solidFill>
            <a:srgbClr val="CCFFCC">
              <a:alpha val="49803"/>
            </a:srgbClr>
          </a:solidFill>
          <a:ln w="25400">
            <a:solidFill>
              <a:srgbClr val="339966"/>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smtClean="0"/>
              <a:t>Task #2: Now do the same thing for tectonic subsidence and subsidence caused by exposure of organic soils.</a:t>
            </a:r>
            <a:endParaRPr lang="en-US" sz="1600" b="0" dirty="0"/>
          </a:p>
        </p:txBody>
      </p:sp>
      <p:sp>
        <p:nvSpPr>
          <p:cNvPr id="20491" name="Rectangle 7"/>
          <p:cNvSpPr>
            <a:spLocks noChangeArrowheads="1"/>
          </p:cNvSpPr>
          <p:nvPr/>
        </p:nvSpPr>
        <p:spPr bwMode="auto">
          <a:xfrm>
            <a:off x="6308643" y="4998964"/>
            <a:ext cx="2552026" cy="954107"/>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a:solidFill>
                  <a:srgbClr val="800000"/>
                </a:solidFill>
              </a:rPr>
              <a:t>If you’re not sure what to enter, study the formula for cell </a:t>
            </a:r>
            <a:r>
              <a:rPr lang="en-US" sz="1400" b="0" dirty="0" smtClean="0"/>
              <a:t>B13 </a:t>
            </a:r>
            <a:r>
              <a:rPr lang="en-US" sz="1400" b="0" dirty="0">
                <a:solidFill>
                  <a:srgbClr val="800000"/>
                </a:solidFill>
              </a:rPr>
              <a:t>again, and think about what it tells </a:t>
            </a:r>
            <a:r>
              <a:rPr lang="en-US" sz="1400" b="0" i="1" dirty="0">
                <a:solidFill>
                  <a:srgbClr val="800000"/>
                </a:solidFill>
              </a:rPr>
              <a:t>Excel</a:t>
            </a:r>
            <a:r>
              <a:rPr lang="en-US" sz="1400" b="0" dirty="0">
                <a:solidFill>
                  <a:srgbClr val="800000"/>
                </a:solidFill>
              </a:rPr>
              <a:t> to do.</a:t>
            </a:r>
            <a:endParaRPr lang="en-US" sz="1400" b="0" dirty="0"/>
          </a:p>
        </p:txBody>
      </p:sp>
      <p:sp>
        <p:nvSpPr>
          <p:cNvPr id="14" name="Rectangle 7"/>
          <p:cNvSpPr>
            <a:spLocks noChangeArrowheads="1"/>
          </p:cNvSpPr>
          <p:nvPr/>
        </p:nvSpPr>
        <p:spPr bwMode="auto">
          <a:xfrm>
            <a:off x="6308643" y="1330192"/>
            <a:ext cx="2418668" cy="738664"/>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Once again, enter the subsidence rates from </a:t>
            </a:r>
            <a:r>
              <a:rPr lang="en-US" sz="1400" b="0" dirty="0" smtClean="0">
                <a:solidFill>
                  <a:srgbClr val="800000"/>
                </a:solidFill>
                <a:hlinkClick r:id="rId4" action="ppaction://hlinksldjump"/>
              </a:rPr>
              <a:t>Slide 17</a:t>
            </a:r>
            <a:r>
              <a:rPr lang="en-US" sz="1400" b="0" dirty="0" smtClean="0">
                <a:solidFill>
                  <a:srgbClr val="800000"/>
                </a:solidFill>
              </a:rPr>
              <a:t> in cells </a:t>
            </a:r>
            <a:r>
              <a:rPr lang="en-US" sz="1400" b="0" dirty="0" smtClean="0"/>
              <a:t>C8</a:t>
            </a:r>
            <a:r>
              <a:rPr lang="en-US" sz="1400" b="0" dirty="0" smtClean="0">
                <a:solidFill>
                  <a:srgbClr val="800000"/>
                </a:solidFill>
              </a:rPr>
              <a:t> and </a:t>
            </a:r>
            <a:r>
              <a:rPr lang="en-US" sz="1400" b="0" dirty="0" smtClean="0"/>
              <a:t>D8</a:t>
            </a:r>
            <a:r>
              <a:rPr lang="en-US" sz="1400" b="0" dirty="0" smtClean="0">
                <a:solidFill>
                  <a:srgbClr val="800000"/>
                </a:solidFill>
              </a:rPr>
              <a:t>. </a:t>
            </a:r>
            <a:endParaRPr lang="en-US" sz="1400" b="0" dirty="0"/>
          </a:p>
        </p:txBody>
      </p:sp>
      <p:cxnSp>
        <p:nvCxnSpPr>
          <p:cNvPr id="15" name="Straight Arrow Connector 24"/>
          <p:cNvCxnSpPr>
            <a:cxnSpLocks noChangeShapeType="1"/>
            <a:stCxn id="14" idx="1"/>
          </p:cNvCxnSpPr>
          <p:nvPr/>
        </p:nvCxnSpPr>
        <p:spPr bwMode="auto">
          <a:xfrm flipH="1">
            <a:off x="5829300" y="1699524"/>
            <a:ext cx="479343"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20486" name="Rectangle 7"/>
          <p:cNvSpPr>
            <a:spLocks noChangeArrowheads="1"/>
          </p:cNvSpPr>
          <p:nvPr/>
        </p:nvSpPr>
        <p:spPr bwMode="auto">
          <a:xfrm>
            <a:off x="6308643" y="2226604"/>
            <a:ext cx="2552026" cy="2462213"/>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a:solidFill>
                  <a:srgbClr val="800000"/>
                </a:solidFill>
              </a:rPr>
              <a:t>Draining of the low-lying swamps started in the 1890’s, but didn’t happen in earnest until the middle of the 20</a:t>
            </a:r>
            <a:r>
              <a:rPr lang="en-US" sz="1400" b="0" baseline="30000" dirty="0">
                <a:solidFill>
                  <a:srgbClr val="800000"/>
                </a:solidFill>
              </a:rPr>
              <a:t>th</a:t>
            </a:r>
            <a:r>
              <a:rPr lang="en-US" sz="1400" b="0" dirty="0">
                <a:solidFill>
                  <a:srgbClr val="800000"/>
                </a:solidFill>
              </a:rPr>
              <a:t> century. For the purposes of calculation, assume that the swampy soils were exposed in 1950. As a result, enter 0 for the amount of subsidence caused by this factor </a:t>
            </a:r>
            <a:r>
              <a:rPr lang="en-US" sz="1400" b="0" dirty="0" smtClean="0">
                <a:solidFill>
                  <a:srgbClr val="800000"/>
                </a:solidFill>
              </a:rPr>
              <a:t>for 1950 and earlier.</a:t>
            </a:r>
            <a:endParaRPr lang="en-US" sz="1400" b="0" dirty="0"/>
          </a:p>
        </p:txBody>
      </p:sp>
      <p:sp>
        <p:nvSpPr>
          <p:cNvPr id="18" name="Right Brace 2"/>
          <p:cNvSpPr>
            <a:spLocks/>
          </p:cNvSpPr>
          <p:nvPr/>
        </p:nvSpPr>
        <p:spPr bwMode="auto">
          <a:xfrm>
            <a:off x="5669281" y="2431898"/>
            <a:ext cx="533888" cy="2051624"/>
          </a:xfrm>
          <a:prstGeom prst="rightBrace">
            <a:avLst>
              <a:gd name="adj1" fmla="val 8348"/>
              <a:gd name="adj2" fmla="val 50000"/>
            </a:avLst>
          </a:prstGeom>
          <a:noFill/>
          <a:ln w="127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9" name="Text Box 4"/>
          <p:cNvSpPr txBox="1">
            <a:spLocks noChangeArrowheads="1"/>
          </p:cNvSpPr>
          <p:nvPr/>
        </p:nvSpPr>
        <p:spPr bwMode="auto">
          <a:xfrm>
            <a:off x="304641" y="2867718"/>
            <a:ext cx="2289494" cy="1815882"/>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600" b="0" dirty="0" smtClean="0"/>
              <a:t>Again, some of the correct values are revealed. Make sure your formula can reproduce them before you copy it to the rest of the cells in the table.</a:t>
            </a:r>
            <a:endParaRPr lang="en-US" sz="1600"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520" t="19300" r="54677" b="11425"/>
          <a:stretch/>
        </p:blipFill>
        <p:spPr>
          <a:xfrm>
            <a:off x="2080198" y="792162"/>
            <a:ext cx="6887656" cy="5770320"/>
          </a:xfrm>
          <a:prstGeom prst="rect">
            <a:avLst/>
          </a:prstGeom>
          <a:ln w="3175">
            <a:solidFill>
              <a:schemeClr val="tx1"/>
            </a:solidFill>
          </a:ln>
        </p:spPr>
      </p:pic>
      <p:sp>
        <p:nvSpPr>
          <p:cNvPr id="20483" name="Text Box 3"/>
          <p:cNvSpPr txBox="1">
            <a:spLocks noChangeArrowheads="1"/>
          </p:cNvSpPr>
          <p:nvPr/>
        </p:nvSpPr>
        <p:spPr bwMode="auto">
          <a:xfrm>
            <a:off x="76200" y="76200"/>
            <a:ext cx="7651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Task #3: Calculating the total subsidence rate from all factors</a:t>
            </a:r>
            <a:endParaRPr lang="en-US" sz="2000" dirty="0"/>
          </a:p>
        </p:txBody>
      </p:sp>
      <p:sp>
        <p:nvSpPr>
          <p:cNvPr id="6147" name="Slide Number Placeholder 5"/>
          <p:cNvSpPr>
            <a:spLocks noGrp="1"/>
          </p:cNvSpPr>
          <p:nvPr>
            <p:ph type="sldNum" sz="quarter" idx="12"/>
          </p:nvPr>
        </p:nvSpPr>
        <p:spPr/>
        <p:txBody>
          <a:bodyPr/>
          <a:lstStyle/>
          <a:p>
            <a:pPr>
              <a:defRPr/>
            </a:pPr>
            <a:fld id="{A566C7A9-F7A2-4A83-9227-8601C3015C44}" type="slidenum">
              <a:rPr lang="en-US" smtClean="0"/>
              <a:pPr>
                <a:defRPr/>
              </a:pPr>
              <a:t>21</a:t>
            </a:fld>
            <a:endParaRPr lang="en-US" smtClean="0"/>
          </a:p>
        </p:txBody>
      </p:sp>
      <p:sp>
        <p:nvSpPr>
          <p:cNvPr id="20485" name="Text Box 4"/>
          <p:cNvSpPr txBox="1">
            <a:spLocks noChangeArrowheads="1"/>
          </p:cNvSpPr>
          <p:nvPr/>
        </p:nvSpPr>
        <p:spPr bwMode="auto">
          <a:xfrm>
            <a:off x="182563" y="792162"/>
            <a:ext cx="1808797" cy="1569660"/>
          </a:xfrm>
          <a:prstGeom prst="rect">
            <a:avLst/>
          </a:prstGeom>
          <a:solidFill>
            <a:srgbClr val="E0FFD5"/>
          </a:solidFill>
          <a:ln w="25400">
            <a:solidFill>
              <a:srgbClr val="339966"/>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dirty="0" smtClean="0"/>
              <a:t>Task #3: Now you just sum them up to get the total subsidence caused by all three factors.</a:t>
            </a:r>
            <a:endParaRPr lang="en-US" sz="1600" b="0" dirty="0"/>
          </a:p>
        </p:txBody>
      </p:sp>
      <p:sp>
        <p:nvSpPr>
          <p:cNvPr id="20491" name="Rectangle 7"/>
          <p:cNvSpPr>
            <a:spLocks noChangeArrowheads="1"/>
          </p:cNvSpPr>
          <p:nvPr/>
        </p:nvSpPr>
        <p:spPr bwMode="auto">
          <a:xfrm>
            <a:off x="4743450" y="1056819"/>
            <a:ext cx="4117341"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There are 1,000 mm in one meter; use that conversion to calculate the subsidence in meters.</a:t>
            </a:r>
            <a:endParaRPr lang="en-US" sz="1400" b="0" dirty="0"/>
          </a:p>
        </p:txBody>
      </p:sp>
      <p:sp>
        <p:nvSpPr>
          <p:cNvPr id="19" name="Text Box 4"/>
          <p:cNvSpPr txBox="1">
            <a:spLocks noChangeArrowheads="1"/>
          </p:cNvSpPr>
          <p:nvPr/>
        </p:nvSpPr>
        <p:spPr bwMode="auto">
          <a:xfrm>
            <a:off x="182563" y="2549451"/>
            <a:ext cx="1808797" cy="2169825"/>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500" b="0" dirty="0" smtClean="0"/>
              <a:t>The correct values in rows 12 and 13 are revealed. Make sure your formula can reproduce them before you copy it to the rest of the cells in the table.</a:t>
            </a:r>
            <a:endParaRPr lang="en-US" sz="1500" b="0" dirty="0"/>
          </a:p>
        </p:txBody>
      </p:sp>
      <p:grpSp>
        <p:nvGrpSpPr>
          <p:cNvPr id="13" name="Group 12"/>
          <p:cNvGrpSpPr/>
          <p:nvPr/>
        </p:nvGrpSpPr>
        <p:grpSpPr>
          <a:xfrm>
            <a:off x="3258713" y="2581408"/>
            <a:ext cx="4535806" cy="1169551"/>
            <a:chOff x="3341369" y="2674171"/>
            <a:chExt cx="4535806" cy="1169551"/>
          </a:xfrm>
        </p:grpSpPr>
        <p:cxnSp>
          <p:nvCxnSpPr>
            <p:cNvPr id="15" name="Straight Arrow Connector 24"/>
            <p:cNvCxnSpPr>
              <a:cxnSpLocks noChangeShapeType="1"/>
            </p:cNvCxnSpPr>
            <p:nvPr/>
          </p:nvCxnSpPr>
          <p:spPr bwMode="auto">
            <a:xfrm flipV="1">
              <a:off x="6989445" y="2744928"/>
              <a:ext cx="887730" cy="125194"/>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22" name="Rectangle 7"/>
            <p:cNvSpPr>
              <a:spLocks noChangeArrowheads="1"/>
            </p:cNvSpPr>
            <p:nvPr/>
          </p:nvSpPr>
          <p:spPr bwMode="auto">
            <a:xfrm>
              <a:off x="3341369" y="2674171"/>
              <a:ext cx="3648075" cy="1169551"/>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You can either </a:t>
              </a:r>
              <a:r>
                <a:rPr lang="en-US" sz="1400" b="0" dirty="0" smtClean="0">
                  <a:solidFill>
                    <a:srgbClr val="800000"/>
                  </a:solidFill>
                  <a:hlinkClick r:id="rId4" action="ppaction://hlinksldjump"/>
                </a:rPr>
                <a:t>figure out the conversion factor from meters to feet</a:t>
              </a:r>
              <a:r>
                <a:rPr lang="en-US" sz="1400" b="0" dirty="0" smtClean="0">
                  <a:solidFill>
                    <a:srgbClr val="800000"/>
                  </a:solidFill>
                </a:rPr>
                <a:t>, look it up, or use </a:t>
              </a:r>
              <a:r>
                <a:rPr lang="en-US" sz="1400" b="0" i="1" dirty="0" smtClean="0">
                  <a:solidFill>
                    <a:srgbClr val="800000"/>
                  </a:solidFill>
                </a:rPr>
                <a:t>Excel’s</a:t>
              </a:r>
              <a:r>
                <a:rPr lang="en-US" sz="1400" b="0" dirty="0" smtClean="0">
                  <a:solidFill>
                    <a:srgbClr val="800000"/>
                  </a:solidFill>
                </a:rPr>
                <a:t> built-in conversion function CONVERT. (For the arguments CONVERT takes click on function help.)</a:t>
              </a:r>
              <a:endParaRPr lang="en-US" sz="1400" b="0" dirty="0"/>
            </a:p>
          </p:txBody>
        </p:sp>
      </p:grpSp>
      <p:cxnSp>
        <p:nvCxnSpPr>
          <p:cNvPr id="23" name="Straight Arrow Connector 24"/>
          <p:cNvCxnSpPr>
            <a:cxnSpLocks noChangeShapeType="1"/>
          </p:cNvCxnSpPr>
          <p:nvPr/>
        </p:nvCxnSpPr>
        <p:spPr bwMode="auto">
          <a:xfrm>
            <a:off x="7219694" y="1576992"/>
            <a:ext cx="0" cy="609877"/>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24"/>
          <p:cNvCxnSpPr>
            <a:cxnSpLocks noChangeShapeType="1"/>
          </p:cNvCxnSpPr>
          <p:nvPr/>
        </p:nvCxnSpPr>
        <p:spPr bwMode="auto">
          <a:xfrm flipV="1">
            <a:off x="8568316" y="2765730"/>
            <a:ext cx="1" cy="892804"/>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nvGrpSpPr>
          <p:cNvPr id="46" name="Group 45"/>
          <p:cNvGrpSpPr/>
          <p:nvPr/>
        </p:nvGrpSpPr>
        <p:grpSpPr>
          <a:xfrm>
            <a:off x="3602819" y="1676676"/>
            <a:ext cx="2893566" cy="771884"/>
            <a:chOff x="3649474" y="1630021"/>
            <a:chExt cx="2893566" cy="771884"/>
          </a:xfrm>
        </p:grpSpPr>
        <p:sp>
          <p:nvSpPr>
            <p:cNvPr id="14" name="Rectangle 7"/>
            <p:cNvSpPr>
              <a:spLocks noChangeArrowheads="1"/>
            </p:cNvSpPr>
            <p:nvPr/>
          </p:nvSpPr>
          <p:spPr bwMode="auto">
            <a:xfrm>
              <a:off x="3649474" y="1630021"/>
              <a:ext cx="2463496" cy="738664"/>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 formula in this cell should use </a:t>
              </a:r>
              <a:r>
                <a:rPr lang="en-US" sz="1400" b="0" i="1" dirty="0" smtClean="0">
                  <a:solidFill>
                    <a:srgbClr val="800000"/>
                  </a:solidFill>
                </a:rPr>
                <a:t>Excel’s</a:t>
              </a:r>
              <a:r>
                <a:rPr lang="en-US" sz="1400" b="0" dirty="0" smtClean="0">
                  <a:solidFill>
                    <a:srgbClr val="800000"/>
                  </a:solidFill>
                </a:rPr>
                <a:t> SUM function and a range of cells</a:t>
              </a:r>
              <a:endParaRPr lang="en-US" sz="1400" b="0" dirty="0"/>
            </a:p>
          </p:txBody>
        </p:sp>
        <p:cxnSp>
          <p:nvCxnSpPr>
            <p:cNvPr id="26" name="Straight Arrow Connector 24"/>
            <p:cNvCxnSpPr>
              <a:cxnSpLocks noChangeShapeType="1"/>
            </p:cNvCxnSpPr>
            <p:nvPr/>
          </p:nvCxnSpPr>
          <p:spPr bwMode="auto">
            <a:xfrm>
              <a:off x="6112970" y="2315167"/>
              <a:ext cx="430070" cy="86738"/>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grpSp>
        <p:nvGrpSpPr>
          <p:cNvPr id="45" name="Group 44"/>
          <p:cNvGrpSpPr/>
          <p:nvPr/>
        </p:nvGrpSpPr>
        <p:grpSpPr>
          <a:xfrm>
            <a:off x="3258714" y="2477464"/>
            <a:ext cx="5189220" cy="2371090"/>
            <a:chOff x="3314700" y="2477464"/>
            <a:chExt cx="5189220" cy="2371090"/>
          </a:xfrm>
        </p:grpSpPr>
        <p:sp>
          <p:nvSpPr>
            <p:cNvPr id="32" name="Rectangle 7"/>
            <p:cNvSpPr>
              <a:spLocks noChangeArrowheads="1"/>
            </p:cNvSpPr>
            <p:nvPr/>
          </p:nvSpPr>
          <p:spPr bwMode="auto">
            <a:xfrm>
              <a:off x="3314700" y="3894447"/>
              <a:ext cx="3591667" cy="954107"/>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a:solidFill>
                    <a:srgbClr val="800000"/>
                  </a:solidFill>
                </a:rPr>
                <a:t>The elevation starts out at 1.0 feet in 1720 and then will decrease due to subsidence, becoming negative. Negative elevation means that the land is below sea level.</a:t>
              </a:r>
              <a:endParaRPr lang="en-US" sz="1400" b="0" dirty="0"/>
            </a:p>
          </p:txBody>
        </p:sp>
        <p:cxnSp>
          <p:nvCxnSpPr>
            <p:cNvPr id="33" name="Straight Arrow Connector 24"/>
            <p:cNvCxnSpPr>
              <a:cxnSpLocks noChangeShapeType="1"/>
            </p:cNvCxnSpPr>
            <p:nvPr/>
          </p:nvCxnSpPr>
          <p:spPr bwMode="auto">
            <a:xfrm flipV="1">
              <a:off x="6896100" y="2477464"/>
              <a:ext cx="1607820" cy="138899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40" name="Rectangle 7"/>
          <p:cNvSpPr>
            <a:spLocks noChangeArrowheads="1"/>
          </p:cNvSpPr>
          <p:nvPr/>
        </p:nvSpPr>
        <p:spPr bwMode="auto">
          <a:xfrm>
            <a:off x="7282630" y="3658534"/>
            <a:ext cx="1604160" cy="1384995"/>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 numbers in column J are calculated as the 1720 elevation minus the total subsidence</a:t>
            </a:r>
            <a:endParaRPr lang="en-US" sz="1400" b="0" dirty="0"/>
          </a:p>
        </p:txBody>
      </p:sp>
      <p:grpSp>
        <p:nvGrpSpPr>
          <p:cNvPr id="43" name="Group 42"/>
          <p:cNvGrpSpPr/>
          <p:nvPr/>
        </p:nvGrpSpPr>
        <p:grpSpPr>
          <a:xfrm>
            <a:off x="3836705" y="5421109"/>
            <a:ext cx="4380939" cy="523220"/>
            <a:chOff x="3902022" y="5467764"/>
            <a:chExt cx="4380939" cy="523220"/>
          </a:xfrm>
        </p:grpSpPr>
        <p:cxnSp>
          <p:nvCxnSpPr>
            <p:cNvPr id="25" name="Straight Arrow Connector 24"/>
            <p:cNvCxnSpPr>
              <a:cxnSpLocks noChangeShapeType="1"/>
              <a:stCxn id="44" idx="3"/>
            </p:cNvCxnSpPr>
            <p:nvPr/>
          </p:nvCxnSpPr>
          <p:spPr bwMode="auto">
            <a:xfrm>
              <a:off x="7969197" y="5729374"/>
              <a:ext cx="313764"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44" name="Rectangle 7"/>
            <p:cNvSpPr>
              <a:spLocks noChangeArrowheads="1"/>
            </p:cNvSpPr>
            <p:nvPr/>
          </p:nvSpPr>
          <p:spPr bwMode="auto">
            <a:xfrm>
              <a:off x="3902022" y="5467764"/>
              <a:ext cx="4067175"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For comparison with today’s observations, here’s what your spreadsheet calculates for 2010:</a:t>
              </a:r>
              <a:endParaRPr lang="en-US" sz="1400" b="0" dirty="0"/>
            </a:p>
          </p:txBody>
        </p:sp>
      </p:grpSp>
    </p:spTree>
    <p:extLst>
      <p:ext uri="{BB962C8B-B14F-4D97-AF65-F5344CB8AC3E}">
        <p14:creationId xmlns:p14="http://schemas.microsoft.com/office/powerpoint/2010/main" val="2678338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541" t="19422" r="55200" b="11670"/>
          <a:stretch/>
        </p:blipFill>
        <p:spPr>
          <a:xfrm>
            <a:off x="2079411" y="795291"/>
            <a:ext cx="6861708" cy="5788072"/>
          </a:xfrm>
          <a:prstGeom prst="rect">
            <a:avLst/>
          </a:prstGeom>
        </p:spPr>
      </p:pic>
      <p:sp>
        <p:nvSpPr>
          <p:cNvPr id="20483" name="Text Box 3"/>
          <p:cNvSpPr txBox="1">
            <a:spLocks noChangeArrowheads="1"/>
          </p:cNvSpPr>
          <p:nvPr/>
        </p:nvSpPr>
        <p:spPr bwMode="auto">
          <a:xfrm>
            <a:off x="76200" y="76200"/>
            <a:ext cx="5635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Task #4: Adding in the effect of sea-level rise</a:t>
            </a:r>
            <a:endParaRPr lang="en-US" sz="2000" dirty="0"/>
          </a:p>
        </p:txBody>
      </p:sp>
      <p:sp>
        <p:nvSpPr>
          <p:cNvPr id="6147" name="Slide Number Placeholder 5"/>
          <p:cNvSpPr>
            <a:spLocks noGrp="1"/>
          </p:cNvSpPr>
          <p:nvPr>
            <p:ph type="sldNum" sz="quarter" idx="12"/>
          </p:nvPr>
        </p:nvSpPr>
        <p:spPr/>
        <p:txBody>
          <a:bodyPr/>
          <a:lstStyle/>
          <a:p>
            <a:pPr>
              <a:defRPr/>
            </a:pPr>
            <a:fld id="{A566C7A9-F7A2-4A83-9227-8601C3015C44}" type="slidenum">
              <a:rPr lang="en-US" smtClean="0"/>
              <a:pPr>
                <a:defRPr/>
              </a:pPr>
              <a:t>22</a:t>
            </a:fld>
            <a:endParaRPr lang="en-US" smtClean="0"/>
          </a:p>
        </p:txBody>
      </p:sp>
      <p:sp>
        <p:nvSpPr>
          <p:cNvPr id="20485" name="Text Box 4"/>
          <p:cNvSpPr txBox="1">
            <a:spLocks noChangeArrowheads="1"/>
          </p:cNvSpPr>
          <p:nvPr/>
        </p:nvSpPr>
        <p:spPr bwMode="auto">
          <a:xfrm>
            <a:off x="182563" y="4644371"/>
            <a:ext cx="3472468" cy="1938992"/>
          </a:xfrm>
          <a:prstGeom prst="rect">
            <a:avLst/>
          </a:prstGeom>
          <a:solidFill>
            <a:srgbClr val="E0FFD5"/>
          </a:solidFill>
          <a:ln w="25400">
            <a:solidFill>
              <a:srgbClr val="339966"/>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500" b="0" dirty="0" smtClean="0"/>
              <a:t>Task #4: Account </a:t>
            </a:r>
            <a:r>
              <a:rPr lang="en-US" sz="1500" b="0" dirty="0"/>
              <a:t>for sea level rise by calculating the ‘effective subsidence</a:t>
            </a:r>
            <a:r>
              <a:rPr lang="en-US" sz="1500" b="0" dirty="0" smtClean="0"/>
              <a:t>’ caused by sea level rising </a:t>
            </a:r>
            <a:r>
              <a:rPr lang="en-US" sz="1500" b="0" dirty="0"/>
              <a:t>in column </a:t>
            </a:r>
            <a:r>
              <a:rPr lang="en-US" sz="1500" b="0" dirty="0" smtClean="0"/>
              <a:t>E </a:t>
            </a:r>
            <a:r>
              <a:rPr lang="en-US" sz="1500" b="0" dirty="0"/>
              <a:t>of your spreadsheet. You do this exactly like you did with </a:t>
            </a:r>
            <a:r>
              <a:rPr lang="en-US" sz="1500" b="0" dirty="0" smtClean="0"/>
              <a:t>columns B, C, and D. Assume </a:t>
            </a:r>
            <a:r>
              <a:rPr lang="en-US" sz="1500" b="0" dirty="0"/>
              <a:t>that sea level rise prior to 1980 was 2 mm/year, and since that time is 3 </a:t>
            </a:r>
            <a:r>
              <a:rPr lang="en-US" sz="1500" b="0" dirty="0" smtClean="0"/>
              <a:t>mm/year. </a:t>
            </a:r>
            <a:endParaRPr lang="en-US" sz="1500" b="0" dirty="0"/>
          </a:p>
        </p:txBody>
      </p:sp>
      <p:sp>
        <p:nvSpPr>
          <p:cNvPr id="19" name="Text Box 4"/>
          <p:cNvSpPr txBox="1">
            <a:spLocks noChangeArrowheads="1"/>
          </p:cNvSpPr>
          <p:nvPr/>
        </p:nvSpPr>
        <p:spPr bwMode="auto">
          <a:xfrm>
            <a:off x="199118" y="1049417"/>
            <a:ext cx="3455914" cy="3277820"/>
          </a:xfrm>
          <a:prstGeom prst="rect">
            <a:avLst/>
          </a:prstGeom>
          <a:solidFill>
            <a:srgbClr val="DEEEED"/>
          </a:solidFill>
          <a:ln w="25400" algn="ctr">
            <a:solidFill>
              <a:srgbClr val="006699"/>
            </a:solidFill>
            <a:miter lim="800000"/>
            <a:headEnd/>
            <a:tailEnd/>
          </a:ln>
        </p:spPr>
        <p:txBody>
          <a:bodyPr wrap="square" bIns="0">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500" b="0" dirty="0"/>
              <a:t>As far as flooding from hurricanes is concerned, what matters is the elevation of New Orleans relative to sea level. Your spreadsheet calculates how much the city has sunk relative to sea level but doesn’t take into account the fact that sea level itself has changed! In fact, sea level has risen at about 2 mm/year since the 1800’s, and has likely accelerating to approximately 3 mm/y since 1980. You can consider sea level rise to be “effective subsidence” and need to take it into account too.</a:t>
            </a:r>
          </a:p>
        </p:txBody>
      </p:sp>
      <p:sp>
        <p:nvSpPr>
          <p:cNvPr id="32" name="Rectangle 7"/>
          <p:cNvSpPr>
            <a:spLocks noChangeArrowheads="1"/>
          </p:cNvSpPr>
          <p:nvPr/>
        </p:nvSpPr>
        <p:spPr bwMode="auto">
          <a:xfrm>
            <a:off x="6320534" y="3092112"/>
            <a:ext cx="2596201" cy="1169551"/>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You’ll have to recalculate the total subsidence caused by all four factors. Remember that the sum in column G now includes sea-level rise.</a:t>
            </a:r>
            <a:endParaRPr lang="en-US" sz="1400" b="0" dirty="0"/>
          </a:p>
        </p:txBody>
      </p:sp>
      <p:grpSp>
        <p:nvGrpSpPr>
          <p:cNvPr id="5" name="Group 4"/>
          <p:cNvGrpSpPr/>
          <p:nvPr/>
        </p:nvGrpSpPr>
        <p:grpSpPr>
          <a:xfrm>
            <a:off x="4553712" y="5457477"/>
            <a:ext cx="3710961" cy="523220"/>
            <a:chOff x="4572000" y="5467764"/>
            <a:chExt cx="3710961" cy="523220"/>
          </a:xfrm>
        </p:grpSpPr>
        <p:cxnSp>
          <p:nvCxnSpPr>
            <p:cNvPr id="25" name="Straight Arrow Connector 24"/>
            <p:cNvCxnSpPr>
              <a:cxnSpLocks noChangeShapeType="1"/>
              <a:stCxn id="44" idx="3"/>
            </p:cNvCxnSpPr>
            <p:nvPr/>
          </p:nvCxnSpPr>
          <p:spPr bwMode="auto">
            <a:xfrm>
              <a:off x="7969197" y="5729374"/>
              <a:ext cx="313764"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sp>
          <p:nvSpPr>
            <p:cNvPr id="44" name="Rectangle 7"/>
            <p:cNvSpPr>
              <a:spLocks noChangeArrowheads="1"/>
            </p:cNvSpPr>
            <p:nvPr/>
          </p:nvSpPr>
          <p:spPr bwMode="auto">
            <a:xfrm>
              <a:off x="4572000" y="5467764"/>
              <a:ext cx="3397197"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Again, you can compare the calculation for 2010 with what’s observed today. </a:t>
              </a:r>
              <a:endParaRPr lang="en-US" sz="1400" b="0" dirty="0"/>
            </a:p>
          </p:txBody>
        </p:sp>
      </p:grpSp>
      <p:sp>
        <p:nvSpPr>
          <p:cNvPr id="35" name="Text Box 4"/>
          <p:cNvSpPr txBox="1">
            <a:spLocks noChangeArrowheads="1"/>
          </p:cNvSpPr>
          <p:nvPr/>
        </p:nvSpPr>
        <p:spPr bwMode="auto">
          <a:xfrm>
            <a:off x="6411295" y="1024808"/>
            <a:ext cx="2483170" cy="954107"/>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dirty="0" smtClean="0"/>
              <a:t>Some of the values both in Column E and in Columns G-J are revealed so you can check your work.</a:t>
            </a:r>
            <a:endParaRPr lang="en-US" sz="1400" b="0" dirty="0"/>
          </a:p>
        </p:txBody>
      </p:sp>
    </p:spTree>
    <p:extLst>
      <p:ext uri="{BB962C8B-B14F-4D97-AF65-F5344CB8AC3E}">
        <p14:creationId xmlns:p14="http://schemas.microsoft.com/office/powerpoint/2010/main" val="3197063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499" t="76482" r="55167" b="20096"/>
          <a:stretch/>
        </p:blipFill>
        <p:spPr>
          <a:xfrm>
            <a:off x="182561" y="6219390"/>
            <a:ext cx="8702653" cy="363974"/>
          </a:xfrm>
          <a:prstGeom prst="rect">
            <a:avLst/>
          </a:prstGeom>
          <a:ln w="3175">
            <a:solidFill>
              <a:schemeClr val="tx1"/>
            </a:solidFill>
          </a:ln>
        </p:spPr>
      </p:pic>
      <p:pic>
        <p:nvPicPr>
          <p:cNvPr id="46" name="Picture 45" descr="Microsoft Excel - 2cities-no-AGV-v1"/>
          <p:cNvPicPr>
            <a:picLocks noChangeAspect="1"/>
          </p:cNvPicPr>
          <p:nvPr/>
        </p:nvPicPr>
        <p:blipFill rotWithShape="1">
          <a:blip r:embed="rId3">
            <a:extLst>
              <a:ext uri="{28A0092B-C50C-407E-A947-70E740481C1C}">
                <a14:useLocalDpi xmlns:a14="http://schemas.microsoft.com/office/drawing/2010/main" val="0"/>
              </a:ext>
            </a:extLst>
          </a:blip>
          <a:srcRect l="500" t="19423" r="72200" b="66376"/>
          <a:stretch/>
        </p:blipFill>
        <p:spPr>
          <a:xfrm>
            <a:off x="182561" y="3438524"/>
            <a:ext cx="5311353" cy="1496993"/>
          </a:xfrm>
          <a:prstGeom prst="rect">
            <a:avLst/>
          </a:prstGeom>
          <a:ln w="3175">
            <a:solidFill>
              <a:schemeClr val="tx1"/>
            </a:solidFill>
          </a:ln>
        </p:spPr>
      </p:pic>
      <p:sp>
        <p:nvSpPr>
          <p:cNvPr id="20483" name="Text Box 3"/>
          <p:cNvSpPr txBox="1">
            <a:spLocks noChangeArrowheads="1"/>
          </p:cNvSpPr>
          <p:nvPr/>
        </p:nvSpPr>
        <p:spPr bwMode="auto">
          <a:xfrm>
            <a:off x="76200" y="76200"/>
            <a:ext cx="8809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dirty="0" smtClean="0"/>
              <a:t>Final Task: How many ways you can you make New Orleans subside? </a:t>
            </a:r>
            <a:endParaRPr lang="en-US" sz="2000" dirty="0"/>
          </a:p>
        </p:txBody>
      </p:sp>
      <p:sp>
        <p:nvSpPr>
          <p:cNvPr id="6147" name="Slide Number Placeholder 5"/>
          <p:cNvSpPr>
            <a:spLocks noGrp="1"/>
          </p:cNvSpPr>
          <p:nvPr>
            <p:ph type="sldNum" sz="quarter" idx="12"/>
          </p:nvPr>
        </p:nvSpPr>
        <p:spPr/>
        <p:txBody>
          <a:bodyPr/>
          <a:lstStyle/>
          <a:p>
            <a:pPr>
              <a:defRPr/>
            </a:pPr>
            <a:fld id="{A566C7A9-F7A2-4A83-9227-8601C3015C44}" type="slidenum">
              <a:rPr lang="en-US" smtClean="0"/>
              <a:pPr>
                <a:defRPr/>
              </a:pPr>
              <a:t>23</a:t>
            </a:fld>
            <a:endParaRPr lang="en-US" smtClean="0"/>
          </a:p>
        </p:txBody>
      </p:sp>
      <p:sp>
        <p:nvSpPr>
          <p:cNvPr id="20485" name="Text Box 4"/>
          <p:cNvSpPr txBox="1">
            <a:spLocks noChangeArrowheads="1"/>
          </p:cNvSpPr>
          <p:nvPr/>
        </p:nvSpPr>
        <p:spPr bwMode="auto">
          <a:xfrm>
            <a:off x="182562" y="2238455"/>
            <a:ext cx="8778876" cy="1077218"/>
          </a:xfrm>
          <a:prstGeom prst="rect">
            <a:avLst/>
          </a:prstGeom>
          <a:solidFill>
            <a:srgbClr val="E0FFD5"/>
          </a:solidFill>
          <a:ln w="25400">
            <a:solidFill>
              <a:srgbClr val="339966"/>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600" b="0" dirty="0"/>
              <a:t>Input the new value for tectonic subsidence in cell C</a:t>
            </a:r>
            <a:r>
              <a:rPr lang="en-US" sz="1600" b="0" dirty="0" smtClean="0"/>
              <a:t>39</a:t>
            </a:r>
            <a:r>
              <a:rPr lang="en-US" sz="1600" b="0" dirty="0"/>
              <a:t>, </a:t>
            </a:r>
            <a:r>
              <a:rPr lang="en-US" sz="1600" b="0" dirty="0" smtClean="0"/>
              <a:t>the accepted values for sea-level rise in cells E39 and E40, and then adjust the values for deep compaction in cell B39 and organic compaction in cell D39 within their accepted ranges (</a:t>
            </a:r>
            <a:r>
              <a:rPr lang="en-US" sz="1600" b="0" dirty="0" smtClean="0">
                <a:hlinkClick r:id="rId4" action="ppaction://hlinksldjump"/>
              </a:rPr>
              <a:t>Slide 17</a:t>
            </a:r>
            <a:r>
              <a:rPr lang="en-US" sz="1600" b="0" dirty="0" smtClean="0"/>
              <a:t>) to create a total subsidence for 2010 in cell J60 equal to the total subsidence for 2010 you calculated in Task #4 (cell J29). </a:t>
            </a:r>
            <a:endParaRPr lang="en-US" sz="1600" b="0" dirty="0"/>
          </a:p>
        </p:txBody>
      </p:sp>
      <p:sp>
        <p:nvSpPr>
          <p:cNvPr id="19" name="Text Box 4"/>
          <p:cNvSpPr txBox="1">
            <a:spLocks noChangeArrowheads="1"/>
          </p:cNvSpPr>
          <p:nvPr/>
        </p:nvSpPr>
        <p:spPr bwMode="auto">
          <a:xfrm>
            <a:off x="182562" y="792163"/>
            <a:ext cx="8778875" cy="1323439"/>
          </a:xfrm>
          <a:prstGeom prst="rect">
            <a:avLst/>
          </a:prstGeom>
          <a:solidFill>
            <a:srgbClr val="DEEEED"/>
          </a:solidFill>
          <a:ln w="25400" algn="ctr">
            <a:solidFill>
              <a:srgbClr val="006699"/>
            </a:solidFill>
            <a:miter lim="800000"/>
            <a:headEnd/>
            <a:tailEnd/>
          </a:ln>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ts val="0"/>
              </a:spcBef>
              <a:spcAft>
                <a:spcPts val="300"/>
              </a:spcAft>
              <a:defRPr/>
            </a:pPr>
            <a:r>
              <a:rPr lang="en-US" sz="1600" b="0" dirty="0"/>
              <a:t>The total subsidence </a:t>
            </a:r>
            <a:r>
              <a:rPr lang="en-US" sz="1600" b="0" dirty="0" smtClean="0"/>
              <a:t>you’ve </a:t>
            </a:r>
            <a:r>
              <a:rPr lang="en-US" sz="1600" b="0" dirty="0"/>
              <a:t>calculated depends on the subsidence rates of the three main </a:t>
            </a:r>
            <a:r>
              <a:rPr lang="en-US" sz="1600" b="0" dirty="0" smtClean="0"/>
              <a:t>processes, plus the rate of sea-level rise. </a:t>
            </a:r>
            <a:r>
              <a:rPr lang="en-US" sz="1600" b="0" dirty="0"/>
              <a:t>Suppose a new study proves that tectonic subsidence is only 0.40 mm/year averaged over the last 200 years. </a:t>
            </a:r>
            <a:r>
              <a:rPr lang="en-US" sz="1600" b="0" dirty="0" smtClean="0"/>
              <a:t>Can you adjust the values for compaction of deltaic sediments and organic compaction within their reported ranges to create the total amount of subsidence as of 2010 you found in Task #4, cell J29? </a:t>
            </a:r>
            <a:endParaRPr lang="en-US" sz="1600" b="0" dirty="0"/>
          </a:p>
        </p:txBody>
      </p:sp>
      <p:sp>
        <p:nvSpPr>
          <p:cNvPr id="23" name="Rectangle 7"/>
          <p:cNvSpPr>
            <a:spLocks noChangeArrowheads="1"/>
          </p:cNvSpPr>
          <p:nvPr/>
        </p:nvSpPr>
        <p:spPr bwMode="auto">
          <a:xfrm>
            <a:off x="4571999" y="5487234"/>
            <a:ext cx="4313216"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 . . the total subsidence calculated here is the same as the value you calculated in Task #4 in cell J29</a:t>
            </a:r>
            <a:endParaRPr lang="en-US" sz="1400" b="0" dirty="0"/>
          </a:p>
        </p:txBody>
      </p:sp>
      <p:grpSp>
        <p:nvGrpSpPr>
          <p:cNvPr id="6" name="Group 5"/>
          <p:cNvGrpSpPr/>
          <p:nvPr/>
        </p:nvGrpSpPr>
        <p:grpSpPr>
          <a:xfrm>
            <a:off x="1923910" y="4663440"/>
            <a:ext cx="1374142" cy="713204"/>
            <a:chOff x="1959470" y="4612640"/>
            <a:chExt cx="1374142" cy="713204"/>
          </a:xfrm>
        </p:grpSpPr>
        <p:sp>
          <p:nvSpPr>
            <p:cNvPr id="32" name="Rectangle 7"/>
            <p:cNvSpPr>
              <a:spLocks noChangeArrowheads="1"/>
            </p:cNvSpPr>
            <p:nvPr/>
          </p:nvSpPr>
          <p:spPr bwMode="auto">
            <a:xfrm>
              <a:off x="1959470" y="5018067"/>
              <a:ext cx="1374142" cy="307777"/>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Input 0.40 here</a:t>
              </a:r>
              <a:endParaRPr lang="en-US" sz="1400" b="0" dirty="0"/>
            </a:p>
          </p:txBody>
        </p:sp>
        <p:cxnSp>
          <p:nvCxnSpPr>
            <p:cNvPr id="24" name="Straight Arrow Connector 23"/>
            <p:cNvCxnSpPr>
              <a:cxnSpLocks noChangeShapeType="1"/>
              <a:stCxn id="32" idx="0"/>
            </p:cNvCxnSpPr>
            <p:nvPr/>
          </p:nvCxnSpPr>
          <p:spPr bwMode="auto">
            <a:xfrm flipV="1">
              <a:off x="2646541" y="4612640"/>
              <a:ext cx="0" cy="405427"/>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cxnSp>
        <p:nvCxnSpPr>
          <p:cNvPr id="26" name="Straight Arrow Connector 25"/>
          <p:cNvCxnSpPr>
            <a:cxnSpLocks noChangeShapeType="1"/>
          </p:cNvCxnSpPr>
          <p:nvPr/>
        </p:nvCxnSpPr>
        <p:spPr bwMode="auto">
          <a:xfrm>
            <a:off x="8447352" y="6010454"/>
            <a:ext cx="0" cy="267623"/>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nvGrpSpPr>
          <p:cNvPr id="9" name="Group 8"/>
          <p:cNvGrpSpPr/>
          <p:nvPr/>
        </p:nvGrpSpPr>
        <p:grpSpPr>
          <a:xfrm>
            <a:off x="825475" y="4704080"/>
            <a:ext cx="3571012" cy="1306373"/>
            <a:chOff x="861035" y="4658360"/>
            <a:chExt cx="3571012" cy="1306373"/>
          </a:xfrm>
        </p:grpSpPr>
        <p:sp>
          <p:nvSpPr>
            <p:cNvPr id="22" name="Rectangle 7"/>
            <p:cNvSpPr>
              <a:spLocks noChangeArrowheads="1"/>
            </p:cNvSpPr>
            <p:nvPr/>
          </p:nvSpPr>
          <p:spPr bwMode="auto">
            <a:xfrm>
              <a:off x="861035" y="5441513"/>
              <a:ext cx="3571012"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Then adjust the values in these cells within their accepted ranges (Slide 17) so that . . .</a:t>
              </a:r>
              <a:endParaRPr lang="en-US" sz="1400" b="0" dirty="0"/>
            </a:p>
          </p:txBody>
        </p:sp>
        <p:grpSp>
          <p:nvGrpSpPr>
            <p:cNvPr id="8" name="Group 7"/>
            <p:cNvGrpSpPr/>
            <p:nvPr/>
          </p:nvGrpSpPr>
          <p:grpSpPr>
            <a:xfrm>
              <a:off x="1774051" y="4658360"/>
              <a:ext cx="1744980" cy="783154"/>
              <a:chOff x="1765161" y="4658360"/>
              <a:chExt cx="1744980" cy="783154"/>
            </a:xfrm>
          </p:grpSpPr>
          <p:cxnSp>
            <p:nvCxnSpPr>
              <p:cNvPr id="33" name="Straight Arrow Connector 32"/>
              <p:cNvCxnSpPr>
                <a:cxnSpLocks noChangeShapeType="1"/>
              </p:cNvCxnSpPr>
              <p:nvPr/>
            </p:nvCxnSpPr>
            <p:spPr bwMode="auto">
              <a:xfrm flipV="1">
                <a:off x="3510141" y="4658360"/>
                <a:ext cx="0" cy="783154"/>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flipV="1">
                <a:off x="1765161" y="4658360"/>
                <a:ext cx="0" cy="783154"/>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grpSp>
      <p:grpSp>
        <p:nvGrpSpPr>
          <p:cNvPr id="37" name="Group 36"/>
          <p:cNvGrpSpPr/>
          <p:nvPr/>
        </p:nvGrpSpPr>
        <p:grpSpPr>
          <a:xfrm>
            <a:off x="4421907" y="3939173"/>
            <a:ext cx="3053397" cy="852738"/>
            <a:chOff x="4645851" y="3911180"/>
            <a:chExt cx="3053397" cy="852738"/>
          </a:xfrm>
        </p:grpSpPr>
        <p:sp>
          <p:nvSpPr>
            <p:cNvPr id="40" name="Rectangle 7"/>
            <p:cNvSpPr>
              <a:spLocks noChangeArrowheads="1"/>
            </p:cNvSpPr>
            <p:nvPr/>
          </p:nvSpPr>
          <p:spPr bwMode="auto">
            <a:xfrm>
              <a:off x="5169229" y="3911180"/>
              <a:ext cx="2530019" cy="523220"/>
            </a:xfrm>
            <a:prstGeom prst="rect">
              <a:avLst/>
            </a:prstGeom>
            <a:solidFill>
              <a:srgbClr val="F9B4AD"/>
            </a:solidFill>
            <a:ln w="25400">
              <a:solidFill>
                <a:srgbClr val="800000"/>
              </a:solidFill>
              <a:miter lim="800000"/>
              <a:headEnd/>
              <a:tailEnd/>
            </a:ln>
          </p:spPr>
          <p:txBody>
            <a:bodyPr wrap="square">
              <a:spAutoFit/>
            </a:bodyPr>
            <a:lstStyle/>
            <a:p>
              <a:pPr eaLnBrk="0" hangingPunct="0">
                <a:spcAft>
                  <a:spcPts val="600"/>
                </a:spcAft>
              </a:pPr>
              <a:r>
                <a:rPr lang="en-US" sz="1400" b="0" dirty="0" smtClean="0">
                  <a:solidFill>
                    <a:srgbClr val="800000"/>
                  </a:solidFill>
                </a:rPr>
                <a:t>Leave these values alone; they are very well constrained</a:t>
              </a:r>
              <a:endParaRPr lang="en-US" sz="1400" b="0" dirty="0"/>
            </a:p>
          </p:txBody>
        </p:sp>
        <p:cxnSp>
          <p:nvCxnSpPr>
            <p:cNvPr id="41" name="Straight Arrow Connector 40"/>
            <p:cNvCxnSpPr>
              <a:cxnSpLocks noChangeShapeType="1"/>
            </p:cNvCxnSpPr>
            <p:nvPr/>
          </p:nvCxnSpPr>
          <p:spPr bwMode="auto">
            <a:xfrm flipH="1">
              <a:off x="4645851" y="4056359"/>
              <a:ext cx="523378" cy="449036"/>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H="1">
              <a:off x="4645851" y="4314882"/>
              <a:ext cx="523378" cy="449036"/>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29020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txBox="1">
            <a:spLocks noGrp="1"/>
          </p:cNvSpPr>
          <p:nvPr/>
        </p:nvSpPr>
        <p:spPr bwMode="auto">
          <a:xfrm>
            <a:off x="8763000" y="6534150"/>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00D5EF44-472E-4432-87F8-F9E1E0FC5576}" type="slidenum">
              <a:rPr lang="en-US" sz="1400" b="0"/>
              <a:pPr algn="r" eaLnBrk="1" hangingPunct="1"/>
              <a:t>24</a:t>
            </a:fld>
            <a:endParaRPr lang="en-US" sz="1400" b="0"/>
          </a:p>
        </p:txBody>
      </p:sp>
      <p:sp>
        <p:nvSpPr>
          <p:cNvPr id="2457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1"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3"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4"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5"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6"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7"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8"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89" name="Rectangle 3"/>
          <p:cNvSpPr>
            <a:spLocks noChangeArrowheads="1"/>
          </p:cNvSpPr>
          <p:nvPr/>
        </p:nvSpPr>
        <p:spPr bwMode="auto">
          <a:xfrm>
            <a:off x="76200" y="7302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How to convert units</a:t>
            </a:r>
            <a:endParaRPr lang="en-US" sz="2000" baseline="30000"/>
          </a:p>
        </p:txBody>
      </p:sp>
      <p:grpSp>
        <p:nvGrpSpPr>
          <p:cNvPr id="24590" name="Group 33"/>
          <p:cNvGrpSpPr>
            <a:grpSpLocks/>
          </p:cNvGrpSpPr>
          <p:nvPr/>
        </p:nvGrpSpPr>
        <p:grpSpPr bwMode="auto">
          <a:xfrm>
            <a:off x="0" y="795338"/>
            <a:ext cx="9144000" cy="5738812"/>
            <a:chOff x="0" y="795338"/>
            <a:chExt cx="9144000" cy="5738812"/>
          </a:xfrm>
        </p:grpSpPr>
        <p:sp>
          <p:nvSpPr>
            <p:cNvPr id="24591" name="Text Box 4"/>
            <p:cNvSpPr txBox="1">
              <a:spLocks noChangeArrowheads="1"/>
            </p:cNvSpPr>
            <p:nvPr/>
          </p:nvSpPr>
          <p:spPr bwMode="auto">
            <a:xfrm>
              <a:off x="188913" y="795338"/>
              <a:ext cx="8766175" cy="5738812"/>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trick to converting units is to remember that multiplying a number by </a:t>
              </a:r>
              <a:r>
                <a:rPr lang="en-US" sz="1400" i="1"/>
                <a:t>one</a:t>
              </a:r>
              <a:r>
                <a:rPr lang="en-US" sz="1400" b="0"/>
                <a:t> leaves it unchanged; e.g.,</a:t>
              </a:r>
            </a:p>
            <a:p>
              <a:pPr>
                <a:spcAft>
                  <a:spcPts val="600"/>
                </a:spcAft>
              </a:pPr>
              <a:endParaRPr lang="en-US" sz="1400" b="0"/>
            </a:p>
            <a:p>
              <a:pPr>
                <a:spcAft>
                  <a:spcPts val="600"/>
                </a:spcAft>
              </a:pPr>
              <a:r>
                <a:rPr lang="en-US" sz="1400" b="0"/>
                <a:t>When we convert units, we just </a:t>
              </a:r>
              <a:r>
                <a:rPr lang="en-US" sz="1400" b="0" u="sng"/>
                <a:t>multiply by one in the form of a fraction in which the top and bottom are the same amount</a:t>
              </a:r>
              <a:r>
                <a:rPr lang="en-US" sz="1400" b="0"/>
                <a:t>. For example, since there are 5,280 feet in one mile, we can write that 5,280 feet = one mile. Therefore, if we create a fraction with one of these quantities on the top and the other on the bottom; e.g.,</a:t>
              </a:r>
            </a:p>
            <a:p>
              <a:pPr>
                <a:spcAft>
                  <a:spcPts val="600"/>
                </a:spcAft>
              </a:pPr>
              <a:r>
                <a:rPr lang="en-US" sz="1400" b="0"/>
                <a:t>                      </a:t>
              </a:r>
            </a:p>
            <a:p>
              <a:pPr>
                <a:spcAft>
                  <a:spcPts val="600"/>
                </a:spcAft>
              </a:pPr>
              <a:endParaRPr lang="en-US" sz="1400" b="0"/>
            </a:p>
            <a:p>
              <a:pPr>
                <a:spcAft>
                  <a:spcPts val="600"/>
                </a:spcAft>
              </a:pPr>
              <a:r>
                <a:rPr lang="en-US" sz="1400" b="0" u="sng"/>
                <a:t>then this fraction must be one</a:t>
              </a:r>
              <a:r>
                <a:rPr lang="en-US" sz="1400" b="0"/>
                <a:t>!  Since the fraction is one, we can multiply it by any number without changing the number.</a:t>
              </a:r>
            </a:p>
            <a:p>
              <a:pPr>
                <a:spcAft>
                  <a:spcPts val="600"/>
                </a:spcAft>
              </a:pPr>
              <a:r>
                <a:rPr lang="en-US" sz="1400" b="0"/>
                <a:t>Why would we want to do this? We do it because by canceling common units in the top and bottom of the fractions we can change the units. For example, look what happens with 5 </a:t>
              </a:r>
              <a:r>
                <a:rPr lang="en-US" sz="1400" b="0" i="1"/>
                <a:t>feet</a:t>
              </a:r>
              <a:r>
                <a:rPr lang="en-US" sz="1400" b="0"/>
                <a:t>:</a:t>
              </a:r>
            </a:p>
            <a:p>
              <a:pPr>
                <a:spcAft>
                  <a:spcPts val="600"/>
                </a:spcAft>
              </a:pPr>
              <a:endParaRPr lang="en-US" sz="1400" b="0"/>
            </a:p>
            <a:p>
              <a:pPr>
                <a:spcAft>
                  <a:spcPts val="600"/>
                </a:spcAft>
              </a:pPr>
              <a:endParaRPr lang="en-US" sz="1400" b="0"/>
            </a:p>
            <a:p>
              <a:pPr>
                <a:spcAft>
                  <a:spcPts val="600"/>
                </a:spcAft>
              </a:pPr>
              <a:r>
                <a:rPr lang="en-US" sz="1400" b="0"/>
                <a:t>Since the units of “</a:t>
              </a:r>
              <a:r>
                <a:rPr lang="en-US" sz="1400" b="0" i="1"/>
                <a:t>feet”</a:t>
              </a:r>
              <a:r>
                <a:rPr lang="en-US" sz="1400" b="0"/>
                <a:t> appear in the numerator of one fraction and denominator of the other, we can cancel them out:</a:t>
              </a:r>
            </a:p>
            <a:p>
              <a:pPr>
                <a:spcAft>
                  <a:spcPts val="600"/>
                </a:spcAft>
              </a:pPr>
              <a:endParaRPr lang="en-US" sz="1400" b="0"/>
            </a:p>
            <a:p>
              <a:pPr>
                <a:spcAft>
                  <a:spcPts val="600"/>
                </a:spcAft>
              </a:pPr>
              <a:endParaRPr lang="en-US" sz="1400" b="0"/>
            </a:p>
            <a:p>
              <a:pPr>
                <a:spcAft>
                  <a:spcPts val="600"/>
                </a:spcAft>
              </a:pPr>
              <a:r>
                <a:rPr lang="en-US" sz="1400" b="0"/>
                <a:t>The only unit that’s left is “</a:t>
              </a:r>
              <a:r>
                <a:rPr lang="en-US" sz="1400" b="0" i="1"/>
                <a:t>miles”</a:t>
              </a:r>
              <a:r>
                <a:rPr lang="en-US" sz="1400" b="0"/>
                <a:t>:</a:t>
              </a:r>
            </a:p>
            <a:p>
              <a:pPr>
                <a:spcAft>
                  <a:spcPts val="600"/>
                </a:spcAft>
              </a:pPr>
              <a:endParaRPr lang="en-US" sz="1400" b="0" i="1"/>
            </a:p>
            <a:p>
              <a:pPr>
                <a:spcAft>
                  <a:spcPts val="600"/>
                </a:spcAft>
              </a:pPr>
              <a:endParaRPr lang="en-US" sz="1400" b="0">
                <a:hlinkClick r:id="rId4" action="ppaction://hlinksldjump"/>
              </a:endParaRPr>
            </a:p>
            <a:p>
              <a:pPr>
                <a:spcAft>
                  <a:spcPts val="600"/>
                </a:spcAft>
              </a:pPr>
              <a:r>
                <a:rPr lang="en-US" sz="1400" b="0"/>
                <a:t>(con’t. on next page)</a:t>
              </a:r>
              <a:endParaRPr lang="en-US" sz="1400" b="0">
                <a:hlinkClick r:id="rId4" action="ppaction://hlinksldjump"/>
              </a:endParaRPr>
            </a:p>
          </p:txBody>
        </p:sp>
        <p:graphicFrame>
          <p:nvGraphicFramePr>
            <p:cNvPr id="2459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733" name="Equation" r:id="rId5" imgW="114151" imgH="215619" progId="Equation.3">
                    <p:embed/>
                  </p:oleObj>
                </mc:Choice>
                <mc:Fallback>
                  <p:oleObj name="Equation" r:id="rId5" imgW="114151" imgH="215619"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3"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94"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4595"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graphicFrame>
          <p:nvGraphicFramePr>
            <p:cNvPr id="24596" name="Object 10"/>
            <p:cNvGraphicFramePr>
              <a:graphicFrameLocks noChangeAspect="1"/>
            </p:cNvGraphicFramePr>
            <p:nvPr/>
          </p:nvGraphicFramePr>
          <p:xfrm>
            <a:off x="494665" y="1108075"/>
            <a:ext cx="1555750" cy="274638"/>
          </p:xfrm>
          <a:graphic>
            <a:graphicData uri="http://schemas.openxmlformats.org/presentationml/2006/ole">
              <mc:AlternateContent xmlns:mc="http://schemas.openxmlformats.org/markup-compatibility/2006">
                <mc:Choice xmlns:v="urn:schemas-microsoft-com:vml" Requires="v">
                  <p:oleObj spid="_x0000_s24734" name="Equation" r:id="rId7" imgW="1155700" imgH="203200" progId="Equation.3">
                    <p:embed/>
                  </p:oleObj>
                </mc:Choice>
                <mc:Fallback>
                  <p:oleObj name="Equation" r:id="rId7" imgW="1155700" imgH="203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 y="1108075"/>
                          <a:ext cx="155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7" name="Object 11"/>
            <p:cNvGraphicFramePr>
              <a:graphicFrameLocks noChangeAspect="1"/>
            </p:cNvGraphicFramePr>
            <p:nvPr/>
          </p:nvGraphicFramePr>
          <p:xfrm>
            <a:off x="494665" y="2082704"/>
            <a:ext cx="2272926" cy="600067"/>
          </p:xfrm>
          <a:graphic>
            <a:graphicData uri="http://schemas.openxmlformats.org/presentationml/2006/ole">
              <mc:AlternateContent xmlns:mc="http://schemas.openxmlformats.org/markup-compatibility/2006">
                <mc:Choice xmlns:v="urn:schemas-microsoft-com:vml" Requires="v">
                  <p:oleObj spid="_x0000_s24735" name="Equation" r:id="rId9" imgW="1637589" imgH="431613" progId="Equation.3">
                    <p:embed/>
                  </p:oleObj>
                </mc:Choice>
                <mc:Fallback>
                  <p:oleObj name="Equation" r:id="rId9" imgW="1637589" imgH="431613"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665" y="2082704"/>
                          <a:ext cx="2272926" cy="6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8" name="Object 12"/>
            <p:cNvGraphicFramePr>
              <a:graphicFrameLocks noChangeAspect="1"/>
            </p:cNvGraphicFramePr>
            <p:nvPr/>
          </p:nvGraphicFramePr>
          <p:xfrm>
            <a:off x="494665" y="3684874"/>
            <a:ext cx="3897313" cy="600075"/>
          </p:xfrm>
          <a:graphic>
            <a:graphicData uri="http://schemas.openxmlformats.org/presentationml/2006/ole">
              <mc:AlternateContent xmlns:mc="http://schemas.openxmlformats.org/markup-compatibility/2006">
                <mc:Choice xmlns:v="urn:schemas-microsoft-com:vml" Requires="v">
                  <p:oleObj spid="_x0000_s24736" name="Equation" r:id="rId11" imgW="2806700" imgH="431800" progId="Equation.3">
                    <p:embed/>
                  </p:oleObj>
                </mc:Choice>
                <mc:Fallback>
                  <p:oleObj name="Equation" r:id="rId11" imgW="2806700" imgH="4318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665" y="3684874"/>
                          <a:ext cx="38973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9" name="Object 13"/>
            <p:cNvGraphicFramePr>
              <a:graphicFrameLocks noChangeAspect="1"/>
            </p:cNvGraphicFramePr>
            <p:nvPr/>
          </p:nvGraphicFramePr>
          <p:xfrm>
            <a:off x="494665" y="4754122"/>
            <a:ext cx="3897313" cy="600075"/>
          </p:xfrm>
          <a:graphic>
            <a:graphicData uri="http://schemas.openxmlformats.org/presentationml/2006/ole">
              <mc:AlternateContent xmlns:mc="http://schemas.openxmlformats.org/markup-compatibility/2006">
                <mc:Choice xmlns:v="urn:schemas-microsoft-com:vml" Requires="v">
                  <p:oleObj spid="_x0000_s24737" name="Equation" r:id="rId13" imgW="2806700" imgH="431800" progId="Equation.3">
                    <p:embed/>
                  </p:oleObj>
                </mc:Choice>
                <mc:Fallback>
                  <p:oleObj name="Equation" r:id="rId13" imgW="2806700" imgH="4318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65" y="4754122"/>
                          <a:ext cx="38973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0" name="Object 14"/>
            <p:cNvGraphicFramePr>
              <a:graphicFrameLocks noChangeAspect="1"/>
            </p:cNvGraphicFramePr>
            <p:nvPr/>
          </p:nvGraphicFramePr>
          <p:xfrm>
            <a:off x="494665" y="5612290"/>
            <a:ext cx="4743450" cy="600075"/>
          </p:xfrm>
          <a:graphic>
            <a:graphicData uri="http://schemas.openxmlformats.org/presentationml/2006/ole">
              <mc:AlternateContent xmlns:mc="http://schemas.openxmlformats.org/markup-compatibility/2006">
                <mc:Choice xmlns:v="urn:schemas-microsoft-com:vml" Requires="v">
                  <p:oleObj spid="_x0000_s24738" name="Equation" r:id="rId15" imgW="3416300" imgH="431800" progId="Equation.3">
                    <p:embed/>
                  </p:oleObj>
                </mc:Choice>
                <mc:Fallback>
                  <p:oleObj name="Equation" r:id="rId15" imgW="3416300" imgH="43180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 y="5612290"/>
                          <a:ext cx="4743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601" name="Group 29"/>
            <p:cNvGrpSpPr>
              <a:grpSpLocks/>
            </p:cNvGrpSpPr>
            <p:nvPr/>
          </p:nvGrpSpPr>
          <p:grpSpPr bwMode="auto">
            <a:xfrm>
              <a:off x="2781300" y="4777740"/>
              <a:ext cx="1600200" cy="510540"/>
              <a:chOff x="2781300" y="4777740"/>
              <a:chExt cx="1600200" cy="510540"/>
            </a:xfrm>
          </p:grpSpPr>
          <p:cxnSp>
            <p:nvCxnSpPr>
              <p:cNvPr id="24605" name="Straight Connector 48"/>
              <p:cNvCxnSpPr>
                <a:cxnSpLocks noChangeShapeType="1"/>
              </p:cNvCxnSpPr>
              <p:nvPr/>
            </p:nvCxnSpPr>
            <p:spPr bwMode="auto">
              <a:xfrm>
                <a:off x="4015740" y="509778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4606" name="Straight Connector 49"/>
              <p:cNvCxnSpPr>
                <a:cxnSpLocks noChangeShapeType="1"/>
              </p:cNvCxnSpPr>
              <p:nvPr/>
            </p:nvCxnSpPr>
            <p:spPr bwMode="auto">
              <a:xfrm>
                <a:off x="2781300" y="477774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grpSp>
        <p:grpSp>
          <p:nvGrpSpPr>
            <p:cNvPr id="24602" name="Group 30"/>
            <p:cNvGrpSpPr>
              <a:grpSpLocks/>
            </p:cNvGrpSpPr>
            <p:nvPr/>
          </p:nvGrpSpPr>
          <p:grpSpPr bwMode="auto">
            <a:xfrm>
              <a:off x="758508" y="5661660"/>
              <a:ext cx="1601470" cy="495300"/>
              <a:chOff x="766128" y="4770120"/>
              <a:chExt cx="1601470" cy="495300"/>
            </a:xfrm>
          </p:grpSpPr>
          <p:cxnSp>
            <p:nvCxnSpPr>
              <p:cNvPr id="24603" name="Straight Connector 46"/>
              <p:cNvCxnSpPr>
                <a:cxnSpLocks noChangeShapeType="1"/>
              </p:cNvCxnSpPr>
              <p:nvPr/>
            </p:nvCxnSpPr>
            <p:spPr bwMode="auto">
              <a:xfrm>
                <a:off x="766128" y="477012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4604" name="Straight Connector 47"/>
              <p:cNvCxnSpPr>
                <a:cxnSpLocks noChangeShapeType="1"/>
              </p:cNvCxnSpPr>
              <p:nvPr/>
            </p:nvCxnSpPr>
            <p:spPr bwMode="auto">
              <a:xfrm>
                <a:off x="2001838" y="5074920"/>
                <a:ext cx="365760"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txBox="1">
            <a:spLocks noGrp="1"/>
          </p:cNvSpPr>
          <p:nvPr/>
        </p:nvSpPr>
        <p:spPr bwMode="auto">
          <a:xfrm>
            <a:off x="8763000" y="6534150"/>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690A63B3-342C-4909-BD39-FCC089A86CB1}" type="slidenum">
              <a:rPr lang="en-US" sz="1400" b="0"/>
              <a:pPr algn="r" eaLnBrk="1" hangingPunct="1"/>
              <a:t>25</a:t>
            </a:fld>
            <a:endParaRPr lang="en-US" sz="1400" b="0"/>
          </a:p>
        </p:txBody>
      </p:sp>
      <p:sp>
        <p:nvSpPr>
          <p:cNvPr id="2560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5"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6"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7"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8"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09"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610" name="Rectangle 3"/>
          <p:cNvSpPr>
            <a:spLocks noChangeArrowheads="1"/>
          </p:cNvSpPr>
          <p:nvPr/>
        </p:nvSpPr>
        <p:spPr bwMode="auto">
          <a:xfrm>
            <a:off x="76200" y="73025"/>
            <a:ext cx="364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How to convert units (con’t.)</a:t>
            </a:r>
            <a:endParaRPr lang="en-US" sz="2000" baseline="30000"/>
          </a:p>
        </p:txBody>
      </p:sp>
      <p:sp>
        <p:nvSpPr>
          <p:cNvPr id="25611" name="Text Box 4"/>
          <p:cNvSpPr txBox="1">
            <a:spLocks noChangeArrowheads="1"/>
          </p:cNvSpPr>
          <p:nvPr/>
        </p:nvSpPr>
        <p:spPr bwMode="auto">
          <a:xfrm>
            <a:off x="188913" y="795338"/>
            <a:ext cx="8766175" cy="3586162"/>
          </a:xfrm>
          <a:prstGeom prst="rect">
            <a:avLst/>
          </a:prstGeom>
          <a:solidFill>
            <a:srgbClr val="CCECFF">
              <a:alpha val="50195"/>
            </a:srgbClr>
          </a:solidFill>
          <a:ln w="25400">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dirty="0"/>
              <a:t>Remember, you can multiply a number by one as many times as you want without changing it. So when you have to convert the units of both the top and bottom of a ratio (like km/s </a:t>
            </a:r>
            <a:r>
              <a:rPr lang="en-US" sz="1400" b="0" dirty="0">
                <a:sym typeface="Wingdings" pitchFamily="2" charset="2"/>
              </a:rPr>
              <a:t> mph) you simply multiply by one as many times as you want for the numerator and then as many times as you want for the denominator. </a:t>
            </a:r>
          </a:p>
          <a:p>
            <a:pPr>
              <a:spcAft>
                <a:spcPts val="600"/>
              </a:spcAft>
            </a:pPr>
            <a:r>
              <a:rPr lang="en-US" sz="1400" b="0" dirty="0">
                <a:sym typeface="Wingdings" pitchFamily="2" charset="2"/>
              </a:rPr>
              <a:t>Study the following example closely, which shows how to convert 3.2 gallons per hour (</a:t>
            </a:r>
            <a:r>
              <a:rPr lang="en-US" sz="1400" b="0" dirty="0" err="1">
                <a:sym typeface="Wingdings" pitchFamily="2" charset="2"/>
              </a:rPr>
              <a:t>gph</a:t>
            </a:r>
            <a:r>
              <a:rPr lang="en-US" sz="1400" b="0" dirty="0">
                <a:sym typeface="Wingdings" pitchFamily="2" charset="2"/>
              </a:rPr>
              <a:t>) to liters per second (l/s):</a:t>
            </a: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endParaRPr lang="en-US" sz="1400" b="0" dirty="0">
              <a:sym typeface="Wingdings" pitchFamily="2" charset="2"/>
            </a:endParaRPr>
          </a:p>
          <a:p>
            <a:pPr>
              <a:spcAft>
                <a:spcPts val="600"/>
              </a:spcAft>
            </a:pPr>
            <a:r>
              <a:rPr lang="en-US" sz="1400" b="0" dirty="0">
                <a:hlinkClick r:id="rId4" action="ppaction://hlinksldjump"/>
              </a:rPr>
              <a:t>Back to Slide </a:t>
            </a:r>
            <a:r>
              <a:rPr lang="en-US" sz="1400" b="0" dirty="0" smtClean="0">
                <a:hlinkClick r:id="rId4" action="ppaction://hlinksldjump"/>
              </a:rPr>
              <a:t> 21</a:t>
            </a:r>
            <a:endParaRPr lang="en-US" sz="1400" b="0" dirty="0">
              <a:hlinkClick r:id="rId5" action="ppaction://hlinksldjump"/>
            </a:endParaRPr>
          </a:p>
        </p:txBody>
      </p:sp>
      <p:sp>
        <p:nvSpPr>
          <p:cNvPr id="25612" name="Rectangle 25"/>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5613" name="Rectangle 28"/>
          <p:cNvSpPr>
            <a:spLocks noChangeArrowheads="1"/>
          </p:cNvSpPr>
          <p:nvPr/>
        </p:nvSpPr>
        <p:spPr bwMode="auto">
          <a:xfrm>
            <a:off x="0" y="885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sp>
        <p:nvSpPr>
          <p:cNvPr id="25614" name="Rectangle 31"/>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20000"/>
              </a:spcBef>
            </a:pPr>
            <a:endParaRPr lang="en-US"/>
          </a:p>
        </p:txBody>
      </p:sp>
      <p:graphicFrame>
        <p:nvGraphicFramePr>
          <p:cNvPr id="25615" name="Object 8"/>
          <p:cNvGraphicFramePr>
            <a:graphicFrameLocks noChangeAspect="1"/>
          </p:cNvGraphicFramePr>
          <p:nvPr/>
        </p:nvGraphicFramePr>
        <p:xfrm>
          <a:off x="454025" y="2033588"/>
          <a:ext cx="4491038" cy="620712"/>
        </p:xfrm>
        <a:graphic>
          <a:graphicData uri="http://schemas.openxmlformats.org/presentationml/2006/ole">
            <mc:AlternateContent xmlns:mc="http://schemas.openxmlformats.org/markup-compatibility/2006">
              <mc:Choice xmlns:v="urn:schemas-microsoft-com:vml" Requires="v">
                <p:oleObj spid="_x0000_s25648" name="Equation" r:id="rId6" imgW="3124200" imgH="431800" progId="Equation.3">
                  <p:embed/>
                </p:oleObj>
              </mc:Choice>
              <mc:Fallback>
                <p:oleObj name="Equation" r:id="rId6" imgW="3124200" imgH="431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25" y="2033588"/>
                        <a:ext cx="44910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5616" name="Straight Connector 30"/>
          <p:cNvCxnSpPr>
            <a:cxnSpLocks noChangeShapeType="1"/>
          </p:cNvCxnSpPr>
          <p:nvPr/>
        </p:nvCxnSpPr>
        <p:spPr bwMode="auto">
          <a:xfrm>
            <a:off x="754063" y="2100263"/>
            <a:ext cx="365125"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5617" name="Straight Connector 33"/>
          <p:cNvCxnSpPr>
            <a:cxnSpLocks noChangeShapeType="1"/>
          </p:cNvCxnSpPr>
          <p:nvPr/>
        </p:nvCxnSpPr>
        <p:spPr bwMode="auto">
          <a:xfrm>
            <a:off x="1524000" y="2406650"/>
            <a:ext cx="365125" cy="190500"/>
          </a:xfrm>
          <a:prstGeom prst="line">
            <a:avLst/>
          </a:prstGeom>
          <a:noFill/>
          <a:ln w="6350" algn="ctr">
            <a:solidFill>
              <a:srgbClr val="000000"/>
            </a:solidFill>
            <a:round/>
            <a:headEnd/>
            <a:tailEnd/>
          </a:ln>
          <a:extLst>
            <a:ext uri="{909E8E84-426E-40DD-AFC4-6F175D3DCCD1}">
              <a14:hiddenFill xmlns:a14="http://schemas.microsoft.com/office/drawing/2010/main">
                <a:noFill/>
              </a14:hiddenFill>
            </a:ext>
          </a:extLst>
        </p:spPr>
      </p:cxnSp>
      <p:cxnSp>
        <p:nvCxnSpPr>
          <p:cNvPr id="25618" name="Straight Connector 34"/>
          <p:cNvCxnSpPr>
            <a:cxnSpLocks noChangeShapeType="1"/>
          </p:cNvCxnSpPr>
          <p:nvPr/>
        </p:nvCxnSpPr>
        <p:spPr bwMode="auto">
          <a:xfrm>
            <a:off x="2536825" y="2098675"/>
            <a:ext cx="366713" cy="190500"/>
          </a:xfrm>
          <a:prstGeom prst="line">
            <a:avLst/>
          </a:prstGeom>
          <a:noFill/>
          <a:ln w="6350" algn="ctr">
            <a:solidFill>
              <a:srgbClr val="00B0F0"/>
            </a:solidFill>
            <a:round/>
            <a:headEnd/>
            <a:tailEnd/>
          </a:ln>
          <a:extLst>
            <a:ext uri="{909E8E84-426E-40DD-AFC4-6F175D3DCCD1}">
              <a14:hiddenFill xmlns:a14="http://schemas.microsoft.com/office/drawing/2010/main">
                <a:noFill/>
              </a14:hiddenFill>
            </a:ext>
          </a:extLst>
        </p:spPr>
      </p:cxnSp>
      <p:cxnSp>
        <p:nvCxnSpPr>
          <p:cNvPr id="25619" name="Straight Connector 35"/>
          <p:cNvCxnSpPr>
            <a:cxnSpLocks noChangeShapeType="1"/>
          </p:cNvCxnSpPr>
          <p:nvPr/>
        </p:nvCxnSpPr>
        <p:spPr bwMode="auto">
          <a:xfrm>
            <a:off x="763588" y="2395538"/>
            <a:ext cx="365125" cy="190500"/>
          </a:xfrm>
          <a:prstGeom prst="line">
            <a:avLst/>
          </a:prstGeom>
          <a:noFill/>
          <a:ln w="6350" algn="ctr">
            <a:solidFill>
              <a:srgbClr val="00B0F0"/>
            </a:solidFill>
            <a:round/>
            <a:headEnd/>
            <a:tailEnd/>
          </a:ln>
          <a:extLst>
            <a:ext uri="{909E8E84-426E-40DD-AFC4-6F175D3DCCD1}">
              <a14:hiddenFill xmlns:a14="http://schemas.microsoft.com/office/drawing/2010/main">
                <a:noFill/>
              </a14:hiddenFill>
            </a:ext>
          </a:extLst>
        </p:spPr>
      </p:cxnSp>
      <p:cxnSp>
        <p:nvCxnSpPr>
          <p:cNvPr id="25620" name="Straight Connector 36"/>
          <p:cNvCxnSpPr>
            <a:cxnSpLocks noChangeShapeType="1"/>
          </p:cNvCxnSpPr>
          <p:nvPr/>
        </p:nvCxnSpPr>
        <p:spPr bwMode="auto">
          <a:xfrm>
            <a:off x="2624138" y="2405063"/>
            <a:ext cx="365125" cy="190500"/>
          </a:xfrm>
          <a:prstGeom prst="line">
            <a:avLst/>
          </a:prstGeom>
          <a:noFill/>
          <a:ln w="6350" algn="ctr">
            <a:solidFill>
              <a:srgbClr val="FF9900"/>
            </a:solidFill>
            <a:round/>
            <a:headEnd/>
            <a:tailEnd/>
          </a:ln>
          <a:extLst>
            <a:ext uri="{909E8E84-426E-40DD-AFC4-6F175D3DCCD1}">
              <a14:hiddenFill xmlns:a14="http://schemas.microsoft.com/office/drawing/2010/main">
                <a:noFill/>
              </a14:hiddenFill>
            </a:ext>
          </a:extLst>
        </p:spPr>
      </p:cxnSp>
      <p:cxnSp>
        <p:nvCxnSpPr>
          <p:cNvPr id="25621" name="Straight Connector 37"/>
          <p:cNvCxnSpPr>
            <a:cxnSpLocks noChangeShapeType="1"/>
          </p:cNvCxnSpPr>
          <p:nvPr/>
        </p:nvCxnSpPr>
        <p:spPr bwMode="auto">
          <a:xfrm>
            <a:off x="3351213" y="2119313"/>
            <a:ext cx="365125" cy="190500"/>
          </a:xfrm>
          <a:prstGeom prst="line">
            <a:avLst/>
          </a:prstGeom>
          <a:noFill/>
          <a:ln w="6350" algn="ctr">
            <a:solidFill>
              <a:srgbClr val="FF9900"/>
            </a:solidFill>
            <a:round/>
            <a:headEnd/>
            <a:tailEnd/>
          </a:ln>
          <a:extLst>
            <a:ext uri="{909E8E84-426E-40DD-AFC4-6F175D3DCCD1}">
              <a14:hiddenFill xmlns:a14="http://schemas.microsoft.com/office/drawing/2010/main">
                <a:noFill/>
              </a14:hiddenFill>
            </a:ext>
          </a:extLst>
        </p:spPr>
      </p:cxnSp>
      <p:sp>
        <p:nvSpPr>
          <p:cNvPr id="25622" name="Left Brace 38"/>
          <p:cNvSpPr>
            <a:spLocks/>
          </p:cNvSpPr>
          <p:nvPr/>
        </p:nvSpPr>
        <p:spPr bwMode="auto">
          <a:xfrm rot="-5400000">
            <a:off x="1619251" y="2533650"/>
            <a:ext cx="209550" cy="606425"/>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5623" name="Left Brace 39"/>
          <p:cNvSpPr>
            <a:spLocks/>
          </p:cNvSpPr>
          <p:nvPr/>
        </p:nvSpPr>
        <p:spPr bwMode="auto">
          <a:xfrm rot="-5400000">
            <a:off x="2909094" y="2110582"/>
            <a:ext cx="209550" cy="1427162"/>
          </a:xfrm>
          <a:prstGeom prst="leftBrace">
            <a:avLst>
              <a:gd name="adj1" fmla="val 832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25624" name="TextBox 40"/>
          <p:cNvSpPr txBox="1">
            <a:spLocks noChangeArrowheads="1"/>
          </p:cNvSpPr>
          <p:nvPr/>
        </p:nvSpPr>
        <p:spPr bwMode="auto">
          <a:xfrm>
            <a:off x="1281113" y="3130550"/>
            <a:ext cx="884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nchor="b">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100" b="0">
                <a:solidFill>
                  <a:schemeClr val="tx2"/>
                </a:solidFill>
              </a:rPr>
              <a:t>This part converts</a:t>
            </a:r>
            <a:br>
              <a:rPr lang="en-US" sz="1100" b="0">
                <a:solidFill>
                  <a:schemeClr val="tx2"/>
                </a:solidFill>
              </a:rPr>
            </a:br>
            <a:r>
              <a:rPr lang="en-US" sz="1100" b="0">
                <a:solidFill>
                  <a:schemeClr val="tx2"/>
                </a:solidFill>
              </a:rPr>
              <a:t> gal </a:t>
            </a:r>
            <a:r>
              <a:rPr lang="en-US" sz="1100" b="0">
                <a:solidFill>
                  <a:schemeClr val="tx2"/>
                </a:solidFill>
                <a:sym typeface="Wingdings" pitchFamily="2" charset="2"/>
              </a:rPr>
              <a:t> liters</a:t>
            </a:r>
            <a:endParaRPr lang="en-US" sz="1100" b="0">
              <a:solidFill>
                <a:schemeClr val="tx2"/>
              </a:solidFill>
            </a:endParaRPr>
          </a:p>
        </p:txBody>
      </p:sp>
      <p:sp>
        <p:nvSpPr>
          <p:cNvPr id="25625" name="TextBox 41"/>
          <p:cNvSpPr txBox="1">
            <a:spLocks noChangeArrowheads="1"/>
          </p:cNvSpPr>
          <p:nvPr/>
        </p:nvSpPr>
        <p:spPr bwMode="auto">
          <a:xfrm>
            <a:off x="2392363" y="3130550"/>
            <a:ext cx="1243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nchor="b">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100" b="0">
                <a:solidFill>
                  <a:schemeClr val="tx2"/>
                </a:solidFill>
              </a:rPr>
              <a:t>This part</a:t>
            </a:r>
            <a:br>
              <a:rPr lang="en-US" sz="1100" b="0">
                <a:solidFill>
                  <a:schemeClr val="tx2"/>
                </a:solidFill>
              </a:rPr>
            </a:br>
            <a:r>
              <a:rPr lang="en-US" sz="1100" b="0">
                <a:solidFill>
                  <a:schemeClr val="tx2"/>
                </a:solidFill>
              </a:rPr>
              <a:t> converts</a:t>
            </a:r>
            <a:r>
              <a:rPr lang="en-US" sz="1100" b="0">
                <a:solidFill>
                  <a:schemeClr val="tx2"/>
                </a:solidFill>
                <a:sym typeface="Wingdings" pitchFamily="2" charset="2"/>
              </a:rPr>
              <a:t> </a:t>
            </a:r>
            <a:r>
              <a:rPr lang="en-US" sz="1100" b="0">
                <a:solidFill>
                  <a:schemeClr val="tx2"/>
                </a:solidFill>
              </a:rPr>
              <a:t/>
            </a:r>
            <a:br>
              <a:rPr lang="en-US" sz="1100" b="0">
                <a:solidFill>
                  <a:schemeClr val="tx2"/>
                </a:solidFill>
              </a:rPr>
            </a:br>
            <a:r>
              <a:rPr lang="en-US" sz="1100" b="0">
                <a:solidFill>
                  <a:schemeClr val="tx2"/>
                </a:solidFill>
              </a:rPr>
              <a:t> hours </a:t>
            </a:r>
            <a:r>
              <a:rPr lang="en-US" sz="1100" b="0">
                <a:solidFill>
                  <a:schemeClr val="tx2"/>
                </a:solidFill>
                <a:sym typeface="Wingdings" pitchFamily="2" charset="2"/>
              </a:rPr>
              <a:t> seconds</a:t>
            </a:r>
            <a:endParaRPr lang="en-US" sz="1100" b="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p:txBody>
          <a:bodyPr/>
          <a:lstStyle/>
          <a:p>
            <a:pPr>
              <a:defRPr/>
            </a:pPr>
            <a:fld id="{C35C43E0-BC3B-4E37-9591-32CAAA685CD6}" type="slidenum">
              <a:rPr lang="en-US" smtClean="0"/>
              <a:pPr>
                <a:defRPr/>
              </a:pPr>
              <a:t>3</a:t>
            </a:fld>
            <a:endParaRPr lang="en-US" smtClean="0"/>
          </a:p>
        </p:txBody>
      </p:sp>
      <p:sp>
        <p:nvSpPr>
          <p:cNvPr id="4099" name="Text Box 3"/>
          <p:cNvSpPr txBox="1">
            <a:spLocks noChangeArrowheads="1"/>
          </p:cNvSpPr>
          <p:nvPr/>
        </p:nvSpPr>
        <p:spPr bwMode="auto">
          <a:xfrm>
            <a:off x="76200" y="76200"/>
            <a:ext cx="461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Hurricanes and the southeastern US</a:t>
            </a:r>
          </a:p>
        </p:txBody>
      </p:sp>
      <p:sp>
        <p:nvSpPr>
          <p:cNvPr id="4100" name="Text Box 4"/>
          <p:cNvSpPr txBox="1">
            <a:spLocks noChangeArrowheads="1"/>
          </p:cNvSpPr>
          <p:nvPr/>
        </p:nvSpPr>
        <p:spPr bwMode="auto">
          <a:xfrm>
            <a:off x="18256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Hurricanes are a fact of life in the southeastern US, as residents of Atlantic and Gulf of Mexico coastal communities know all too well. These tropical systems, which develop over the warm waters of the southern Atlantic, Caribbean, and Gulf of Mexico, are most active during the months of August through October.</a:t>
            </a:r>
          </a:p>
        </p:txBody>
      </p:sp>
      <p:grpSp>
        <p:nvGrpSpPr>
          <p:cNvPr id="4101" name="Group 5"/>
          <p:cNvGrpSpPr>
            <a:grpSpLocks/>
          </p:cNvGrpSpPr>
          <p:nvPr/>
        </p:nvGrpSpPr>
        <p:grpSpPr bwMode="auto">
          <a:xfrm>
            <a:off x="282575" y="2009775"/>
            <a:ext cx="8580438" cy="4430713"/>
            <a:chOff x="182563" y="2009775"/>
            <a:chExt cx="8580437" cy="4431337"/>
          </a:xfrm>
        </p:grpSpPr>
        <p:pic>
          <p:nvPicPr>
            <p:cNvPr id="4102" name="Picture 3" descr="Historical Hurricane Tracks - Google Chrome"/>
            <p:cNvPicPr>
              <a:picLocks noChangeAspect="1"/>
            </p:cNvPicPr>
            <p:nvPr/>
          </p:nvPicPr>
          <p:blipFill>
            <a:blip r:embed="rId3">
              <a:extLst>
                <a:ext uri="{28A0092B-C50C-407E-A947-70E740481C1C}">
                  <a14:useLocalDpi xmlns:a14="http://schemas.microsoft.com/office/drawing/2010/main" val="0"/>
                </a:ext>
              </a:extLst>
            </a:blip>
            <a:srcRect l="-2"/>
            <a:stretch>
              <a:fillRect/>
            </a:stretch>
          </p:blipFill>
          <p:spPr bwMode="auto">
            <a:xfrm>
              <a:off x="2581274" y="2009775"/>
              <a:ext cx="6181726" cy="443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
            <p:cNvGrpSpPr>
              <a:grpSpLocks/>
            </p:cNvGrpSpPr>
            <p:nvPr/>
          </p:nvGrpSpPr>
          <p:grpSpPr bwMode="auto">
            <a:xfrm>
              <a:off x="182563" y="2009775"/>
              <a:ext cx="5789612" cy="4408899"/>
              <a:chOff x="182563" y="2009775"/>
              <a:chExt cx="5789612" cy="4408899"/>
            </a:xfrm>
          </p:grpSpPr>
          <p:sp>
            <p:nvSpPr>
              <p:cNvPr id="21" name="Text Box 4"/>
              <p:cNvSpPr txBox="1">
                <a:spLocks noChangeArrowheads="1"/>
              </p:cNvSpPr>
              <p:nvPr/>
            </p:nvSpPr>
            <p:spPr bwMode="auto">
              <a:xfrm>
                <a:off x="182563" y="2009775"/>
                <a:ext cx="2398713" cy="4409109"/>
              </a:xfrm>
              <a:prstGeom prst="rect">
                <a:avLst/>
              </a:prstGeom>
              <a:solidFill>
                <a:srgbClr val="DEEEED"/>
              </a:solidFill>
              <a:ln w="25400" algn="ctr">
                <a:solidFill>
                  <a:srgbClr val="006699"/>
                </a:solidFill>
                <a:miter lim="800000"/>
                <a:headEnd/>
                <a:tailEnd/>
              </a:ln>
            </p:spPr>
            <p:txBody>
              <a:bodyPr>
                <a:spAutoFit/>
              </a:bodyPr>
              <a:lstStyle/>
              <a:p>
                <a:pPr eaLnBrk="0" hangingPunct="0">
                  <a:spcAft>
                    <a:spcPts val="600"/>
                  </a:spcAft>
                  <a:defRPr/>
                </a:pPr>
                <a:r>
                  <a:rPr lang="en-US" sz="1450" b="0" dirty="0"/>
                  <a:t>This map, from the National Oceanic and Atmospheric Administration (NOAA) shows the tracks of all </a:t>
                </a:r>
                <a:r>
                  <a:rPr lang="en-US" sz="1450" i="1" dirty="0"/>
                  <a:t>major</a:t>
                </a:r>
                <a:r>
                  <a:rPr lang="en-US" sz="1450" b="0" dirty="0"/>
                  <a:t> hurricanes (Cat-3 and above) in the southeastern US from 1888-2008 (only 20 years of data!). </a:t>
                </a:r>
              </a:p>
              <a:p>
                <a:pPr eaLnBrk="0" hangingPunct="0">
                  <a:spcAft>
                    <a:spcPts val="600"/>
                  </a:spcAft>
                  <a:defRPr/>
                </a:pPr>
                <a:r>
                  <a:rPr lang="en-US" sz="1450" b="0" dirty="0"/>
                  <a:t>Notice there are three places were the hurricane tracks converge: </a:t>
                </a:r>
                <a:r>
                  <a:rPr lang="en-US" sz="1450" b="0" dirty="0">
                    <a:solidFill>
                      <a:srgbClr val="FF0000"/>
                    </a:solidFill>
                  </a:rPr>
                  <a:t>the southern Gulf coast</a:t>
                </a:r>
                <a:r>
                  <a:rPr lang="en-US" sz="1450" b="0" dirty="0"/>
                  <a:t>, </a:t>
                </a:r>
                <a:r>
                  <a:rPr lang="en-US" sz="1450" b="0" dirty="0">
                    <a:solidFill>
                      <a:srgbClr val="0070C0"/>
                    </a:solidFill>
                  </a:rPr>
                  <a:t>south Florida</a:t>
                </a:r>
                <a:r>
                  <a:rPr lang="en-US" sz="1450" b="0" dirty="0"/>
                  <a:t>, and </a:t>
                </a:r>
                <a:r>
                  <a:rPr lang="en-US" sz="1450" b="0" dirty="0">
                    <a:solidFill>
                      <a:srgbClr val="00B050"/>
                    </a:solidFill>
                  </a:rPr>
                  <a:t>coastal North Carolina</a:t>
                </a:r>
                <a:r>
                  <a:rPr lang="en-US" sz="1450" b="0" dirty="0"/>
                  <a:t>. In this module you will learn about why hurricanes pose such a threat to New Orleans.</a:t>
                </a:r>
                <a:endParaRPr lang="en-US" sz="1500" b="0" dirty="0"/>
              </a:p>
            </p:txBody>
          </p:sp>
          <p:sp>
            <p:nvSpPr>
              <p:cNvPr id="4107" name="Oval 25"/>
              <p:cNvSpPr>
                <a:spLocks noChangeArrowheads="1"/>
              </p:cNvSpPr>
              <p:nvPr/>
            </p:nvSpPr>
            <p:spPr bwMode="auto">
              <a:xfrm>
                <a:off x="2733672" y="4040767"/>
                <a:ext cx="242887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4108" name="Rectangle 7"/>
              <p:cNvSpPr>
                <a:spLocks noChangeArrowheads="1"/>
              </p:cNvSpPr>
              <p:nvPr/>
            </p:nvSpPr>
            <p:spPr bwMode="auto">
              <a:xfrm>
                <a:off x="2657472" y="2084568"/>
                <a:ext cx="3314703" cy="138499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Hurricanes are graded in intensity by the Saffir-Simpson intensity scale, from Cat-1 (sustained winds 74-95 mph) to Cat-5 (sustained winds &gt; 155 mph). Notice the hurricane tracks on this figure are color-coded by their intensity.</a:t>
                </a:r>
              </a:p>
            </p:txBody>
          </p:sp>
        </p:grpSp>
        <p:sp>
          <p:nvSpPr>
            <p:cNvPr id="4104" name="Oval 4"/>
            <p:cNvSpPr>
              <a:spLocks noChangeArrowheads="1"/>
            </p:cNvSpPr>
            <p:nvPr/>
          </p:nvSpPr>
          <p:spPr bwMode="auto">
            <a:xfrm>
              <a:off x="6276975" y="5362575"/>
              <a:ext cx="96202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4105" name="Oval 23"/>
            <p:cNvSpPr>
              <a:spLocks noChangeArrowheads="1"/>
            </p:cNvSpPr>
            <p:nvPr/>
          </p:nvSpPr>
          <p:spPr bwMode="auto">
            <a:xfrm>
              <a:off x="7196137" y="2571750"/>
              <a:ext cx="962025" cy="962025"/>
            </a:xfrm>
            <a:prstGeom prst="ellipse">
              <a:avLst/>
            </a:prstGeom>
            <a:solidFill>
              <a:srgbClr val="FF9999">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p:txBody>
          <a:bodyPr/>
          <a:lstStyle/>
          <a:p>
            <a:pPr>
              <a:defRPr/>
            </a:pPr>
            <a:fld id="{E0F30A6D-E7DB-48E6-BB91-8EBC16B339FE}" type="slidenum">
              <a:rPr lang="en-US" smtClean="0"/>
              <a:pPr>
                <a:defRPr/>
              </a:pPr>
              <a:t>4</a:t>
            </a:fld>
            <a:endParaRPr lang="en-US" smtClean="0"/>
          </a:p>
        </p:txBody>
      </p:sp>
      <p:sp>
        <p:nvSpPr>
          <p:cNvPr id="5123" name="Text Box 3"/>
          <p:cNvSpPr txBox="1">
            <a:spLocks noChangeArrowheads="1"/>
          </p:cNvSpPr>
          <p:nvPr/>
        </p:nvSpPr>
        <p:spPr bwMode="auto">
          <a:xfrm>
            <a:off x="76200" y="76200"/>
            <a:ext cx="321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and Katrina</a:t>
            </a:r>
          </a:p>
        </p:txBody>
      </p:sp>
      <p:sp>
        <p:nvSpPr>
          <p:cNvPr id="5124" name="Text Box 4"/>
          <p:cNvSpPr txBox="1">
            <a:spLocks noChangeArrowheads="1"/>
          </p:cNvSpPr>
          <p:nvPr/>
        </p:nvSpPr>
        <p:spPr bwMode="auto">
          <a:xfrm>
            <a:off x="179388" y="792163"/>
            <a:ext cx="8782050" cy="1816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600" b="0"/>
              <a:t>Hurricane Katrina in 2005 was the most costly natural disaster in US history. Unlike Andrew, there was ample warning that a ferocious hurricane was building at sea and was predicted to make landfall new Orleans. It became a hurricane on August 25</a:t>
            </a:r>
            <a:r>
              <a:rPr lang="en-US" sz="1600" b="0" baseline="30000"/>
              <a:t>th</a:t>
            </a:r>
            <a:r>
              <a:rPr lang="en-US" sz="1600" b="0"/>
              <a:t>, made landfall in the Bahamas, and then entered the Gulf of Mexico where it intensified from a Cat-3 to a Cat-5 hurricane in only nine hours. Fortunately, the hurricane weakened from its peak strength as it drove north, and made landfall as a Cat-3 hurricane early in the morning on August 29</a:t>
            </a:r>
            <a:r>
              <a:rPr lang="en-US" sz="1600" b="0" baseline="30000"/>
              <a:t>th</a:t>
            </a:r>
            <a:r>
              <a:rPr lang="en-US" sz="1600" b="0"/>
              <a:t> just east of New Orleans—nearly exactly where it was predicted to strike.</a:t>
            </a:r>
          </a:p>
        </p:txBody>
      </p:sp>
      <p:pic>
        <p:nvPicPr>
          <p:cNvPr id="5125" name="Picture 47" descr="http://www.solcomhouse.com/images/KATRINA-track.gif"/>
          <p:cNvPicPr>
            <a:picLocks noChangeAspect="1" noChangeArrowheads="1"/>
          </p:cNvPicPr>
          <p:nvPr/>
        </p:nvPicPr>
        <p:blipFill>
          <a:blip r:embed="rId3">
            <a:extLst>
              <a:ext uri="{28A0092B-C50C-407E-A947-70E740481C1C}">
                <a14:useLocalDpi xmlns:a14="http://schemas.microsoft.com/office/drawing/2010/main" val="0"/>
              </a:ext>
            </a:extLst>
          </a:blip>
          <a:srcRect t="13786"/>
          <a:stretch>
            <a:fillRect/>
          </a:stretch>
        </p:blipFill>
        <p:spPr bwMode="auto">
          <a:xfrm>
            <a:off x="182563" y="3009900"/>
            <a:ext cx="55260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9" descr="http://www.katrina.noaa.gov/satellite/images/katrina-08-29-2005-1315z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820988"/>
            <a:ext cx="371633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5810250" y="5337175"/>
            <a:ext cx="3054350" cy="1076325"/>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600" b="0">
                <a:solidFill>
                  <a:srgbClr val="800000"/>
                </a:solidFill>
              </a:rPr>
              <a:t>Unlike Andrew, Katrina was a giant, with hurricane-force winds extending over 120 miles from the center.</a:t>
            </a:r>
            <a:endParaRPr lang="en-US" sz="1600" b="0"/>
          </a:p>
        </p:txBody>
      </p:sp>
      <p:sp>
        <p:nvSpPr>
          <p:cNvPr id="5128" name="TextBox 7"/>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Images from NOAA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6200" y="76200"/>
            <a:ext cx="321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and Katrina</a:t>
            </a:r>
          </a:p>
        </p:txBody>
      </p:sp>
      <p:sp>
        <p:nvSpPr>
          <p:cNvPr id="6147" name="Slide Number Placeholder 5"/>
          <p:cNvSpPr>
            <a:spLocks noGrp="1"/>
          </p:cNvSpPr>
          <p:nvPr>
            <p:ph type="sldNum" sz="quarter" idx="12"/>
          </p:nvPr>
        </p:nvSpPr>
        <p:spPr/>
        <p:txBody>
          <a:bodyPr/>
          <a:lstStyle/>
          <a:p>
            <a:pPr>
              <a:defRPr/>
            </a:pPr>
            <a:fld id="{9C863EDF-2003-4508-BC3A-797CA6FB9C06}" type="slidenum">
              <a:rPr lang="en-US" smtClean="0"/>
              <a:pPr>
                <a:defRPr/>
              </a:pPr>
              <a:t>5</a:t>
            </a:fld>
            <a:endParaRPr lang="en-US" smtClean="0"/>
          </a:p>
        </p:txBody>
      </p:sp>
      <p:sp>
        <p:nvSpPr>
          <p:cNvPr id="6148" name="Text Box 4"/>
          <p:cNvSpPr txBox="1">
            <a:spLocks noChangeArrowheads="1"/>
          </p:cNvSpPr>
          <p:nvPr/>
        </p:nvSpPr>
        <p:spPr bwMode="auto">
          <a:xfrm>
            <a:off x="176213" y="792163"/>
            <a:ext cx="8785225" cy="1077912"/>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Although Katrina made landfall as a weakening Cat-3 hurricane, the damage was devastating, as levees protecting the city from rising waters failed. The storm surge was estimated at over 8 meters (25 feet)! Over 1,800 people lost their lives, and property damage exceeded $81 billion dollars. Over 80% of the city was flooded, and 75% of its homes were damaged. </a:t>
            </a:r>
          </a:p>
        </p:txBody>
      </p:sp>
      <p:pic>
        <p:nvPicPr>
          <p:cNvPr id="6149" name="Picture 2" descr="http://www.katrina.noaa.gov/helicopter/images/katrina-new-orleans-flooding3-20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014538"/>
            <a:ext cx="609123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ttp://www.tulane.edu/~sanelson/Katrina/Katrina%20Images/Industrial%20Canal%20Breac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2014538"/>
            <a:ext cx="35639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www.tulane.edu/~sanelson/Katrina/Katrina%20Images/Near%2017th%20St%20Canal%20brea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4176713"/>
            <a:ext cx="35639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5"/>
          <p:cNvSpPr txBox="1">
            <a:spLocks noChangeArrowheads="1"/>
          </p:cNvSpPr>
          <p:nvPr/>
        </p:nvSpPr>
        <p:spPr bwMode="auto">
          <a:xfrm>
            <a:off x="182563" y="6383338"/>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Photos from NOAA and Tuilane University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76200" y="76200"/>
            <a:ext cx="664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stuck between a rock and a hard place!</a:t>
            </a:r>
          </a:p>
        </p:txBody>
      </p:sp>
      <p:sp>
        <p:nvSpPr>
          <p:cNvPr id="6147" name="Slide Number Placeholder 5"/>
          <p:cNvSpPr>
            <a:spLocks noGrp="1"/>
          </p:cNvSpPr>
          <p:nvPr>
            <p:ph type="sldNum" sz="quarter" idx="12"/>
          </p:nvPr>
        </p:nvSpPr>
        <p:spPr/>
        <p:txBody>
          <a:bodyPr/>
          <a:lstStyle/>
          <a:p>
            <a:pPr>
              <a:defRPr/>
            </a:pPr>
            <a:fld id="{9527A8BC-9D80-4FEA-8A89-0FE85AD88B99}" type="slidenum">
              <a:rPr lang="en-US" smtClean="0"/>
              <a:pPr>
                <a:defRPr/>
              </a:pPr>
              <a:t>6</a:t>
            </a:fld>
            <a:endParaRPr lang="en-US" smtClean="0"/>
          </a:p>
        </p:txBody>
      </p:sp>
      <p:sp>
        <p:nvSpPr>
          <p:cNvPr id="7172" name="Text Box 4"/>
          <p:cNvSpPr txBox="1">
            <a:spLocks noChangeArrowheads="1"/>
          </p:cNvSpPr>
          <p:nvPr/>
        </p:nvSpPr>
        <p:spPr bwMode="auto">
          <a:xfrm>
            <a:off x="179388" y="792163"/>
            <a:ext cx="8785225" cy="5842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Such flooding had happened before. New Orleans is at risk at flooding from two sources: the Mississippi River, to the south and Lake Ponchartrain, to the north. </a:t>
            </a:r>
          </a:p>
        </p:txBody>
      </p:sp>
      <p:grpSp>
        <p:nvGrpSpPr>
          <p:cNvPr id="7173" name="Group 8"/>
          <p:cNvGrpSpPr>
            <a:grpSpLocks/>
          </p:cNvGrpSpPr>
          <p:nvPr/>
        </p:nvGrpSpPr>
        <p:grpSpPr bwMode="auto">
          <a:xfrm>
            <a:off x="282575" y="1579563"/>
            <a:ext cx="8578850" cy="5003800"/>
            <a:chOff x="295276" y="1580302"/>
            <a:chExt cx="8578136" cy="5003061"/>
          </a:xfrm>
        </p:grpSpPr>
        <p:grpSp>
          <p:nvGrpSpPr>
            <p:cNvPr id="7175" name="Group 7"/>
            <p:cNvGrpSpPr>
              <a:grpSpLocks/>
            </p:cNvGrpSpPr>
            <p:nvPr/>
          </p:nvGrpSpPr>
          <p:grpSpPr bwMode="auto">
            <a:xfrm>
              <a:off x="1585665" y="1580302"/>
              <a:ext cx="5972670" cy="5003061"/>
              <a:chOff x="1585665" y="1580302"/>
              <a:chExt cx="5972670" cy="5003061"/>
            </a:xfrm>
          </p:grpSpPr>
          <p:pic>
            <p:nvPicPr>
              <p:cNvPr id="7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665" y="1580302"/>
                <a:ext cx="5972670" cy="500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9" name="Group 4"/>
              <p:cNvGrpSpPr>
                <a:grpSpLocks/>
              </p:cNvGrpSpPr>
              <p:nvPr/>
            </p:nvGrpSpPr>
            <p:grpSpPr bwMode="auto">
              <a:xfrm>
                <a:off x="1885950" y="1695450"/>
                <a:ext cx="4922044" cy="4300538"/>
                <a:chOff x="1885950" y="1695450"/>
                <a:chExt cx="4922044" cy="4300538"/>
              </a:xfrm>
            </p:grpSpPr>
            <p:sp>
              <p:nvSpPr>
                <p:cNvPr id="2" name="Freeform 1"/>
                <p:cNvSpPr/>
                <p:nvPr/>
              </p:nvSpPr>
              <p:spPr>
                <a:xfrm>
                  <a:off x="1885819" y="1696172"/>
                  <a:ext cx="2627094" cy="1909481"/>
                </a:xfrm>
                <a:custGeom>
                  <a:avLst/>
                  <a:gdLst>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38100 w 2622550"/>
                    <a:gd name="connsiteY4" fmla="*/ 184150 h 1909007"/>
                    <a:gd name="connsiteX5" fmla="*/ 76200 w 2622550"/>
                    <a:gd name="connsiteY5" fmla="*/ 184150 h 1909007"/>
                    <a:gd name="connsiteX6" fmla="*/ 114300 w 2622550"/>
                    <a:gd name="connsiteY6" fmla="*/ 184150 h 1909007"/>
                    <a:gd name="connsiteX7" fmla="*/ 152400 w 2622550"/>
                    <a:gd name="connsiteY7" fmla="*/ 222250 h 1909007"/>
                    <a:gd name="connsiteX8" fmla="*/ 152400 w 2622550"/>
                    <a:gd name="connsiteY8" fmla="*/ 260350 h 1909007"/>
                    <a:gd name="connsiteX9" fmla="*/ 88900 w 2622550"/>
                    <a:gd name="connsiteY9" fmla="*/ 317500 h 1909007"/>
                    <a:gd name="connsiteX10" fmla="*/ 57150 w 2622550"/>
                    <a:gd name="connsiteY10" fmla="*/ 323850 h 1909007"/>
                    <a:gd name="connsiteX11" fmla="*/ 76200 w 2622550"/>
                    <a:gd name="connsiteY11" fmla="*/ 355600 h 1909007"/>
                    <a:gd name="connsiteX12" fmla="*/ 127000 w 2622550"/>
                    <a:gd name="connsiteY12" fmla="*/ 349250 h 1909007"/>
                    <a:gd name="connsiteX13" fmla="*/ 184150 w 2622550"/>
                    <a:gd name="connsiteY13" fmla="*/ 330200 h 1909007"/>
                    <a:gd name="connsiteX14" fmla="*/ 215900 w 2622550"/>
                    <a:gd name="connsiteY14" fmla="*/ 317500 h 1909007"/>
                    <a:gd name="connsiteX15" fmla="*/ 260350 w 2622550"/>
                    <a:gd name="connsiteY15" fmla="*/ 317500 h 1909007"/>
                    <a:gd name="connsiteX16" fmla="*/ 266700 w 2622550"/>
                    <a:gd name="connsiteY16" fmla="*/ 406400 h 1909007"/>
                    <a:gd name="connsiteX17" fmla="*/ 266700 w 2622550"/>
                    <a:gd name="connsiteY17" fmla="*/ 508000 h 1909007"/>
                    <a:gd name="connsiteX18" fmla="*/ 254000 w 2622550"/>
                    <a:gd name="connsiteY18" fmla="*/ 571500 h 1909007"/>
                    <a:gd name="connsiteX19" fmla="*/ 209550 w 2622550"/>
                    <a:gd name="connsiteY19" fmla="*/ 654050 h 1909007"/>
                    <a:gd name="connsiteX20" fmla="*/ 165100 w 2622550"/>
                    <a:gd name="connsiteY20" fmla="*/ 704850 h 1909007"/>
                    <a:gd name="connsiteX21" fmla="*/ 146050 w 2622550"/>
                    <a:gd name="connsiteY21" fmla="*/ 749300 h 1909007"/>
                    <a:gd name="connsiteX22" fmla="*/ 152400 w 2622550"/>
                    <a:gd name="connsiteY22" fmla="*/ 787400 h 1909007"/>
                    <a:gd name="connsiteX23" fmla="*/ 196850 w 2622550"/>
                    <a:gd name="connsiteY23" fmla="*/ 787400 h 1909007"/>
                    <a:gd name="connsiteX24" fmla="*/ 279400 w 2622550"/>
                    <a:gd name="connsiteY24" fmla="*/ 787400 h 1909007"/>
                    <a:gd name="connsiteX25" fmla="*/ 336550 w 2622550"/>
                    <a:gd name="connsiteY25" fmla="*/ 774700 h 1909007"/>
                    <a:gd name="connsiteX26" fmla="*/ 361950 w 2622550"/>
                    <a:gd name="connsiteY26" fmla="*/ 793750 h 1909007"/>
                    <a:gd name="connsiteX27" fmla="*/ 381000 w 2622550"/>
                    <a:gd name="connsiteY27" fmla="*/ 825500 h 1909007"/>
                    <a:gd name="connsiteX28" fmla="*/ 361950 w 2622550"/>
                    <a:gd name="connsiteY28" fmla="*/ 850900 h 1909007"/>
                    <a:gd name="connsiteX29" fmla="*/ 317500 w 2622550"/>
                    <a:gd name="connsiteY29" fmla="*/ 850900 h 1909007"/>
                    <a:gd name="connsiteX30" fmla="*/ 273050 w 2622550"/>
                    <a:gd name="connsiteY30" fmla="*/ 850900 h 1909007"/>
                    <a:gd name="connsiteX31" fmla="*/ 215900 w 2622550"/>
                    <a:gd name="connsiteY31" fmla="*/ 857250 h 1909007"/>
                    <a:gd name="connsiteX32" fmla="*/ 190500 w 2622550"/>
                    <a:gd name="connsiteY32" fmla="*/ 882650 h 1909007"/>
                    <a:gd name="connsiteX33" fmla="*/ 196850 w 2622550"/>
                    <a:gd name="connsiteY33" fmla="*/ 908050 h 1909007"/>
                    <a:gd name="connsiteX34" fmla="*/ 266700 w 2622550"/>
                    <a:gd name="connsiteY34" fmla="*/ 946150 h 1909007"/>
                    <a:gd name="connsiteX35" fmla="*/ 323850 w 2622550"/>
                    <a:gd name="connsiteY35" fmla="*/ 946150 h 1909007"/>
                    <a:gd name="connsiteX36" fmla="*/ 368300 w 2622550"/>
                    <a:gd name="connsiteY36" fmla="*/ 958850 h 1909007"/>
                    <a:gd name="connsiteX37" fmla="*/ 412750 w 2622550"/>
                    <a:gd name="connsiteY37" fmla="*/ 984250 h 1909007"/>
                    <a:gd name="connsiteX38" fmla="*/ 444500 w 2622550"/>
                    <a:gd name="connsiteY38" fmla="*/ 1009650 h 1909007"/>
                    <a:gd name="connsiteX39" fmla="*/ 450850 w 2622550"/>
                    <a:gd name="connsiteY39" fmla="*/ 1041400 h 1909007"/>
                    <a:gd name="connsiteX40" fmla="*/ 425450 w 2622550"/>
                    <a:gd name="connsiteY40" fmla="*/ 1073150 h 1909007"/>
                    <a:gd name="connsiteX41" fmla="*/ 374650 w 2622550"/>
                    <a:gd name="connsiteY41" fmla="*/ 1111250 h 1909007"/>
                    <a:gd name="connsiteX42" fmla="*/ 349250 w 2622550"/>
                    <a:gd name="connsiteY42" fmla="*/ 1149350 h 1909007"/>
                    <a:gd name="connsiteX43" fmla="*/ 349250 w 2622550"/>
                    <a:gd name="connsiteY43" fmla="*/ 1193800 h 1909007"/>
                    <a:gd name="connsiteX44" fmla="*/ 368300 w 2622550"/>
                    <a:gd name="connsiteY44" fmla="*/ 1225550 h 1909007"/>
                    <a:gd name="connsiteX45" fmla="*/ 419100 w 2622550"/>
                    <a:gd name="connsiteY45" fmla="*/ 1193800 h 1909007"/>
                    <a:gd name="connsiteX46" fmla="*/ 476250 w 2622550"/>
                    <a:gd name="connsiteY46" fmla="*/ 1149350 h 1909007"/>
                    <a:gd name="connsiteX47" fmla="*/ 514350 w 2622550"/>
                    <a:gd name="connsiteY47" fmla="*/ 1136650 h 1909007"/>
                    <a:gd name="connsiteX48" fmla="*/ 584200 w 2622550"/>
                    <a:gd name="connsiteY48" fmla="*/ 1143000 h 1909007"/>
                    <a:gd name="connsiteX49" fmla="*/ 635000 w 2622550"/>
                    <a:gd name="connsiteY49" fmla="*/ 1181100 h 1909007"/>
                    <a:gd name="connsiteX50" fmla="*/ 711200 w 2622550"/>
                    <a:gd name="connsiteY50" fmla="*/ 1257300 h 1909007"/>
                    <a:gd name="connsiteX51" fmla="*/ 711200 w 2622550"/>
                    <a:gd name="connsiteY51" fmla="*/ 1295400 h 1909007"/>
                    <a:gd name="connsiteX52" fmla="*/ 679450 w 2622550"/>
                    <a:gd name="connsiteY52" fmla="*/ 1346200 h 1909007"/>
                    <a:gd name="connsiteX53" fmla="*/ 654050 w 2622550"/>
                    <a:gd name="connsiteY53" fmla="*/ 1365250 h 1909007"/>
                    <a:gd name="connsiteX54" fmla="*/ 711200 w 2622550"/>
                    <a:gd name="connsiteY54" fmla="*/ 1403350 h 1909007"/>
                    <a:gd name="connsiteX55" fmla="*/ 812800 w 2622550"/>
                    <a:gd name="connsiteY55" fmla="*/ 1428750 h 1909007"/>
                    <a:gd name="connsiteX56" fmla="*/ 831850 w 2622550"/>
                    <a:gd name="connsiteY56" fmla="*/ 1377950 h 1909007"/>
                    <a:gd name="connsiteX57" fmla="*/ 844550 w 2622550"/>
                    <a:gd name="connsiteY57" fmla="*/ 1346200 h 1909007"/>
                    <a:gd name="connsiteX58" fmla="*/ 882650 w 2622550"/>
                    <a:gd name="connsiteY58" fmla="*/ 1377950 h 1909007"/>
                    <a:gd name="connsiteX59" fmla="*/ 908050 w 2622550"/>
                    <a:gd name="connsiteY59" fmla="*/ 1435100 h 1909007"/>
                    <a:gd name="connsiteX60" fmla="*/ 927100 w 2622550"/>
                    <a:gd name="connsiteY60" fmla="*/ 1524000 h 1909007"/>
                    <a:gd name="connsiteX61" fmla="*/ 984250 w 2622550"/>
                    <a:gd name="connsiteY61" fmla="*/ 1536700 h 1909007"/>
                    <a:gd name="connsiteX62" fmla="*/ 1028700 w 2622550"/>
                    <a:gd name="connsiteY62" fmla="*/ 1549400 h 1909007"/>
                    <a:gd name="connsiteX63" fmla="*/ 1060450 w 2622550"/>
                    <a:gd name="connsiteY63" fmla="*/ 1549400 h 1909007"/>
                    <a:gd name="connsiteX64" fmla="*/ 1079500 w 2622550"/>
                    <a:gd name="connsiteY64" fmla="*/ 1663700 h 1909007"/>
                    <a:gd name="connsiteX65" fmla="*/ 1066800 w 2622550"/>
                    <a:gd name="connsiteY65" fmla="*/ 1714500 h 1909007"/>
                    <a:gd name="connsiteX66" fmla="*/ 1092200 w 2622550"/>
                    <a:gd name="connsiteY66" fmla="*/ 1758950 h 1909007"/>
                    <a:gd name="connsiteX67" fmla="*/ 1111250 w 2622550"/>
                    <a:gd name="connsiteY67" fmla="*/ 1765300 h 1909007"/>
                    <a:gd name="connsiteX68" fmla="*/ 1149350 w 2622550"/>
                    <a:gd name="connsiteY68" fmla="*/ 1733550 h 1909007"/>
                    <a:gd name="connsiteX69" fmla="*/ 1174750 w 2622550"/>
                    <a:gd name="connsiteY69" fmla="*/ 1689100 h 1909007"/>
                    <a:gd name="connsiteX70" fmla="*/ 1193800 w 2622550"/>
                    <a:gd name="connsiteY70" fmla="*/ 1676400 h 1909007"/>
                    <a:gd name="connsiteX71" fmla="*/ 1282700 w 2622550"/>
                    <a:gd name="connsiteY71" fmla="*/ 1676400 h 1909007"/>
                    <a:gd name="connsiteX72" fmla="*/ 1320800 w 2622550"/>
                    <a:gd name="connsiteY72" fmla="*/ 1663700 h 1909007"/>
                    <a:gd name="connsiteX73" fmla="*/ 1371600 w 2622550"/>
                    <a:gd name="connsiteY73" fmla="*/ 1631950 h 1909007"/>
                    <a:gd name="connsiteX74" fmla="*/ 1460500 w 2622550"/>
                    <a:gd name="connsiteY74" fmla="*/ 1574800 h 1909007"/>
                    <a:gd name="connsiteX75" fmla="*/ 1485900 w 2622550"/>
                    <a:gd name="connsiteY75" fmla="*/ 1568450 h 1909007"/>
                    <a:gd name="connsiteX76" fmla="*/ 1543050 w 2622550"/>
                    <a:gd name="connsiteY76" fmla="*/ 1612900 h 1909007"/>
                    <a:gd name="connsiteX77" fmla="*/ 1574800 w 2622550"/>
                    <a:gd name="connsiteY77" fmla="*/ 1600200 h 1909007"/>
                    <a:gd name="connsiteX78" fmla="*/ 1625600 w 2622550"/>
                    <a:gd name="connsiteY78" fmla="*/ 1581150 h 1909007"/>
                    <a:gd name="connsiteX79" fmla="*/ 1682750 w 2622550"/>
                    <a:gd name="connsiteY79" fmla="*/ 1574800 h 1909007"/>
                    <a:gd name="connsiteX80" fmla="*/ 1765300 w 2622550"/>
                    <a:gd name="connsiteY80" fmla="*/ 1574800 h 1909007"/>
                    <a:gd name="connsiteX81" fmla="*/ 1828800 w 2622550"/>
                    <a:gd name="connsiteY81" fmla="*/ 1574800 h 1909007"/>
                    <a:gd name="connsiteX82" fmla="*/ 1885950 w 2622550"/>
                    <a:gd name="connsiteY82" fmla="*/ 1581150 h 1909007"/>
                    <a:gd name="connsiteX83" fmla="*/ 1898650 w 2622550"/>
                    <a:gd name="connsiteY83" fmla="*/ 1625600 h 1909007"/>
                    <a:gd name="connsiteX84" fmla="*/ 1860550 w 2622550"/>
                    <a:gd name="connsiteY84" fmla="*/ 1644650 h 1909007"/>
                    <a:gd name="connsiteX85" fmla="*/ 1847850 w 2622550"/>
                    <a:gd name="connsiteY85" fmla="*/ 1670050 h 1909007"/>
                    <a:gd name="connsiteX86" fmla="*/ 1924050 w 2622550"/>
                    <a:gd name="connsiteY86" fmla="*/ 1727200 h 1909007"/>
                    <a:gd name="connsiteX87" fmla="*/ 1987550 w 2622550"/>
                    <a:gd name="connsiteY87" fmla="*/ 1746250 h 1909007"/>
                    <a:gd name="connsiteX88" fmla="*/ 2051050 w 2622550"/>
                    <a:gd name="connsiteY88" fmla="*/ 1727200 h 1909007"/>
                    <a:gd name="connsiteX89" fmla="*/ 2070100 w 2622550"/>
                    <a:gd name="connsiteY89" fmla="*/ 1727200 h 1909007"/>
                    <a:gd name="connsiteX90" fmla="*/ 2089150 w 2622550"/>
                    <a:gd name="connsiteY90" fmla="*/ 1765300 h 1909007"/>
                    <a:gd name="connsiteX91" fmla="*/ 2095500 w 2622550"/>
                    <a:gd name="connsiteY91" fmla="*/ 1797050 h 1909007"/>
                    <a:gd name="connsiteX92" fmla="*/ 2127250 w 2622550"/>
                    <a:gd name="connsiteY92" fmla="*/ 1816100 h 1909007"/>
                    <a:gd name="connsiteX93" fmla="*/ 2146300 w 2622550"/>
                    <a:gd name="connsiteY93" fmla="*/ 1835150 h 1909007"/>
                    <a:gd name="connsiteX94" fmla="*/ 2197100 w 2622550"/>
                    <a:gd name="connsiteY94" fmla="*/ 1860550 h 1909007"/>
                    <a:gd name="connsiteX95" fmla="*/ 2241550 w 2622550"/>
                    <a:gd name="connsiteY95" fmla="*/ 1866900 h 1909007"/>
                    <a:gd name="connsiteX96" fmla="*/ 2260600 w 2622550"/>
                    <a:gd name="connsiteY96" fmla="*/ 1866900 h 1909007"/>
                    <a:gd name="connsiteX97" fmla="*/ 2286000 w 2622550"/>
                    <a:gd name="connsiteY97" fmla="*/ 1841500 h 1909007"/>
                    <a:gd name="connsiteX98" fmla="*/ 2305050 w 2622550"/>
                    <a:gd name="connsiteY98" fmla="*/ 1816100 h 1909007"/>
                    <a:gd name="connsiteX99" fmla="*/ 2343150 w 2622550"/>
                    <a:gd name="connsiteY99" fmla="*/ 1797050 h 1909007"/>
                    <a:gd name="connsiteX100" fmla="*/ 2387600 w 2622550"/>
                    <a:gd name="connsiteY100" fmla="*/ 1790700 h 1909007"/>
                    <a:gd name="connsiteX101" fmla="*/ 2419350 w 2622550"/>
                    <a:gd name="connsiteY101" fmla="*/ 1790700 h 1909007"/>
                    <a:gd name="connsiteX102" fmla="*/ 2470150 w 2622550"/>
                    <a:gd name="connsiteY102" fmla="*/ 1816100 h 1909007"/>
                    <a:gd name="connsiteX103" fmla="*/ 2489200 w 2622550"/>
                    <a:gd name="connsiteY103" fmla="*/ 1866900 h 1909007"/>
                    <a:gd name="connsiteX104" fmla="*/ 2508250 w 2622550"/>
                    <a:gd name="connsiteY104" fmla="*/ 1905000 h 1909007"/>
                    <a:gd name="connsiteX105" fmla="*/ 2540000 w 2622550"/>
                    <a:gd name="connsiteY105" fmla="*/ 1905000 h 1909007"/>
                    <a:gd name="connsiteX106" fmla="*/ 2571750 w 2622550"/>
                    <a:gd name="connsiteY106" fmla="*/ 1879600 h 1909007"/>
                    <a:gd name="connsiteX107" fmla="*/ 2622550 w 2622550"/>
                    <a:gd name="connsiteY10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88900 w 2622550"/>
                    <a:gd name="connsiteY8" fmla="*/ 317500 h 1909007"/>
                    <a:gd name="connsiteX9" fmla="*/ 57150 w 2622550"/>
                    <a:gd name="connsiteY9" fmla="*/ 323850 h 1909007"/>
                    <a:gd name="connsiteX10" fmla="*/ 76200 w 2622550"/>
                    <a:gd name="connsiteY10" fmla="*/ 355600 h 1909007"/>
                    <a:gd name="connsiteX11" fmla="*/ 127000 w 2622550"/>
                    <a:gd name="connsiteY11" fmla="*/ 349250 h 1909007"/>
                    <a:gd name="connsiteX12" fmla="*/ 184150 w 2622550"/>
                    <a:gd name="connsiteY12" fmla="*/ 330200 h 1909007"/>
                    <a:gd name="connsiteX13" fmla="*/ 215900 w 2622550"/>
                    <a:gd name="connsiteY13" fmla="*/ 317500 h 1909007"/>
                    <a:gd name="connsiteX14" fmla="*/ 260350 w 2622550"/>
                    <a:gd name="connsiteY14" fmla="*/ 317500 h 1909007"/>
                    <a:gd name="connsiteX15" fmla="*/ 266700 w 2622550"/>
                    <a:gd name="connsiteY15" fmla="*/ 406400 h 1909007"/>
                    <a:gd name="connsiteX16" fmla="*/ 266700 w 2622550"/>
                    <a:gd name="connsiteY16" fmla="*/ 508000 h 1909007"/>
                    <a:gd name="connsiteX17" fmla="*/ 254000 w 2622550"/>
                    <a:gd name="connsiteY17" fmla="*/ 571500 h 1909007"/>
                    <a:gd name="connsiteX18" fmla="*/ 209550 w 2622550"/>
                    <a:gd name="connsiteY18" fmla="*/ 654050 h 1909007"/>
                    <a:gd name="connsiteX19" fmla="*/ 165100 w 2622550"/>
                    <a:gd name="connsiteY19" fmla="*/ 704850 h 1909007"/>
                    <a:gd name="connsiteX20" fmla="*/ 146050 w 2622550"/>
                    <a:gd name="connsiteY20" fmla="*/ 749300 h 1909007"/>
                    <a:gd name="connsiteX21" fmla="*/ 152400 w 2622550"/>
                    <a:gd name="connsiteY21" fmla="*/ 787400 h 1909007"/>
                    <a:gd name="connsiteX22" fmla="*/ 196850 w 2622550"/>
                    <a:gd name="connsiteY22" fmla="*/ 787400 h 1909007"/>
                    <a:gd name="connsiteX23" fmla="*/ 279400 w 2622550"/>
                    <a:gd name="connsiteY23" fmla="*/ 787400 h 1909007"/>
                    <a:gd name="connsiteX24" fmla="*/ 336550 w 2622550"/>
                    <a:gd name="connsiteY24" fmla="*/ 774700 h 1909007"/>
                    <a:gd name="connsiteX25" fmla="*/ 361950 w 2622550"/>
                    <a:gd name="connsiteY25" fmla="*/ 793750 h 1909007"/>
                    <a:gd name="connsiteX26" fmla="*/ 381000 w 2622550"/>
                    <a:gd name="connsiteY26" fmla="*/ 825500 h 1909007"/>
                    <a:gd name="connsiteX27" fmla="*/ 361950 w 2622550"/>
                    <a:gd name="connsiteY27" fmla="*/ 850900 h 1909007"/>
                    <a:gd name="connsiteX28" fmla="*/ 317500 w 2622550"/>
                    <a:gd name="connsiteY28" fmla="*/ 850900 h 1909007"/>
                    <a:gd name="connsiteX29" fmla="*/ 273050 w 2622550"/>
                    <a:gd name="connsiteY29" fmla="*/ 850900 h 1909007"/>
                    <a:gd name="connsiteX30" fmla="*/ 215900 w 2622550"/>
                    <a:gd name="connsiteY30" fmla="*/ 857250 h 1909007"/>
                    <a:gd name="connsiteX31" fmla="*/ 190500 w 2622550"/>
                    <a:gd name="connsiteY31" fmla="*/ 882650 h 1909007"/>
                    <a:gd name="connsiteX32" fmla="*/ 196850 w 2622550"/>
                    <a:gd name="connsiteY32" fmla="*/ 908050 h 1909007"/>
                    <a:gd name="connsiteX33" fmla="*/ 266700 w 2622550"/>
                    <a:gd name="connsiteY33" fmla="*/ 946150 h 1909007"/>
                    <a:gd name="connsiteX34" fmla="*/ 323850 w 2622550"/>
                    <a:gd name="connsiteY34" fmla="*/ 946150 h 1909007"/>
                    <a:gd name="connsiteX35" fmla="*/ 368300 w 2622550"/>
                    <a:gd name="connsiteY35" fmla="*/ 958850 h 1909007"/>
                    <a:gd name="connsiteX36" fmla="*/ 412750 w 2622550"/>
                    <a:gd name="connsiteY36" fmla="*/ 984250 h 1909007"/>
                    <a:gd name="connsiteX37" fmla="*/ 444500 w 2622550"/>
                    <a:gd name="connsiteY37" fmla="*/ 1009650 h 1909007"/>
                    <a:gd name="connsiteX38" fmla="*/ 450850 w 2622550"/>
                    <a:gd name="connsiteY38" fmla="*/ 1041400 h 1909007"/>
                    <a:gd name="connsiteX39" fmla="*/ 425450 w 2622550"/>
                    <a:gd name="connsiteY39" fmla="*/ 1073150 h 1909007"/>
                    <a:gd name="connsiteX40" fmla="*/ 374650 w 2622550"/>
                    <a:gd name="connsiteY40" fmla="*/ 1111250 h 1909007"/>
                    <a:gd name="connsiteX41" fmla="*/ 349250 w 2622550"/>
                    <a:gd name="connsiteY41" fmla="*/ 1149350 h 1909007"/>
                    <a:gd name="connsiteX42" fmla="*/ 349250 w 2622550"/>
                    <a:gd name="connsiteY42" fmla="*/ 1193800 h 1909007"/>
                    <a:gd name="connsiteX43" fmla="*/ 368300 w 2622550"/>
                    <a:gd name="connsiteY43" fmla="*/ 1225550 h 1909007"/>
                    <a:gd name="connsiteX44" fmla="*/ 419100 w 2622550"/>
                    <a:gd name="connsiteY44" fmla="*/ 1193800 h 1909007"/>
                    <a:gd name="connsiteX45" fmla="*/ 476250 w 2622550"/>
                    <a:gd name="connsiteY45" fmla="*/ 1149350 h 1909007"/>
                    <a:gd name="connsiteX46" fmla="*/ 514350 w 2622550"/>
                    <a:gd name="connsiteY46" fmla="*/ 1136650 h 1909007"/>
                    <a:gd name="connsiteX47" fmla="*/ 584200 w 2622550"/>
                    <a:gd name="connsiteY47" fmla="*/ 1143000 h 1909007"/>
                    <a:gd name="connsiteX48" fmla="*/ 635000 w 2622550"/>
                    <a:gd name="connsiteY48" fmla="*/ 1181100 h 1909007"/>
                    <a:gd name="connsiteX49" fmla="*/ 711200 w 2622550"/>
                    <a:gd name="connsiteY49" fmla="*/ 1257300 h 1909007"/>
                    <a:gd name="connsiteX50" fmla="*/ 711200 w 2622550"/>
                    <a:gd name="connsiteY50" fmla="*/ 1295400 h 1909007"/>
                    <a:gd name="connsiteX51" fmla="*/ 679450 w 2622550"/>
                    <a:gd name="connsiteY51" fmla="*/ 1346200 h 1909007"/>
                    <a:gd name="connsiteX52" fmla="*/ 654050 w 2622550"/>
                    <a:gd name="connsiteY52" fmla="*/ 1365250 h 1909007"/>
                    <a:gd name="connsiteX53" fmla="*/ 711200 w 2622550"/>
                    <a:gd name="connsiteY53" fmla="*/ 1403350 h 1909007"/>
                    <a:gd name="connsiteX54" fmla="*/ 812800 w 2622550"/>
                    <a:gd name="connsiteY54" fmla="*/ 1428750 h 1909007"/>
                    <a:gd name="connsiteX55" fmla="*/ 831850 w 2622550"/>
                    <a:gd name="connsiteY55" fmla="*/ 1377950 h 1909007"/>
                    <a:gd name="connsiteX56" fmla="*/ 844550 w 2622550"/>
                    <a:gd name="connsiteY56" fmla="*/ 1346200 h 1909007"/>
                    <a:gd name="connsiteX57" fmla="*/ 882650 w 2622550"/>
                    <a:gd name="connsiteY57" fmla="*/ 1377950 h 1909007"/>
                    <a:gd name="connsiteX58" fmla="*/ 908050 w 2622550"/>
                    <a:gd name="connsiteY58" fmla="*/ 1435100 h 1909007"/>
                    <a:gd name="connsiteX59" fmla="*/ 927100 w 2622550"/>
                    <a:gd name="connsiteY59" fmla="*/ 1524000 h 1909007"/>
                    <a:gd name="connsiteX60" fmla="*/ 984250 w 2622550"/>
                    <a:gd name="connsiteY60" fmla="*/ 1536700 h 1909007"/>
                    <a:gd name="connsiteX61" fmla="*/ 1028700 w 2622550"/>
                    <a:gd name="connsiteY61" fmla="*/ 1549400 h 1909007"/>
                    <a:gd name="connsiteX62" fmla="*/ 1060450 w 2622550"/>
                    <a:gd name="connsiteY62" fmla="*/ 1549400 h 1909007"/>
                    <a:gd name="connsiteX63" fmla="*/ 1079500 w 2622550"/>
                    <a:gd name="connsiteY63" fmla="*/ 1663700 h 1909007"/>
                    <a:gd name="connsiteX64" fmla="*/ 1066800 w 2622550"/>
                    <a:gd name="connsiteY64" fmla="*/ 1714500 h 1909007"/>
                    <a:gd name="connsiteX65" fmla="*/ 1092200 w 2622550"/>
                    <a:gd name="connsiteY65" fmla="*/ 1758950 h 1909007"/>
                    <a:gd name="connsiteX66" fmla="*/ 1111250 w 2622550"/>
                    <a:gd name="connsiteY66" fmla="*/ 1765300 h 1909007"/>
                    <a:gd name="connsiteX67" fmla="*/ 1149350 w 2622550"/>
                    <a:gd name="connsiteY67" fmla="*/ 1733550 h 1909007"/>
                    <a:gd name="connsiteX68" fmla="*/ 1174750 w 2622550"/>
                    <a:gd name="connsiteY68" fmla="*/ 1689100 h 1909007"/>
                    <a:gd name="connsiteX69" fmla="*/ 1193800 w 2622550"/>
                    <a:gd name="connsiteY69" fmla="*/ 1676400 h 1909007"/>
                    <a:gd name="connsiteX70" fmla="*/ 1282700 w 2622550"/>
                    <a:gd name="connsiteY70" fmla="*/ 1676400 h 1909007"/>
                    <a:gd name="connsiteX71" fmla="*/ 1320800 w 2622550"/>
                    <a:gd name="connsiteY71" fmla="*/ 1663700 h 1909007"/>
                    <a:gd name="connsiteX72" fmla="*/ 1371600 w 2622550"/>
                    <a:gd name="connsiteY72" fmla="*/ 1631950 h 1909007"/>
                    <a:gd name="connsiteX73" fmla="*/ 1460500 w 2622550"/>
                    <a:gd name="connsiteY73" fmla="*/ 1574800 h 1909007"/>
                    <a:gd name="connsiteX74" fmla="*/ 1485900 w 2622550"/>
                    <a:gd name="connsiteY74" fmla="*/ 1568450 h 1909007"/>
                    <a:gd name="connsiteX75" fmla="*/ 1543050 w 2622550"/>
                    <a:gd name="connsiteY75" fmla="*/ 1612900 h 1909007"/>
                    <a:gd name="connsiteX76" fmla="*/ 1574800 w 2622550"/>
                    <a:gd name="connsiteY76" fmla="*/ 1600200 h 1909007"/>
                    <a:gd name="connsiteX77" fmla="*/ 1625600 w 2622550"/>
                    <a:gd name="connsiteY77" fmla="*/ 1581150 h 1909007"/>
                    <a:gd name="connsiteX78" fmla="*/ 1682750 w 2622550"/>
                    <a:gd name="connsiteY78" fmla="*/ 1574800 h 1909007"/>
                    <a:gd name="connsiteX79" fmla="*/ 1765300 w 2622550"/>
                    <a:gd name="connsiteY79" fmla="*/ 1574800 h 1909007"/>
                    <a:gd name="connsiteX80" fmla="*/ 1828800 w 2622550"/>
                    <a:gd name="connsiteY80" fmla="*/ 1574800 h 1909007"/>
                    <a:gd name="connsiteX81" fmla="*/ 1885950 w 2622550"/>
                    <a:gd name="connsiteY81" fmla="*/ 1581150 h 1909007"/>
                    <a:gd name="connsiteX82" fmla="*/ 1898650 w 2622550"/>
                    <a:gd name="connsiteY82" fmla="*/ 1625600 h 1909007"/>
                    <a:gd name="connsiteX83" fmla="*/ 1860550 w 2622550"/>
                    <a:gd name="connsiteY83" fmla="*/ 1644650 h 1909007"/>
                    <a:gd name="connsiteX84" fmla="*/ 1847850 w 2622550"/>
                    <a:gd name="connsiteY84" fmla="*/ 1670050 h 1909007"/>
                    <a:gd name="connsiteX85" fmla="*/ 1924050 w 2622550"/>
                    <a:gd name="connsiteY85" fmla="*/ 1727200 h 1909007"/>
                    <a:gd name="connsiteX86" fmla="*/ 1987550 w 2622550"/>
                    <a:gd name="connsiteY86" fmla="*/ 1746250 h 1909007"/>
                    <a:gd name="connsiteX87" fmla="*/ 2051050 w 2622550"/>
                    <a:gd name="connsiteY87" fmla="*/ 1727200 h 1909007"/>
                    <a:gd name="connsiteX88" fmla="*/ 2070100 w 2622550"/>
                    <a:gd name="connsiteY88" fmla="*/ 1727200 h 1909007"/>
                    <a:gd name="connsiteX89" fmla="*/ 2089150 w 2622550"/>
                    <a:gd name="connsiteY89" fmla="*/ 1765300 h 1909007"/>
                    <a:gd name="connsiteX90" fmla="*/ 2095500 w 2622550"/>
                    <a:gd name="connsiteY90" fmla="*/ 1797050 h 1909007"/>
                    <a:gd name="connsiteX91" fmla="*/ 2127250 w 2622550"/>
                    <a:gd name="connsiteY91" fmla="*/ 1816100 h 1909007"/>
                    <a:gd name="connsiteX92" fmla="*/ 2146300 w 2622550"/>
                    <a:gd name="connsiteY92" fmla="*/ 1835150 h 1909007"/>
                    <a:gd name="connsiteX93" fmla="*/ 2197100 w 2622550"/>
                    <a:gd name="connsiteY93" fmla="*/ 1860550 h 1909007"/>
                    <a:gd name="connsiteX94" fmla="*/ 2241550 w 2622550"/>
                    <a:gd name="connsiteY94" fmla="*/ 1866900 h 1909007"/>
                    <a:gd name="connsiteX95" fmla="*/ 2260600 w 2622550"/>
                    <a:gd name="connsiteY95" fmla="*/ 1866900 h 1909007"/>
                    <a:gd name="connsiteX96" fmla="*/ 2286000 w 2622550"/>
                    <a:gd name="connsiteY96" fmla="*/ 1841500 h 1909007"/>
                    <a:gd name="connsiteX97" fmla="*/ 2305050 w 2622550"/>
                    <a:gd name="connsiteY97" fmla="*/ 1816100 h 1909007"/>
                    <a:gd name="connsiteX98" fmla="*/ 2343150 w 2622550"/>
                    <a:gd name="connsiteY98" fmla="*/ 1797050 h 1909007"/>
                    <a:gd name="connsiteX99" fmla="*/ 2387600 w 2622550"/>
                    <a:gd name="connsiteY99" fmla="*/ 1790700 h 1909007"/>
                    <a:gd name="connsiteX100" fmla="*/ 2419350 w 2622550"/>
                    <a:gd name="connsiteY100" fmla="*/ 1790700 h 1909007"/>
                    <a:gd name="connsiteX101" fmla="*/ 2470150 w 2622550"/>
                    <a:gd name="connsiteY101" fmla="*/ 1816100 h 1909007"/>
                    <a:gd name="connsiteX102" fmla="*/ 2489200 w 2622550"/>
                    <a:gd name="connsiteY102" fmla="*/ 1866900 h 1909007"/>
                    <a:gd name="connsiteX103" fmla="*/ 2508250 w 2622550"/>
                    <a:gd name="connsiteY103" fmla="*/ 1905000 h 1909007"/>
                    <a:gd name="connsiteX104" fmla="*/ 2540000 w 2622550"/>
                    <a:gd name="connsiteY104" fmla="*/ 1905000 h 1909007"/>
                    <a:gd name="connsiteX105" fmla="*/ 2571750 w 2622550"/>
                    <a:gd name="connsiteY105" fmla="*/ 1879600 h 1909007"/>
                    <a:gd name="connsiteX106" fmla="*/ 2622550 w 2622550"/>
                    <a:gd name="connsiteY10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15900 w 2622550"/>
                    <a:gd name="connsiteY12" fmla="*/ 317500 h 1909007"/>
                    <a:gd name="connsiteX13" fmla="*/ 260350 w 2622550"/>
                    <a:gd name="connsiteY13" fmla="*/ 317500 h 1909007"/>
                    <a:gd name="connsiteX14" fmla="*/ 266700 w 2622550"/>
                    <a:gd name="connsiteY14" fmla="*/ 406400 h 1909007"/>
                    <a:gd name="connsiteX15" fmla="*/ 266700 w 2622550"/>
                    <a:gd name="connsiteY15" fmla="*/ 508000 h 1909007"/>
                    <a:gd name="connsiteX16" fmla="*/ 254000 w 2622550"/>
                    <a:gd name="connsiteY16" fmla="*/ 571500 h 1909007"/>
                    <a:gd name="connsiteX17" fmla="*/ 209550 w 2622550"/>
                    <a:gd name="connsiteY17" fmla="*/ 654050 h 1909007"/>
                    <a:gd name="connsiteX18" fmla="*/ 165100 w 2622550"/>
                    <a:gd name="connsiteY18" fmla="*/ 704850 h 1909007"/>
                    <a:gd name="connsiteX19" fmla="*/ 146050 w 2622550"/>
                    <a:gd name="connsiteY19" fmla="*/ 749300 h 1909007"/>
                    <a:gd name="connsiteX20" fmla="*/ 152400 w 2622550"/>
                    <a:gd name="connsiteY20" fmla="*/ 787400 h 1909007"/>
                    <a:gd name="connsiteX21" fmla="*/ 196850 w 2622550"/>
                    <a:gd name="connsiteY21" fmla="*/ 787400 h 1909007"/>
                    <a:gd name="connsiteX22" fmla="*/ 279400 w 2622550"/>
                    <a:gd name="connsiteY22" fmla="*/ 787400 h 1909007"/>
                    <a:gd name="connsiteX23" fmla="*/ 336550 w 2622550"/>
                    <a:gd name="connsiteY23" fmla="*/ 774700 h 1909007"/>
                    <a:gd name="connsiteX24" fmla="*/ 361950 w 2622550"/>
                    <a:gd name="connsiteY24" fmla="*/ 793750 h 1909007"/>
                    <a:gd name="connsiteX25" fmla="*/ 381000 w 2622550"/>
                    <a:gd name="connsiteY25" fmla="*/ 825500 h 1909007"/>
                    <a:gd name="connsiteX26" fmla="*/ 361950 w 2622550"/>
                    <a:gd name="connsiteY26" fmla="*/ 850900 h 1909007"/>
                    <a:gd name="connsiteX27" fmla="*/ 317500 w 2622550"/>
                    <a:gd name="connsiteY27" fmla="*/ 850900 h 1909007"/>
                    <a:gd name="connsiteX28" fmla="*/ 273050 w 2622550"/>
                    <a:gd name="connsiteY28" fmla="*/ 850900 h 1909007"/>
                    <a:gd name="connsiteX29" fmla="*/ 215900 w 2622550"/>
                    <a:gd name="connsiteY29" fmla="*/ 857250 h 1909007"/>
                    <a:gd name="connsiteX30" fmla="*/ 190500 w 2622550"/>
                    <a:gd name="connsiteY30" fmla="*/ 882650 h 1909007"/>
                    <a:gd name="connsiteX31" fmla="*/ 196850 w 2622550"/>
                    <a:gd name="connsiteY31" fmla="*/ 908050 h 1909007"/>
                    <a:gd name="connsiteX32" fmla="*/ 266700 w 2622550"/>
                    <a:gd name="connsiteY32" fmla="*/ 946150 h 1909007"/>
                    <a:gd name="connsiteX33" fmla="*/ 323850 w 2622550"/>
                    <a:gd name="connsiteY33" fmla="*/ 946150 h 1909007"/>
                    <a:gd name="connsiteX34" fmla="*/ 368300 w 2622550"/>
                    <a:gd name="connsiteY34" fmla="*/ 958850 h 1909007"/>
                    <a:gd name="connsiteX35" fmla="*/ 412750 w 2622550"/>
                    <a:gd name="connsiteY35" fmla="*/ 984250 h 1909007"/>
                    <a:gd name="connsiteX36" fmla="*/ 444500 w 2622550"/>
                    <a:gd name="connsiteY36" fmla="*/ 1009650 h 1909007"/>
                    <a:gd name="connsiteX37" fmla="*/ 450850 w 2622550"/>
                    <a:gd name="connsiteY37" fmla="*/ 1041400 h 1909007"/>
                    <a:gd name="connsiteX38" fmla="*/ 425450 w 2622550"/>
                    <a:gd name="connsiteY38" fmla="*/ 1073150 h 1909007"/>
                    <a:gd name="connsiteX39" fmla="*/ 374650 w 2622550"/>
                    <a:gd name="connsiteY39" fmla="*/ 1111250 h 1909007"/>
                    <a:gd name="connsiteX40" fmla="*/ 349250 w 2622550"/>
                    <a:gd name="connsiteY40" fmla="*/ 1149350 h 1909007"/>
                    <a:gd name="connsiteX41" fmla="*/ 349250 w 2622550"/>
                    <a:gd name="connsiteY41" fmla="*/ 1193800 h 1909007"/>
                    <a:gd name="connsiteX42" fmla="*/ 368300 w 2622550"/>
                    <a:gd name="connsiteY42" fmla="*/ 1225550 h 1909007"/>
                    <a:gd name="connsiteX43" fmla="*/ 419100 w 2622550"/>
                    <a:gd name="connsiteY43" fmla="*/ 1193800 h 1909007"/>
                    <a:gd name="connsiteX44" fmla="*/ 476250 w 2622550"/>
                    <a:gd name="connsiteY44" fmla="*/ 1149350 h 1909007"/>
                    <a:gd name="connsiteX45" fmla="*/ 514350 w 2622550"/>
                    <a:gd name="connsiteY45" fmla="*/ 1136650 h 1909007"/>
                    <a:gd name="connsiteX46" fmla="*/ 584200 w 2622550"/>
                    <a:gd name="connsiteY46" fmla="*/ 1143000 h 1909007"/>
                    <a:gd name="connsiteX47" fmla="*/ 635000 w 2622550"/>
                    <a:gd name="connsiteY47" fmla="*/ 1181100 h 1909007"/>
                    <a:gd name="connsiteX48" fmla="*/ 711200 w 2622550"/>
                    <a:gd name="connsiteY48" fmla="*/ 1257300 h 1909007"/>
                    <a:gd name="connsiteX49" fmla="*/ 711200 w 2622550"/>
                    <a:gd name="connsiteY49" fmla="*/ 1295400 h 1909007"/>
                    <a:gd name="connsiteX50" fmla="*/ 679450 w 2622550"/>
                    <a:gd name="connsiteY50" fmla="*/ 1346200 h 1909007"/>
                    <a:gd name="connsiteX51" fmla="*/ 654050 w 2622550"/>
                    <a:gd name="connsiteY51" fmla="*/ 1365250 h 1909007"/>
                    <a:gd name="connsiteX52" fmla="*/ 711200 w 2622550"/>
                    <a:gd name="connsiteY52" fmla="*/ 1403350 h 1909007"/>
                    <a:gd name="connsiteX53" fmla="*/ 812800 w 2622550"/>
                    <a:gd name="connsiteY53" fmla="*/ 1428750 h 1909007"/>
                    <a:gd name="connsiteX54" fmla="*/ 831850 w 2622550"/>
                    <a:gd name="connsiteY54" fmla="*/ 1377950 h 1909007"/>
                    <a:gd name="connsiteX55" fmla="*/ 844550 w 2622550"/>
                    <a:gd name="connsiteY55" fmla="*/ 1346200 h 1909007"/>
                    <a:gd name="connsiteX56" fmla="*/ 882650 w 2622550"/>
                    <a:gd name="connsiteY56" fmla="*/ 1377950 h 1909007"/>
                    <a:gd name="connsiteX57" fmla="*/ 908050 w 2622550"/>
                    <a:gd name="connsiteY57" fmla="*/ 1435100 h 1909007"/>
                    <a:gd name="connsiteX58" fmla="*/ 927100 w 2622550"/>
                    <a:gd name="connsiteY58" fmla="*/ 1524000 h 1909007"/>
                    <a:gd name="connsiteX59" fmla="*/ 984250 w 2622550"/>
                    <a:gd name="connsiteY59" fmla="*/ 1536700 h 1909007"/>
                    <a:gd name="connsiteX60" fmla="*/ 1028700 w 2622550"/>
                    <a:gd name="connsiteY60" fmla="*/ 1549400 h 1909007"/>
                    <a:gd name="connsiteX61" fmla="*/ 1060450 w 2622550"/>
                    <a:gd name="connsiteY61" fmla="*/ 1549400 h 1909007"/>
                    <a:gd name="connsiteX62" fmla="*/ 1079500 w 2622550"/>
                    <a:gd name="connsiteY62" fmla="*/ 1663700 h 1909007"/>
                    <a:gd name="connsiteX63" fmla="*/ 1066800 w 2622550"/>
                    <a:gd name="connsiteY63" fmla="*/ 1714500 h 1909007"/>
                    <a:gd name="connsiteX64" fmla="*/ 1092200 w 2622550"/>
                    <a:gd name="connsiteY64" fmla="*/ 1758950 h 1909007"/>
                    <a:gd name="connsiteX65" fmla="*/ 1111250 w 2622550"/>
                    <a:gd name="connsiteY65" fmla="*/ 1765300 h 1909007"/>
                    <a:gd name="connsiteX66" fmla="*/ 1149350 w 2622550"/>
                    <a:gd name="connsiteY66" fmla="*/ 1733550 h 1909007"/>
                    <a:gd name="connsiteX67" fmla="*/ 1174750 w 2622550"/>
                    <a:gd name="connsiteY67" fmla="*/ 1689100 h 1909007"/>
                    <a:gd name="connsiteX68" fmla="*/ 1193800 w 2622550"/>
                    <a:gd name="connsiteY68" fmla="*/ 1676400 h 1909007"/>
                    <a:gd name="connsiteX69" fmla="*/ 1282700 w 2622550"/>
                    <a:gd name="connsiteY69" fmla="*/ 1676400 h 1909007"/>
                    <a:gd name="connsiteX70" fmla="*/ 1320800 w 2622550"/>
                    <a:gd name="connsiteY70" fmla="*/ 1663700 h 1909007"/>
                    <a:gd name="connsiteX71" fmla="*/ 1371600 w 2622550"/>
                    <a:gd name="connsiteY71" fmla="*/ 1631950 h 1909007"/>
                    <a:gd name="connsiteX72" fmla="*/ 1460500 w 2622550"/>
                    <a:gd name="connsiteY72" fmla="*/ 1574800 h 1909007"/>
                    <a:gd name="connsiteX73" fmla="*/ 1485900 w 2622550"/>
                    <a:gd name="connsiteY73" fmla="*/ 1568450 h 1909007"/>
                    <a:gd name="connsiteX74" fmla="*/ 1543050 w 2622550"/>
                    <a:gd name="connsiteY74" fmla="*/ 1612900 h 1909007"/>
                    <a:gd name="connsiteX75" fmla="*/ 1574800 w 2622550"/>
                    <a:gd name="connsiteY75" fmla="*/ 1600200 h 1909007"/>
                    <a:gd name="connsiteX76" fmla="*/ 1625600 w 2622550"/>
                    <a:gd name="connsiteY76" fmla="*/ 1581150 h 1909007"/>
                    <a:gd name="connsiteX77" fmla="*/ 1682750 w 2622550"/>
                    <a:gd name="connsiteY77" fmla="*/ 1574800 h 1909007"/>
                    <a:gd name="connsiteX78" fmla="*/ 1765300 w 2622550"/>
                    <a:gd name="connsiteY78" fmla="*/ 1574800 h 1909007"/>
                    <a:gd name="connsiteX79" fmla="*/ 1828800 w 2622550"/>
                    <a:gd name="connsiteY79" fmla="*/ 1574800 h 1909007"/>
                    <a:gd name="connsiteX80" fmla="*/ 1885950 w 2622550"/>
                    <a:gd name="connsiteY80" fmla="*/ 1581150 h 1909007"/>
                    <a:gd name="connsiteX81" fmla="*/ 1898650 w 2622550"/>
                    <a:gd name="connsiteY81" fmla="*/ 1625600 h 1909007"/>
                    <a:gd name="connsiteX82" fmla="*/ 1860550 w 2622550"/>
                    <a:gd name="connsiteY82" fmla="*/ 1644650 h 1909007"/>
                    <a:gd name="connsiteX83" fmla="*/ 1847850 w 2622550"/>
                    <a:gd name="connsiteY83" fmla="*/ 1670050 h 1909007"/>
                    <a:gd name="connsiteX84" fmla="*/ 1924050 w 2622550"/>
                    <a:gd name="connsiteY84" fmla="*/ 1727200 h 1909007"/>
                    <a:gd name="connsiteX85" fmla="*/ 1987550 w 2622550"/>
                    <a:gd name="connsiteY85" fmla="*/ 1746250 h 1909007"/>
                    <a:gd name="connsiteX86" fmla="*/ 2051050 w 2622550"/>
                    <a:gd name="connsiteY86" fmla="*/ 1727200 h 1909007"/>
                    <a:gd name="connsiteX87" fmla="*/ 2070100 w 2622550"/>
                    <a:gd name="connsiteY87" fmla="*/ 1727200 h 1909007"/>
                    <a:gd name="connsiteX88" fmla="*/ 2089150 w 2622550"/>
                    <a:gd name="connsiteY88" fmla="*/ 1765300 h 1909007"/>
                    <a:gd name="connsiteX89" fmla="*/ 2095500 w 2622550"/>
                    <a:gd name="connsiteY89" fmla="*/ 1797050 h 1909007"/>
                    <a:gd name="connsiteX90" fmla="*/ 2127250 w 2622550"/>
                    <a:gd name="connsiteY90" fmla="*/ 1816100 h 1909007"/>
                    <a:gd name="connsiteX91" fmla="*/ 2146300 w 2622550"/>
                    <a:gd name="connsiteY91" fmla="*/ 1835150 h 1909007"/>
                    <a:gd name="connsiteX92" fmla="*/ 2197100 w 2622550"/>
                    <a:gd name="connsiteY92" fmla="*/ 1860550 h 1909007"/>
                    <a:gd name="connsiteX93" fmla="*/ 2241550 w 2622550"/>
                    <a:gd name="connsiteY93" fmla="*/ 1866900 h 1909007"/>
                    <a:gd name="connsiteX94" fmla="*/ 2260600 w 2622550"/>
                    <a:gd name="connsiteY94" fmla="*/ 1866900 h 1909007"/>
                    <a:gd name="connsiteX95" fmla="*/ 2286000 w 2622550"/>
                    <a:gd name="connsiteY95" fmla="*/ 1841500 h 1909007"/>
                    <a:gd name="connsiteX96" fmla="*/ 2305050 w 2622550"/>
                    <a:gd name="connsiteY96" fmla="*/ 1816100 h 1909007"/>
                    <a:gd name="connsiteX97" fmla="*/ 2343150 w 2622550"/>
                    <a:gd name="connsiteY97" fmla="*/ 1797050 h 1909007"/>
                    <a:gd name="connsiteX98" fmla="*/ 2387600 w 2622550"/>
                    <a:gd name="connsiteY98" fmla="*/ 1790700 h 1909007"/>
                    <a:gd name="connsiteX99" fmla="*/ 2419350 w 2622550"/>
                    <a:gd name="connsiteY99" fmla="*/ 1790700 h 1909007"/>
                    <a:gd name="connsiteX100" fmla="*/ 2470150 w 2622550"/>
                    <a:gd name="connsiteY100" fmla="*/ 1816100 h 1909007"/>
                    <a:gd name="connsiteX101" fmla="*/ 2489200 w 2622550"/>
                    <a:gd name="connsiteY101" fmla="*/ 1866900 h 1909007"/>
                    <a:gd name="connsiteX102" fmla="*/ 2508250 w 2622550"/>
                    <a:gd name="connsiteY102" fmla="*/ 1905000 h 1909007"/>
                    <a:gd name="connsiteX103" fmla="*/ 2540000 w 2622550"/>
                    <a:gd name="connsiteY103" fmla="*/ 1905000 h 1909007"/>
                    <a:gd name="connsiteX104" fmla="*/ 2571750 w 2622550"/>
                    <a:gd name="connsiteY104" fmla="*/ 1879600 h 1909007"/>
                    <a:gd name="connsiteX105" fmla="*/ 2622550 w 2622550"/>
                    <a:gd name="connsiteY10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2400 w 2622550"/>
                    <a:gd name="connsiteY7" fmla="*/ 260350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57150 w 2622550"/>
                    <a:gd name="connsiteY8" fmla="*/ 323850 h 1909007"/>
                    <a:gd name="connsiteX9" fmla="*/ 76200 w 2622550"/>
                    <a:gd name="connsiteY9" fmla="*/ 355600 h 1909007"/>
                    <a:gd name="connsiteX10" fmla="*/ 127000 w 2622550"/>
                    <a:gd name="connsiteY10" fmla="*/ 349250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57150 w 2622550"/>
                    <a:gd name="connsiteY8" fmla="*/ 323850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65100 w 2622550"/>
                    <a:gd name="connsiteY17" fmla="*/ 704850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93675 w 2622550"/>
                    <a:gd name="connsiteY17" fmla="*/ 716756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93675 w 2622550"/>
                    <a:gd name="connsiteY17" fmla="*/ 716756 h 1909007"/>
                    <a:gd name="connsiteX18" fmla="*/ 146050 w 2622550"/>
                    <a:gd name="connsiteY18" fmla="*/ 749300 h 1909007"/>
                    <a:gd name="connsiteX19" fmla="*/ 152400 w 2622550"/>
                    <a:gd name="connsiteY19" fmla="*/ 787400 h 1909007"/>
                    <a:gd name="connsiteX20" fmla="*/ 196850 w 2622550"/>
                    <a:gd name="connsiteY20" fmla="*/ 787400 h 1909007"/>
                    <a:gd name="connsiteX21" fmla="*/ 279400 w 2622550"/>
                    <a:gd name="connsiteY21" fmla="*/ 787400 h 1909007"/>
                    <a:gd name="connsiteX22" fmla="*/ 336550 w 2622550"/>
                    <a:gd name="connsiteY22" fmla="*/ 774700 h 1909007"/>
                    <a:gd name="connsiteX23" fmla="*/ 361950 w 2622550"/>
                    <a:gd name="connsiteY23" fmla="*/ 793750 h 1909007"/>
                    <a:gd name="connsiteX24" fmla="*/ 381000 w 2622550"/>
                    <a:gd name="connsiteY24" fmla="*/ 825500 h 1909007"/>
                    <a:gd name="connsiteX25" fmla="*/ 361950 w 2622550"/>
                    <a:gd name="connsiteY25" fmla="*/ 850900 h 1909007"/>
                    <a:gd name="connsiteX26" fmla="*/ 317500 w 2622550"/>
                    <a:gd name="connsiteY26" fmla="*/ 850900 h 1909007"/>
                    <a:gd name="connsiteX27" fmla="*/ 273050 w 2622550"/>
                    <a:gd name="connsiteY27" fmla="*/ 850900 h 1909007"/>
                    <a:gd name="connsiteX28" fmla="*/ 215900 w 2622550"/>
                    <a:gd name="connsiteY28" fmla="*/ 857250 h 1909007"/>
                    <a:gd name="connsiteX29" fmla="*/ 190500 w 2622550"/>
                    <a:gd name="connsiteY29" fmla="*/ 882650 h 1909007"/>
                    <a:gd name="connsiteX30" fmla="*/ 196850 w 2622550"/>
                    <a:gd name="connsiteY30" fmla="*/ 908050 h 1909007"/>
                    <a:gd name="connsiteX31" fmla="*/ 266700 w 2622550"/>
                    <a:gd name="connsiteY31" fmla="*/ 946150 h 1909007"/>
                    <a:gd name="connsiteX32" fmla="*/ 323850 w 2622550"/>
                    <a:gd name="connsiteY32" fmla="*/ 946150 h 1909007"/>
                    <a:gd name="connsiteX33" fmla="*/ 368300 w 2622550"/>
                    <a:gd name="connsiteY33" fmla="*/ 958850 h 1909007"/>
                    <a:gd name="connsiteX34" fmla="*/ 412750 w 2622550"/>
                    <a:gd name="connsiteY34" fmla="*/ 984250 h 1909007"/>
                    <a:gd name="connsiteX35" fmla="*/ 444500 w 2622550"/>
                    <a:gd name="connsiteY35" fmla="*/ 1009650 h 1909007"/>
                    <a:gd name="connsiteX36" fmla="*/ 450850 w 2622550"/>
                    <a:gd name="connsiteY36" fmla="*/ 1041400 h 1909007"/>
                    <a:gd name="connsiteX37" fmla="*/ 425450 w 2622550"/>
                    <a:gd name="connsiteY37" fmla="*/ 1073150 h 1909007"/>
                    <a:gd name="connsiteX38" fmla="*/ 374650 w 2622550"/>
                    <a:gd name="connsiteY38" fmla="*/ 1111250 h 1909007"/>
                    <a:gd name="connsiteX39" fmla="*/ 349250 w 2622550"/>
                    <a:gd name="connsiteY39" fmla="*/ 1149350 h 1909007"/>
                    <a:gd name="connsiteX40" fmla="*/ 349250 w 2622550"/>
                    <a:gd name="connsiteY40" fmla="*/ 1193800 h 1909007"/>
                    <a:gd name="connsiteX41" fmla="*/ 368300 w 2622550"/>
                    <a:gd name="connsiteY41" fmla="*/ 1225550 h 1909007"/>
                    <a:gd name="connsiteX42" fmla="*/ 419100 w 2622550"/>
                    <a:gd name="connsiteY42" fmla="*/ 1193800 h 1909007"/>
                    <a:gd name="connsiteX43" fmla="*/ 476250 w 2622550"/>
                    <a:gd name="connsiteY43" fmla="*/ 1149350 h 1909007"/>
                    <a:gd name="connsiteX44" fmla="*/ 514350 w 2622550"/>
                    <a:gd name="connsiteY44" fmla="*/ 1136650 h 1909007"/>
                    <a:gd name="connsiteX45" fmla="*/ 584200 w 2622550"/>
                    <a:gd name="connsiteY45" fmla="*/ 1143000 h 1909007"/>
                    <a:gd name="connsiteX46" fmla="*/ 635000 w 2622550"/>
                    <a:gd name="connsiteY46" fmla="*/ 1181100 h 1909007"/>
                    <a:gd name="connsiteX47" fmla="*/ 711200 w 2622550"/>
                    <a:gd name="connsiteY47" fmla="*/ 1257300 h 1909007"/>
                    <a:gd name="connsiteX48" fmla="*/ 711200 w 2622550"/>
                    <a:gd name="connsiteY48" fmla="*/ 1295400 h 1909007"/>
                    <a:gd name="connsiteX49" fmla="*/ 679450 w 2622550"/>
                    <a:gd name="connsiteY49" fmla="*/ 1346200 h 1909007"/>
                    <a:gd name="connsiteX50" fmla="*/ 654050 w 2622550"/>
                    <a:gd name="connsiteY50" fmla="*/ 1365250 h 1909007"/>
                    <a:gd name="connsiteX51" fmla="*/ 711200 w 2622550"/>
                    <a:gd name="connsiteY51" fmla="*/ 1403350 h 1909007"/>
                    <a:gd name="connsiteX52" fmla="*/ 812800 w 2622550"/>
                    <a:gd name="connsiteY52" fmla="*/ 1428750 h 1909007"/>
                    <a:gd name="connsiteX53" fmla="*/ 831850 w 2622550"/>
                    <a:gd name="connsiteY53" fmla="*/ 1377950 h 1909007"/>
                    <a:gd name="connsiteX54" fmla="*/ 844550 w 2622550"/>
                    <a:gd name="connsiteY54" fmla="*/ 1346200 h 1909007"/>
                    <a:gd name="connsiteX55" fmla="*/ 882650 w 2622550"/>
                    <a:gd name="connsiteY55" fmla="*/ 1377950 h 1909007"/>
                    <a:gd name="connsiteX56" fmla="*/ 908050 w 2622550"/>
                    <a:gd name="connsiteY56" fmla="*/ 1435100 h 1909007"/>
                    <a:gd name="connsiteX57" fmla="*/ 927100 w 2622550"/>
                    <a:gd name="connsiteY57" fmla="*/ 1524000 h 1909007"/>
                    <a:gd name="connsiteX58" fmla="*/ 984250 w 2622550"/>
                    <a:gd name="connsiteY58" fmla="*/ 1536700 h 1909007"/>
                    <a:gd name="connsiteX59" fmla="*/ 1028700 w 2622550"/>
                    <a:gd name="connsiteY59" fmla="*/ 1549400 h 1909007"/>
                    <a:gd name="connsiteX60" fmla="*/ 1060450 w 2622550"/>
                    <a:gd name="connsiteY60" fmla="*/ 1549400 h 1909007"/>
                    <a:gd name="connsiteX61" fmla="*/ 1079500 w 2622550"/>
                    <a:gd name="connsiteY61" fmla="*/ 1663700 h 1909007"/>
                    <a:gd name="connsiteX62" fmla="*/ 1066800 w 2622550"/>
                    <a:gd name="connsiteY62" fmla="*/ 1714500 h 1909007"/>
                    <a:gd name="connsiteX63" fmla="*/ 1092200 w 2622550"/>
                    <a:gd name="connsiteY63" fmla="*/ 1758950 h 1909007"/>
                    <a:gd name="connsiteX64" fmla="*/ 1111250 w 2622550"/>
                    <a:gd name="connsiteY64" fmla="*/ 1765300 h 1909007"/>
                    <a:gd name="connsiteX65" fmla="*/ 1149350 w 2622550"/>
                    <a:gd name="connsiteY65" fmla="*/ 1733550 h 1909007"/>
                    <a:gd name="connsiteX66" fmla="*/ 1174750 w 2622550"/>
                    <a:gd name="connsiteY66" fmla="*/ 1689100 h 1909007"/>
                    <a:gd name="connsiteX67" fmla="*/ 1193800 w 2622550"/>
                    <a:gd name="connsiteY67" fmla="*/ 1676400 h 1909007"/>
                    <a:gd name="connsiteX68" fmla="*/ 1282700 w 2622550"/>
                    <a:gd name="connsiteY68" fmla="*/ 1676400 h 1909007"/>
                    <a:gd name="connsiteX69" fmla="*/ 1320800 w 2622550"/>
                    <a:gd name="connsiteY69" fmla="*/ 1663700 h 1909007"/>
                    <a:gd name="connsiteX70" fmla="*/ 1371600 w 2622550"/>
                    <a:gd name="connsiteY70" fmla="*/ 1631950 h 1909007"/>
                    <a:gd name="connsiteX71" fmla="*/ 1460500 w 2622550"/>
                    <a:gd name="connsiteY71" fmla="*/ 1574800 h 1909007"/>
                    <a:gd name="connsiteX72" fmla="*/ 1485900 w 2622550"/>
                    <a:gd name="connsiteY72" fmla="*/ 1568450 h 1909007"/>
                    <a:gd name="connsiteX73" fmla="*/ 1543050 w 2622550"/>
                    <a:gd name="connsiteY73" fmla="*/ 1612900 h 1909007"/>
                    <a:gd name="connsiteX74" fmla="*/ 1574800 w 2622550"/>
                    <a:gd name="connsiteY74" fmla="*/ 1600200 h 1909007"/>
                    <a:gd name="connsiteX75" fmla="*/ 1625600 w 2622550"/>
                    <a:gd name="connsiteY75" fmla="*/ 1581150 h 1909007"/>
                    <a:gd name="connsiteX76" fmla="*/ 1682750 w 2622550"/>
                    <a:gd name="connsiteY76" fmla="*/ 1574800 h 1909007"/>
                    <a:gd name="connsiteX77" fmla="*/ 1765300 w 2622550"/>
                    <a:gd name="connsiteY77" fmla="*/ 1574800 h 1909007"/>
                    <a:gd name="connsiteX78" fmla="*/ 1828800 w 2622550"/>
                    <a:gd name="connsiteY78" fmla="*/ 1574800 h 1909007"/>
                    <a:gd name="connsiteX79" fmla="*/ 1885950 w 2622550"/>
                    <a:gd name="connsiteY79" fmla="*/ 1581150 h 1909007"/>
                    <a:gd name="connsiteX80" fmla="*/ 1898650 w 2622550"/>
                    <a:gd name="connsiteY80" fmla="*/ 1625600 h 1909007"/>
                    <a:gd name="connsiteX81" fmla="*/ 1860550 w 2622550"/>
                    <a:gd name="connsiteY81" fmla="*/ 1644650 h 1909007"/>
                    <a:gd name="connsiteX82" fmla="*/ 1847850 w 2622550"/>
                    <a:gd name="connsiteY82" fmla="*/ 1670050 h 1909007"/>
                    <a:gd name="connsiteX83" fmla="*/ 1924050 w 2622550"/>
                    <a:gd name="connsiteY83" fmla="*/ 1727200 h 1909007"/>
                    <a:gd name="connsiteX84" fmla="*/ 1987550 w 2622550"/>
                    <a:gd name="connsiteY84" fmla="*/ 1746250 h 1909007"/>
                    <a:gd name="connsiteX85" fmla="*/ 2051050 w 2622550"/>
                    <a:gd name="connsiteY85" fmla="*/ 1727200 h 1909007"/>
                    <a:gd name="connsiteX86" fmla="*/ 2070100 w 2622550"/>
                    <a:gd name="connsiteY86" fmla="*/ 1727200 h 1909007"/>
                    <a:gd name="connsiteX87" fmla="*/ 2089150 w 2622550"/>
                    <a:gd name="connsiteY87" fmla="*/ 1765300 h 1909007"/>
                    <a:gd name="connsiteX88" fmla="*/ 2095500 w 2622550"/>
                    <a:gd name="connsiteY88" fmla="*/ 1797050 h 1909007"/>
                    <a:gd name="connsiteX89" fmla="*/ 2127250 w 2622550"/>
                    <a:gd name="connsiteY89" fmla="*/ 1816100 h 1909007"/>
                    <a:gd name="connsiteX90" fmla="*/ 2146300 w 2622550"/>
                    <a:gd name="connsiteY90" fmla="*/ 1835150 h 1909007"/>
                    <a:gd name="connsiteX91" fmla="*/ 2197100 w 2622550"/>
                    <a:gd name="connsiteY91" fmla="*/ 1860550 h 1909007"/>
                    <a:gd name="connsiteX92" fmla="*/ 2241550 w 2622550"/>
                    <a:gd name="connsiteY92" fmla="*/ 1866900 h 1909007"/>
                    <a:gd name="connsiteX93" fmla="*/ 2260600 w 2622550"/>
                    <a:gd name="connsiteY93" fmla="*/ 1866900 h 1909007"/>
                    <a:gd name="connsiteX94" fmla="*/ 2286000 w 2622550"/>
                    <a:gd name="connsiteY94" fmla="*/ 1841500 h 1909007"/>
                    <a:gd name="connsiteX95" fmla="*/ 2305050 w 2622550"/>
                    <a:gd name="connsiteY95" fmla="*/ 1816100 h 1909007"/>
                    <a:gd name="connsiteX96" fmla="*/ 2343150 w 2622550"/>
                    <a:gd name="connsiteY96" fmla="*/ 1797050 h 1909007"/>
                    <a:gd name="connsiteX97" fmla="*/ 2387600 w 2622550"/>
                    <a:gd name="connsiteY97" fmla="*/ 1790700 h 1909007"/>
                    <a:gd name="connsiteX98" fmla="*/ 2419350 w 2622550"/>
                    <a:gd name="connsiteY98" fmla="*/ 1790700 h 1909007"/>
                    <a:gd name="connsiteX99" fmla="*/ 2470150 w 2622550"/>
                    <a:gd name="connsiteY99" fmla="*/ 1816100 h 1909007"/>
                    <a:gd name="connsiteX100" fmla="*/ 2489200 w 2622550"/>
                    <a:gd name="connsiteY100" fmla="*/ 1866900 h 1909007"/>
                    <a:gd name="connsiteX101" fmla="*/ 2508250 w 2622550"/>
                    <a:gd name="connsiteY101" fmla="*/ 1905000 h 1909007"/>
                    <a:gd name="connsiteX102" fmla="*/ 2540000 w 2622550"/>
                    <a:gd name="connsiteY102" fmla="*/ 1905000 h 1909007"/>
                    <a:gd name="connsiteX103" fmla="*/ 2571750 w 2622550"/>
                    <a:gd name="connsiteY103" fmla="*/ 1879600 h 1909007"/>
                    <a:gd name="connsiteX104" fmla="*/ 2622550 w 2622550"/>
                    <a:gd name="connsiteY10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46050 w 2622550"/>
                    <a:gd name="connsiteY17" fmla="*/ 749300 h 1909007"/>
                    <a:gd name="connsiteX18" fmla="*/ 152400 w 2622550"/>
                    <a:gd name="connsiteY18" fmla="*/ 787400 h 1909007"/>
                    <a:gd name="connsiteX19" fmla="*/ 196850 w 2622550"/>
                    <a:gd name="connsiteY19" fmla="*/ 787400 h 1909007"/>
                    <a:gd name="connsiteX20" fmla="*/ 279400 w 2622550"/>
                    <a:gd name="connsiteY20" fmla="*/ 787400 h 1909007"/>
                    <a:gd name="connsiteX21" fmla="*/ 336550 w 2622550"/>
                    <a:gd name="connsiteY21" fmla="*/ 774700 h 1909007"/>
                    <a:gd name="connsiteX22" fmla="*/ 361950 w 2622550"/>
                    <a:gd name="connsiteY22" fmla="*/ 793750 h 1909007"/>
                    <a:gd name="connsiteX23" fmla="*/ 381000 w 2622550"/>
                    <a:gd name="connsiteY23" fmla="*/ 825500 h 1909007"/>
                    <a:gd name="connsiteX24" fmla="*/ 361950 w 2622550"/>
                    <a:gd name="connsiteY24" fmla="*/ 850900 h 1909007"/>
                    <a:gd name="connsiteX25" fmla="*/ 317500 w 2622550"/>
                    <a:gd name="connsiteY25" fmla="*/ 850900 h 1909007"/>
                    <a:gd name="connsiteX26" fmla="*/ 273050 w 2622550"/>
                    <a:gd name="connsiteY26" fmla="*/ 850900 h 1909007"/>
                    <a:gd name="connsiteX27" fmla="*/ 215900 w 2622550"/>
                    <a:gd name="connsiteY27" fmla="*/ 857250 h 1909007"/>
                    <a:gd name="connsiteX28" fmla="*/ 190500 w 2622550"/>
                    <a:gd name="connsiteY28" fmla="*/ 882650 h 1909007"/>
                    <a:gd name="connsiteX29" fmla="*/ 196850 w 2622550"/>
                    <a:gd name="connsiteY29" fmla="*/ 908050 h 1909007"/>
                    <a:gd name="connsiteX30" fmla="*/ 266700 w 2622550"/>
                    <a:gd name="connsiteY30" fmla="*/ 946150 h 1909007"/>
                    <a:gd name="connsiteX31" fmla="*/ 323850 w 2622550"/>
                    <a:gd name="connsiteY31" fmla="*/ 946150 h 1909007"/>
                    <a:gd name="connsiteX32" fmla="*/ 368300 w 2622550"/>
                    <a:gd name="connsiteY32" fmla="*/ 958850 h 1909007"/>
                    <a:gd name="connsiteX33" fmla="*/ 412750 w 2622550"/>
                    <a:gd name="connsiteY33" fmla="*/ 984250 h 1909007"/>
                    <a:gd name="connsiteX34" fmla="*/ 444500 w 2622550"/>
                    <a:gd name="connsiteY34" fmla="*/ 1009650 h 1909007"/>
                    <a:gd name="connsiteX35" fmla="*/ 450850 w 2622550"/>
                    <a:gd name="connsiteY35" fmla="*/ 1041400 h 1909007"/>
                    <a:gd name="connsiteX36" fmla="*/ 425450 w 2622550"/>
                    <a:gd name="connsiteY36" fmla="*/ 1073150 h 1909007"/>
                    <a:gd name="connsiteX37" fmla="*/ 374650 w 2622550"/>
                    <a:gd name="connsiteY37" fmla="*/ 1111250 h 1909007"/>
                    <a:gd name="connsiteX38" fmla="*/ 349250 w 2622550"/>
                    <a:gd name="connsiteY38" fmla="*/ 1149350 h 1909007"/>
                    <a:gd name="connsiteX39" fmla="*/ 349250 w 2622550"/>
                    <a:gd name="connsiteY39" fmla="*/ 1193800 h 1909007"/>
                    <a:gd name="connsiteX40" fmla="*/ 368300 w 2622550"/>
                    <a:gd name="connsiteY40" fmla="*/ 1225550 h 1909007"/>
                    <a:gd name="connsiteX41" fmla="*/ 419100 w 2622550"/>
                    <a:gd name="connsiteY41" fmla="*/ 1193800 h 1909007"/>
                    <a:gd name="connsiteX42" fmla="*/ 476250 w 2622550"/>
                    <a:gd name="connsiteY42" fmla="*/ 1149350 h 1909007"/>
                    <a:gd name="connsiteX43" fmla="*/ 514350 w 2622550"/>
                    <a:gd name="connsiteY43" fmla="*/ 1136650 h 1909007"/>
                    <a:gd name="connsiteX44" fmla="*/ 584200 w 2622550"/>
                    <a:gd name="connsiteY44" fmla="*/ 1143000 h 1909007"/>
                    <a:gd name="connsiteX45" fmla="*/ 635000 w 2622550"/>
                    <a:gd name="connsiteY45" fmla="*/ 1181100 h 1909007"/>
                    <a:gd name="connsiteX46" fmla="*/ 711200 w 2622550"/>
                    <a:gd name="connsiteY46" fmla="*/ 1257300 h 1909007"/>
                    <a:gd name="connsiteX47" fmla="*/ 711200 w 2622550"/>
                    <a:gd name="connsiteY47" fmla="*/ 1295400 h 1909007"/>
                    <a:gd name="connsiteX48" fmla="*/ 679450 w 2622550"/>
                    <a:gd name="connsiteY48" fmla="*/ 1346200 h 1909007"/>
                    <a:gd name="connsiteX49" fmla="*/ 654050 w 2622550"/>
                    <a:gd name="connsiteY49" fmla="*/ 1365250 h 1909007"/>
                    <a:gd name="connsiteX50" fmla="*/ 711200 w 2622550"/>
                    <a:gd name="connsiteY50" fmla="*/ 1403350 h 1909007"/>
                    <a:gd name="connsiteX51" fmla="*/ 812800 w 2622550"/>
                    <a:gd name="connsiteY51" fmla="*/ 1428750 h 1909007"/>
                    <a:gd name="connsiteX52" fmla="*/ 831850 w 2622550"/>
                    <a:gd name="connsiteY52" fmla="*/ 1377950 h 1909007"/>
                    <a:gd name="connsiteX53" fmla="*/ 844550 w 2622550"/>
                    <a:gd name="connsiteY53" fmla="*/ 1346200 h 1909007"/>
                    <a:gd name="connsiteX54" fmla="*/ 882650 w 2622550"/>
                    <a:gd name="connsiteY54" fmla="*/ 1377950 h 1909007"/>
                    <a:gd name="connsiteX55" fmla="*/ 908050 w 2622550"/>
                    <a:gd name="connsiteY55" fmla="*/ 1435100 h 1909007"/>
                    <a:gd name="connsiteX56" fmla="*/ 927100 w 2622550"/>
                    <a:gd name="connsiteY56" fmla="*/ 1524000 h 1909007"/>
                    <a:gd name="connsiteX57" fmla="*/ 984250 w 2622550"/>
                    <a:gd name="connsiteY57" fmla="*/ 1536700 h 1909007"/>
                    <a:gd name="connsiteX58" fmla="*/ 1028700 w 2622550"/>
                    <a:gd name="connsiteY58" fmla="*/ 1549400 h 1909007"/>
                    <a:gd name="connsiteX59" fmla="*/ 1060450 w 2622550"/>
                    <a:gd name="connsiteY59" fmla="*/ 1549400 h 1909007"/>
                    <a:gd name="connsiteX60" fmla="*/ 1079500 w 2622550"/>
                    <a:gd name="connsiteY60" fmla="*/ 1663700 h 1909007"/>
                    <a:gd name="connsiteX61" fmla="*/ 1066800 w 2622550"/>
                    <a:gd name="connsiteY61" fmla="*/ 1714500 h 1909007"/>
                    <a:gd name="connsiteX62" fmla="*/ 1092200 w 2622550"/>
                    <a:gd name="connsiteY62" fmla="*/ 1758950 h 1909007"/>
                    <a:gd name="connsiteX63" fmla="*/ 1111250 w 2622550"/>
                    <a:gd name="connsiteY63" fmla="*/ 1765300 h 1909007"/>
                    <a:gd name="connsiteX64" fmla="*/ 1149350 w 2622550"/>
                    <a:gd name="connsiteY64" fmla="*/ 1733550 h 1909007"/>
                    <a:gd name="connsiteX65" fmla="*/ 1174750 w 2622550"/>
                    <a:gd name="connsiteY65" fmla="*/ 1689100 h 1909007"/>
                    <a:gd name="connsiteX66" fmla="*/ 1193800 w 2622550"/>
                    <a:gd name="connsiteY66" fmla="*/ 1676400 h 1909007"/>
                    <a:gd name="connsiteX67" fmla="*/ 1282700 w 2622550"/>
                    <a:gd name="connsiteY67" fmla="*/ 1676400 h 1909007"/>
                    <a:gd name="connsiteX68" fmla="*/ 1320800 w 2622550"/>
                    <a:gd name="connsiteY68" fmla="*/ 1663700 h 1909007"/>
                    <a:gd name="connsiteX69" fmla="*/ 1371600 w 2622550"/>
                    <a:gd name="connsiteY69" fmla="*/ 1631950 h 1909007"/>
                    <a:gd name="connsiteX70" fmla="*/ 1460500 w 2622550"/>
                    <a:gd name="connsiteY70" fmla="*/ 1574800 h 1909007"/>
                    <a:gd name="connsiteX71" fmla="*/ 1485900 w 2622550"/>
                    <a:gd name="connsiteY71" fmla="*/ 1568450 h 1909007"/>
                    <a:gd name="connsiteX72" fmla="*/ 1543050 w 2622550"/>
                    <a:gd name="connsiteY72" fmla="*/ 1612900 h 1909007"/>
                    <a:gd name="connsiteX73" fmla="*/ 1574800 w 2622550"/>
                    <a:gd name="connsiteY73" fmla="*/ 1600200 h 1909007"/>
                    <a:gd name="connsiteX74" fmla="*/ 1625600 w 2622550"/>
                    <a:gd name="connsiteY74" fmla="*/ 1581150 h 1909007"/>
                    <a:gd name="connsiteX75" fmla="*/ 1682750 w 2622550"/>
                    <a:gd name="connsiteY75" fmla="*/ 1574800 h 1909007"/>
                    <a:gd name="connsiteX76" fmla="*/ 1765300 w 2622550"/>
                    <a:gd name="connsiteY76" fmla="*/ 1574800 h 1909007"/>
                    <a:gd name="connsiteX77" fmla="*/ 1828800 w 2622550"/>
                    <a:gd name="connsiteY77" fmla="*/ 1574800 h 1909007"/>
                    <a:gd name="connsiteX78" fmla="*/ 1885950 w 2622550"/>
                    <a:gd name="connsiteY78" fmla="*/ 1581150 h 1909007"/>
                    <a:gd name="connsiteX79" fmla="*/ 1898650 w 2622550"/>
                    <a:gd name="connsiteY79" fmla="*/ 1625600 h 1909007"/>
                    <a:gd name="connsiteX80" fmla="*/ 1860550 w 2622550"/>
                    <a:gd name="connsiteY80" fmla="*/ 1644650 h 1909007"/>
                    <a:gd name="connsiteX81" fmla="*/ 1847850 w 2622550"/>
                    <a:gd name="connsiteY81" fmla="*/ 1670050 h 1909007"/>
                    <a:gd name="connsiteX82" fmla="*/ 1924050 w 2622550"/>
                    <a:gd name="connsiteY82" fmla="*/ 1727200 h 1909007"/>
                    <a:gd name="connsiteX83" fmla="*/ 1987550 w 2622550"/>
                    <a:gd name="connsiteY83" fmla="*/ 1746250 h 1909007"/>
                    <a:gd name="connsiteX84" fmla="*/ 2051050 w 2622550"/>
                    <a:gd name="connsiteY84" fmla="*/ 1727200 h 1909007"/>
                    <a:gd name="connsiteX85" fmla="*/ 2070100 w 2622550"/>
                    <a:gd name="connsiteY85" fmla="*/ 1727200 h 1909007"/>
                    <a:gd name="connsiteX86" fmla="*/ 2089150 w 2622550"/>
                    <a:gd name="connsiteY86" fmla="*/ 1765300 h 1909007"/>
                    <a:gd name="connsiteX87" fmla="*/ 2095500 w 2622550"/>
                    <a:gd name="connsiteY87" fmla="*/ 1797050 h 1909007"/>
                    <a:gd name="connsiteX88" fmla="*/ 2127250 w 2622550"/>
                    <a:gd name="connsiteY88" fmla="*/ 1816100 h 1909007"/>
                    <a:gd name="connsiteX89" fmla="*/ 2146300 w 2622550"/>
                    <a:gd name="connsiteY89" fmla="*/ 1835150 h 1909007"/>
                    <a:gd name="connsiteX90" fmla="*/ 2197100 w 2622550"/>
                    <a:gd name="connsiteY90" fmla="*/ 1860550 h 1909007"/>
                    <a:gd name="connsiteX91" fmla="*/ 2241550 w 2622550"/>
                    <a:gd name="connsiteY91" fmla="*/ 1866900 h 1909007"/>
                    <a:gd name="connsiteX92" fmla="*/ 2260600 w 2622550"/>
                    <a:gd name="connsiteY92" fmla="*/ 1866900 h 1909007"/>
                    <a:gd name="connsiteX93" fmla="*/ 2286000 w 2622550"/>
                    <a:gd name="connsiteY93" fmla="*/ 1841500 h 1909007"/>
                    <a:gd name="connsiteX94" fmla="*/ 2305050 w 2622550"/>
                    <a:gd name="connsiteY94" fmla="*/ 1816100 h 1909007"/>
                    <a:gd name="connsiteX95" fmla="*/ 2343150 w 2622550"/>
                    <a:gd name="connsiteY95" fmla="*/ 1797050 h 1909007"/>
                    <a:gd name="connsiteX96" fmla="*/ 2387600 w 2622550"/>
                    <a:gd name="connsiteY96" fmla="*/ 1790700 h 1909007"/>
                    <a:gd name="connsiteX97" fmla="*/ 2419350 w 2622550"/>
                    <a:gd name="connsiteY97" fmla="*/ 1790700 h 1909007"/>
                    <a:gd name="connsiteX98" fmla="*/ 2470150 w 2622550"/>
                    <a:gd name="connsiteY98" fmla="*/ 1816100 h 1909007"/>
                    <a:gd name="connsiteX99" fmla="*/ 2489200 w 2622550"/>
                    <a:gd name="connsiteY99" fmla="*/ 1866900 h 1909007"/>
                    <a:gd name="connsiteX100" fmla="*/ 2508250 w 2622550"/>
                    <a:gd name="connsiteY100" fmla="*/ 1905000 h 1909007"/>
                    <a:gd name="connsiteX101" fmla="*/ 2540000 w 2622550"/>
                    <a:gd name="connsiteY101" fmla="*/ 1905000 h 1909007"/>
                    <a:gd name="connsiteX102" fmla="*/ 2571750 w 2622550"/>
                    <a:gd name="connsiteY102" fmla="*/ 1879600 h 1909007"/>
                    <a:gd name="connsiteX103" fmla="*/ 2622550 w 2622550"/>
                    <a:gd name="connsiteY103"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2400 w 2622550"/>
                    <a:gd name="connsiteY17" fmla="*/ 7874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196850 w 2622550"/>
                    <a:gd name="connsiteY28" fmla="*/ 908050 h 1909007"/>
                    <a:gd name="connsiteX29" fmla="*/ 266700 w 2622550"/>
                    <a:gd name="connsiteY29" fmla="*/ 946150 h 1909007"/>
                    <a:gd name="connsiteX30" fmla="*/ 323850 w 2622550"/>
                    <a:gd name="connsiteY30" fmla="*/ 946150 h 1909007"/>
                    <a:gd name="connsiteX31" fmla="*/ 368300 w 2622550"/>
                    <a:gd name="connsiteY31" fmla="*/ 958850 h 1909007"/>
                    <a:gd name="connsiteX32" fmla="*/ 412750 w 2622550"/>
                    <a:gd name="connsiteY32" fmla="*/ 984250 h 1909007"/>
                    <a:gd name="connsiteX33" fmla="*/ 444500 w 2622550"/>
                    <a:gd name="connsiteY33" fmla="*/ 1009650 h 1909007"/>
                    <a:gd name="connsiteX34" fmla="*/ 450850 w 2622550"/>
                    <a:gd name="connsiteY34" fmla="*/ 1041400 h 1909007"/>
                    <a:gd name="connsiteX35" fmla="*/ 425450 w 2622550"/>
                    <a:gd name="connsiteY35" fmla="*/ 1073150 h 1909007"/>
                    <a:gd name="connsiteX36" fmla="*/ 374650 w 2622550"/>
                    <a:gd name="connsiteY36" fmla="*/ 1111250 h 1909007"/>
                    <a:gd name="connsiteX37" fmla="*/ 349250 w 2622550"/>
                    <a:gd name="connsiteY37" fmla="*/ 1149350 h 1909007"/>
                    <a:gd name="connsiteX38" fmla="*/ 349250 w 2622550"/>
                    <a:gd name="connsiteY38" fmla="*/ 1193800 h 1909007"/>
                    <a:gd name="connsiteX39" fmla="*/ 368300 w 2622550"/>
                    <a:gd name="connsiteY39" fmla="*/ 1225550 h 1909007"/>
                    <a:gd name="connsiteX40" fmla="*/ 419100 w 2622550"/>
                    <a:gd name="connsiteY40" fmla="*/ 1193800 h 1909007"/>
                    <a:gd name="connsiteX41" fmla="*/ 476250 w 2622550"/>
                    <a:gd name="connsiteY41" fmla="*/ 1149350 h 1909007"/>
                    <a:gd name="connsiteX42" fmla="*/ 514350 w 2622550"/>
                    <a:gd name="connsiteY42" fmla="*/ 1136650 h 1909007"/>
                    <a:gd name="connsiteX43" fmla="*/ 584200 w 2622550"/>
                    <a:gd name="connsiteY43" fmla="*/ 1143000 h 1909007"/>
                    <a:gd name="connsiteX44" fmla="*/ 635000 w 2622550"/>
                    <a:gd name="connsiteY44" fmla="*/ 1181100 h 1909007"/>
                    <a:gd name="connsiteX45" fmla="*/ 711200 w 2622550"/>
                    <a:gd name="connsiteY45" fmla="*/ 1257300 h 1909007"/>
                    <a:gd name="connsiteX46" fmla="*/ 711200 w 2622550"/>
                    <a:gd name="connsiteY46" fmla="*/ 1295400 h 1909007"/>
                    <a:gd name="connsiteX47" fmla="*/ 679450 w 2622550"/>
                    <a:gd name="connsiteY47" fmla="*/ 1346200 h 1909007"/>
                    <a:gd name="connsiteX48" fmla="*/ 654050 w 2622550"/>
                    <a:gd name="connsiteY48" fmla="*/ 1365250 h 1909007"/>
                    <a:gd name="connsiteX49" fmla="*/ 711200 w 2622550"/>
                    <a:gd name="connsiteY49" fmla="*/ 1403350 h 1909007"/>
                    <a:gd name="connsiteX50" fmla="*/ 812800 w 2622550"/>
                    <a:gd name="connsiteY50" fmla="*/ 1428750 h 1909007"/>
                    <a:gd name="connsiteX51" fmla="*/ 831850 w 2622550"/>
                    <a:gd name="connsiteY51" fmla="*/ 1377950 h 1909007"/>
                    <a:gd name="connsiteX52" fmla="*/ 844550 w 2622550"/>
                    <a:gd name="connsiteY52" fmla="*/ 1346200 h 1909007"/>
                    <a:gd name="connsiteX53" fmla="*/ 882650 w 2622550"/>
                    <a:gd name="connsiteY53" fmla="*/ 1377950 h 1909007"/>
                    <a:gd name="connsiteX54" fmla="*/ 908050 w 2622550"/>
                    <a:gd name="connsiteY54" fmla="*/ 1435100 h 1909007"/>
                    <a:gd name="connsiteX55" fmla="*/ 927100 w 2622550"/>
                    <a:gd name="connsiteY55" fmla="*/ 1524000 h 1909007"/>
                    <a:gd name="connsiteX56" fmla="*/ 984250 w 2622550"/>
                    <a:gd name="connsiteY56" fmla="*/ 1536700 h 1909007"/>
                    <a:gd name="connsiteX57" fmla="*/ 1028700 w 2622550"/>
                    <a:gd name="connsiteY57" fmla="*/ 1549400 h 1909007"/>
                    <a:gd name="connsiteX58" fmla="*/ 1060450 w 2622550"/>
                    <a:gd name="connsiteY58" fmla="*/ 1549400 h 1909007"/>
                    <a:gd name="connsiteX59" fmla="*/ 1079500 w 2622550"/>
                    <a:gd name="connsiteY59" fmla="*/ 1663700 h 1909007"/>
                    <a:gd name="connsiteX60" fmla="*/ 1066800 w 2622550"/>
                    <a:gd name="connsiteY60" fmla="*/ 1714500 h 1909007"/>
                    <a:gd name="connsiteX61" fmla="*/ 1092200 w 2622550"/>
                    <a:gd name="connsiteY61" fmla="*/ 1758950 h 1909007"/>
                    <a:gd name="connsiteX62" fmla="*/ 1111250 w 2622550"/>
                    <a:gd name="connsiteY62" fmla="*/ 1765300 h 1909007"/>
                    <a:gd name="connsiteX63" fmla="*/ 1149350 w 2622550"/>
                    <a:gd name="connsiteY63" fmla="*/ 1733550 h 1909007"/>
                    <a:gd name="connsiteX64" fmla="*/ 1174750 w 2622550"/>
                    <a:gd name="connsiteY64" fmla="*/ 1689100 h 1909007"/>
                    <a:gd name="connsiteX65" fmla="*/ 1193800 w 2622550"/>
                    <a:gd name="connsiteY65" fmla="*/ 1676400 h 1909007"/>
                    <a:gd name="connsiteX66" fmla="*/ 1282700 w 2622550"/>
                    <a:gd name="connsiteY66" fmla="*/ 1676400 h 1909007"/>
                    <a:gd name="connsiteX67" fmla="*/ 1320800 w 2622550"/>
                    <a:gd name="connsiteY67" fmla="*/ 1663700 h 1909007"/>
                    <a:gd name="connsiteX68" fmla="*/ 1371600 w 2622550"/>
                    <a:gd name="connsiteY68" fmla="*/ 1631950 h 1909007"/>
                    <a:gd name="connsiteX69" fmla="*/ 1460500 w 2622550"/>
                    <a:gd name="connsiteY69" fmla="*/ 1574800 h 1909007"/>
                    <a:gd name="connsiteX70" fmla="*/ 1485900 w 2622550"/>
                    <a:gd name="connsiteY70" fmla="*/ 1568450 h 1909007"/>
                    <a:gd name="connsiteX71" fmla="*/ 1543050 w 2622550"/>
                    <a:gd name="connsiteY71" fmla="*/ 1612900 h 1909007"/>
                    <a:gd name="connsiteX72" fmla="*/ 1574800 w 2622550"/>
                    <a:gd name="connsiteY72" fmla="*/ 1600200 h 1909007"/>
                    <a:gd name="connsiteX73" fmla="*/ 1625600 w 2622550"/>
                    <a:gd name="connsiteY73" fmla="*/ 1581150 h 1909007"/>
                    <a:gd name="connsiteX74" fmla="*/ 1682750 w 2622550"/>
                    <a:gd name="connsiteY74" fmla="*/ 1574800 h 1909007"/>
                    <a:gd name="connsiteX75" fmla="*/ 1765300 w 2622550"/>
                    <a:gd name="connsiteY75" fmla="*/ 1574800 h 1909007"/>
                    <a:gd name="connsiteX76" fmla="*/ 1828800 w 2622550"/>
                    <a:gd name="connsiteY76" fmla="*/ 1574800 h 1909007"/>
                    <a:gd name="connsiteX77" fmla="*/ 1885950 w 2622550"/>
                    <a:gd name="connsiteY77" fmla="*/ 1581150 h 1909007"/>
                    <a:gd name="connsiteX78" fmla="*/ 1898650 w 2622550"/>
                    <a:gd name="connsiteY78" fmla="*/ 1625600 h 1909007"/>
                    <a:gd name="connsiteX79" fmla="*/ 1860550 w 2622550"/>
                    <a:gd name="connsiteY79" fmla="*/ 1644650 h 1909007"/>
                    <a:gd name="connsiteX80" fmla="*/ 1847850 w 2622550"/>
                    <a:gd name="connsiteY80" fmla="*/ 1670050 h 1909007"/>
                    <a:gd name="connsiteX81" fmla="*/ 1924050 w 2622550"/>
                    <a:gd name="connsiteY81" fmla="*/ 1727200 h 1909007"/>
                    <a:gd name="connsiteX82" fmla="*/ 1987550 w 2622550"/>
                    <a:gd name="connsiteY82" fmla="*/ 1746250 h 1909007"/>
                    <a:gd name="connsiteX83" fmla="*/ 2051050 w 2622550"/>
                    <a:gd name="connsiteY83" fmla="*/ 1727200 h 1909007"/>
                    <a:gd name="connsiteX84" fmla="*/ 2070100 w 2622550"/>
                    <a:gd name="connsiteY84" fmla="*/ 1727200 h 1909007"/>
                    <a:gd name="connsiteX85" fmla="*/ 2089150 w 2622550"/>
                    <a:gd name="connsiteY85" fmla="*/ 1765300 h 1909007"/>
                    <a:gd name="connsiteX86" fmla="*/ 2095500 w 2622550"/>
                    <a:gd name="connsiteY86" fmla="*/ 1797050 h 1909007"/>
                    <a:gd name="connsiteX87" fmla="*/ 2127250 w 2622550"/>
                    <a:gd name="connsiteY87" fmla="*/ 1816100 h 1909007"/>
                    <a:gd name="connsiteX88" fmla="*/ 2146300 w 2622550"/>
                    <a:gd name="connsiteY88" fmla="*/ 1835150 h 1909007"/>
                    <a:gd name="connsiteX89" fmla="*/ 2197100 w 2622550"/>
                    <a:gd name="connsiteY89" fmla="*/ 1860550 h 1909007"/>
                    <a:gd name="connsiteX90" fmla="*/ 2241550 w 2622550"/>
                    <a:gd name="connsiteY90" fmla="*/ 1866900 h 1909007"/>
                    <a:gd name="connsiteX91" fmla="*/ 2260600 w 2622550"/>
                    <a:gd name="connsiteY91" fmla="*/ 1866900 h 1909007"/>
                    <a:gd name="connsiteX92" fmla="*/ 2286000 w 2622550"/>
                    <a:gd name="connsiteY92" fmla="*/ 1841500 h 1909007"/>
                    <a:gd name="connsiteX93" fmla="*/ 2305050 w 2622550"/>
                    <a:gd name="connsiteY93" fmla="*/ 1816100 h 1909007"/>
                    <a:gd name="connsiteX94" fmla="*/ 2343150 w 2622550"/>
                    <a:gd name="connsiteY94" fmla="*/ 1797050 h 1909007"/>
                    <a:gd name="connsiteX95" fmla="*/ 2387600 w 2622550"/>
                    <a:gd name="connsiteY95" fmla="*/ 1790700 h 1909007"/>
                    <a:gd name="connsiteX96" fmla="*/ 2419350 w 2622550"/>
                    <a:gd name="connsiteY96" fmla="*/ 1790700 h 1909007"/>
                    <a:gd name="connsiteX97" fmla="*/ 2470150 w 2622550"/>
                    <a:gd name="connsiteY97" fmla="*/ 1816100 h 1909007"/>
                    <a:gd name="connsiteX98" fmla="*/ 2489200 w 2622550"/>
                    <a:gd name="connsiteY98" fmla="*/ 1866900 h 1909007"/>
                    <a:gd name="connsiteX99" fmla="*/ 2508250 w 2622550"/>
                    <a:gd name="connsiteY99" fmla="*/ 1905000 h 1909007"/>
                    <a:gd name="connsiteX100" fmla="*/ 2540000 w 2622550"/>
                    <a:gd name="connsiteY100" fmla="*/ 1905000 h 1909007"/>
                    <a:gd name="connsiteX101" fmla="*/ 2571750 w 2622550"/>
                    <a:gd name="connsiteY101" fmla="*/ 1879600 h 1909007"/>
                    <a:gd name="connsiteX102" fmla="*/ 2622550 w 2622550"/>
                    <a:gd name="connsiteY10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66700 w 2622550"/>
                    <a:gd name="connsiteY28" fmla="*/ 946150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66700 w 2622550"/>
                    <a:gd name="connsiteY28" fmla="*/ 946150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50900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74650 w 2622550"/>
                    <a:gd name="connsiteY35" fmla="*/ 1111250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25450 w 2622550"/>
                    <a:gd name="connsiteY34" fmla="*/ 1073150 h 1909007"/>
                    <a:gd name="connsiteX35" fmla="*/ 362744 w 2622550"/>
                    <a:gd name="connsiteY35" fmla="*/ 1108869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49250 w 2622550"/>
                    <a:gd name="connsiteY36" fmla="*/ 1149350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27819 w 2622550"/>
                    <a:gd name="connsiteY36" fmla="*/ 1151731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27819 w 2622550"/>
                    <a:gd name="connsiteY36" fmla="*/ 1151731 h 1909007"/>
                    <a:gd name="connsiteX37" fmla="*/ 349250 w 2622550"/>
                    <a:gd name="connsiteY37" fmla="*/ 1193800 h 1909007"/>
                    <a:gd name="connsiteX38" fmla="*/ 368300 w 2622550"/>
                    <a:gd name="connsiteY38" fmla="*/ 1225550 h 1909007"/>
                    <a:gd name="connsiteX39" fmla="*/ 419100 w 2622550"/>
                    <a:gd name="connsiteY39" fmla="*/ 1193800 h 1909007"/>
                    <a:gd name="connsiteX40" fmla="*/ 476250 w 2622550"/>
                    <a:gd name="connsiteY40" fmla="*/ 1149350 h 1909007"/>
                    <a:gd name="connsiteX41" fmla="*/ 514350 w 2622550"/>
                    <a:gd name="connsiteY41" fmla="*/ 1136650 h 1909007"/>
                    <a:gd name="connsiteX42" fmla="*/ 584200 w 2622550"/>
                    <a:gd name="connsiteY42" fmla="*/ 1143000 h 1909007"/>
                    <a:gd name="connsiteX43" fmla="*/ 635000 w 2622550"/>
                    <a:gd name="connsiteY43" fmla="*/ 1181100 h 1909007"/>
                    <a:gd name="connsiteX44" fmla="*/ 711200 w 2622550"/>
                    <a:gd name="connsiteY44" fmla="*/ 1257300 h 1909007"/>
                    <a:gd name="connsiteX45" fmla="*/ 711200 w 2622550"/>
                    <a:gd name="connsiteY45" fmla="*/ 1295400 h 1909007"/>
                    <a:gd name="connsiteX46" fmla="*/ 679450 w 2622550"/>
                    <a:gd name="connsiteY46" fmla="*/ 1346200 h 1909007"/>
                    <a:gd name="connsiteX47" fmla="*/ 654050 w 2622550"/>
                    <a:gd name="connsiteY47" fmla="*/ 1365250 h 1909007"/>
                    <a:gd name="connsiteX48" fmla="*/ 711200 w 2622550"/>
                    <a:gd name="connsiteY48" fmla="*/ 1403350 h 1909007"/>
                    <a:gd name="connsiteX49" fmla="*/ 812800 w 2622550"/>
                    <a:gd name="connsiteY49" fmla="*/ 1428750 h 1909007"/>
                    <a:gd name="connsiteX50" fmla="*/ 831850 w 2622550"/>
                    <a:gd name="connsiteY50" fmla="*/ 1377950 h 1909007"/>
                    <a:gd name="connsiteX51" fmla="*/ 844550 w 2622550"/>
                    <a:gd name="connsiteY51" fmla="*/ 1346200 h 1909007"/>
                    <a:gd name="connsiteX52" fmla="*/ 882650 w 2622550"/>
                    <a:gd name="connsiteY52" fmla="*/ 1377950 h 1909007"/>
                    <a:gd name="connsiteX53" fmla="*/ 908050 w 2622550"/>
                    <a:gd name="connsiteY53" fmla="*/ 1435100 h 1909007"/>
                    <a:gd name="connsiteX54" fmla="*/ 927100 w 2622550"/>
                    <a:gd name="connsiteY54" fmla="*/ 1524000 h 1909007"/>
                    <a:gd name="connsiteX55" fmla="*/ 984250 w 2622550"/>
                    <a:gd name="connsiteY55" fmla="*/ 1536700 h 1909007"/>
                    <a:gd name="connsiteX56" fmla="*/ 1028700 w 2622550"/>
                    <a:gd name="connsiteY56" fmla="*/ 1549400 h 1909007"/>
                    <a:gd name="connsiteX57" fmla="*/ 1060450 w 2622550"/>
                    <a:gd name="connsiteY57" fmla="*/ 1549400 h 1909007"/>
                    <a:gd name="connsiteX58" fmla="*/ 1079500 w 2622550"/>
                    <a:gd name="connsiteY58" fmla="*/ 1663700 h 1909007"/>
                    <a:gd name="connsiteX59" fmla="*/ 1066800 w 2622550"/>
                    <a:gd name="connsiteY59" fmla="*/ 1714500 h 1909007"/>
                    <a:gd name="connsiteX60" fmla="*/ 1092200 w 2622550"/>
                    <a:gd name="connsiteY60" fmla="*/ 1758950 h 1909007"/>
                    <a:gd name="connsiteX61" fmla="*/ 1111250 w 2622550"/>
                    <a:gd name="connsiteY61" fmla="*/ 1765300 h 1909007"/>
                    <a:gd name="connsiteX62" fmla="*/ 1149350 w 2622550"/>
                    <a:gd name="connsiteY62" fmla="*/ 1733550 h 1909007"/>
                    <a:gd name="connsiteX63" fmla="*/ 1174750 w 2622550"/>
                    <a:gd name="connsiteY63" fmla="*/ 1689100 h 1909007"/>
                    <a:gd name="connsiteX64" fmla="*/ 1193800 w 2622550"/>
                    <a:gd name="connsiteY64" fmla="*/ 1676400 h 1909007"/>
                    <a:gd name="connsiteX65" fmla="*/ 1282700 w 2622550"/>
                    <a:gd name="connsiteY65" fmla="*/ 1676400 h 1909007"/>
                    <a:gd name="connsiteX66" fmla="*/ 1320800 w 2622550"/>
                    <a:gd name="connsiteY66" fmla="*/ 1663700 h 1909007"/>
                    <a:gd name="connsiteX67" fmla="*/ 1371600 w 2622550"/>
                    <a:gd name="connsiteY67" fmla="*/ 1631950 h 1909007"/>
                    <a:gd name="connsiteX68" fmla="*/ 1460500 w 2622550"/>
                    <a:gd name="connsiteY68" fmla="*/ 1574800 h 1909007"/>
                    <a:gd name="connsiteX69" fmla="*/ 1485900 w 2622550"/>
                    <a:gd name="connsiteY69" fmla="*/ 1568450 h 1909007"/>
                    <a:gd name="connsiteX70" fmla="*/ 1543050 w 2622550"/>
                    <a:gd name="connsiteY70" fmla="*/ 1612900 h 1909007"/>
                    <a:gd name="connsiteX71" fmla="*/ 1574800 w 2622550"/>
                    <a:gd name="connsiteY71" fmla="*/ 1600200 h 1909007"/>
                    <a:gd name="connsiteX72" fmla="*/ 1625600 w 2622550"/>
                    <a:gd name="connsiteY72" fmla="*/ 1581150 h 1909007"/>
                    <a:gd name="connsiteX73" fmla="*/ 1682750 w 2622550"/>
                    <a:gd name="connsiteY73" fmla="*/ 1574800 h 1909007"/>
                    <a:gd name="connsiteX74" fmla="*/ 1765300 w 2622550"/>
                    <a:gd name="connsiteY74" fmla="*/ 1574800 h 1909007"/>
                    <a:gd name="connsiteX75" fmla="*/ 1828800 w 2622550"/>
                    <a:gd name="connsiteY75" fmla="*/ 1574800 h 1909007"/>
                    <a:gd name="connsiteX76" fmla="*/ 1885950 w 2622550"/>
                    <a:gd name="connsiteY76" fmla="*/ 1581150 h 1909007"/>
                    <a:gd name="connsiteX77" fmla="*/ 1898650 w 2622550"/>
                    <a:gd name="connsiteY77" fmla="*/ 1625600 h 1909007"/>
                    <a:gd name="connsiteX78" fmla="*/ 1860550 w 2622550"/>
                    <a:gd name="connsiteY78" fmla="*/ 1644650 h 1909007"/>
                    <a:gd name="connsiteX79" fmla="*/ 1847850 w 2622550"/>
                    <a:gd name="connsiteY79" fmla="*/ 1670050 h 1909007"/>
                    <a:gd name="connsiteX80" fmla="*/ 1924050 w 2622550"/>
                    <a:gd name="connsiteY80" fmla="*/ 1727200 h 1909007"/>
                    <a:gd name="connsiteX81" fmla="*/ 1987550 w 2622550"/>
                    <a:gd name="connsiteY81" fmla="*/ 1746250 h 1909007"/>
                    <a:gd name="connsiteX82" fmla="*/ 2051050 w 2622550"/>
                    <a:gd name="connsiteY82" fmla="*/ 1727200 h 1909007"/>
                    <a:gd name="connsiteX83" fmla="*/ 2070100 w 2622550"/>
                    <a:gd name="connsiteY83" fmla="*/ 1727200 h 1909007"/>
                    <a:gd name="connsiteX84" fmla="*/ 2089150 w 2622550"/>
                    <a:gd name="connsiteY84" fmla="*/ 1765300 h 1909007"/>
                    <a:gd name="connsiteX85" fmla="*/ 2095500 w 2622550"/>
                    <a:gd name="connsiteY85" fmla="*/ 1797050 h 1909007"/>
                    <a:gd name="connsiteX86" fmla="*/ 2127250 w 2622550"/>
                    <a:gd name="connsiteY86" fmla="*/ 1816100 h 1909007"/>
                    <a:gd name="connsiteX87" fmla="*/ 2146300 w 2622550"/>
                    <a:gd name="connsiteY87" fmla="*/ 1835150 h 1909007"/>
                    <a:gd name="connsiteX88" fmla="*/ 2197100 w 2622550"/>
                    <a:gd name="connsiteY88" fmla="*/ 1860550 h 1909007"/>
                    <a:gd name="connsiteX89" fmla="*/ 2241550 w 2622550"/>
                    <a:gd name="connsiteY89" fmla="*/ 1866900 h 1909007"/>
                    <a:gd name="connsiteX90" fmla="*/ 2260600 w 2622550"/>
                    <a:gd name="connsiteY90" fmla="*/ 1866900 h 1909007"/>
                    <a:gd name="connsiteX91" fmla="*/ 2286000 w 2622550"/>
                    <a:gd name="connsiteY91" fmla="*/ 1841500 h 1909007"/>
                    <a:gd name="connsiteX92" fmla="*/ 2305050 w 2622550"/>
                    <a:gd name="connsiteY92" fmla="*/ 1816100 h 1909007"/>
                    <a:gd name="connsiteX93" fmla="*/ 2343150 w 2622550"/>
                    <a:gd name="connsiteY93" fmla="*/ 1797050 h 1909007"/>
                    <a:gd name="connsiteX94" fmla="*/ 2387600 w 2622550"/>
                    <a:gd name="connsiteY94" fmla="*/ 1790700 h 1909007"/>
                    <a:gd name="connsiteX95" fmla="*/ 2419350 w 2622550"/>
                    <a:gd name="connsiteY95" fmla="*/ 1790700 h 1909007"/>
                    <a:gd name="connsiteX96" fmla="*/ 2470150 w 2622550"/>
                    <a:gd name="connsiteY96" fmla="*/ 1816100 h 1909007"/>
                    <a:gd name="connsiteX97" fmla="*/ 2489200 w 2622550"/>
                    <a:gd name="connsiteY97" fmla="*/ 1866900 h 1909007"/>
                    <a:gd name="connsiteX98" fmla="*/ 2508250 w 2622550"/>
                    <a:gd name="connsiteY98" fmla="*/ 1905000 h 1909007"/>
                    <a:gd name="connsiteX99" fmla="*/ 2540000 w 2622550"/>
                    <a:gd name="connsiteY99" fmla="*/ 1905000 h 1909007"/>
                    <a:gd name="connsiteX100" fmla="*/ 2571750 w 2622550"/>
                    <a:gd name="connsiteY100" fmla="*/ 1879600 h 1909007"/>
                    <a:gd name="connsiteX101" fmla="*/ 2622550 w 2622550"/>
                    <a:gd name="connsiteY10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49250 w 2622550"/>
                    <a:gd name="connsiteY36" fmla="*/ 1193800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35000 w 2622550"/>
                    <a:gd name="connsiteY42" fmla="*/ 1181100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35000 w 2622550"/>
                    <a:gd name="connsiteY42" fmla="*/ 1181100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54050 w 2622550"/>
                    <a:gd name="connsiteY46" fmla="*/ 1365250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28750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27100 w 2622550"/>
                    <a:gd name="connsiteY53" fmla="*/ 1524000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28700 w 2622550"/>
                    <a:gd name="connsiteY55" fmla="*/ 1549400 h 1909007"/>
                    <a:gd name="connsiteX56" fmla="*/ 1060450 w 2622550"/>
                    <a:gd name="connsiteY56" fmla="*/ 1549400 h 1909007"/>
                    <a:gd name="connsiteX57" fmla="*/ 1079500 w 2622550"/>
                    <a:gd name="connsiteY57" fmla="*/ 1663700 h 1909007"/>
                    <a:gd name="connsiteX58" fmla="*/ 1066800 w 2622550"/>
                    <a:gd name="connsiteY58" fmla="*/ 1714500 h 1909007"/>
                    <a:gd name="connsiteX59" fmla="*/ 1092200 w 2622550"/>
                    <a:gd name="connsiteY59" fmla="*/ 1758950 h 1909007"/>
                    <a:gd name="connsiteX60" fmla="*/ 1111250 w 2622550"/>
                    <a:gd name="connsiteY60" fmla="*/ 1765300 h 1909007"/>
                    <a:gd name="connsiteX61" fmla="*/ 1149350 w 2622550"/>
                    <a:gd name="connsiteY61" fmla="*/ 1733550 h 1909007"/>
                    <a:gd name="connsiteX62" fmla="*/ 1174750 w 2622550"/>
                    <a:gd name="connsiteY62" fmla="*/ 1689100 h 1909007"/>
                    <a:gd name="connsiteX63" fmla="*/ 1193800 w 2622550"/>
                    <a:gd name="connsiteY63" fmla="*/ 1676400 h 1909007"/>
                    <a:gd name="connsiteX64" fmla="*/ 1282700 w 2622550"/>
                    <a:gd name="connsiteY64" fmla="*/ 1676400 h 1909007"/>
                    <a:gd name="connsiteX65" fmla="*/ 1320800 w 2622550"/>
                    <a:gd name="connsiteY65" fmla="*/ 1663700 h 1909007"/>
                    <a:gd name="connsiteX66" fmla="*/ 1371600 w 2622550"/>
                    <a:gd name="connsiteY66" fmla="*/ 1631950 h 1909007"/>
                    <a:gd name="connsiteX67" fmla="*/ 1460500 w 2622550"/>
                    <a:gd name="connsiteY67" fmla="*/ 1574800 h 1909007"/>
                    <a:gd name="connsiteX68" fmla="*/ 1485900 w 2622550"/>
                    <a:gd name="connsiteY68" fmla="*/ 1568450 h 1909007"/>
                    <a:gd name="connsiteX69" fmla="*/ 1543050 w 2622550"/>
                    <a:gd name="connsiteY69" fmla="*/ 1612900 h 1909007"/>
                    <a:gd name="connsiteX70" fmla="*/ 1574800 w 2622550"/>
                    <a:gd name="connsiteY70" fmla="*/ 1600200 h 1909007"/>
                    <a:gd name="connsiteX71" fmla="*/ 1625600 w 2622550"/>
                    <a:gd name="connsiteY71" fmla="*/ 1581150 h 1909007"/>
                    <a:gd name="connsiteX72" fmla="*/ 1682750 w 2622550"/>
                    <a:gd name="connsiteY72" fmla="*/ 1574800 h 1909007"/>
                    <a:gd name="connsiteX73" fmla="*/ 1765300 w 2622550"/>
                    <a:gd name="connsiteY73" fmla="*/ 1574800 h 1909007"/>
                    <a:gd name="connsiteX74" fmla="*/ 1828800 w 2622550"/>
                    <a:gd name="connsiteY74" fmla="*/ 1574800 h 1909007"/>
                    <a:gd name="connsiteX75" fmla="*/ 1885950 w 2622550"/>
                    <a:gd name="connsiteY75" fmla="*/ 1581150 h 1909007"/>
                    <a:gd name="connsiteX76" fmla="*/ 1898650 w 2622550"/>
                    <a:gd name="connsiteY76" fmla="*/ 1625600 h 1909007"/>
                    <a:gd name="connsiteX77" fmla="*/ 1860550 w 2622550"/>
                    <a:gd name="connsiteY77" fmla="*/ 1644650 h 1909007"/>
                    <a:gd name="connsiteX78" fmla="*/ 1847850 w 2622550"/>
                    <a:gd name="connsiteY78" fmla="*/ 1670050 h 1909007"/>
                    <a:gd name="connsiteX79" fmla="*/ 1924050 w 2622550"/>
                    <a:gd name="connsiteY79" fmla="*/ 1727200 h 1909007"/>
                    <a:gd name="connsiteX80" fmla="*/ 1987550 w 2622550"/>
                    <a:gd name="connsiteY80" fmla="*/ 1746250 h 1909007"/>
                    <a:gd name="connsiteX81" fmla="*/ 2051050 w 2622550"/>
                    <a:gd name="connsiteY81" fmla="*/ 1727200 h 1909007"/>
                    <a:gd name="connsiteX82" fmla="*/ 2070100 w 2622550"/>
                    <a:gd name="connsiteY82" fmla="*/ 1727200 h 1909007"/>
                    <a:gd name="connsiteX83" fmla="*/ 2089150 w 2622550"/>
                    <a:gd name="connsiteY83" fmla="*/ 1765300 h 1909007"/>
                    <a:gd name="connsiteX84" fmla="*/ 2095500 w 2622550"/>
                    <a:gd name="connsiteY84" fmla="*/ 1797050 h 1909007"/>
                    <a:gd name="connsiteX85" fmla="*/ 2127250 w 2622550"/>
                    <a:gd name="connsiteY85" fmla="*/ 1816100 h 1909007"/>
                    <a:gd name="connsiteX86" fmla="*/ 2146300 w 2622550"/>
                    <a:gd name="connsiteY86" fmla="*/ 1835150 h 1909007"/>
                    <a:gd name="connsiteX87" fmla="*/ 2197100 w 2622550"/>
                    <a:gd name="connsiteY87" fmla="*/ 1860550 h 1909007"/>
                    <a:gd name="connsiteX88" fmla="*/ 2241550 w 2622550"/>
                    <a:gd name="connsiteY88" fmla="*/ 1866900 h 1909007"/>
                    <a:gd name="connsiteX89" fmla="*/ 2260600 w 2622550"/>
                    <a:gd name="connsiteY89" fmla="*/ 1866900 h 1909007"/>
                    <a:gd name="connsiteX90" fmla="*/ 2286000 w 2622550"/>
                    <a:gd name="connsiteY90" fmla="*/ 1841500 h 1909007"/>
                    <a:gd name="connsiteX91" fmla="*/ 2305050 w 2622550"/>
                    <a:gd name="connsiteY91" fmla="*/ 1816100 h 1909007"/>
                    <a:gd name="connsiteX92" fmla="*/ 2343150 w 2622550"/>
                    <a:gd name="connsiteY92" fmla="*/ 1797050 h 1909007"/>
                    <a:gd name="connsiteX93" fmla="*/ 2387600 w 2622550"/>
                    <a:gd name="connsiteY93" fmla="*/ 1790700 h 1909007"/>
                    <a:gd name="connsiteX94" fmla="*/ 2419350 w 2622550"/>
                    <a:gd name="connsiteY94" fmla="*/ 1790700 h 1909007"/>
                    <a:gd name="connsiteX95" fmla="*/ 2470150 w 2622550"/>
                    <a:gd name="connsiteY95" fmla="*/ 1816100 h 1909007"/>
                    <a:gd name="connsiteX96" fmla="*/ 2489200 w 2622550"/>
                    <a:gd name="connsiteY96" fmla="*/ 1866900 h 1909007"/>
                    <a:gd name="connsiteX97" fmla="*/ 2508250 w 2622550"/>
                    <a:gd name="connsiteY97" fmla="*/ 1905000 h 1909007"/>
                    <a:gd name="connsiteX98" fmla="*/ 2540000 w 2622550"/>
                    <a:gd name="connsiteY98" fmla="*/ 1905000 h 1909007"/>
                    <a:gd name="connsiteX99" fmla="*/ 2571750 w 2622550"/>
                    <a:gd name="connsiteY99" fmla="*/ 1879600 h 1909007"/>
                    <a:gd name="connsiteX100" fmla="*/ 2622550 w 2622550"/>
                    <a:gd name="connsiteY10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79500 w 2622550"/>
                    <a:gd name="connsiteY56" fmla="*/ 1663700 h 1909007"/>
                    <a:gd name="connsiteX57" fmla="*/ 1066800 w 2622550"/>
                    <a:gd name="connsiteY57" fmla="*/ 1714500 h 1909007"/>
                    <a:gd name="connsiteX58" fmla="*/ 1092200 w 2622550"/>
                    <a:gd name="connsiteY58" fmla="*/ 1758950 h 1909007"/>
                    <a:gd name="connsiteX59" fmla="*/ 1111250 w 2622550"/>
                    <a:gd name="connsiteY59" fmla="*/ 1765300 h 1909007"/>
                    <a:gd name="connsiteX60" fmla="*/ 1149350 w 2622550"/>
                    <a:gd name="connsiteY60" fmla="*/ 1733550 h 1909007"/>
                    <a:gd name="connsiteX61" fmla="*/ 1174750 w 2622550"/>
                    <a:gd name="connsiteY61" fmla="*/ 1689100 h 1909007"/>
                    <a:gd name="connsiteX62" fmla="*/ 1193800 w 2622550"/>
                    <a:gd name="connsiteY62" fmla="*/ 1676400 h 1909007"/>
                    <a:gd name="connsiteX63" fmla="*/ 1282700 w 2622550"/>
                    <a:gd name="connsiteY63" fmla="*/ 1676400 h 1909007"/>
                    <a:gd name="connsiteX64" fmla="*/ 1320800 w 2622550"/>
                    <a:gd name="connsiteY64" fmla="*/ 1663700 h 1909007"/>
                    <a:gd name="connsiteX65" fmla="*/ 1371600 w 2622550"/>
                    <a:gd name="connsiteY65" fmla="*/ 1631950 h 1909007"/>
                    <a:gd name="connsiteX66" fmla="*/ 1460500 w 2622550"/>
                    <a:gd name="connsiteY66" fmla="*/ 1574800 h 1909007"/>
                    <a:gd name="connsiteX67" fmla="*/ 1485900 w 2622550"/>
                    <a:gd name="connsiteY67" fmla="*/ 1568450 h 1909007"/>
                    <a:gd name="connsiteX68" fmla="*/ 1543050 w 2622550"/>
                    <a:gd name="connsiteY68" fmla="*/ 1612900 h 1909007"/>
                    <a:gd name="connsiteX69" fmla="*/ 1574800 w 2622550"/>
                    <a:gd name="connsiteY69" fmla="*/ 1600200 h 1909007"/>
                    <a:gd name="connsiteX70" fmla="*/ 1625600 w 2622550"/>
                    <a:gd name="connsiteY70" fmla="*/ 1581150 h 1909007"/>
                    <a:gd name="connsiteX71" fmla="*/ 1682750 w 2622550"/>
                    <a:gd name="connsiteY71" fmla="*/ 1574800 h 1909007"/>
                    <a:gd name="connsiteX72" fmla="*/ 1765300 w 2622550"/>
                    <a:gd name="connsiteY72" fmla="*/ 1574800 h 1909007"/>
                    <a:gd name="connsiteX73" fmla="*/ 1828800 w 2622550"/>
                    <a:gd name="connsiteY73" fmla="*/ 1574800 h 1909007"/>
                    <a:gd name="connsiteX74" fmla="*/ 1885950 w 2622550"/>
                    <a:gd name="connsiteY74" fmla="*/ 1581150 h 1909007"/>
                    <a:gd name="connsiteX75" fmla="*/ 1898650 w 2622550"/>
                    <a:gd name="connsiteY75" fmla="*/ 1625600 h 1909007"/>
                    <a:gd name="connsiteX76" fmla="*/ 1860550 w 2622550"/>
                    <a:gd name="connsiteY76" fmla="*/ 1644650 h 1909007"/>
                    <a:gd name="connsiteX77" fmla="*/ 1847850 w 2622550"/>
                    <a:gd name="connsiteY77" fmla="*/ 1670050 h 1909007"/>
                    <a:gd name="connsiteX78" fmla="*/ 1924050 w 2622550"/>
                    <a:gd name="connsiteY78" fmla="*/ 1727200 h 1909007"/>
                    <a:gd name="connsiteX79" fmla="*/ 1987550 w 2622550"/>
                    <a:gd name="connsiteY79" fmla="*/ 1746250 h 1909007"/>
                    <a:gd name="connsiteX80" fmla="*/ 2051050 w 2622550"/>
                    <a:gd name="connsiteY80" fmla="*/ 1727200 h 1909007"/>
                    <a:gd name="connsiteX81" fmla="*/ 2070100 w 2622550"/>
                    <a:gd name="connsiteY81" fmla="*/ 1727200 h 1909007"/>
                    <a:gd name="connsiteX82" fmla="*/ 2089150 w 2622550"/>
                    <a:gd name="connsiteY82" fmla="*/ 1765300 h 1909007"/>
                    <a:gd name="connsiteX83" fmla="*/ 2095500 w 2622550"/>
                    <a:gd name="connsiteY83" fmla="*/ 1797050 h 1909007"/>
                    <a:gd name="connsiteX84" fmla="*/ 2127250 w 2622550"/>
                    <a:gd name="connsiteY84" fmla="*/ 1816100 h 1909007"/>
                    <a:gd name="connsiteX85" fmla="*/ 2146300 w 2622550"/>
                    <a:gd name="connsiteY85" fmla="*/ 1835150 h 1909007"/>
                    <a:gd name="connsiteX86" fmla="*/ 2197100 w 2622550"/>
                    <a:gd name="connsiteY86" fmla="*/ 1860550 h 1909007"/>
                    <a:gd name="connsiteX87" fmla="*/ 2241550 w 2622550"/>
                    <a:gd name="connsiteY87" fmla="*/ 1866900 h 1909007"/>
                    <a:gd name="connsiteX88" fmla="*/ 2260600 w 2622550"/>
                    <a:gd name="connsiteY88" fmla="*/ 1866900 h 1909007"/>
                    <a:gd name="connsiteX89" fmla="*/ 2286000 w 2622550"/>
                    <a:gd name="connsiteY89" fmla="*/ 1841500 h 1909007"/>
                    <a:gd name="connsiteX90" fmla="*/ 2305050 w 2622550"/>
                    <a:gd name="connsiteY90" fmla="*/ 1816100 h 1909007"/>
                    <a:gd name="connsiteX91" fmla="*/ 2343150 w 2622550"/>
                    <a:gd name="connsiteY91" fmla="*/ 1797050 h 1909007"/>
                    <a:gd name="connsiteX92" fmla="*/ 2387600 w 2622550"/>
                    <a:gd name="connsiteY92" fmla="*/ 1790700 h 1909007"/>
                    <a:gd name="connsiteX93" fmla="*/ 2419350 w 2622550"/>
                    <a:gd name="connsiteY93" fmla="*/ 1790700 h 1909007"/>
                    <a:gd name="connsiteX94" fmla="*/ 2470150 w 2622550"/>
                    <a:gd name="connsiteY94" fmla="*/ 1816100 h 1909007"/>
                    <a:gd name="connsiteX95" fmla="*/ 2489200 w 2622550"/>
                    <a:gd name="connsiteY95" fmla="*/ 1866900 h 1909007"/>
                    <a:gd name="connsiteX96" fmla="*/ 2508250 w 2622550"/>
                    <a:gd name="connsiteY96" fmla="*/ 1905000 h 1909007"/>
                    <a:gd name="connsiteX97" fmla="*/ 2540000 w 2622550"/>
                    <a:gd name="connsiteY97" fmla="*/ 1905000 h 1909007"/>
                    <a:gd name="connsiteX98" fmla="*/ 2571750 w 2622550"/>
                    <a:gd name="connsiteY98" fmla="*/ 1879600 h 1909007"/>
                    <a:gd name="connsiteX99" fmla="*/ 2622550 w 2622550"/>
                    <a:gd name="connsiteY9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79500 w 2622550"/>
                    <a:gd name="connsiteY56" fmla="*/ 1663700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11250 w 2622550"/>
                    <a:gd name="connsiteY58" fmla="*/ 1765300 h 1909007"/>
                    <a:gd name="connsiteX59" fmla="*/ 1149350 w 2622550"/>
                    <a:gd name="connsiteY59" fmla="*/ 1733550 h 1909007"/>
                    <a:gd name="connsiteX60" fmla="*/ 1174750 w 2622550"/>
                    <a:gd name="connsiteY60" fmla="*/ 1689100 h 1909007"/>
                    <a:gd name="connsiteX61" fmla="*/ 1193800 w 2622550"/>
                    <a:gd name="connsiteY61" fmla="*/ 1676400 h 1909007"/>
                    <a:gd name="connsiteX62" fmla="*/ 1282700 w 2622550"/>
                    <a:gd name="connsiteY62" fmla="*/ 1676400 h 1909007"/>
                    <a:gd name="connsiteX63" fmla="*/ 1320800 w 2622550"/>
                    <a:gd name="connsiteY63" fmla="*/ 1663700 h 1909007"/>
                    <a:gd name="connsiteX64" fmla="*/ 1371600 w 2622550"/>
                    <a:gd name="connsiteY64" fmla="*/ 1631950 h 1909007"/>
                    <a:gd name="connsiteX65" fmla="*/ 1460500 w 2622550"/>
                    <a:gd name="connsiteY65" fmla="*/ 1574800 h 1909007"/>
                    <a:gd name="connsiteX66" fmla="*/ 1485900 w 2622550"/>
                    <a:gd name="connsiteY66" fmla="*/ 1568450 h 1909007"/>
                    <a:gd name="connsiteX67" fmla="*/ 1543050 w 2622550"/>
                    <a:gd name="connsiteY67" fmla="*/ 1612900 h 1909007"/>
                    <a:gd name="connsiteX68" fmla="*/ 1574800 w 2622550"/>
                    <a:gd name="connsiteY68" fmla="*/ 1600200 h 1909007"/>
                    <a:gd name="connsiteX69" fmla="*/ 1625600 w 2622550"/>
                    <a:gd name="connsiteY69" fmla="*/ 1581150 h 1909007"/>
                    <a:gd name="connsiteX70" fmla="*/ 1682750 w 2622550"/>
                    <a:gd name="connsiteY70" fmla="*/ 1574800 h 1909007"/>
                    <a:gd name="connsiteX71" fmla="*/ 1765300 w 2622550"/>
                    <a:gd name="connsiteY71" fmla="*/ 1574800 h 1909007"/>
                    <a:gd name="connsiteX72" fmla="*/ 1828800 w 2622550"/>
                    <a:gd name="connsiteY72" fmla="*/ 1574800 h 1909007"/>
                    <a:gd name="connsiteX73" fmla="*/ 1885950 w 2622550"/>
                    <a:gd name="connsiteY73" fmla="*/ 1581150 h 1909007"/>
                    <a:gd name="connsiteX74" fmla="*/ 1898650 w 2622550"/>
                    <a:gd name="connsiteY74" fmla="*/ 1625600 h 1909007"/>
                    <a:gd name="connsiteX75" fmla="*/ 1860550 w 2622550"/>
                    <a:gd name="connsiteY75" fmla="*/ 1644650 h 1909007"/>
                    <a:gd name="connsiteX76" fmla="*/ 1847850 w 2622550"/>
                    <a:gd name="connsiteY76" fmla="*/ 1670050 h 1909007"/>
                    <a:gd name="connsiteX77" fmla="*/ 1924050 w 2622550"/>
                    <a:gd name="connsiteY77" fmla="*/ 1727200 h 1909007"/>
                    <a:gd name="connsiteX78" fmla="*/ 1987550 w 2622550"/>
                    <a:gd name="connsiteY78" fmla="*/ 1746250 h 1909007"/>
                    <a:gd name="connsiteX79" fmla="*/ 2051050 w 2622550"/>
                    <a:gd name="connsiteY79" fmla="*/ 1727200 h 1909007"/>
                    <a:gd name="connsiteX80" fmla="*/ 2070100 w 2622550"/>
                    <a:gd name="connsiteY80" fmla="*/ 1727200 h 1909007"/>
                    <a:gd name="connsiteX81" fmla="*/ 2089150 w 2622550"/>
                    <a:gd name="connsiteY81" fmla="*/ 1765300 h 1909007"/>
                    <a:gd name="connsiteX82" fmla="*/ 2095500 w 2622550"/>
                    <a:gd name="connsiteY82" fmla="*/ 1797050 h 1909007"/>
                    <a:gd name="connsiteX83" fmla="*/ 2127250 w 2622550"/>
                    <a:gd name="connsiteY83" fmla="*/ 1816100 h 1909007"/>
                    <a:gd name="connsiteX84" fmla="*/ 2146300 w 2622550"/>
                    <a:gd name="connsiteY84" fmla="*/ 1835150 h 1909007"/>
                    <a:gd name="connsiteX85" fmla="*/ 2197100 w 2622550"/>
                    <a:gd name="connsiteY85" fmla="*/ 1860550 h 1909007"/>
                    <a:gd name="connsiteX86" fmla="*/ 2241550 w 2622550"/>
                    <a:gd name="connsiteY86" fmla="*/ 1866900 h 1909007"/>
                    <a:gd name="connsiteX87" fmla="*/ 2260600 w 2622550"/>
                    <a:gd name="connsiteY87" fmla="*/ 1866900 h 1909007"/>
                    <a:gd name="connsiteX88" fmla="*/ 2286000 w 2622550"/>
                    <a:gd name="connsiteY88" fmla="*/ 1841500 h 1909007"/>
                    <a:gd name="connsiteX89" fmla="*/ 2305050 w 2622550"/>
                    <a:gd name="connsiteY89" fmla="*/ 1816100 h 1909007"/>
                    <a:gd name="connsiteX90" fmla="*/ 2343150 w 2622550"/>
                    <a:gd name="connsiteY90" fmla="*/ 1797050 h 1909007"/>
                    <a:gd name="connsiteX91" fmla="*/ 2387600 w 2622550"/>
                    <a:gd name="connsiteY91" fmla="*/ 1790700 h 1909007"/>
                    <a:gd name="connsiteX92" fmla="*/ 2419350 w 2622550"/>
                    <a:gd name="connsiteY92" fmla="*/ 1790700 h 1909007"/>
                    <a:gd name="connsiteX93" fmla="*/ 2470150 w 2622550"/>
                    <a:gd name="connsiteY93" fmla="*/ 1816100 h 1909007"/>
                    <a:gd name="connsiteX94" fmla="*/ 2489200 w 2622550"/>
                    <a:gd name="connsiteY94" fmla="*/ 1866900 h 1909007"/>
                    <a:gd name="connsiteX95" fmla="*/ 2508250 w 2622550"/>
                    <a:gd name="connsiteY95" fmla="*/ 1905000 h 1909007"/>
                    <a:gd name="connsiteX96" fmla="*/ 2540000 w 2622550"/>
                    <a:gd name="connsiteY96" fmla="*/ 1905000 h 1909007"/>
                    <a:gd name="connsiteX97" fmla="*/ 2571750 w 2622550"/>
                    <a:gd name="connsiteY97" fmla="*/ 1879600 h 1909007"/>
                    <a:gd name="connsiteX98" fmla="*/ 2622550 w 2622550"/>
                    <a:gd name="connsiteY98"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092200 w 2622550"/>
                    <a:gd name="connsiteY57" fmla="*/ 1758950 h 1909007"/>
                    <a:gd name="connsiteX58" fmla="*/ 1149350 w 2622550"/>
                    <a:gd name="connsiteY58" fmla="*/ 1733550 h 1909007"/>
                    <a:gd name="connsiteX59" fmla="*/ 1174750 w 2622550"/>
                    <a:gd name="connsiteY59" fmla="*/ 1689100 h 1909007"/>
                    <a:gd name="connsiteX60" fmla="*/ 1193800 w 2622550"/>
                    <a:gd name="connsiteY60" fmla="*/ 1676400 h 1909007"/>
                    <a:gd name="connsiteX61" fmla="*/ 1282700 w 2622550"/>
                    <a:gd name="connsiteY61" fmla="*/ 1676400 h 1909007"/>
                    <a:gd name="connsiteX62" fmla="*/ 1320800 w 2622550"/>
                    <a:gd name="connsiteY62" fmla="*/ 1663700 h 1909007"/>
                    <a:gd name="connsiteX63" fmla="*/ 1371600 w 2622550"/>
                    <a:gd name="connsiteY63" fmla="*/ 1631950 h 1909007"/>
                    <a:gd name="connsiteX64" fmla="*/ 1460500 w 2622550"/>
                    <a:gd name="connsiteY64" fmla="*/ 1574800 h 1909007"/>
                    <a:gd name="connsiteX65" fmla="*/ 1485900 w 2622550"/>
                    <a:gd name="connsiteY65" fmla="*/ 1568450 h 1909007"/>
                    <a:gd name="connsiteX66" fmla="*/ 1543050 w 2622550"/>
                    <a:gd name="connsiteY66" fmla="*/ 1612900 h 1909007"/>
                    <a:gd name="connsiteX67" fmla="*/ 1574800 w 2622550"/>
                    <a:gd name="connsiteY67" fmla="*/ 1600200 h 1909007"/>
                    <a:gd name="connsiteX68" fmla="*/ 1625600 w 2622550"/>
                    <a:gd name="connsiteY68" fmla="*/ 1581150 h 1909007"/>
                    <a:gd name="connsiteX69" fmla="*/ 1682750 w 2622550"/>
                    <a:gd name="connsiteY69" fmla="*/ 1574800 h 1909007"/>
                    <a:gd name="connsiteX70" fmla="*/ 1765300 w 2622550"/>
                    <a:gd name="connsiteY70" fmla="*/ 1574800 h 1909007"/>
                    <a:gd name="connsiteX71" fmla="*/ 1828800 w 2622550"/>
                    <a:gd name="connsiteY71" fmla="*/ 1574800 h 1909007"/>
                    <a:gd name="connsiteX72" fmla="*/ 1885950 w 2622550"/>
                    <a:gd name="connsiteY72" fmla="*/ 1581150 h 1909007"/>
                    <a:gd name="connsiteX73" fmla="*/ 1898650 w 2622550"/>
                    <a:gd name="connsiteY73" fmla="*/ 1625600 h 1909007"/>
                    <a:gd name="connsiteX74" fmla="*/ 1860550 w 2622550"/>
                    <a:gd name="connsiteY74" fmla="*/ 1644650 h 1909007"/>
                    <a:gd name="connsiteX75" fmla="*/ 1847850 w 2622550"/>
                    <a:gd name="connsiteY75" fmla="*/ 1670050 h 1909007"/>
                    <a:gd name="connsiteX76" fmla="*/ 1924050 w 2622550"/>
                    <a:gd name="connsiteY76" fmla="*/ 1727200 h 1909007"/>
                    <a:gd name="connsiteX77" fmla="*/ 1987550 w 2622550"/>
                    <a:gd name="connsiteY77" fmla="*/ 1746250 h 1909007"/>
                    <a:gd name="connsiteX78" fmla="*/ 2051050 w 2622550"/>
                    <a:gd name="connsiteY78" fmla="*/ 1727200 h 1909007"/>
                    <a:gd name="connsiteX79" fmla="*/ 2070100 w 2622550"/>
                    <a:gd name="connsiteY79" fmla="*/ 1727200 h 1909007"/>
                    <a:gd name="connsiteX80" fmla="*/ 2089150 w 2622550"/>
                    <a:gd name="connsiteY80" fmla="*/ 1765300 h 1909007"/>
                    <a:gd name="connsiteX81" fmla="*/ 2095500 w 2622550"/>
                    <a:gd name="connsiteY81" fmla="*/ 1797050 h 1909007"/>
                    <a:gd name="connsiteX82" fmla="*/ 2127250 w 2622550"/>
                    <a:gd name="connsiteY82" fmla="*/ 1816100 h 1909007"/>
                    <a:gd name="connsiteX83" fmla="*/ 2146300 w 2622550"/>
                    <a:gd name="connsiteY83" fmla="*/ 1835150 h 1909007"/>
                    <a:gd name="connsiteX84" fmla="*/ 2197100 w 2622550"/>
                    <a:gd name="connsiteY84" fmla="*/ 1860550 h 1909007"/>
                    <a:gd name="connsiteX85" fmla="*/ 2241550 w 2622550"/>
                    <a:gd name="connsiteY85" fmla="*/ 1866900 h 1909007"/>
                    <a:gd name="connsiteX86" fmla="*/ 2260600 w 2622550"/>
                    <a:gd name="connsiteY86" fmla="*/ 1866900 h 1909007"/>
                    <a:gd name="connsiteX87" fmla="*/ 2286000 w 2622550"/>
                    <a:gd name="connsiteY87" fmla="*/ 1841500 h 1909007"/>
                    <a:gd name="connsiteX88" fmla="*/ 2305050 w 2622550"/>
                    <a:gd name="connsiteY88" fmla="*/ 1816100 h 1909007"/>
                    <a:gd name="connsiteX89" fmla="*/ 2343150 w 2622550"/>
                    <a:gd name="connsiteY89" fmla="*/ 1797050 h 1909007"/>
                    <a:gd name="connsiteX90" fmla="*/ 2387600 w 2622550"/>
                    <a:gd name="connsiteY90" fmla="*/ 1790700 h 1909007"/>
                    <a:gd name="connsiteX91" fmla="*/ 2419350 w 2622550"/>
                    <a:gd name="connsiteY91" fmla="*/ 1790700 h 1909007"/>
                    <a:gd name="connsiteX92" fmla="*/ 2470150 w 2622550"/>
                    <a:gd name="connsiteY92" fmla="*/ 1816100 h 1909007"/>
                    <a:gd name="connsiteX93" fmla="*/ 2489200 w 2622550"/>
                    <a:gd name="connsiteY93" fmla="*/ 1866900 h 1909007"/>
                    <a:gd name="connsiteX94" fmla="*/ 2508250 w 2622550"/>
                    <a:gd name="connsiteY94" fmla="*/ 1905000 h 1909007"/>
                    <a:gd name="connsiteX95" fmla="*/ 2540000 w 2622550"/>
                    <a:gd name="connsiteY95" fmla="*/ 1905000 h 1909007"/>
                    <a:gd name="connsiteX96" fmla="*/ 2571750 w 2622550"/>
                    <a:gd name="connsiteY96" fmla="*/ 1879600 h 1909007"/>
                    <a:gd name="connsiteX97" fmla="*/ 2622550 w 2622550"/>
                    <a:gd name="connsiteY9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174750 w 2622550"/>
                    <a:gd name="connsiteY59" fmla="*/ 1689100 h 1909007"/>
                    <a:gd name="connsiteX60" fmla="*/ 1193800 w 2622550"/>
                    <a:gd name="connsiteY60" fmla="*/ 1676400 h 1909007"/>
                    <a:gd name="connsiteX61" fmla="*/ 1282700 w 2622550"/>
                    <a:gd name="connsiteY61" fmla="*/ 1676400 h 1909007"/>
                    <a:gd name="connsiteX62" fmla="*/ 1320800 w 2622550"/>
                    <a:gd name="connsiteY62" fmla="*/ 1663700 h 1909007"/>
                    <a:gd name="connsiteX63" fmla="*/ 1371600 w 2622550"/>
                    <a:gd name="connsiteY63" fmla="*/ 1631950 h 1909007"/>
                    <a:gd name="connsiteX64" fmla="*/ 1460500 w 2622550"/>
                    <a:gd name="connsiteY64" fmla="*/ 1574800 h 1909007"/>
                    <a:gd name="connsiteX65" fmla="*/ 1485900 w 2622550"/>
                    <a:gd name="connsiteY65" fmla="*/ 1568450 h 1909007"/>
                    <a:gd name="connsiteX66" fmla="*/ 1543050 w 2622550"/>
                    <a:gd name="connsiteY66" fmla="*/ 1612900 h 1909007"/>
                    <a:gd name="connsiteX67" fmla="*/ 1574800 w 2622550"/>
                    <a:gd name="connsiteY67" fmla="*/ 1600200 h 1909007"/>
                    <a:gd name="connsiteX68" fmla="*/ 1625600 w 2622550"/>
                    <a:gd name="connsiteY68" fmla="*/ 1581150 h 1909007"/>
                    <a:gd name="connsiteX69" fmla="*/ 1682750 w 2622550"/>
                    <a:gd name="connsiteY69" fmla="*/ 1574800 h 1909007"/>
                    <a:gd name="connsiteX70" fmla="*/ 1765300 w 2622550"/>
                    <a:gd name="connsiteY70" fmla="*/ 1574800 h 1909007"/>
                    <a:gd name="connsiteX71" fmla="*/ 1828800 w 2622550"/>
                    <a:gd name="connsiteY71" fmla="*/ 1574800 h 1909007"/>
                    <a:gd name="connsiteX72" fmla="*/ 1885950 w 2622550"/>
                    <a:gd name="connsiteY72" fmla="*/ 1581150 h 1909007"/>
                    <a:gd name="connsiteX73" fmla="*/ 1898650 w 2622550"/>
                    <a:gd name="connsiteY73" fmla="*/ 1625600 h 1909007"/>
                    <a:gd name="connsiteX74" fmla="*/ 1860550 w 2622550"/>
                    <a:gd name="connsiteY74" fmla="*/ 1644650 h 1909007"/>
                    <a:gd name="connsiteX75" fmla="*/ 1847850 w 2622550"/>
                    <a:gd name="connsiteY75" fmla="*/ 1670050 h 1909007"/>
                    <a:gd name="connsiteX76" fmla="*/ 1924050 w 2622550"/>
                    <a:gd name="connsiteY76" fmla="*/ 1727200 h 1909007"/>
                    <a:gd name="connsiteX77" fmla="*/ 1987550 w 2622550"/>
                    <a:gd name="connsiteY77" fmla="*/ 1746250 h 1909007"/>
                    <a:gd name="connsiteX78" fmla="*/ 2051050 w 2622550"/>
                    <a:gd name="connsiteY78" fmla="*/ 1727200 h 1909007"/>
                    <a:gd name="connsiteX79" fmla="*/ 2070100 w 2622550"/>
                    <a:gd name="connsiteY79" fmla="*/ 1727200 h 1909007"/>
                    <a:gd name="connsiteX80" fmla="*/ 2089150 w 2622550"/>
                    <a:gd name="connsiteY80" fmla="*/ 1765300 h 1909007"/>
                    <a:gd name="connsiteX81" fmla="*/ 2095500 w 2622550"/>
                    <a:gd name="connsiteY81" fmla="*/ 1797050 h 1909007"/>
                    <a:gd name="connsiteX82" fmla="*/ 2127250 w 2622550"/>
                    <a:gd name="connsiteY82" fmla="*/ 1816100 h 1909007"/>
                    <a:gd name="connsiteX83" fmla="*/ 2146300 w 2622550"/>
                    <a:gd name="connsiteY83" fmla="*/ 1835150 h 1909007"/>
                    <a:gd name="connsiteX84" fmla="*/ 2197100 w 2622550"/>
                    <a:gd name="connsiteY84" fmla="*/ 1860550 h 1909007"/>
                    <a:gd name="connsiteX85" fmla="*/ 2241550 w 2622550"/>
                    <a:gd name="connsiteY85" fmla="*/ 1866900 h 1909007"/>
                    <a:gd name="connsiteX86" fmla="*/ 2260600 w 2622550"/>
                    <a:gd name="connsiteY86" fmla="*/ 1866900 h 1909007"/>
                    <a:gd name="connsiteX87" fmla="*/ 2286000 w 2622550"/>
                    <a:gd name="connsiteY87" fmla="*/ 1841500 h 1909007"/>
                    <a:gd name="connsiteX88" fmla="*/ 2305050 w 2622550"/>
                    <a:gd name="connsiteY88" fmla="*/ 1816100 h 1909007"/>
                    <a:gd name="connsiteX89" fmla="*/ 2343150 w 2622550"/>
                    <a:gd name="connsiteY89" fmla="*/ 1797050 h 1909007"/>
                    <a:gd name="connsiteX90" fmla="*/ 2387600 w 2622550"/>
                    <a:gd name="connsiteY90" fmla="*/ 1790700 h 1909007"/>
                    <a:gd name="connsiteX91" fmla="*/ 2419350 w 2622550"/>
                    <a:gd name="connsiteY91" fmla="*/ 1790700 h 1909007"/>
                    <a:gd name="connsiteX92" fmla="*/ 2470150 w 2622550"/>
                    <a:gd name="connsiteY92" fmla="*/ 1816100 h 1909007"/>
                    <a:gd name="connsiteX93" fmla="*/ 2489200 w 2622550"/>
                    <a:gd name="connsiteY93" fmla="*/ 1866900 h 1909007"/>
                    <a:gd name="connsiteX94" fmla="*/ 2508250 w 2622550"/>
                    <a:gd name="connsiteY94" fmla="*/ 1905000 h 1909007"/>
                    <a:gd name="connsiteX95" fmla="*/ 2540000 w 2622550"/>
                    <a:gd name="connsiteY95" fmla="*/ 1905000 h 1909007"/>
                    <a:gd name="connsiteX96" fmla="*/ 2571750 w 2622550"/>
                    <a:gd name="connsiteY96" fmla="*/ 1879600 h 1909007"/>
                    <a:gd name="connsiteX97" fmla="*/ 2622550 w 2622550"/>
                    <a:gd name="connsiteY97"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193800 w 2622550"/>
                    <a:gd name="connsiteY59" fmla="*/ 1676400 h 1909007"/>
                    <a:gd name="connsiteX60" fmla="*/ 1282700 w 2622550"/>
                    <a:gd name="connsiteY60" fmla="*/ 1676400 h 1909007"/>
                    <a:gd name="connsiteX61" fmla="*/ 1320800 w 2622550"/>
                    <a:gd name="connsiteY61" fmla="*/ 1663700 h 1909007"/>
                    <a:gd name="connsiteX62" fmla="*/ 1371600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71600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74800 w 2622550"/>
                    <a:gd name="connsiteY66" fmla="*/ 1600200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60550 w 2622550"/>
                    <a:gd name="connsiteY73" fmla="*/ 1644650 h 1909007"/>
                    <a:gd name="connsiteX74" fmla="*/ 1847850 w 2622550"/>
                    <a:gd name="connsiteY74" fmla="*/ 1670050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47850 w 2622550"/>
                    <a:gd name="connsiteY73" fmla="*/ 1670050 h 1909007"/>
                    <a:gd name="connsiteX74" fmla="*/ 1924050 w 2622550"/>
                    <a:gd name="connsiteY74" fmla="*/ 1727200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47850 w 2622550"/>
                    <a:gd name="connsiteY73" fmla="*/ 1670050 h 1909007"/>
                    <a:gd name="connsiteX74" fmla="*/ 1897856 w 2622550"/>
                    <a:gd name="connsiteY74" fmla="*/ 1690688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897856 w 2622550"/>
                    <a:gd name="connsiteY74" fmla="*/ 1690688 h 1909007"/>
                    <a:gd name="connsiteX75" fmla="*/ 1924050 w 2622550"/>
                    <a:gd name="connsiteY75" fmla="*/ 1727200 h 1909007"/>
                    <a:gd name="connsiteX76" fmla="*/ 1987550 w 2622550"/>
                    <a:gd name="connsiteY76" fmla="*/ 1746250 h 1909007"/>
                    <a:gd name="connsiteX77" fmla="*/ 2051050 w 2622550"/>
                    <a:gd name="connsiteY77" fmla="*/ 1727200 h 1909007"/>
                    <a:gd name="connsiteX78" fmla="*/ 2070100 w 2622550"/>
                    <a:gd name="connsiteY78" fmla="*/ 1727200 h 1909007"/>
                    <a:gd name="connsiteX79" fmla="*/ 2089150 w 2622550"/>
                    <a:gd name="connsiteY79" fmla="*/ 1765300 h 1909007"/>
                    <a:gd name="connsiteX80" fmla="*/ 2095500 w 2622550"/>
                    <a:gd name="connsiteY80" fmla="*/ 1797050 h 1909007"/>
                    <a:gd name="connsiteX81" fmla="*/ 2127250 w 2622550"/>
                    <a:gd name="connsiteY81" fmla="*/ 1816100 h 1909007"/>
                    <a:gd name="connsiteX82" fmla="*/ 2146300 w 2622550"/>
                    <a:gd name="connsiteY82" fmla="*/ 1835150 h 1909007"/>
                    <a:gd name="connsiteX83" fmla="*/ 2197100 w 2622550"/>
                    <a:gd name="connsiteY83" fmla="*/ 1860550 h 1909007"/>
                    <a:gd name="connsiteX84" fmla="*/ 2241550 w 2622550"/>
                    <a:gd name="connsiteY84" fmla="*/ 1866900 h 1909007"/>
                    <a:gd name="connsiteX85" fmla="*/ 2260600 w 2622550"/>
                    <a:gd name="connsiteY85" fmla="*/ 1866900 h 1909007"/>
                    <a:gd name="connsiteX86" fmla="*/ 2286000 w 2622550"/>
                    <a:gd name="connsiteY86" fmla="*/ 1841500 h 1909007"/>
                    <a:gd name="connsiteX87" fmla="*/ 2305050 w 2622550"/>
                    <a:gd name="connsiteY87" fmla="*/ 1816100 h 1909007"/>
                    <a:gd name="connsiteX88" fmla="*/ 2343150 w 2622550"/>
                    <a:gd name="connsiteY88" fmla="*/ 1797050 h 1909007"/>
                    <a:gd name="connsiteX89" fmla="*/ 2387600 w 2622550"/>
                    <a:gd name="connsiteY89" fmla="*/ 1790700 h 1909007"/>
                    <a:gd name="connsiteX90" fmla="*/ 2419350 w 2622550"/>
                    <a:gd name="connsiteY90" fmla="*/ 1790700 h 1909007"/>
                    <a:gd name="connsiteX91" fmla="*/ 2470150 w 2622550"/>
                    <a:gd name="connsiteY91" fmla="*/ 1816100 h 1909007"/>
                    <a:gd name="connsiteX92" fmla="*/ 2489200 w 2622550"/>
                    <a:gd name="connsiteY92" fmla="*/ 1866900 h 1909007"/>
                    <a:gd name="connsiteX93" fmla="*/ 2508250 w 2622550"/>
                    <a:gd name="connsiteY93" fmla="*/ 1905000 h 1909007"/>
                    <a:gd name="connsiteX94" fmla="*/ 2540000 w 2622550"/>
                    <a:gd name="connsiteY94" fmla="*/ 1905000 h 1909007"/>
                    <a:gd name="connsiteX95" fmla="*/ 2571750 w 2622550"/>
                    <a:gd name="connsiteY95" fmla="*/ 1879600 h 1909007"/>
                    <a:gd name="connsiteX96" fmla="*/ 2622550 w 2622550"/>
                    <a:gd name="connsiteY96"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24050 w 2622550"/>
                    <a:gd name="connsiteY74" fmla="*/ 1727200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1987550 w 2622550"/>
                    <a:gd name="connsiteY75" fmla="*/ 1746250 h 1909007"/>
                    <a:gd name="connsiteX76" fmla="*/ 2051050 w 2622550"/>
                    <a:gd name="connsiteY76" fmla="*/ 1727200 h 1909007"/>
                    <a:gd name="connsiteX77" fmla="*/ 2070100 w 2622550"/>
                    <a:gd name="connsiteY77" fmla="*/ 1727200 h 1909007"/>
                    <a:gd name="connsiteX78" fmla="*/ 2089150 w 2622550"/>
                    <a:gd name="connsiteY78" fmla="*/ 1765300 h 1909007"/>
                    <a:gd name="connsiteX79" fmla="*/ 2095500 w 2622550"/>
                    <a:gd name="connsiteY79" fmla="*/ 1797050 h 1909007"/>
                    <a:gd name="connsiteX80" fmla="*/ 2127250 w 2622550"/>
                    <a:gd name="connsiteY80" fmla="*/ 1816100 h 1909007"/>
                    <a:gd name="connsiteX81" fmla="*/ 2146300 w 2622550"/>
                    <a:gd name="connsiteY81" fmla="*/ 1835150 h 1909007"/>
                    <a:gd name="connsiteX82" fmla="*/ 2197100 w 2622550"/>
                    <a:gd name="connsiteY82" fmla="*/ 1860550 h 1909007"/>
                    <a:gd name="connsiteX83" fmla="*/ 2241550 w 2622550"/>
                    <a:gd name="connsiteY83" fmla="*/ 1866900 h 1909007"/>
                    <a:gd name="connsiteX84" fmla="*/ 2260600 w 2622550"/>
                    <a:gd name="connsiteY84" fmla="*/ 1866900 h 1909007"/>
                    <a:gd name="connsiteX85" fmla="*/ 2286000 w 2622550"/>
                    <a:gd name="connsiteY85" fmla="*/ 1841500 h 1909007"/>
                    <a:gd name="connsiteX86" fmla="*/ 2305050 w 2622550"/>
                    <a:gd name="connsiteY86" fmla="*/ 1816100 h 1909007"/>
                    <a:gd name="connsiteX87" fmla="*/ 2343150 w 2622550"/>
                    <a:gd name="connsiteY87" fmla="*/ 1797050 h 1909007"/>
                    <a:gd name="connsiteX88" fmla="*/ 2387600 w 2622550"/>
                    <a:gd name="connsiteY88" fmla="*/ 1790700 h 1909007"/>
                    <a:gd name="connsiteX89" fmla="*/ 2419350 w 2622550"/>
                    <a:gd name="connsiteY89" fmla="*/ 1790700 h 1909007"/>
                    <a:gd name="connsiteX90" fmla="*/ 2470150 w 2622550"/>
                    <a:gd name="connsiteY90" fmla="*/ 1816100 h 1909007"/>
                    <a:gd name="connsiteX91" fmla="*/ 2489200 w 2622550"/>
                    <a:gd name="connsiteY91" fmla="*/ 1866900 h 1909007"/>
                    <a:gd name="connsiteX92" fmla="*/ 2508250 w 2622550"/>
                    <a:gd name="connsiteY92" fmla="*/ 1905000 h 1909007"/>
                    <a:gd name="connsiteX93" fmla="*/ 2540000 w 2622550"/>
                    <a:gd name="connsiteY93" fmla="*/ 1905000 h 1909007"/>
                    <a:gd name="connsiteX94" fmla="*/ 2571750 w 2622550"/>
                    <a:gd name="connsiteY94" fmla="*/ 1879600 h 1909007"/>
                    <a:gd name="connsiteX95" fmla="*/ 2622550 w 2622550"/>
                    <a:gd name="connsiteY95"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89150 w 2622550"/>
                    <a:gd name="connsiteY77" fmla="*/ 176530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89150 w 2622550"/>
                    <a:gd name="connsiteY77" fmla="*/ 176530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0100 w 2622550"/>
                    <a:gd name="connsiteY76" fmla="*/ 1727200 h 1909007"/>
                    <a:gd name="connsiteX77" fmla="*/ 2072481 w 2622550"/>
                    <a:gd name="connsiteY77" fmla="*/ 1784350 h 1909007"/>
                    <a:gd name="connsiteX78" fmla="*/ 2095500 w 2622550"/>
                    <a:gd name="connsiteY78" fmla="*/ 1797050 h 1909007"/>
                    <a:gd name="connsiteX79" fmla="*/ 2127250 w 2622550"/>
                    <a:gd name="connsiteY79" fmla="*/ 1816100 h 1909007"/>
                    <a:gd name="connsiteX80" fmla="*/ 2146300 w 2622550"/>
                    <a:gd name="connsiteY80" fmla="*/ 1835150 h 1909007"/>
                    <a:gd name="connsiteX81" fmla="*/ 2197100 w 2622550"/>
                    <a:gd name="connsiteY81" fmla="*/ 1860550 h 1909007"/>
                    <a:gd name="connsiteX82" fmla="*/ 2241550 w 2622550"/>
                    <a:gd name="connsiteY82" fmla="*/ 1866900 h 1909007"/>
                    <a:gd name="connsiteX83" fmla="*/ 2260600 w 2622550"/>
                    <a:gd name="connsiteY83" fmla="*/ 1866900 h 1909007"/>
                    <a:gd name="connsiteX84" fmla="*/ 2286000 w 2622550"/>
                    <a:gd name="connsiteY84" fmla="*/ 1841500 h 1909007"/>
                    <a:gd name="connsiteX85" fmla="*/ 2305050 w 2622550"/>
                    <a:gd name="connsiteY85" fmla="*/ 1816100 h 1909007"/>
                    <a:gd name="connsiteX86" fmla="*/ 2343150 w 2622550"/>
                    <a:gd name="connsiteY86" fmla="*/ 1797050 h 1909007"/>
                    <a:gd name="connsiteX87" fmla="*/ 2387600 w 2622550"/>
                    <a:gd name="connsiteY87" fmla="*/ 1790700 h 1909007"/>
                    <a:gd name="connsiteX88" fmla="*/ 2419350 w 2622550"/>
                    <a:gd name="connsiteY88" fmla="*/ 1790700 h 1909007"/>
                    <a:gd name="connsiteX89" fmla="*/ 2470150 w 2622550"/>
                    <a:gd name="connsiteY89" fmla="*/ 1816100 h 1909007"/>
                    <a:gd name="connsiteX90" fmla="*/ 2489200 w 2622550"/>
                    <a:gd name="connsiteY90" fmla="*/ 1866900 h 1909007"/>
                    <a:gd name="connsiteX91" fmla="*/ 2508250 w 2622550"/>
                    <a:gd name="connsiteY91" fmla="*/ 1905000 h 1909007"/>
                    <a:gd name="connsiteX92" fmla="*/ 2540000 w 2622550"/>
                    <a:gd name="connsiteY92" fmla="*/ 1905000 h 1909007"/>
                    <a:gd name="connsiteX93" fmla="*/ 2571750 w 2622550"/>
                    <a:gd name="connsiteY93" fmla="*/ 1879600 h 1909007"/>
                    <a:gd name="connsiteX94" fmla="*/ 2622550 w 2622550"/>
                    <a:gd name="connsiteY94"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2481 w 2622550"/>
                    <a:gd name="connsiteY76" fmla="*/ 1784350 h 1909007"/>
                    <a:gd name="connsiteX77" fmla="*/ 2095500 w 2622550"/>
                    <a:gd name="connsiteY77" fmla="*/ 1797050 h 1909007"/>
                    <a:gd name="connsiteX78" fmla="*/ 2127250 w 2622550"/>
                    <a:gd name="connsiteY78" fmla="*/ 1816100 h 1909007"/>
                    <a:gd name="connsiteX79" fmla="*/ 2146300 w 2622550"/>
                    <a:gd name="connsiteY79" fmla="*/ 1835150 h 1909007"/>
                    <a:gd name="connsiteX80" fmla="*/ 2197100 w 2622550"/>
                    <a:gd name="connsiteY80" fmla="*/ 1860550 h 1909007"/>
                    <a:gd name="connsiteX81" fmla="*/ 2241550 w 2622550"/>
                    <a:gd name="connsiteY81" fmla="*/ 1866900 h 1909007"/>
                    <a:gd name="connsiteX82" fmla="*/ 2260600 w 2622550"/>
                    <a:gd name="connsiteY82" fmla="*/ 1866900 h 1909007"/>
                    <a:gd name="connsiteX83" fmla="*/ 2286000 w 2622550"/>
                    <a:gd name="connsiteY83" fmla="*/ 1841500 h 1909007"/>
                    <a:gd name="connsiteX84" fmla="*/ 2305050 w 2622550"/>
                    <a:gd name="connsiteY84" fmla="*/ 1816100 h 1909007"/>
                    <a:gd name="connsiteX85" fmla="*/ 2343150 w 2622550"/>
                    <a:gd name="connsiteY85" fmla="*/ 1797050 h 1909007"/>
                    <a:gd name="connsiteX86" fmla="*/ 2387600 w 2622550"/>
                    <a:gd name="connsiteY86" fmla="*/ 1790700 h 1909007"/>
                    <a:gd name="connsiteX87" fmla="*/ 2419350 w 2622550"/>
                    <a:gd name="connsiteY87" fmla="*/ 1790700 h 1909007"/>
                    <a:gd name="connsiteX88" fmla="*/ 2470150 w 2622550"/>
                    <a:gd name="connsiteY88" fmla="*/ 1816100 h 1909007"/>
                    <a:gd name="connsiteX89" fmla="*/ 2489200 w 2622550"/>
                    <a:gd name="connsiteY89" fmla="*/ 1866900 h 1909007"/>
                    <a:gd name="connsiteX90" fmla="*/ 2508250 w 2622550"/>
                    <a:gd name="connsiteY90" fmla="*/ 1905000 h 1909007"/>
                    <a:gd name="connsiteX91" fmla="*/ 2540000 w 2622550"/>
                    <a:gd name="connsiteY91" fmla="*/ 1905000 h 1909007"/>
                    <a:gd name="connsiteX92" fmla="*/ 2571750 w 2622550"/>
                    <a:gd name="connsiteY92" fmla="*/ 1879600 h 1909007"/>
                    <a:gd name="connsiteX93" fmla="*/ 2622550 w 2622550"/>
                    <a:gd name="connsiteY93"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72481 w 2622550"/>
                    <a:gd name="connsiteY76" fmla="*/ 1784350 h 1909007"/>
                    <a:gd name="connsiteX77" fmla="*/ 2127250 w 2622550"/>
                    <a:gd name="connsiteY77" fmla="*/ 1816100 h 1909007"/>
                    <a:gd name="connsiteX78" fmla="*/ 2146300 w 2622550"/>
                    <a:gd name="connsiteY78" fmla="*/ 1835150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46300 w 2622550"/>
                    <a:gd name="connsiteY78" fmla="*/ 1835150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34394 w 2622550"/>
                    <a:gd name="connsiteY78" fmla="*/ 1866106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27250 w 2622550"/>
                    <a:gd name="connsiteY77" fmla="*/ 1816100 h 1909007"/>
                    <a:gd name="connsiteX78" fmla="*/ 2134394 w 2622550"/>
                    <a:gd name="connsiteY78" fmla="*/ 1866106 h 1909007"/>
                    <a:gd name="connsiteX79" fmla="*/ 2197100 w 2622550"/>
                    <a:gd name="connsiteY79" fmla="*/ 1860550 h 1909007"/>
                    <a:gd name="connsiteX80" fmla="*/ 2241550 w 2622550"/>
                    <a:gd name="connsiteY80" fmla="*/ 1866900 h 1909007"/>
                    <a:gd name="connsiteX81" fmla="*/ 2260600 w 2622550"/>
                    <a:gd name="connsiteY81" fmla="*/ 1866900 h 1909007"/>
                    <a:gd name="connsiteX82" fmla="*/ 2286000 w 2622550"/>
                    <a:gd name="connsiteY82" fmla="*/ 1841500 h 1909007"/>
                    <a:gd name="connsiteX83" fmla="*/ 2305050 w 2622550"/>
                    <a:gd name="connsiteY83" fmla="*/ 1816100 h 1909007"/>
                    <a:gd name="connsiteX84" fmla="*/ 2343150 w 2622550"/>
                    <a:gd name="connsiteY84" fmla="*/ 1797050 h 1909007"/>
                    <a:gd name="connsiteX85" fmla="*/ 2387600 w 2622550"/>
                    <a:gd name="connsiteY85" fmla="*/ 1790700 h 1909007"/>
                    <a:gd name="connsiteX86" fmla="*/ 2419350 w 2622550"/>
                    <a:gd name="connsiteY86" fmla="*/ 1790700 h 1909007"/>
                    <a:gd name="connsiteX87" fmla="*/ 2470150 w 2622550"/>
                    <a:gd name="connsiteY87" fmla="*/ 1816100 h 1909007"/>
                    <a:gd name="connsiteX88" fmla="*/ 2489200 w 2622550"/>
                    <a:gd name="connsiteY88" fmla="*/ 1866900 h 1909007"/>
                    <a:gd name="connsiteX89" fmla="*/ 2508250 w 2622550"/>
                    <a:gd name="connsiteY89" fmla="*/ 1905000 h 1909007"/>
                    <a:gd name="connsiteX90" fmla="*/ 2540000 w 2622550"/>
                    <a:gd name="connsiteY90" fmla="*/ 1905000 h 1909007"/>
                    <a:gd name="connsiteX91" fmla="*/ 2571750 w 2622550"/>
                    <a:gd name="connsiteY91" fmla="*/ 1879600 h 1909007"/>
                    <a:gd name="connsiteX92" fmla="*/ 2622550 w 2622550"/>
                    <a:gd name="connsiteY92"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197100 w 2622550"/>
                    <a:gd name="connsiteY78" fmla="*/ 1860550 h 1909007"/>
                    <a:gd name="connsiteX79" fmla="*/ 2241550 w 2622550"/>
                    <a:gd name="connsiteY79" fmla="*/ 1866900 h 1909007"/>
                    <a:gd name="connsiteX80" fmla="*/ 2260600 w 2622550"/>
                    <a:gd name="connsiteY80" fmla="*/ 1866900 h 1909007"/>
                    <a:gd name="connsiteX81" fmla="*/ 2286000 w 2622550"/>
                    <a:gd name="connsiteY81" fmla="*/ 1841500 h 1909007"/>
                    <a:gd name="connsiteX82" fmla="*/ 2305050 w 2622550"/>
                    <a:gd name="connsiteY82" fmla="*/ 1816100 h 1909007"/>
                    <a:gd name="connsiteX83" fmla="*/ 2343150 w 2622550"/>
                    <a:gd name="connsiteY83" fmla="*/ 1797050 h 1909007"/>
                    <a:gd name="connsiteX84" fmla="*/ 2387600 w 2622550"/>
                    <a:gd name="connsiteY84" fmla="*/ 1790700 h 1909007"/>
                    <a:gd name="connsiteX85" fmla="*/ 2419350 w 2622550"/>
                    <a:gd name="connsiteY85" fmla="*/ 1790700 h 1909007"/>
                    <a:gd name="connsiteX86" fmla="*/ 2470150 w 2622550"/>
                    <a:gd name="connsiteY86" fmla="*/ 1816100 h 1909007"/>
                    <a:gd name="connsiteX87" fmla="*/ 2489200 w 2622550"/>
                    <a:gd name="connsiteY87" fmla="*/ 1866900 h 1909007"/>
                    <a:gd name="connsiteX88" fmla="*/ 2508250 w 2622550"/>
                    <a:gd name="connsiteY88" fmla="*/ 1905000 h 1909007"/>
                    <a:gd name="connsiteX89" fmla="*/ 2540000 w 2622550"/>
                    <a:gd name="connsiteY89" fmla="*/ 1905000 h 1909007"/>
                    <a:gd name="connsiteX90" fmla="*/ 2571750 w 2622550"/>
                    <a:gd name="connsiteY90" fmla="*/ 1879600 h 1909007"/>
                    <a:gd name="connsiteX91" fmla="*/ 2622550 w 2622550"/>
                    <a:gd name="connsiteY91"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66900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19350 w 2622550"/>
                    <a:gd name="connsiteY84" fmla="*/ 1790700 h 1909007"/>
                    <a:gd name="connsiteX85" fmla="*/ 2470150 w 2622550"/>
                    <a:gd name="connsiteY85" fmla="*/ 1816100 h 1909007"/>
                    <a:gd name="connsiteX86" fmla="*/ 2489200 w 2622550"/>
                    <a:gd name="connsiteY86" fmla="*/ 1866900 h 1909007"/>
                    <a:gd name="connsiteX87" fmla="*/ 2508250 w 2622550"/>
                    <a:gd name="connsiteY87" fmla="*/ 1905000 h 1909007"/>
                    <a:gd name="connsiteX88" fmla="*/ 2540000 w 2622550"/>
                    <a:gd name="connsiteY88" fmla="*/ 1905000 h 1909007"/>
                    <a:gd name="connsiteX89" fmla="*/ 2571750 w 2622550"/>
                    <a:gd name="connsiteY89" fmla="*/ 1879600 h 1909007"/>
                    <a:gd name="connsiteX90" fmla="*/ 2622550 w 2622550"/>
                    <a:gd name="connsiteY9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19350 w 2622550"/>
                    <a:gd name="connsiteY84" fmla="*/ 1790700 h 1909007"/>
                    <a:gd name="connsiteX85" fmla="*/ 2470150 w 2622550"/>
                    <a:gd name="connsiteY85" fmla="*/ 1816100 h 1909007"/>
                    <a:gd name="connsiteX86" fmla="*/ 2489200 w 2622550"/>
                    <a:gd name="connsiteY86" fmla="*/ 1866900 h 1909007"/>
                    <a:gd name="connsiteX87" fmla="*/ 2508250 w 2622550"/>
                    <a:gd name="connsiteY87" fmla="*/ 1905000 h 1909007"/>
                    <a:gd name="connsiteX88" fmla="*/ 2540000 w 2622550"/>
                    <a:gd name="connsiteY88" fmla="*/ 1905000 h 1909007"/>
                    <a:gd name="connsiteX89" fmla="*/ 2571750 w 2622550"/>
                    <a:gd name="connsiteY89" fmla="*/ 1879600 h 1909007"/>
                    <a:gd name="connsiteX90" fmla="*/ 2622550 w 2622550"/>
                    <a:gd name="connsiteY90"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70150 w 2622550"/>
                    <a:gd name="connsiteY84" fmla="*/ 1816100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3150 w 2622550"/>
                    <a:gd name="connsiteY82" fmla="*/ 1797050 h 1909007"/>
                    <a:gd name="connsiteX83" fmla="*/ 2387600 w 2622550"/>
                    <a:gd name="connsiteY83" fmla="*/ 1790700 h 1909007"/>
                    <a:gd name="connsiteX84" fmla="*/ 2463006 w 2622550"/>
                    <a:gd name="connsiteY84" fmla="*/ 1828007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2550"/>
                    <a:gd name="connsiteY0" fmla="*/ 0 h 1909007"/>
                    <a:gd name="connsiteX1" fmla="*/ 12700 w 2622550"/>
                    <a:gd name="connsiteY1" fmla="*/ 82550 h 1909007"/>
                    <a:gd name="connsiteX2" fmla="*/ 0 w 2622550"/>
                    <a:gd name="connsiteY2" fmla="*/ 127000 h 1909007"/>
                    <a:gd name="connsiteX3" fmla="*/ 12700 w 2622550"/>
                    <a:gd name="connsiteY3" fmla="*/ 177800 h 1909007"/>
                    <a:gd name="connsiteX4" fmla="*/ 76200 w 2622550"/>
                    <a:gd name="connsiteY4" fmla="*/ 184150 h 1909007"/>
                    <a:gd name="connsiteX5" fmla="*/ 114300 w 2622550"/>
                    <a:gd name="connsiteY5" fmla="*/ 184150 h 1909007"/>
                    <a:gd name="connsiteX6" fmla="*/ 152400 w 2622550"/>
                    <a:gd name="connsiteY6" fmla="*/ 222250 h 1909007"/>
                    <a:gd name="connsiteX7" fmla="*/ 159544 w 2622550"/>
                    <a:gd name="connsiteY7" fmla="*/ 269875 h 1909007"/>
                    <a:gd name="connsiteX8" fmla="*/ 73819 w 2622550"/>
                    <a:gd name="connsiteY8" fmla="*/ 328613 h 1909007"/>
                    <a:gd name="connsiteX9" fmla="*/ 76200 w 2622550"/>
                    <a:gd name="connsiteY9" fmla="*/ 355600 h 1909007"/>
                    <a:gd name="connsiteX10" fmla="*/ 129382 w 2622550"/>
                    <a:gd name="connsiteY10" fmla="*/ 356393 h 1909007"/>
                    <a:gd name="connsiteX11" fmla="*/ 184150 w 2622550"/>
                    <a:gd name="connsiteY11" fmla="*/ 330200 h 1909007"/>
                    <a:gd name="connsiteX12" fmla="*/ 260350 w 2622550"/>
                    <a:gd name="connsiteY12" fmla="*/ 317500 h 1909007"/>
                    <a:gd name="connsiteX13" fmla="*/ 266700 w 2622550"/>
                    <a:gd name="connsiteY13" fmla="*/ 406400 h 1909007"/>
                    <a:gd name="connsiteX14" fmla="*/ 266700 w 2622550"/>
                    <a:gd name="connsiteY14" fmla="*/ 508000 h 1909007"/>
                    <a:gd name="connsiteX15" fmla="*/ 254000 w 2622550"/>
                    <a:gd name="connsiteY15" fmla="*/ 571500 h 1909007"/>
                    <a:gd name="connsiteX16" fmla="*/ 209550 w 2622550"/>
                    <a:gd name="connsiteY16" fmla="*/ 654050 h 1909007"/>
                    <a:gd name="connsiteX17" fmla="*/ 157163 w 2622550"/>
                    <a:gd name="connsiteY17" fmla="*/ 749300 h 1909007"/>
                    <a:gd name="connsiteX18" fmla="*/ 196850 w 2622550"/>
                    <a:gd name="connsiteY18" fmla="*/ 787400 h 1909007"/>
                    <a:gd name="connsiteX19" fmla="*/ 279400 w 2622550"/>
                    <a:gd name="connsiteY19" fmla="*/ 787400 h 1909007"/>
                    <a:gd name="connsiteX20" fmla="*/ 336550 w 2622550"/>
                    <a:gd name="connsiteY20" fmla="*/ 774700 h 1909007"/>
                    <a:gd name="connsiteX21" fmla="*/ 361950 w 2622550"/>
                    <a:gd name="connsiteY21" fmla="*/ 793750 h 1909007"/>
                    <a:gd name="connsiteX22" fmla="*/ 381000 w 2622550"/>
                    <a:gd name="connsiteY22" fmla="*/ 825500 h 1909007"/>
                    <a:gd name="connsiteX23" fmla="*/ 361950 w 2622550"/>
                    <a:gd name="connsiteY23" fmla="*/ 862806 h 1909007"/>
                    <a:gd name="connsiteX24" fmla="*/ 317500 w 2622550"/>
                    <a:gd name="connsiteY24" fmla="*/ 850900 h 1909007"/>
                    <a:gd name="connsiteX25" fmla="*/ 273050 w 2622550"/>
                    <a:gd name="connsiteY25" fmla="*/ 850900 h 1909007"/>
                    <a:gd name="connsiteX26" fmla="*/ 215900 w 2622550"/>
                    <a:gd name="connsiteY26" fmla="*/ 857250 h 1909007"/>
                    <a:gd name="connsiteX27" fmla="*/ 190500 w 2622550"/>
                    <a:gd name="connsiteY27" fmla="*/ 882650 h 1909007"/>
                    <a:gd name="connsiteX28" fmla="*/ 257175 w 2622550"/>
                    <a:gd name="connsiteY28" fmla="*/ 955675 h 1909007"/>
                    <a:gd name="connsiteX29" fmla="*/ 323850 w 2622550"/>
                    <a:gd name="connsiteY29" fmla="*/ 946150 h 1909007"/>
                    <a:gd name="connsiteX30" fmla="*/ 368300 w 2622550"/>
                    <a:gd name="connsiteY30" fmla="*/ 958850 h 1909007"/>
                    <a:gd name="connsiteX31" fmla="*/ 412750 w 2622550"/>
                    <a:gd name="connsiteY31" fmla="*/ 984250 h 1909007"/>
                    <a:gd name="connsiteX32" fmla="*/ 444500 w 2622550"/>
                    <a:gd name="connsiteY32" fmla="*/ 1009650 h 1909007"/>
                    <a:gd name="connsiteX33" fmla="*/ 450850 w 2622550"/>
                    <a:gd name="connsiteY33" fmla="*/ 1041400 h 1909007"/>
                    <a:gd name="connsiteX34" fmla="*/ 415925 w 2622550"/>
                    <a:gd name="connsiteY34" fmla="*/ 1068387 h 1909007"/>
                    <a:gd name="connsiteX35" fmla="*/ 362744 w 2622550"/>
                    <a:gd name="connsiteY35" fmla="*/ 1108869 h 1909007"/>
                    <a:gd name="connsiteX36" fmla="*/ 332582 w 2622550"/>
                    <a:gd name="connsiteY36" fmla="*/ 1177131 h 1909007"/>
                    <a:gd name="connsiteX37" fmla="*/ 368300 w 2622550"/>
                    <a:gd name="connsiteY37" fmla="*/ 1225550 h 1909007"/>
                    <a:gd name="connsiteX38" fmla="*/ 419100 w 2622550"/>
                    <a:gd name="connsiteY38" fmla="*/ 1193800 h 1909007"/>
                    <a:gd name="connsiteX39" fmla="*/ 476250 w 2622550"/>
                    <a:gd name="connsiteY39" fmla="*/ 1149350 h 1909007"/>
                    <a:gd name="connsiteX40" fmla="*/ 514350 w 2622550"/>
                    <a:gd name="connsiteY40" fmla="*/ 1136650 h 1909007"/>
                    <a:gd name="connsiteX41" fmla="*/ 584200 w 2622550"/>
                    <a:gd name="connsiteY41" fmla="*/ 1143000 h 1909007"/>
                    <a:gd name="connsiteX42" fmla="*/ 642143 w 2622550"/>
                    <a:gd name="connsiteY42" fmla="*/ 1171575 h 1909007"/>
                    <a:gd name="connsiteX43" fmla="*/ 711200 w 2622550"/>
                    <a:gd name="connsiteY43" fmla="*/ 1257300 h 1909007"/>
                    <a:gd name="connsiteX44" fmla="*/ 711200 w 2622550"/>
                    <a:gd name="connsiteY44" fmla="*/ 1295400 h 1909007"/>
                    <a:gd name="connsiteX45" fmla="*/ 679450 w 2622550"/>
                    <a:gd name="connsiteY45" fmla="*/ 1346200 h 1909007"/>
                    <a:gd name="connsiteX46" fmla="*/ 646907 w 2622550"/>
                    <a:gd name="connsiteY46" fmla="*/ 1377157 h 1909007"/>
                    <a:gd name="connsiteX47" fmla="*/ 711200 w 2622550"/>
                    <a:gd name="connsiteY47" fmla="*/ 1403350 h 1909007"/>
                    <a:gd name="connsiteX48" fmla="*/ 812800 w 2622550"/>
                    <a:gd name="connsiteY48" fmla="*/ 1412081 h 1909007"/>
                    <a:gd name="connsiteX49" fmla="*/ 831850 w 2622550"/>
                    <a:gd name="connsiteY49" fmla="*/ 1377950 h 1909007"/>
                    <a:gd name="connsiteX50" fmla="*/ 844550 w 2622550"/>
                    <a:gd name="connsiteY50" fmla="*/ 1346200 h 1909007"/>
                    <a:gd name="connsiteX51" fmla="*/ 882650 w 2622550"/>
                    <a:gd name="connsiteY51" fmla="*/ 1377950 h 1909007"/>
                    <a:gd name="connsiteX52" fmla="*/ 908050 w 2622550"/>
                    <a:gd name="connsiteY52" fmla="*/ 1435100 h 1909007"/>
                    <a:gd name="connsiteX53" fmla="*/ 936625 w 2622550"/>
                    <a:gd name="connsiteY53" fmla="*/ 1516856 h 1909007"/>
                    <a:gd name="connsiteX54" fmla="*/ 984250 w 2622550"/>
                    <a:gd name="connsiteY54" fmla="*/ 1536700 h 1909007"/>
                    <a:gd name="connsiteX55" fmla="*/ 1060450 w 2622550"/>
                    <a:gd name="connsiteY55" fmla="*/ 1549400 h 1909007"/>
                    <a:gd name="connsiteX56" fmla="*/ 1089025 w 2622550"/>
                    <a:gd name="connsiteY56" fmla="*/ 1670843 h 1909007"/>
                    <a:gd name="connsiteX57" fmla="*/ 1116013 w 2622550"/>
                    <a:gd name="connsiteY57" fmla="*/ 1751807 h 1909007"/>
                    <a:gd name="connsiteX58" fmla="*/ 1149350 w 2622550"/>
                    <a:gd name="connsiteY58" fmla="*/ 1733550 h 1909007"/>
                    <a:gd name="connsiteX59" fmla="*/ 1200943 w 2622550"/>
                    <a:gd name="connsiteY59" fmla="*/ 1681163 h 1909007"/>
                    <a:gd name="connsiteX60" fmla="*/ 1282700 w 2622550"/>
                    <a:gd name="connsiteY60" fmla="*/ 1676400 h 1909007"/>
                    <a:gd name="connsiteX61" fmla="*/ 1320800 w 2622550"/>
                    <a:gd name="connsiteY61" fmla="*/ 1663700 h 1909007"/>
                    <a:gd name="connsiteX62" fmla="*/ 1388269 w 2622550"/>
                    <a:gd name="connsiteY62" fmla="*/ 1631950 h 1909007"/>
                    <a:gd name="connsiteX63" fmla="*/ 1460500 w 2622550"/>
                    <a:gd name="connsiteY63" fmla="*/ 1574800 h 1909007"/>
                    <a:gd name="connsiteX64" fmla="*/ 1485900 w 2622550"/>
                    <a:gd name="connsiteY64" fmla="*/ 1568450 h 1909007"/>
                    <a:gd name="connsiteX65" fmla="*/ 1543050 w 2622550"/>
                    <a:gd name="connsiteY65" fmla="*/ 1612900 h 1909007"/>
                    <a:gd name="connsiteX66" fmla="*/ 1584325 w 2622550"/>
                    <a:gd name="connsiteY66" fmla="*/ 1612106 h 1909007"/>
                    <a:gd name="connsiteX67" fmla="*/ 1625600 w 2622550"/>
                    <a:gd name="connsiteY67" fmla="*/ 1581150 h 1909007"/>
                    <a:gd name="connsiteX68" fmla="*/ 1682750 w 2622550"/>
                    <a:gd name="connsiteY68" fmla="*/ 1574800 h 1909007"/>
                    <a:gd name="connsiteX69" fmla="*/ 1765300 w 2622550"/>
                    <a:gd name="connsiteY69" fmla="*/ 1574800 h 1909007"/>
                    <a:gd name="connsiteX70" fmla="*/ 1828800 w 2622550"/>
                    <a:gd name="connsiteY70" fmla="*/ 1574800 h 1909007"/>
                    <a:gd name="connsiteX71" fmla="*/ 1885950 w 2622550"/>
                    <a:gd name="connsiteY71" fmla="*/ 1581150 h 1909007"/>
                    <a:gd name="connsiteX72" fmla="*/ 1898650 w 2622550"/>
                    <a:gd name="connsiteY72" fmla="*/ 1625600 h 1909007"/>
                    <a:gd name="connsiteX73" fmla="*/ 1890713 w 2622550"/>
                    <a:gd name="connsiteY73" fmla="*/ 1670050 h 1909007"/>
                    <a:gd name="connsiteX74" fmla="*/ 1943100 w 2622550"/>
                    <a:gd name="connsiteY74" fmla="*/ 1722438 h 1909007"/>
                    <a:gd name="connsiteX75" fmla="*/ 2051050 w 2622550"/>
                    <a:gd name="connsiteY75" fmla="*/ 1727200 h 1909007"/>
                    <a:gd name="connsiteX76" fmla="*/ 2089150 w 2622550"/>
                    <a:gd name="connsiteY76" fmla="*/ 1779587 h 1909007"/>
                    <a:gd name="connsiteX77" fmla="*/ 2134394 w 2622550"/>
                    <a:gd name="connsiteY77" fmla="*/ 1866106 h 1909007"/>
                    <a:gd name="connsiteX78" fmla="*/ 2241550 w 2622550"/>
                    <a:gd name="connsiteY78" fmla="*/ 1876425 h 1909007"/>
                    <a:gd name="connsiteX79" fmla="*/ 2260600 w 2622550"/>
                    <a:gd name="connsiteY79" fmla="*/ 1866900 h 1909007"/>
                    <a:gd name="connsiteX80" fmla="*/ 2286000 w 2622550"/>
                    <a:gd name="connsiteY80" fmla="*/ 1841500 h 1909007"/>
                    <a:gd name="connsiteX81" fmla="*/ 2305050 w 2622550"/>
                    <a:gd name="connsiteY81" fmla="*/ 1816100 h 1909007"/>
                    <a:gd name="connsiteX82" fmla="*/ 2347913 w 2622550"/>
                    <a:gd name="connsiteY82" fmla="*/ 1799432 h 1909007"/>
                    <a:gd name="connsiteX83" fmla="*/ 2387600 w 2622550"/>
                    <a:gd name="connsiteY83" fmla="*/ 1790700 h 1909007"/>
                    <a:gd name="connsiteX84" fmla="*/ 2463006 w 2622550"/>
                    <a:gd name="connsiteY84" fmla="*/ 1828007 h 1909007"/>
                    <a:gd name="connsiteX85" fmla="*/ 2489200 w 2622550"/>
                    <a:gd name="connsiteY85" fmla="*/ 1866900 h 1909007"/>
                    <a:gd name="connsiteX86" fmla="*/ 2508250 w 2622550"/>
                    <a:gd name="connsiteY86" fmla="*/ 1905000 h 1909007"/>
                    <a:gd name="connsiteX87" fmla="*/ 2540000 w 2622550"/>
                    <a:gd name="connsiteY87" fmla="*/ 1905000 h 1909007"/>
                    <a:gd name="connsiteX88" fmla="*/ 2571750 w 2622550"/>
                    <a:gd name="connsiteY88" fmla="*/ 1879600 h 1909007"/>
                    <a:gd name="connsiteX89" fmla="*/ 2622550 w 2622550"/>
                    <a:gd name="connsiteY89" fmla="*/ 1841500 h 1909007"/>
                    <a:gd name="connsiteX0" fmla="*/ 50800 w 2626802"/>
                    <a:gd name="connsiteY0" fmla="*/ 0 h 1909007"/>
                    <a:gd name="connsiteX1" fmla="*/ 12700 w 2626802"/>
                    <a:gd name="connsiteY1" fmla="*/ 82550 h 1909007"/>
                    <a:gd name="connsiteX2" fmla="*/ 0 w 2626802"/>
                    <a:gd name="connsiteY2" fmla="*/ 127000 h 1909007"/>
                    <a:gd name="connsiteX3" fmla="*/ 12700 w 2626802"/>
                    <a:gd name="connsiteY3" fmla="*/ 177800 h 1909007"/>
                    <a:gd name="connsiteX4" fmla="*/ 76200 w 2626802"/>
                    <a:gd name="connsiteY4" fmla="*/ 184150 h 1909007"/>
                    <a:gd name="connsiteX5" fmla="*/ 114300 w 2626802"/>
                    <a:gd name="connsiteY5" fmla="*/ 184150 h 1909007"/>
                    <a:gd name="connsiteX6" fmla="*/ 152400 w 2626802"/>
                    <a:gd name="connsiteY6" fmla="*/ 222250 h 1909007"/>
                    <a:gd name="connsiteX7" fmla="*/ 159544 w 2626802"/>
                    <a:gd name="connsiteY7" fmla="*/ 269875 h 1909007"/>
                    <a:gd name="connsiteX8" fmla="*/ 73819 w 2626802"/>
                    <a:gd name="connsiteY8" fmla="*/ 328613 h 1909007"/>
                    <a:gd name="connsiteX9" fmla="*/ 76200 w 2626802"/>
                    <a:gd name="connsiteY9" fmla="*/ 355600 h 1909007"/>
                    <a:gd name="connsiteX10" fmla="*/ 129382 w 2626802"/>
                    <a:gd name="connsiteY10" fmla="*/ 356393 h 1909007"/>
                    <a:gd name="connsiteX11" fmla="*/ 184150 w 2626802"/>
                    <a:gd name="connsiteY11" fmla="*/ 330200 h 1909007"/>
                    <a:gd name="connsiteX12" fmla="*/ 260350 w 2626802"/>
                    <a:gd name="connsiteY12" fmla="*/ 317500 h 1909007"/>
                    <a:gd name="connsiteX13" fmla="*/ 266700 w 2626802"/>
                    <a:gd name="connsiteY13" fmla="*/ 406400 h 1909007"/>
                    <a:gd name="connsiteX14" fmla="*/ 266700 w 2626802"/>
                    <a:gd name="connsiteY14" fmla="*/ 508000 h 1909007"/>
                    <a:gd name="connsiteX15" fmla="*/ 254000 w 2626802"/>
                    <a:gd name="connsiteY15" fmla="*/ 571500 h 1909007"/>
                    <a:gd name="connsiteX16" fmla="*/ 209550 w 2626802"/>
                    <a:gd name="connsiteY16" fmla="*/ 654050 h 1909007"/>
                    <a:gd name="connsiteX17" fmla="*/ 157163 w 2626802"/>
                    <a:gd name="connsiteY17" fmla="*/ 749300 h 1909007"/>
                    <a:gd name="connsiteX18" fmla="*/ 196850 w 2626802"/>
                    <a:gd name="connsiteY18" fmla="*/ 787400 h 1909007"/>
                    <a:gd name="connsiteX19" fmla="*/ 279400 w 2626802"/>
                    <a:gd name="connsiteY19" fmla="*/ 787400 h 1909007"/>
                    <a:gd name="connsiteX20" fmla="*/ 336550 w 2626802"/>
                    <a:gd name="connsiteY20" fmla="*/ 774700 h 1909007"/>
                    <a:gd name="connsiteX21" fmla="*/ 361950 w 2626802"/>
                    <a:gd name="connsiteY21" fmla="*/ 793750 h 1909007"/>
                    <a:gd name="connsiteX22" fmla="*/ 381000 w 2626802"/>
                    <a:gd name="connsiteY22" fmla="*/ 825500 h 1909007"/>
                    <a:gd name="connsiteX23" fmla="*/ 361950 w 2626802"/>
                    <a:gd name="connsiteY23" fmla="*/ 862806 h 1909007"/>
                    <a:gd name="connsiteX24" fmla="*/ 317500 w 2626802"/>
                    <a:gd name="connsiteY24" fmla="*/ 850900 h 1909007"/>
                    <a:gd name="connsiteX25" fmla="*/ 273050 w 2626802"/>
                    <a:gd name="connsiteY25" fmla="*/ 850900 h 1909007"/>
                    <a:gd name="connsiteX26" fmla="*/ 215900 w 2626802"/>
                    <a:gd name="connsiteY26" fmla="*/ 857250 h 1909007"/>
                    <a:gd name="connsiteX27" fmla="*/ 190500 w 2626802"/>
                    <a:gd name="connsiteY27" fmla="*/ 882650 h 1909007"/>
                    <a:gd name="connsiteX28" fmla="*/ 257175 w 2626802"/>
                    <a:gd name="connsiteY28" fmla="*/ 955675 h 1909007"/>
                    <a:gd name="connsiteX29" fmla="*/ 323850 w 2626802"/>
                    <a:gd name="connsiteY29" fmla="*/ 946150 h 1909007"/>
                    <a:gd name="connsiteX30" fmla="*/ 368300 w 2626802"/>
                    <a:gd name="connsiteY30" fmla="*/ 958850 h 1909007"/>
                    <a:gd name="connsiteX31" fmla="*/ 412750 w 2626802"/>
                    <a:gd name="connsiteY31" fmla="*/ 984250 h 1909007"/>
                    <a:gd name="connsiteX32" fmla="*/ 444500 w 2626802"/>
                    <a:gd name="connsiteY32" fmla="*/ 1009650 h 1909007"/>
                    <a:gd name="connsiteX33" fmla="*/ 450850 w 2626802"/>
                    <a:gd name="connsiteY33" fmla="*/ 1041400 h 1909007"/>
                    <a:gd name="connsiteX34" fmla="*/ 415925 w 2626802"/>
                    <a:gd name="connsiteY34" fmla="*/ 1068387 h 1909007"/>
                    <a:gd name="connsiteX35" fmla="*/ 362744 w 2626802"/>
                    <a:gd name="connsiteY35" fmla="*/ 1108869 h 1909007"/>
                    <a:gd name="connsiteX36" fmla="*/ 332582 w 2626802"/>
                    <a:gd name="connsiteY36" fmla="*/ 1177131 h 1909007"/>
                    <a:gd name="connsiteX37" fmla="*/ 368300 w 2626802"/>
                    <a:gd name="connsiteY37" fmla="*/ 1225550 h 1909007"/>
                    <a:gd name="connsiteX38" fmla="*/ 419100 w 2626802"/>
                    <a:gd name="connsiteY38" fmla="*/ 1193800 h 1909007"/>
                    <a:gd name="connsiteX39" fmla="*/ 476250 w 2626802"/>
                    <a:gd name="connsiteY39" fmla="*/ 1149350 h 1909007"/>
                    <a:gd name="connsiteX40" fmla="*/ 514350 w 2626802"/>
                    <a:gd name="connsiteY40" fmla="*/ 1136650 h 1909007"/>
                    <a:gd name="connsiteX41" fmla="*/ 584200 w 2626802"/>
                    <a:gd name="connsiteY41" fmla="*/ 1143000 h 1909007"/>
                    <a:gd name="connsiteX42" fmla="*/ 642143 w 2626802"/>
                    <a:gd name="connsiteY42" fmla="*/ 1171575 h 1909007"/>
                    <a:gd name="connsiteX43" fmla="*/ 711200 w 2626802"/>
                    <a:gd name="connsiteY43" fmla="*/ 1257300 h 1909007"/>
                    <a:gd name="connsiteX44" fmla="*/ 711200 w 2626802"/>
                    <a:gd name="connsiteY44" fmla="*/ 1295400 h 1909007"/>
                    <a:gd name="connsiteX45" fmla="*/ 679450 w 2626802"/>
                    <a:gd name="connsiteY45" fmla="*/ 1346200 h 1909007"/>
                    <a:gd name="connsiteX46" fmla="*/ 646907 w 2626802"/>
                    <a:gd name="connsiteY46" fmla="*/ 1377157 h 1909007"/>
                    <a:gd name="connsiteX47" fmla="*/ 711200 w 2626802"/>
                    <a:gd name="connsiteY47" fmla="*/ 1403350 h 1909007"/>
                    <a:gd name="connsiteX48" fmla="*/ 812800 w 2626802"/>
                    <a:gd name="connsiteY48" fmla="*/ 1412081 h 1909007"/>
                    <a:gd name="connsiteX49" fmla="*/ 831850 w 2626802"/>
                    <a:gd name="connsiteY49" fmla="*/ 1377950 h 1909007"/>
                    <a:gd name="connsiteX50" fmla="*/ 844550 w 2626802"/>
                    <a:gd name="connsiteY50" fmla="*/ 1346200 h 1909007"/>
                    <a:gd name="connsiteX51" fmla="*/ 882650 w 2626802"/>
                    <a:gd name="connsiteY51" fmla="*/ 1377950 h 1909007"/>
                    <a:gd name="connsiteX52" fmla="*/ 908050 w 2626802"/>
                    <a:gd name="connsiteY52" fmla="*/ 1435100 h 1909007"/>
                    <a:gd name="connsiteX53" fmla="*/ 936625 w 2626802"/>
                    <a:gd name="connsiteY53" fmla="*/ 1516856 h 1909007"/>
                    <a:gd name="connsiteX54" fmla="*/ 984250 w 2626802"/>
                    <a:gd name="connsiteY54" fmla="*/ 1536700 h 1909007"/>
                    <a:gd name="connsiteX55" fmla="*/ 1060450 w 2626802"/>
                    <a:gd name="connsiteY55" fmla="*/ 1549400 h 1909007"/>
                    <a:gd name="connsiteX56" fmla="*/ 1089025 w 2626802"/>
                    <a:gd name="connsiteY56" fmla="*/ 1670843 h 1909007"/>
                    <a:gd name="connsiteX57" fmla="*/ 1116013 w 2626802"/>
                    <a:gd name="connsiteY57" fmla="*/ 1751807 h 1909007"/>
                    <a:gd name="connsiteX58" fmla="*/ 1149350 w 2626802"/>
                    <a:gd name="connsiteY58" fmla="*/ 1733550 h 1909007"/>
                    <a:gd name="connsiteX59" fmla="*/ 1200943 w 2626802"/>
                    <a:gd name="connsiteY59" fmla="*/ 1681163 h 1909007"/>
                    <a:gd name="connsiteX60" fmla="*/ 1282700 w 2626802"/>
                    <a:gd name="connsiteY60" fmla="*/ 1676400 h 1909007"/>
                    <a:gd name="connsiteX61" fmla="*/ 1320800 w 2626802"/>
                    <a:gd name="connsiteY61" fmla="*/ 1663700 h 1909007"/>
                    <a:gd name="connsiteX62" fmla="*/ 1388269 w 2626802"/>
                    <a:gd name="connsiteY62" fmla="*/ 1631950 h 1909007"/>
                    <a:gd name="connsiteX63" fmla="*/ 1460500 w 2626802"/>
                    <a:gd name="connsiteY63" fmla="*/ 1574800 h 1909007"/>
                    <a:gd name="connsiteX64" fmla="*/ 1485900 w 2626802"/>
                    <a:gd name="connsiteY64" fmla="*/ 1568450 h 1909007"/>
                    <a:gd name="connsiteX65" fmla="*/ 1543050 w 2626802"/>
                    <a:gd name="connsiteY65" fmla="*/ 1612900 h 1909007"/>
                    <a:gd name="connsiteX66" fmla="*/ 1584325 w 2626802"/>
                    <a:gd name="connsiteY66" fmla="*/ 1612106 h 1909007"/>
                    <a:gd name="connsiteX67" fmla="*/ 1625600 w 2626802"/>
                    <a:gd name="connsiteY67" fmla="*/ 1581150 h 1909007"/>
                    <a:gd name="connsiteX68" fmla="*/ 1682750 w 2626802"/>
                    <a:gd name="connsiteY68" fmla="*/ 1574800 h 1909007"/>
                    <a:gd name="connsiteX69" fmla="*/ 1765300 w 2626802"/>
                    <a:gd name="connsiteY69" fmla="*/ 1574800 h 1909007"/>
                    <a:gd name="connsiteX70" fmla="*/ 1828800 w 2626802"/>
                    <a:gd name="connsiteY70" fmla="*/ 1574800 h 1909007"/>
                    <a:gd name="connsiteX71" fmla="*/ 1885950 w 2626802"/>
                    <a:gd name="connsiteY71" fmla="*/ 1581150 h 1909007"/>
                    <a:gd name="connsiteX72" fmla="*/ 1898650 w 2626802"/>
                    <a:gd name="connsiteY72" fmla="*/ 1625600 h 1909007"/>
                    <a:gd name="connsiteX73" fmla="*/ 1890713 w 2626802"/>
                    <a:gd name="connsiteY73" fmla="*/ 1670050 h 1909007"/>
                    <a:gd name="connsiteX74" fmla="*/ 1943100 w 2626802"/>
                    <a:gd name="connsiteY74" fmla="*/ 1722438 h 1909007"/>
                    <a:gd name="connsiteX75" fmla="*/ 2051050 w 2626802"/>
                    <a:gd name="connsiteY75" fmla="*/ 1727200 h 1909007"/>
                    <a:gd name="connsiteX76" fmla="*/ 2089150 w 2626802"/>
                    <a:gd name="connsiteY76" fmla="*/ 1779587 h 1909007"/>
                    <a:gd name="connsiteX77" fmla="*/ 2134394 w 2626802"/>
                    <a:gd name="connsiteY77" fmla="*/ 1866106 h 1909007"/>
                    <a:gd name="connsiteX78" fmla="*/ 2241550 w 2626802"/>
                    <a:gd name="connsiteY78" fmla="*/ 1876425 h 1909007"/>
                    <a:gd name="connsiteX79" fmla="*/ 2260600 w 2626802"/>
                    <a:gd name="connsiteY79" fmla="*/ 1866900 h 1909007"/>
                    <a:gd name="connsiteX80" fmla="*/ 2286000 w 2626802"/>
                    <a:gd name="connsiteY80" fmla="*/ 1841500 h 1909007"/>
                    <a:gd name="connsiteX81" fmla="*/ 2305050 w 2626802"/>
                    <a:gd name="connsiteY81" fmla="*/ 1816100 h 1909007"/>
                    <a:gd name="connsiteX82" fmla="*/ 2347913 w 2626802"/>
                    <a:gd name="connsiteY82" fmla="*/ 1799432 h 1909007"/>
                    <a:gd name="connsiteX83" fmla="*/ 2387600 w 2626802"/>
                    <a:gd name="connsiteY83" fmla="*/ 1790700 h 1909007"/>
                    <a:gd name="connsiteX84" fmla="*/ 2463006 w 2626802"/>
                    <a:gd name="connsiteY84" fmla="*/ 1828007 h 1909007"/>
                    <a:gd name="connsiteX85" fmla="*/ 2489200 w 2626802"/>
                    <a:gd name="connsiteY85" fmla="*/ 1866900 h 1909007"/>
                    <a:gd name="connsiteX86" fmla="*/ 2508250 w 2626802"/>
                    <a:gd name="connsiteY86" fmla="*/ 1905000 h 1909007"/>
                    <a:gd name="connsiteX87" fmla="*/ 2540000 w 2626802"/>
                    <a:gd name="connsiteY87" fmla="*/ 1905000 h 1909007"/>
                    <a:gd name="connsiteX88" fmla="*/ 2571750 w 2626802"/>
                    <a:gd name="connsiteY88" fmla="*/ 1879600 h 1909007"/>
                    <a:gd name="connsiteX89" fmla="*/ 2622550 w 2626802"/>
                    <a:gd name="connsiteY89" fmla="*/ 1841500 h 1909007"/>
                    <a:gd name="connsiteX90" fmla="*/ 2624138 w 2626802"/>
                    <a:gd name="connsiteY90" fmla="*/ 1840706 h 190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26802" h="1909007">
                      <a:moveTo>
                        <a:pt x="50800" y="0"/>
                      </a:moveTo>
                      <a:cubicBezTo>
                        <a:pt x="35983" y="30691"/>
                        <a:pt x="21167" y="61383"/>
                        <a:pt x="12700" y="82550"/>
                      </a:cubicBezTo>
                      <a:cubicBezTo>
                        <a:pt x="4233" y="103717"/>
                        <a:pt x="0" y="111125"/>
                        <a:pt x="0" y="127000"/>
                      </a:cubicBezTo>
                      <a:cubicBezTo>
                        <a:pt x="0" y="142875"/>
                        <a:pt x="0" y="168275"/>
                        <a:pt x="12700" y="177800"/>
                      </a:cubicBezTo>
                      <a:cubicBezTo>
                        <a:pt x="25400" y="187325"/>
                        <a:pt x="59267" y="183092"/>
                        <a:pt x="76200" y="184150"/>
                      </a:cubicBezTo>
                      <a:cubicBezTo>
                        <a:pt x="93133" y="185208"/>
                        <a:pt x="101600" y="177800"/>
                        <a:pt x="114300" y="184150"/>
                      </a:cubicBezTo>
                      <a:cubicBezTo>
                        <a:pt x="127000" y="190500"/>
                        <a:pt x="144859" y="207963"/>
                        <a:pt x="152400" y="222250"/>
                      </a:cubicBezTo>
                      <a:cubicBezTo>
                        <a:pt x="159941" y="236538"/>
                        <a:pt x="172641" y="252148"/>
                        <a:pt x="159544" y="269875"/>
                      </a:cubicBezTo>
                      <a:cubicBezTo>
                        <a:pt x="146447" y="287602"/>
                        <a:pt x="87710" y="314326"/>
                        <a:pt x="73819" y="328613"/>
                      </a:cubicBezTo>
                      <a:cubicBezTo>
                        <a:pt x="59928" y="342901"/>
                        <a:pt x="66940" y="350970"/>
                        <a:pt x="76200" y="355600"/>
                      </a:cubicBezTo>
                      <a:cubicBezTo>
                        <a:pt x="85460" y="360230"/>
                        <a:pt x="111390" y="360626"/>
                        <a:pt x="129382" y="356393"/>
                      </a:cubicBezTo>
                      <a:cubicBezTo>
                        <a:pt x="147374" y="352160"/>
                        <a:pt x="162322" y="336682"/>
                        <a:pt x="184150" y="330200"/>
                      </a:cubicBezTo>
                      <a:cubicBezTo>
                        <a:pt x="205978" y="323718"/>
                        <a:pt x="225161" y="285750"/>
                        <a:pt x="260350" y="317500"/>
                      </a:cubicBezTo>
                      <a:cubicBezTo>
                        <a:pt x="295539" y="349250"/>
                        <a:pt x="265642" y="374650"/>
                        <a:pt x="266700" y="406400"/>
                      </a:cubicBezTo>
                      <a:cubicBezTo>
                        <a:pt x="267758" y="438150"/>
                        <a:pt x="268817" y="480483"/>
                        <a:pt x="266700" y="508000"/>
                      </a:cubicBezTo>
                      <a:cubicBezTo>
                        <a:pt x="264583" y="535517"/>
                        <a:pt x="263525" y="547158"/>
                        <a:pt x="254000" y="571500"/>
                      </a:cubicBezTo>
                      <a:cubicBezTo>
                        <a:pt x="244475" y="595842"/>
                        <a:pt x="225690" y="624417"/>
                        <a:pt x="209550" y="654050"/>
                      </a:cubicBezTo>
                      <a:cubicBezTo>
                        <a:pt x="193411" y="683683"/>
                        <a:pt x="148696" y="726282"/>
                        <a:pt x="157163" y="749300"/>
                      </a:cubicBezTo>
                      <a:cubicBezTo>
                        <a:pt x="165630" y="772318"/>
                        <a:pt x="176477" y="781050"/>
                        <a:pt x="196850" y="787400"/>
                      </a:cubicBezTo>
                      <a:cubicBezTo>
                        <a:pt x="217223" y="793750"/>
                        <a:pt x="256117" y="789517"/>
                        <a:pt x="279400" y="787400"/>
                      </a:cubicBezTo>
                      <a:cubicBezTo>
                        <a:pt x="302683" y="785283"/>
                        <a:pt x="322792" y="773642"/>
                        <a:pt x="336550" y="774700"/>
                      </a:cubicBezTo>
                      <a:cubicBezTo>
                        <a:pt x="350308" y="775758"/>
                        <a:pt x="354542" y="785283"/>
                        <a:pt x="361950" y="793750"/>
                      </a:cubicBezTo>
                      <a:cubicBezTo>
                        <a:pt x="369358" y="802217"/>
                        <a:pt x="381000" y="813991"/>
                        <a:pt x="381000" y="825500"/>
                      </a:cubicBezTo>
                      <a:cubicBezTo>
                        <a:pt x="381000" y="837009"/>
                        <a:pt x="372533" y="858573"/>
                        <a:pt x="361950" y="862806"/>
                      </a:cubicBezTo>
                      <a:cubicBezTo>
                        <a:pt x="351367" y="867039"/>
                        <a:pt x="332317" y="852884"/>
                        <a:pt x="317500" y="850900"/>
                      </a:cubicBezTo>
                      <a:cubicBezTo>
                        <a:pt x="302683" y="848916"/>
                        <a:pt x="289983" y="849842"/>
                        <a:pt x="273050" y="850900"/>
                      </a:cubicBezTo>
                      <a:cubicBezTo>
                        <a:pt x="256117" y="851958"/>
                        <a:pt x="229658" y="851958"/>
                        <a:pt x="215900" y="857250"/>
                      </a:cubicBezTo>
                      <a:cubicBezTo>
                        <a:pt x="202142" y="862542"/>
                        <a:pt x="183621" y="866246"/>
                        <a:pt x="190500" y="882650"/>
                      </a:cubicBezTo>
                      <a:cubicBezTo>
                        <a:pt x="197379" y="899054"/>
                        <a:pt x="215900" y="947473"/>
                        <a:pt x="257175" y="955675"/>
                      </a:cubicBezTo>
                      <a:cubicBezTo>
                        <a:pt x="298450" y="963877"/>
                        <a:pt x="305329" y="945621"/>
                        <a:pt x="323850" y="946150"/>
                      </a:cubicBezTo>
                      <a:cubicBezTo>
                        <a:pt x="342371" y="946679"/>
                        <a:pt x="353483" y="952500"/>
                        <a:pt x="368300" y="958850"/>
                      </a:cubicBezTo>
                      <a:cubicBezTo>
                        <a:pt x="383117" y="965200"/>
                        <a:pt x="400050" y="975783"/>
                        <a:pt x="412750" y="984250"/>
                      </a:cubicBezTo>
                      <a:cubicBezTo>
                        <a:pt x="425450" y="992717"/>
                        <a:pt x="438150" y="1000125"/>
                        <a:pt x="444500" y="1009650"/>
                      </a:cubicBezTo>
                      <a:cubicBezTo>
                        <a:pt x="450850" y="1019175"/>
                        <a:pt x="455612" y="1031611"/>
                        <a:pt x="450850" y="1041400"/>
                      </a:cubicBezTo>
                      <a:cubicBezTo>
                        <a:pt x="446088" y="1051189"/>
                        <a:pt x="430609" y="1057142"/>
                        <a:pt x="415925" y="1068387"/>
                      </a:cubicBezTo>
                      <a:cubicBezTo>
                        <a:pt x="401241" y="1079632"/>
                        <a:pt x="376634" y="1090745"/>
                        <a:pt x="362744" y="1108869"/>
                      </a:cubicBezTo>
                      <a:cubicBezTo>
                        <a:pt x="348854" y="1126993"/>
                        <a:pt x="331656" y="1157684"/>
                        <a:pt x="332582" y="1177131"/>
                      </a:cubicBezTo>
                      <a:cubicBezTo>
                        <a:pt x="333508" y="1196578"/>
                        <a:pt x="353880" y="1222772"/>
                        <a:pt x="368300" y="1225550"/>
                      </a:cubicBezTo>
                      <a:cubicBezTo>
                        <a:pt x="382720" y="1228328"/>
                        <a:pt x="401108" y="1206500"/>
                        <a:pt x="419100" y="1193800"/>
                      </a:cubicBezTo>
                      <a:cubicBezTo>
                        <a:pt x="437092" y="1181100"/>
                        <a:pt x="460375" y="1158875"/>
                        <a:pt x="476250" y="1149350"/>
                      </a:cubicBezTo>
                      <a:cubicBezTo>
                        <a:pt x="492125" y="1139825"/>
                        <a:pt x="496359" y="1137708"/>
                        <a:pt x="514350" y="1136650"/>
                      </a:cubicBezTo>
                      <a:cubicBezTo>
                        <a:pt x="532341" y="1135592"/>
                        <a:pt x="562901" y="1137179"/>
                        <a:pt x="584200" y="1143000"/>
                      </a:cubicBezTo>
                      <a:cubicBezTo>
                        <a:pt x="605499" y="1148821"/>
                        <a:pt x="620977" y="1152525"/>
                        <a:pt x="642143" y="1171575"/>
                      </a:cubicBezTo>
                      <a:cubicBezTo>
                        <a:pt x="663309" y="1190625"/>
                        <a:pt x="699691" y="1236663"/>
                        <a:pt x="711200" y="1257300"/>
                      </a:cubicBezTo>
                      <a:cubicBezTo>
                        <a:pt x="722710" y="1277938"/>
                        <a:pt x="716492" y="1280583"/>
                        <a:pt x="711200" y="1295400"/>
                      </a:cubicBezTo>
                      <a:cubicBezTo>
                        <a:pt x="705908" y="1310217"/>
                        <a:pt x="690165" y="1332574"/>
                        <a:pt x="679450" y="1346200"/>
                      </a:cubicBezTo>
                      <a:cubicBezTo>
                        <a:pt x="668735" y="1359826"/>
                        <a:pt x="641615" y="1367632"/>
                        <a:pt x="646907" y="1377157"/>
                      </a:cubicBezTo>
                      <a:cubicBezTo>
                        <a:pt x="652199" y="1386682"/>
                        <a:pt x="683551" y="1397529"/>
                        <a:pt x="711200" y="1403350"/>
                      </a:cubicBezTo>
                      <a:cubicBezTo>
                        <a:pt x="738849" y="1409171"/>
                        <a:pt x="792692" y="1416314"/>
                        <a:pt x="812800" y="1412081"/>
                      </a:cubicBezTo>
                      <a:cubicBezTo>
                        <a:pt x="832908" y="1407848"/>
                        <a:pt x="826558" y="1388930"/>
                        <a:pt x="831850" y="1377950"/>
                      </a:cubicBezTo>
                      <a:cubicBezTo>
                        <a:pt x="837142" y="1366970"/>
                        <a:pt x="836083" y="1346200"/>
                        <a:pt x="844550" y="1346200"/>
                      </a:cubicBezTo>
                      <a:cubicBezTo>
                        <a:pt x="853017" y="1346200"/>
                        <a:pt x="872067" y="1363133"/>
                        <a:pt x="882650" y="1377950"/>
                      </a:cubicBezTo>
                      <a:cubicBezTo>
                        <a:pt x="893233" y="1392767"/>
                        <a:pt x="899054" y="1411949"/>
                        <a:pt x="908050" y="1435100"/>
                      </a:cubicBezTo>
                      <a:cubicBezTo>
                        <a:pt x="917046" y="1458251"/>
                        <a:pt x="923925" y="1499923"/>
                        <a:pt x="936625" y="1516856"/>
                      </a:cubicBezTo>
                      <a:cubicBezTo>
                        <a:pt x="949325" y="1533789"/>
                        <a:pt x="963613" y="1531276"/>
                        <a:pt x="984250" y="1536700"/>
                      </a:cubicBezTo>
                      <a:cubicBezTo>
                        <a:pt x="1004888" y="1542124"/>
                        <a:pt x="1042988" y="1527043"/>
                        <a:pt x="1060450" y="1549400"/>
                      </a:cubicBezTo>
                      <a:cubicBezTo>
                        <a:pt x="1077913" y="1571757"/>
                        <a:pt x="1079765" y="1637109"/>
                        <a:pt x="1089025" y="1670843"/>
                      </a:cubicBezTo>
                      <a:cubicBezTo>
                        <a:pt x="1098285" y="1704577"/>
                        <a:pt x="1105959" y="1741356"/>
                        <a:pt x="1116013" y="1751807"/>
                      </a:cubicBezTo>
                      <a:cubicBezTo>
                        <a:pt x="1126067" y="1762258"/>
                        <a:pt x="1135195" y="1745324"/>
                        <a:pt x="1149350" y="1733550"/>
                      </a:cubicBezTo>
                      <a:cubicBezTo>
                        <a:pt x="1163505" y="1721776"/>
                        <a:pt x="1178718" y="1690688"/>
                        <a:pt x="1200943" y="1681163"/>
                      </a:cubicBezTo>
                      <a:cubicBezTo>
                        <a:pt x="1223168" y="1671638"/>
                        <a:pt x="1262724" y="1679311"/>
                        <a:pt x="1282700" y="1676400"/>
                      </a:cubicBezTo>
                      <a:cubicBezTo>
                        <a:pt x="1302676" y="1673490"/>
                        <a:pt x="1303205" y="1671108"/>
                        <a:pt x="1320800" y="1663700"/>
                      </a:cubicBezTo>
                      <a:cubicBezTo>
                        <a:pt x="1338395" y="1656292"/>
                        <a:pt x="1388269" y="1631950"/>
                        <a:pt x="1388269" y="1631950"/>
                      </a:cubicBezTo>
                      <a:cubicBezTo>
                        <a:pt x="1411552" y="1617133"/>
                        <a:pt x="1444228" y="1585383"/>
                        <a:pt x="1460500" y="1574800"/>
                      </a:cubicBezTo>
                      <a:cubicBezTo>
                        <a:pt x="1476772" y="1564217"/>
                        <a:pt x="1472142" y="1562100"/>
                        <a:pt x="1485900" y="1568450"/>
                      </a:cubicBezTo>
                      <a:cubicBezTo>
                        <a:pt x="1499658" y="1574800"/>
                        <a:pt x="1526646" y="1605624"/>
                        <a:pt x="1543050" y="1612900"/>
                      </a:cubicBezTo>
                      <a:cubicBezTo>
                        <a:pt x="1559454" y="1620176"/>
                        <a:pt x="1584325" y="1612106"/>
                        <a:pt x="1584325" y="1612106"/>
                      </a:cubicBezTo>
                      <a:cubicBezTo>
                        <a:pt x="1598083" y="1606814"/>
                        <a:pt x="1609196" y="1587368"/>
                        <a:pt x="1625600" y="1581150"/>
                      </a:cubicBezTo>
                      <a:cubicBezTo>
                        <a:pt x="1642004" y="1574932"/>
                        <a:pt x="1659467" y="1575858"/>
                        <a:pt x="1682750" y="1574800"/>
                      </a:cubicBezTo>
                      <a:cubicBezTo>
                        <a:pt x="1706033" y="1573742"/>
                        <a:pt x="1765300" y="1574800"/>
                        <a:pt x="1765300" y="1574800"/>
                      </a:cubicBezTo>
                      <a:cubicBezTo>
                        <a:pt x="1789642" y="1574800"/>
                        <a:pt x="1808692" y="1573742"/>
                        <a:pt x="1828800" y="1574800"/>
                      </a:cubicBezTo>
                      <a:cubicBezTo>
                        <a:pt x="1848908" y="1575858"/>
                        <a:pt x="1874308" y="1572683"/>
                        <a:pt x="1885950" y="1581150"/>
                      </a:cubicBezTo>
                      <a:cubicBezTo>
                        <a:pt x="1897592" y="1589617"/>
                        <a:pt x="1897856" y="1610783"/>
                        <a:pt x="1898650" y="1625600"/>
                      </a:cubicBezTo>
                      <a:cubicBezTo>
                        <a:pt x="1899444" y="1640417"/>
                        <a:pt x="1883305" y="1653910"/>
                        <a:pt x="1890713" y="1670050"/>
                      </a:cubicBezTo>
                      <a:cubicBezTo>
                        <a:pt x="1898121" y="1686190"/>
                        <a:pt x="1916377" y="1712913"/>
                        <a:pt x="1943100" y="1722438"/>
                      </a:cubicBezTo>
                      <a:cubicBezTo>
                        <a:pt x="1969823" y="1731963"/>
                        <a:pt x="2026708" y="1717675"/>
                        <a:pt x="2051050" y="1727200"/>
                      </a:cubicBezTo>
                      <a:cubicBezTo>
                        <a:pt x="2075392" y="1736725"/>
                        <a:pt x="2075259" y="1756436"/>
                        <a:pt x="2089150" y="1779587"/>
                      </a:cubicBezTo>
                      <a:cubicBezTo>
                        <a:pt x="2103041" y="1802738"/>
                        <a:pt x="2108994" y="1849966"/>
                        <a:pt x="2134394" y="1866106"/>
                      </a:cubicBezTo>
                      <a:cubicBezTo>
                        <a:pt x="2159794" y="1882246"/>
                        <a:pt x="2220516" y="1876293"/>
                        <a:pt x="2241550" y="1876425"/>
                      </a:cubicBezTo>
                      <a:cubicBezTo>
                        <a:pt x="2262584" y="1876557"/>
                        <a:pt x="2253192" y="1872721"/>
                        <a:pt x="2260600" y="1866900"/>
                      </a:cubicBezTo>
                      <a:cubicBezTo>
                        <a:pt x="2268008" y="1861079"/>
                        <a:pt x="2278592" y="1849967"/>
                        <a:pt x="2286000" y="1841500"/>
                      </a:cubicBezTo>
                      <a:cubicBezTo>
                        <a:pt x="2293408" y="1833033"/>
                        <a:pt x="2294731" y="1823111"/>
                        <a:pt x="2305050" y="1816100"/>
                      </a:cubicBezTo>
                      <a:cubicBezTo>
                        <a:pt x="2315369" y="1809089"/>
                        <a:pt x="2334155" y="1803665"/>
                        <a:pt x="2347913" y="1799432"/>
                      </a:cubicBezTo>
                      <a:cubicBezTo>
                        <a:pt x="2361671" y="1795199"/>
                        <a:pt x="2368418" y="1785938"/>
                        <a:pt x="2387600" y="1790700"/>
                      </a:cubicBezTo>
                      <a:cubicBezTo>
                        <a:pt x="2406782" y="1795462"/>
                        <a:pt x="2446073" y="1815307"/>
                        <a:pt x="2463006" y="1828007"/>
                      </a:cubicBezTo>
                      <a:cubicBezTo>
                        <a:pt x="2479939" y="1840707"/>
                        <a:pt x="2481659" y="1854068"/>
                        <a:pt x="2489200" y="1866900"/>
                      </a:cubicBezTo>
                      <a:cubicBezTo>
                        <a:pt x="2496741" y="1879732"/>
                        <a:pt x="2499783" y="1898650"/>
                        <a:pt x="2508250" y="1905000"/>
                      </a:cubicBezTo>
                      <a:cubicBezTo>
                        <a:pt x="2516717" y="1911350"/>
                        <a:pt x="2529417" y="1909233"/>
                        <a:pt x="2540000" y="1905000"/>
                      </a:cubicBezTo>
                      <a:cubicBezTo>
                        <a:pt x="2550583" y="1900767"/>
                        <a:pt x="2557992" y="1890183"/>
                        <a:pt x="2571750" y="1879600"/>
                      </a:cubicBezTo>
                      <a:cubicBezTo>
                        <a:pt x="2585508" y="1869017"/>
                        <a:pt x="2611967" y="1848908"/>
                        <a:pt x="2622550" y="1841500"/>
                      </a:cubicBezTo>
                      <a:cubicBezTo>
                        <a:pt x="2631281" y="1835018"/>
                        <a:pt x="2623807" y="1840872"/>
                        <a:pt x="2624138" y="1840706"/>
                      </a:cubicBezTo>
                    </a:path>
                  </a:pathLst>
                </a:custGeom>
                <a:ln w="28575">
                  <a:solidFill>
                    <a:schemeClr val="accent2">
                      <a:lumMod val="75000"/>
                    </a:schemeClr>
                  </a:solidFill>
                </a:ln>
              </p:spPr>
              <p:txBody>
                <a:bodyPr anchor="ctr"/>
                <a:lstStyle/>
                <a:p>
                  <a:pPr algn="ctr">
                    <a:defRPr/>
                  </a:pPr>
                  <a:endParaRPr lang="en-US" dirty="0"/>
                </a:p>
              </p:txBody>
            </p:sp>
            <p:sp>
              <p:nvSpPr>
                <p:cNvPr id="3" name="Freeform 2"/>
                <p:cNvSpPr/>
                <p:nvPr/>
              </p:nvSpPr>
              <p:spPr>
                <a:xfrm>
                  <a:off x="4514500" y="3519941"/>
                  <a:ext cx="1441330" cy="1577742"/>
                </a:xfrm>
                <a:custGeom>
                  <a:avLst/>
                  <a:gdLst>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93472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102997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 name="connsiteX0" fmla="*/ 0 w 1440656"/>
                    <a:gd name="connsiteY0" fmla="*/ 14891 h 1579372"/>
                    <a:gd name="connsiteX1" fmla="*/ 42863 w 1440656"/>
                    <a:gd name="connsiteY1" fmla="*/ 62516 h 1579372"/>
                    <a:gd name="connsiteX2" fmla="*/ 50006 w 1440656"/>
                    <a:gd name="connsiteY2" fmla="*/ 95854 h 1579372"/>
                    <a:gd name="connsiteX3" fmla="*/ 78581 w 1440656"/>
                    <a:gd name="connsiteY3" fmla="*/ 131572 h 1579372"/>
                    <a:gd name="connsiteX4" fmla="*/ 142875 w 1440656"/>
                    <a:gd name="connsiteY4" fmla="*/ 126810 h 1579372"/>
                    <a:gd name="connsiteX5" fmla="*/ 211931 w 1440656"/>
                    <a:gd name="connsiteY5" fmla="*/ 102997 h 1579372"/>
                    <a:gd name="connsiteX6" fmla="*/ 226219 w 1440656"/>
                    <a:gd name="connsiteY6" fmla="*/ 60135 h 1579372"/>
                    <a:gd name="connsiteX7" fmla="*/ 228600 w 1440656"/>
                    <a:gd name="connsiteY7" fmla="*/ 14891 h 1579372"/>
                    <a:gd name="connsiteX8" fmla="*/ 254794 w 1440656"/>
                    <a:gd name="connsiteY8" fmla="*/ 604 h 1579372"/>
                    <a:gd name="connsiteX9" fmla="*/ 328613 w 1440656"/>
                    <a:gd name="connsiteY9" fmla="*/ 31560 h 1579372"/>
                    <a:gd name="connsiteX10" fmla="*/ 421481 w 1440656"/>
                    <a:gd name="connsiteY10" fmla="*/ 88710 h 1579372"/>
                    <a:gd name="connsiteX11" fmla="*/ 507206 w 1440656"/>
                    <a:gd name="connsiteY11" fmla="*/ 95854 h 1579372"/>
                    <a:gd name="connsiteX12" fmla="*/ 576263 w 1440656"/>
                    <a:gd name="connsiteY12" fmla="*/ 145860 h 1579372"/>
                    <a:gd name="connsiteX13" fmla="*/ 588169 w 1440656"/>
                    <a:gd name="connsiteY13" fmla="*/ 229204 h 1579372"/>
                    <a:gd name="connsiteX14" fmla="*/ 547688 w 1440656"/>
                    <a:gd name="connsiteY14" fmla="*/ 248254 h 1579372"/>
                    <a:gd name="connsiteX15" fmla="*/ 469106 w 1440656"/>
                    <a:gd name="connsiteY15" fmla="*/ 210154 h 1579372"/>
                    <a:gd name="connsiteX16" fmla="*/ 438150 w 1440656"/>
                    <a:gd name="connsiteY16" fmla="*/ 205391 h 1579372"/>
                    <a:gd name="connsiteX17" fmla="*/ 426244 w 1440656"/>
                    <a:gd name="connsiteY17" fmla="*/ 222060 h 1579372"/>
                    <a:gd name="connsiteX18" fmla="*/ 426244 w 1440656"/>
                    <a:gd name="connsiteY18" fmla="*/ 255397 h 1579372"/>
                    <a:gd name="connsiteX19" fmla="*/ 364331 w 1440656"/>
                    <a:gd name="connsiteY19" fmla="*/ 345885 h 1579372"/>
                    <a:gd name="connsiteX20" fmla="*/ 359569 w 1440656"/>
                    <a:gd name="connsiteY20" fmla="*/ 381604 h 1579372"/>
                    <a:gd name="connsiteX21" fmla="*/ 314325 w 1440656"/>
                    <a:gd name="connsiteY21" fmla="*/ 495904 h 1579372"/>
                    <a:gd name="connsiteX22" fmla="*/ 309563 w 1440656"/>
                    <a:gd name="connsiteY22" fmla="*/ 522097 h 1579372"/>
                    <a:gd name="connsiteX23" fmla="*/ 347663 w 1440656"/>
                    <a:gd name="connsiteY23" fmla="*/ 567341 h 1579372"/>
                    <a:gd name="connsiteX24" fmla="*/ 407194 w 1440656"/>
                    <a:gd name="connsiteY24" fmla="*/ 655447 h 1579372"/>
                    <a:gd name="connsiteX25" fmla="*/ 452438 w 1440656"/>
                    <a:gd name="connsiteY25" fmla="*/ 748316 h 1579372"/>
                    <a:gd name="connsiteX26" fmla="*/ 459581 w 1440656"/>
                    <a:gd name="connsiteY26" fmla="*/ 786416 h 1579372"/>
                    <a:gd name="connsiteX27" fmla="*/ 464344 w 1440656"/>
                    <a:gd name="connsiteY27" fmla="*/ 817372 h 1579372"/>
                    <a:gd name="connsiteX28" fmla="*/ 526256 w 1440656"/>
                    <a:gd name="connsiteY28" fmla="*/ 855472 h 1579372"/>
                    <a:gd name="connsiteX29" fmla="*/ 621506 w 1440656"/>
                    <a:gd name="connsiteY29" fmla="*/ 919766 h 1579372"/>
                    <a:gd name="connsiteX30" fmla="*/ 647700 w 1440656"/>
                    <a:gd name="connsiteY30" fmla="*/ 934054 h 1579372"/>
                    <a:gd name="connsiteX31" fmla="*/ 716756 w 1440656"/>
                    <a:gd name="connsiteY31" fmla="*/ 945960 h 1579372"/>
                    <a:gd name="connsiteX32" fmla="*/ 804863 w 1440656"/>
                    <a:gd name="connsiteY32" fmla="*/ 1010254 h 1579372"/>
                    <a:gd name="connsiteX33" fmla="*/ 914400 w 1440656"/>
                    <a:gd name="connsiteY33" fmla="*/ 1100741 h 1579372"/>
                    <a:gd name="connsiteX34" fmla="*/ 957263 w 1440656"/>
                    <a:gd name="connsiteY34" fmla="*/ 1131697 h 1579372"/>
                    <a:gd name="connsiteX35" fmla="*/ 1023938 w 1440656"/>
                    <a:gd name="connsiteY35" fmla="*/ 1172179 h 1579372"/>
                    <a:gd name="connsiteX36" fmla="*/ 1090613 w 1440656"/>
                    <a:gd name="connsiteY36" fmla="*/ 1269810 h 1579372"/>
                    <a:gd name="connsiteX37" fmla="*/ 1128713 w 1440656"/>
                    <a:gd name="connsiteY37" fmla="*/ 1298385 h 1579372"/>
                    <a:gd name="connsiteX38" fmla="*/ 1164431 w 1440656"/>
                    <a:gd name="connsiteY38" fmla="*/ 1315054 h 1579372"/>
                    <a:gd name="connsiteX39" fmla="*/ 1266825 w 1440656"/>
                    <a:gd name="connsiteY39" fmla="*/ 1331722 h 1579372"/>
                    <a:gd name="connsiteX40" fmla="*/ 1293019 w 1440656"/>
                    <a:gd name="connsiteY40" fmla="*/ 1372204 h 1579372"/>
                    <a:gd name="connsiteX41" fmla="*/ 1283494 w 1440656"/>
                    <a:gd name="connsiteY41" fmla="*/ 1419829 h 1579372"/>
                    <a:gd name="connsiteX42" fmla="*/ 1288256 w 1440656"/>
                    <a:gd name="connsiteY42" fmla="*/ 1474597 h 1579372"/>
                    <a:gd name="connsiteX43" fmla="*/ 1352550 w 1440656"/>
                    <a:gd name="connsiteY43" fmla="*/ 1543654 h 1579372"/>
                    <a:gd name="connsiteX44" fmla="*/ 1440656 w 1440656"/>
                    <a:gd name="connsiteY44" fmla="*/ 1579372 h 157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40656" h="1579372">
                      <a:moveTo>
                        <a:pt x="0" y="14891"/>
                      </a:moveTo>
                      <a:cubicBezTo>
                        <a:pt x="31552" y="12906"/>
                        <a:pt x="34529" y="49022"/>
                        <a:pt x="42863" y="62516"/>
                      </a:cubicBezTo>
                      <a:cubicBezTo>
                        <a:pt x="51197" y="76010"/>
                        <a:pt x="44053" y="84345"/>
                        <a:pt x="50006" y="95854"/>
                      </a:cubicBezTo>
                      <a:cubicBezTo>
                        <a:pt x="55959" y="107363"/>
                        <a:pt x="63103" y="126413"/>
                        <a:pt x="78581" y="131572"/>
                      </a:cubicBezTo>
                      <a:cubicBezTo>
                        <a:pt x="94059" y="136731"/>
                        <a:pt x="120650" y="131573"/>
                        <a:pt x="142875" y="126810"/>
                      </a:cubicBezTo>
                      <a:cubicBezTo>
                        <a:pt x="165100" y="122048"/>
                        <a:pt x="198040" y="114109"/>
                        <a:pt x="211931" y="102997"/>
                      </a:cubicBezTo>
                      <a:cubicBezTo>
                        <a:pt x="225822" y="91885"/>
                        <a:pt x="223441" y="74819"/>
                        <a:pt x="226219" y="60135"/>
                      </a:cubicBezTo>
                      <a:cubicBezTo>
                        <a:pt x="228997" y="45451"/>
                        <a:pt x="223838" y="24813"/>
                        <a:pt x="228600" y="14891"/>
                      </a:cubicBezTo>
                      <a:cubicBezTo>
                        <a:pt x="233362" y="4969"/>
                        <a:pt x="238125" y="-2174"/>
                        <a:pt x="254794" y="604"/>
                      </a:cubicBezTo>
                      <a:cubicBezTo>
                        <a:pt x="271463" y="3382"/>
                        <a:pt x="300832" y="16876"/>
                        <a:pt x="328613" y="31560"/>
                      </a:cubicBezTo>
                      <a:cubicBezTo>
                        <a:pt x="356394" y="46244"/>
                        <a:pt x="391716" y="77994"/>
                        <a:pt x="421481" y="88710"/>
                      </a:cubicBezTo>
                      <a:cubicBezTo>
                        <a:pt x="451246" y="99426"/>
                        <a:pt x="481409" y="86329"/>
                        <a:pt x="507206" y="95854"/>
                      </a:cubicBezTo>
                      <a:cubicBezTo>
                        <a:pt x="533003" y="105379"/>
                        <a:pt x="562769" y="123635"/>
                        <a:pt x="576263" y="145860"/>
                      </a:cubicBezTo>
                      <a:cubicBezTo>
                        <a:pt x="589757" y="168085"/>
                        <a:pt x="592932" y="212138"/>
                        <a:pt x="588169" y="229204"/>
                      </a:cubicBezTo>
                      <a:cubicBezTo>
                        <a:pt x="583407" y="246270"/>
                        <a:pt x="567532" y="251429"/>
                        <a:pt x="547688" y="248254"/>
                      </a:cubicBezTo>
                      <a:cubicBezTo>
                        <a:pt x="527844" y="245079"/>
                        <a:pt x="487362" y="217298"/>
                        <a:pt x="469106" y="210154"/>
                      </a:cubicBezTo>
                      <a:cubicBezTo>
                        <a:pt x="450850" y="203010"/>
                        <a:pt x="445294" y="203407"/>
                        <a:pt x="438150" y="205391"/>
                      </a:cubicBezTo>
                      <a:cubicBezTo>
                        <a:pt x="431006" y="207375"/>
                        <a:pt x="428228" y="213726"/>
                        <a:pt x="426244" y="222060"/>
                      </a:cubicBezTo>
                      <a:cubicBezTo>
                        <a:pt x="424260" y="230394"/>
                        <a:pt x="436563" y="234760"/>
                        <a:pt x="426244" y="255397"/>
                      </a:cubicBezTo>
                      <a:cubicBezTo>
                        <a:pt x="415925" y="276035"/>
                        <a:pt x="375443" y="324851"/>
                        <a:pt x="364331" y="345885"/>
                      </a:cubicBezTo>
                      <a:cubicBezTo>
                        <a:pt x="353219" y="366919"/>
                        <a:pt x="367903" y="356601"/>
                        <a:pt x="359569" y="381604"/>
                      </a:cubicBezTo>
                      <a:cubicBezTo>
                        <a:pt x="351235" y="406607"/>
                        <a:pt x="322659" y="472489"/>
                        <a:pt x="314325" y="495904"/>
                      </a:cubicBezTo>
                      <a:cubicBezTo>
                        <a:pt x="305991" y="519319"/>
                        <a:pt x="304007" y="510191"/>
                        <a:pt x="309563" y="522097"/>
                      </a:cubicBezTo>
                      <a:cubicBezTo>
                        <a:pt x="315119" y="534003"/>
                        <a:pt x="331391" y="545116"/>
                        <a:pt x="347663" y="567341"/>
                      </a:cubicBezTo>
                      <a:cubicBezTo>
                        <a:pt x="363935" y="589566"/>
                        <a:pt x="389732" y="625285"/>
                        <a:pt x="407194" y="655447"/>
                      </a:cubicBezTo>
                      <a:cubicBezTo>
                        <a:pt x="424656" y="685609"/>
                        <a:pt x="443707" y="726488"/>
                        <a:pt x="452438" y="748316"/>
                      </a:cubicBezTo>
                      <a:cubicBezTo>
                        <a:pt x="461169" y="770144"/>
                        <a:pt x="457597" y="774907"/>
                        <a:pt x="459581" y="786416"/>
                      </a:cubicBezTo>
                      <a:cubicBezTo>
                        <a:pt x="461565" y="797925"/>
                        <a:pt x="453232" y="805863"/>
                        <a:pt x="464344" y="817372"/>
                      </a:cubicBezTo>
                      <a:cubicBezTo>
                        <a:pt x="475456" y="828881"/>
                        <a:pt x="500062" y="838406"/>
                        <a:pt x="526256" y="855472"/>
                      </a:cubicBezTo>
                      <a:cubicBezTo>
                        <a:pt x="552450" y="872538"/>
                        <a:pt x="601265" y="906669"/>
                        <a:pt x="621506" y="919766"/>
                      </a:cubicBezTo>
                      <a:cubicBezTo>
                        <a:pt x="641747" y="932863"/>
                        <a:pt x="631825" y="929688"/>
                        <a:pt x="647700" y="934054"/>
                      </a:cubicBezTo>
                      <a:cubicBezTo>
                        <a:pt x="663575" y="938420"/>
                        <a:pt x="690562" y="933260"/>
                        <a:pt x="716756" y="945960"/>
                      </a:cubicBezTo>
                      <a:cubicBezTo>
                        <a:pt x="742950" y="958660"/>
                        <a:pt x="771922" y="984457"/>
                        <a:pt x="804863" y="1010254"/>
                      </a:cubicBezTo>
                      <a:cubicBezTo>
                        <a:pt x="837804" y="1036051"/>
                        <a:pt x="889000" y="1080501"/>
                        <a:pt x="914400" y="1100741"/>
                      </a:cubicBezTo>
                      <a:cubicBezTo>
                        <a:pt x="939800" y="1120981"/>
                        <a:pt x="939007" y="1119791"/>
                        <a:pt x="957263" y="1131697"/>
                      </a:cubicBezTo>
                      <a:cubicBezTo>
                        <a:pt x="975519" y="1143603"/>
                        <a:pt x="1001713" y="1149160"/>
                        <a:pt x="1023938" y="1172179"/>
                      </a:cubicBezTo>
                      <a:cubicBezTo>
                        <a:pt x="1046163" y="1195198"/>
                        <a:pt x="1073151" y="1248776"/>
                        <a:pt x="1090613" y="1269810"/>
                      </a:cubicBezTo>
                      <a:cubicBezTo>
                        <a:pt x="1108075" y="1290844"/>
                        <a:pt x="1116410" y="1290844"/>
                        <a:pt x="1128713" y="1298385"/>
                      </a:cubicBezTo>
                      <a:cubicBezTo>
                        <a:pt x="1141016" y="1305926"/>
                        <a:pt x="1141412" y="1309498"/>
                        <a:pt x="1164431" y="1315054"/>
                      </a:cubicBezTo>
                      <a:cubicBezTo>
                        <a:pt x="1187450" y="1320610"/>
                        <a:pt x="1245394" y="1322197"/>
                        <a:pt x="1266825" y="1331722"/>
                      </a:cubicBezTo>
                      <a:cubicBezTo>
                        <a:pt x="1288256" y="1341247"/>
                        <a:pt x="1290241" y="1357520"/>
                        <a:pt x="1293019" y="1372204"/>
                      </a:cubicBezTo>
                      <a:cubicBezTo>
                        <a:pt x="1295797" y="1386888"/>
                        <a:pt x="1284288" y="1402764"/>
                        <a:pt x="1283494" y="1419829"/>
                      </a:cubicBezTo>
                      <a:cubicBezTo>
                        <a:pt x="1282700" y="1436894"/>
                        <a:pt x="1276747" y="1453960"/>
                        <a:pt x="1288256" y="1474597"/>
                      </a:cubicBezTo>
                      <a:cubicBezTo>
                        <a:pt x="1299765" y="1495234"/>
                        <a:pt x="1327150" y="1526191"/>
                        <a:pt x="1352550" y="1543654"/>
                      </a:cubicBezTo>
                      <a:cubicBezTo>
                        <a:pt x="1377950" y="1561117"/>
                        <a:pt x="1440656" y="1579372"/>
                        <a:pt x="1440656" y="1579372"/>
                      </a:cubicBezTo>
                    </a:path>
                  </a:pathLst>
                </a:custGeom>
                <a:ln w="28575">
                  <a:solidFill>
                    <a:schemeClr val="accent2">
                      <a:lumMod val="75000"/>
                    </a:schemeClr>
                  </a:solidFill>
                </a:ln>
              </p:spPr>
              <p:txBody>
                <a:bodyPr anchor="ctr"/>
                <a:lstStyle/>
                <a:p>
                  <a:pPr algn="ctr">
                    <a:defRPr/>
                  </a:pPr>
                  <a:endParaRPr lang="en-US"/>
                </a:p>
              </p:txBody>
            </p:sp>
            <p:sp>
              <p:nvSpPr>
                <p:cNvPr id="4" name="Freeform 3"/>
                <p:cNvSpPr/>
                <p:nvPr/>
              </p:nvSpPr>
              <p:spPr>
                <a:xfrm>
                  <a:off x="5947894" y="5091334"/>
                  <a:ext cx="860353" cy="904741"/>
                </a:xfrm>
                <a:custGeom>
                  <a:avLst/>
                  <a:gdLst>
                    <a:gd name="connsiteX0" fmla="*/ 0 w 859631"/>
                    <a:gd name="connsiteY0" fmla="*/ 0 h 904875"/>
                    <a:gd name="connsiteX1" fmla="*/ 45243 w 859631"/>
                    <a:gd name="connsiteY1" fmla="*/ 21431 h 904875"/>
                    <a:gd name="connsiteX2" fmla="*/ 123825 w 859631"/>
                    <a:gd name="connsiteY2" fmla="*/ 57150 h 904875"/>
                    <a:gd name="connsiteX3" fmla="*/ 142875 w 859631"/>
                    <a:gd name="connsiteY3" fmla="*/ 50006 h 904875"/>
                    <a:gd name="connsiteX4" fmla="*/ 178593 w 859631"/>
                    <a:gd name="connsiteY4" fmla="*/ 14287 h 904875"/>
                    <a:gd name="connsiteX5" fmla="*/ 202406 w 859631"/>
                    <a:gd name="connsiteY5" fmla="*/ 0 h 904875"/>
                    <a:gd name="connsiteX6" fmla="*/ 250031 w 859631"/>
                    <a:gd name="connsiteY6" fmla="*/ 14287 h 904875"/>
                    <a:gd name="connsiteX7" fmla="*/ 316706 w 859631"/>
                    <a:gd name="connsiteY7" fmla="*/ 64293 h 904875"/>
                    <a:gd name="connsiteX8" fmla="*/ 411956 w 859631"/>
                    <a:gd name="connsiteY8" fmla="*/ 173831 h 904875"/>
                    <a:gd name="connsiteX9" fmla="*/ 454818 w 859631"/>
                    <a:gd name="connsiteY9" fmla="*/ 240506 h 904875"/>
                    <a:gd name="connsiteX10" fmla="*/ 516731 w 859631"/>
                    <a:gd name="connsiteY10" fmla="*/ 283368 h 904875"/>
                    <a:gd name="connsiteX11" fmla="*/ 600075 w 859631"/>
                    <a:gd name="connsiteY11" fmla="*/ 416718 h 904875"/>
                    <a:gd name="connsiteX12" fmla="*/ 640556 w 859631"/>
                    <a:gd name="connsiteY12" fmla="*/ 509587 h 904875"/>
                    <a:gd name="connsiteX13" fmla="*/ 669131 w 859631"/>
                    <a:gd name="connsiteY13" fmla="*/ 552450 h 904875"/>
                    <a:gd name="connsiteX14" fmla="*/ 685800 w 859631"/>
                    <a:gd name="connsiteY14" fmla="*/ 602456 h 904875"/>
                    <a:gd name="connsiteX15" fmla="*/ 731043 w 859631"/>
                    <a:gd name="connsiteY15" fmla="*/ 716756 h 904875"/>
                    <a:gd name="connsiteX16" fmla="*/ 788193 w 859631"/>
                    <a:gd name="connsiteY16" fmla="*/ 812006 h 904875"/>
                    <a:gd name="connsiteX17" fmla="*/ 833437 w 859631"/>
                    <a:gd name="connsiteY17" fmla="*/ 873918 h 904875"/>
                    <a:gd name="connsiteX18" fmla="*/ 859631 w 859631"/>
                    <a:gd name="connsiteY18" fmla="*/ 90487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9631" h="904875">
                      <a:moveTo>
                        <a:pt x="0" y="0"/>
                      </a:moveTo>
                      <a:cubicBezTo>
                        <a:pt x="12303" y="5953"/>
                        <a:pt x="45243" y="21431"/>
                        <a:pt x="45243" y="21431"/>
                      </a:cubicBezTo>
                      <a:cubicBezTo>
                        <a:pt x="65880" y="30956"/>
                        <a:pt x="107553" y="52388"/>
                        <a:pt x="123825" y="57150"/>
                      </a:cubicBezTo>
                      <a:cubicBezTo>
                        <a:pt x="140097" y="61912"/>
                        <a:pt x="133747" y="57150"/>
                        <a:pt x="142875" y="50006"/>
                      </a:cubicBezTo>
                      <a:cubicBezTo>
                        <a:pt x="152003" y="42862"/>
                        <a:pt x="168671" y="22621"/>
                        <a:pt x="178593" y="14287"/>
                      </a:cubicBezTo>
                      <a:cubicBezTo>
                        <a:pt x="188515" y="5953"/>
                        <a:pt x="190500" y="0"/>
                        <a:pt x="202406" y="0"/>
                      </a:cubicBezTo>
                      <a:cubicBezTo>
                        <a:pt x="214312" y="0"/>
                        <a:pt x="230981" y="3572"/>
                        <a:pt x="250031" y="14287"/>
                      </a:cubicBezTo>
                      <a:cubicBezTo>
                        <a:pt x="269081" y="25003"/>
                        <a:pt x="289719" y="37703"/>
                        <a:pt x="316706" y="64293"/>
                      </a:cubicBezTo>
                      <a:cubicBezTo>
                        <a:pt x="343693" y="90883"/>
                        <a:pt x="388937" y="144462"/>
                        <a:pt x="411956" y="173831"/>
                      </a:cubicBezTo>
                      <a:cubicBezTo>
                        <a:pt x="434975" y="203200"/>
                        <a:pt x="437356" y="222250"/>
                        <a:pt x="454818" y="240506"/>
                      </a:cubicBezTo>
                      <a:cubicBezTo>
                        <a:pt x="472280" y="258762"/>
                        <a:pt x="492522" y="253999"/>
                        <a:pt x="516731" y="283368"/>
                      </a:cubicBezTo>
                      <a:cubicBezTo>
                        <a:pt x="540940" y="312737"/>
                        <a:pt x="579438" y="379015"/>
                        <a:pt x="600075" y="416718"/>
                      </a:cubicBezTo>
                      <a:cubicBezTo>
                        <a:pt x="620712" y="454421"/>
                        <a:pt x="629047" y="486965"/>
                        <a:pt x="640556" y="509587"/>
                      </a:cubicBezTo>
                      <a:cubicBezTo>
                        <a:pt x="652065" y="532209"/>
                        <a:pt x="661590" y="536972"/>
                        <a:pt x="669131" y="552450"/>
                      </a:cubicBezTo>
                      <a:cubicBezTo>
                        <a:pt x="676672" y="567928"/>
                        <a:pt x="675481" y="575072"/>
                        <a:pt x="685800" y="602456"/>
                      </a:cubicBezTo>
                      <a:cubicBezTo>
                        <a:pt x="696119" y="629840"/>
                        <a:pt x="713978" y="681831"/>
                        <a:pt x="731043" y="716756"/>
                      </a:cubicBezTo>
                      <a:cubicBezTo>
                        <a:pt x="748109" y="751681"/>
                        <a:pt x="771127" y="785812"/>
                        <a:pt x="788193" y="812006"/>
                      </a:cubicBezTo>
                      <a:cubicBezTo>
                        <a:pt x="805259" y="838200"/>
                        <a:pt x="821531" y="858440"/>
                        <a:pt x="833437" y="873918"/>
                      </a:cubicBezTo>
                      <a:cubicBezTo>
                        <a:pt x="845343" y="889396"/>
                        <a:pt x="852487" y="897135"/>
                        <a:pt x="859631" y="904875"/>
                      </a:cubicBezTo>
                    </a:path>
                  </a:pathLst>
                </a:custGeom>
                <a:ln w="28575">
                  <a:solidFill>
                    <a:schemeClr val="accent2">
                      <a:lumMod val="75000"/>
                    </a:schemeClr>
                  </a:solidFill>
                </a:ln>
              </p:spPr>
              <p:txBody>
                <a:bodyPr anchor="ctr"/>
                <a:lstStyle/>
                <a:p>
                  <a:pPr algn="ctr">
                    <a:defRPr/>
                  </a:pPr>
                  <a:endParaRPr lang="en-US"/>
                </a:p>
              </p:txBody>
            </p:sp>
          </p:grpSp>
        </p:grpSp>
        <p:sp>
          <p:nvSpPr>
            <p:cNvPr id="7176" name="Text Box 4"/>
            <p:cNvSpPr txBox="1">
              <a:spLocks noChangeArrowheads="1"/>
            </p:cNvSpPr>
            <p:nvPr/>
          </p:nvSpPr>
          <p:spPr bwMode="auto">
            <a:xfrm>
              <a:off x="295276" y="2481394"/>
              <a:ext cx="1590674" cy="1600438"/>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Mississippi River has the largest watershed of any US River, and all of the water passes by New Orleans.</a:t>
              </a:r>
            </a:p>
          </p:txBody>
        </p:sp>
        <p:sp>
          <p:nvSpPr>
            <p:cNvPr id="7177" name="Text Box 4"/>
            <p:cNvSpPr txBox="1">
              <a:spLocks noChangeArrowheads="1"/>
            </p:cNvSpPr>
            <p:nvPr/>
          </p:nvSpPr>
          <p:spPr bwMode="auto">
            <a:xfrm>
              <a:off x="7165976" y="2887544"/>
              <a:ext cx="1707436" cy="2031325"/>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Lake Ponchartrain is connected to the Gulf of Mexico through Lake Borgne. Storm surges from the Gulf are immediately felt here.</a:t>
              </a:r>
            </a:p>
          </p:txBody>
        </p:sp>
      </p:grpSp>
      <p:sp>
        <p:nvSpPr>
          <p:cNvPr id="7174" name="TextBox 15"/>
          <p:cNvSpPr txBox="1">
            <a:spLocks noChangeArrowheads="1"/>
          </p:cNvSpPr>
          <p:nvPr/>
        </p:nvSpPr>
        <p:spPr bwMode="auto">
          <a:xfrm>
            <a:off x="2479675" y="6399213"/>
            <a:ext cx="50657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76200" y="76200"/>
            <a:ext cx="470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New Orleans, the city below sea level</a:t>
            </a:r>
          </a:p>
        </p:txBody>
      </p:sp>
      <p:sp>
        <p:nvSpPr>
          <p:cNvPr id="6147" name="Slide Number Placeholder 5"/>
          <p:cNvSpPr>
            <a:spLocks noGrp="1"/>
          </p:cNvSpPr>
          <p:nvPr>
            <p:ph type="sldNum" sz="quarter" idx="12"/>
          </p:nvPr>
        </p:nvSpPr>
        <p:spPr/>
        <p:txBody>
          <a:bodyPr/>
          <a:lstStyle/>
          <a:p>
            <a:pPr>
              <a:defRPr/>
            </a:pPr>
            <a:fld id="{8DC9623F-F52F-44E7-8E62-1DD17EB27428}" type="slidenum">
              <a:rPr lang="en-US" smtClean="0"/>
              <a:pPr>
                <a:defRPr/>
              </a:pPr>
              <a:t>7</a:t>
            </a:fld>
            <a:endParaRPr lang="en-US" smtClean="0"/>
          </a:p>
        </p:txBody>
      </p:sp>
      <p:sp>
        <p:nvSpPr>
          <p:cNvPr id="8196" name="Text Box 4"/>
          <p:cNvSpPr txBox="1">
            <a:spLocks noChangeArrowheads="1"/>
          </p:cNvSpPr>
          <p:nvPr/>
        </p:nvSpPr>
        <p:spPr bwMode="auto">
          <a:xfrm>
            <a:off x="179388" y="792163"/>
            <a:ext cx="8785225" cy="784225"/>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500" b="0"/>
              <a:t>As should now be obvious, New Orleans is prone to flooding damage because much of the city lies below sea level—in fact, pumps are needed constantly to keep it dry. Click on the boxes to toggle between an elevation map of New Orleans and a map showing the amount of flooding during Katrina. </a:t>
            </a:r>
          </a:p>
        </p:txBody>
      </p:sp>
      <p:pic>
        <p:nvPicPr>
          <p:cNvPr id="8197" name="Picture 4" descr="http://stuff.mit.edu/afs/athena/course/4/4.196/www/elevation%20new%20orl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09750"/>
            <a:ext cx="6296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stuff.mit.edu/afs/athena/course/4/4.196/www/elevation%20new%20orle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1809750"/>
            <a:ext cx="10318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6837363" y="4656138"/>
            <a:ext cx="1978025" cy="522287"/>
            <a:chOff x="6896100" y="4274893"/>
            <a:chExt cx="1979612" cy="523220"/>
          </a:xfrm>
        </p:grpSpPr>
        <p:sp>
          <p:nvSpPr>
            <p:cNvPr id="2" name="Rounded Rectangle 1"/>
            <p:cNvSpPr/>
            <p:nvPr/>
          </p:nvSpPr>
          <p:spPr bwMode="auto">
            <a:xfrm>
              <a:off x="6896100" y="4312859"/>
              <a:ext cx="1979612" cy="447289"/>
            </a:xfrm>
            <a:prstGeom prst="roundRect">
              <a:avLst/>
            </a:prstGeom>
            <a:solidFill>
              <a:schemeClr val="accent6">
                <a:lumMod val="40000"/>
                <a:lumOff val="60000"/>
              </a:schemeClr>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defRPr/>
              </a:pPr>
              <a:endParaRPr lang="en-US"/>
            </a:p>
          </p:txBody>
        </p:sp>
        <p:sp>
          <p:nvSpPr>
            <p:cNvPr id="8211" name="TextBox 2"/>
            <p:cNvSpPr txBox="1">
              <a:spLocks noChangeArrowheads="1"/>
            </p:cNvSpPr>
            <p:nvPr/>
          </p:nvSpPr>
          <p:spPr bwMode="auto">
            <a:xfrm>
              <a:off x="7015163" y="4274893"/>
              <a:ext cx="174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600" b="0">
                  <a:solidFill>
                    <a:schemeClr val="tx2"/>
                  </a:solidFill>
                </a:rPr>
                <a:t>Elevation map</a:t>
              </a:r>
            </a:p>
          </p:txBody>
        </p:sp>
      </p:grpSp>
      <p:grpSp>
        <p:nvGrpSpPr>
          <p:cNvPr id="5" name="Group 4"/>
          <p:cNvGrpSpPr>
            <a:grpSpLocks/>
          </p:cNvGrpSpPr>
          <p:nvPr/>
        </p:nvGrpSpPr>
        <p:grpSpPr bwMode="auto">
          <a:xfrm>
            <a:off x="6837363" y="5446713"/>
            <a:ext cx="1978025" cy="522287"/>
            <a:chOff x="6777038" y="5065468"/>
            <a:chExt cx="1979612" cy="523220"/>
          </a:xfrm>
        </p:grpSpPr>
        <p:sp>
          <p:nvSpPr>
            <p:cNvPr id="17" name="Rounded Rectangle 16"/>
            <p:cNvSpPr/>
            <p:nvPr/>
          </p:nvSpPr>
          <p:spPr bwMode="auto">
            <a:xfrm>
              <a:off x="6777038" y="5103434"/>
              <a:ext cx="1979612" cy="447289"/>
            </a:xfrm>
            <a:prstGeom prst="roundRect">
              <a:avLst/>
            </a:prstGeom>
            <a:solidFill>
              <a:schemeClr val="accent1">
                <a:lumMod val="75000"/>
              </a:schemeClr>
            </a:solidFill>
            <a:ln w="31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20000"/>
                </a:spcBef>
                <a:defRPr/>
              </a:pPr>
              <a:endParaRPr lang="en-US"/>
            </a:p>
          </p:txBody>
        </p:sp>
        <p:sp>
          <p:nvSpPr>
            <p:cNvPr id="8207" name="TextBox 17"/>
            <p:cNvSpPr txBox="1">
              <a:spLocks noChangeArrowheads="1"/>
            </p:cNvSpPr>
            <p:nvPr/>
          </p:nvSpPr>
          <p:spPr bwMode="auto">
            <a:xfrm>
              <a:off x="6896101" y="5065468"/>
              <a:ext cx="174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82880" tIns="137160" rIns="182880" bIns="13716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algn="ctr" eaLnBrk="1" hangingPunct="1">
                <a:spcBef>
                  <a:spcPct val="20000"/>
                </a:spcBef>
              </a:pPr>
              <a:r>
                <a:rPr lang="en-US" sz="1600" b="0">
                  <a:solidFill>
                    <a:schemeClr val="tx2"/>
                  </a:solidFill>
                </a:rPr>
                <a:t>Flooding map</a:t>
              </a:r>
            </a:p>
          </p:txBody>
        </p:sp>
      </p:grpSp>
      <p:pic>
        <p:nvPicPr>
          <p:cNvPr id="8201" name="Picture 4" descr="http://stuff.mit.edu/afs/athena/course/4/4.196/www/elevation%20new%20orl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817688"/>
            <a:ext cx="6296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http://www.katrina.noaa.gov/maps/images/katrina-flood-depth-estimation-08-31-200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000">
            <a:off x="1565275" y="2439988"/>
            <a:ext cx="5130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5"/>
          <p:cNvSpPr txBox="1">
            <a:spLocks noChangeArrowheads="1"/>
          </p:cNvSpPr>
          <p:nvPr/>
        </p:nvSpPr>
        <p:spPr bwMode="auto">
          <a:xfrm>
            <a:off x="182563" y="1809750"/>
            <a:ext cx="5065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solidFill>
                  <a:srgbClr val="FFFF00"/>
                </a:solidFill>
              </a:rPr>
              <a:t> Images from LSU, NOAA</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6200" y="76200"/>
            <a:ext cx="466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Elevations in the city of New Orleans</a:t>
            </a:r>
          </a:p>
        </p:txBody>
      </p:sp>
      <p:sp>
        <p:nvSpPr>
          <p:cNvPr id="6147" name="Slide Number Placeholder 5"/>
          <p:cNvSpPr>
            <a:spLocks noGrp="1"/>
          </p:cNvSpPr>
          <p:nvPr>
            <p:ph type="sldNum" sz="quarter" idx="12"/>
          </p:nvPr>
        </p:nvSpPr>
        <p:spPr/>
        <p:txBody>
          <a:bodyPr/>
          <a:lstStyle/>
          <a:p>
            <a:pPr>
              <a:defRPr/>
            </a:pPr>
            <a:fld id="{405277F2-ABE0-42CC-8CCD-2CF5F46CA7DD}" type="slidenum">
              <a:rPr lang="en-US" smtClean="0"/>
              <a:pPr>
                <a:defRPr/>
              </a:pPr>
              <a:t>8</a:t>
            </a:fld>
            <a:endParaRPr lang="en-US" smtClean="0"/>
          </a:p>
        </p:txBody>
      </p:sp>
      <p:pic>
        <p:nvPicPr>
          <p:cNvPr id="922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401763"/>
            <a:ext cx="8778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
          <p:cNvSpPr txBox="1">
            <a:spLocks noChangeArrowheads="1"/>
          </p:cNvSpPr>
          <p:nvPr/>
        </p:nvSpPr>
        <p:spPr bwMode="auto">
          <a:xfrm>
            <a:off x="182563" y="792163"/>
            <a:ext cx="8778875" cy="330200"/>
          </a:xfrm>
          <a:prstGeom prst="rect">
            <a:avLst/>
          </a:prstGeom>
          <a:solidFill>
            <a:srgbClr val="CCECFF">
              <a:alpha val="50195"/>
            </a:srgbClr>
          </a:solidFill>
          <a:ln w="25400" algn="ctr">
            <a:solidFill>
              <a:srgbClr val="006699"/>
            </a:solidFill>
            <a:miter lim="800000"/>
            <a:headEnd/>
            <a:tailEnd/>
          </a:ln>
        </p:spPr>
        <p:txBody>
          <a:bodyPr>
            <a:spAutoFit/>
          </a:bodyPr>
          <a:lstStyle/>
          <a:p>
            <a:pPr eaLnBrk="0" hangingPunct="0">
              <a:spcBef>
                <a:spcPts val="0"/>
              </a:spcBef>
              <a:spcAft>
                <a:spcPts val="300"/>
              </a:spcAft>
              <a:defRPr/>
            </a:pPr>
            <a:r>
              <a:rPr lang="en-US" sz="1550" b="0" dirty="0"/>
              <a:t>This map, from FEMA, shows the elevations in New Orleans in 2005. Which areas are lowest?</a:t>
            </a:r>
          </a:p>
        </p:txBody>
      </p:sp>
      <p:sp>
        <p:nvSpPr>
          <p:cNvPr id="9222" name="Rectangle 16"/>
          <p:cNvSpPr>
            <a:spLocks noChangeArrowheads="1"/>
          </p:cNvSpPr>
          <p:nvPr/>
        </p:nvSpPr>
        <p:spPr bwMode="auto">
          <a:xfrm>
            <a:off x="2955925" y="1401763"/>
            <a:ext cx="3059113" cy="803275"/>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9223" name="Rectangle 39"/>
          <p:cNvSpPr>
            <a:spLocks noChangeArrowheads="1"/>
          </p:cNvSpPr>
          <p:nvPr/>
        </p:nvSpPr>
        <p:spPr bwMode="auto">
          <a:xfrm>
            <a:off x="2955925" y="2001838"/>
            <a:ext cx="815975" cy="711200"/>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sp>
        <p:nvSpPr>
          <p:cNvPr id="9224" name="Rectangle 40"/>
          <p:cNvSpPr>
            <a:spLocks noChangeArrowheads="1"/>
          </p:cNvSpPr>
          <p:nvPr/>
        </p:nvSpPr>
        <p:spPr bwMode="auto">
          <a:xfrm>
            <a:off x="3516313" y="1798638"/>
            <a:ext cx="1116012" cy="711200"/>
          </a:xfrm>
          <a:prstGeom prst="rect">
            <a:avLst/>
          </a:prstGeom>
          <a:solidFill>
            <a:srgbClr val="D2E3F2"/>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p>
            <a:pPr algn="ctr">
              <a:spcBef>
                <a:spcPct val="20000"/>
              </a:spcBef>
            </a:pPr>
            <a:endParaRPr lang="en-US"/>
          </a:p>
        </p:txBody>
      </p:sp>
      <p:pic>
        <p:nvPicPr>
          <p:cNvPr id="922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320800"/>
            <a:ext cx="2773362" cy="2671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CBCFB8-8071-4498-8C42-780BDB94BC6C}" type="slidenum">
              <a:rPr lang="en-US" smtClean="0"/>
              <a:pPr>
                <a:defRPr/>
              </a:pPr>
              <a:t>9</a:t>
            </a:fld>
            <a:endParaRPr lang="en-US"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792163"/>
            <a:ext cx="680561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3"/>
          <p:cNvSpPr txBox="1">
            <a:spLocks noChangeArrowheads="1"/>
          </p:cNvSpPr>
          <p:nvPr/>
        </p:nvSpPr>
        <p:spPr bwMode="auto">
          <a:xfrm>
            <a:off x="76200" y="76200"/>
            <a:ext cx="480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000"/>
              <a:t> A cross section through New Orleans</a:t>
            </a:r>
          </a:p>
        </p:txBody>
      </p:sp>
      <p:sp>
        <p:nvSpPr>
          <p:cNvPr id="10245" name="Text Box 4"/>
          <p:cNvSpPr txBox="1">
            <a:spLocks noChangeArrowheads="1"/>
          </p:cNvSpPr>
          <p:nvPr/>
        </p:nvSpPr>
        <p:spPr bwMode="auto">
          <a:xfrm>
            <a:off x="182563" y="792163"/>
            <a:ext cx="1973262" cy="1816100"/>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600" b="0"/>
              <a:t>Here’s a cross-section through New Orleans, from the Mississippi River on the left to Lake Ponchartrain on the right.</a:t>
            </a:r>
          </a:p>
        </p:txBody>
      </p:sp>
      <p:grpSp>
        <p:nvGrpSpPr>
          <p:cNvPr id="10246" name="Group 17"/>
          <p:cNvGrpSpPr>
            <a:grpSpLocks/>
          </p:cNvGrpSpPr>
          <p:nvPr/>
        </p:nvGrpSpPr>
        <p:grpSpPr bwMode="auto">
          <a:xfrm>
            <a:off x="2457450" y="1235075"/>
            <a:ext cx="6134100" cy="522288"/>
            <a:chOff x="2457451" y="2110955"/>
            <a:chExt cx="6134099" cy="523220"/>
          </a:xfrm>
        </p:grpSpPr>
        <p:sp>
          <p:nvSpPr>
            <p:cNvPr id="10253" name="Rectangle 7"/>
            <p:cNvSpPr>
              <a:spLocks noChangeArrowheads="1"/>
            </p:cNvSpPr>
            <p:nvPr/>
          </p:nvSpPr>
          <p:spPr bwMode="auto">
            <a:xfrm>
              <a:off x="4457700" y="2110955"/>
              <a:ext cx="3481309" cy="523220"/>
            </a:xfrm>
            <a:prstGeom prst="rect">
              <a:avLst/>
            </a:prstGeom>
            <a:solidFill>
              <a:srgbClr val="F9B4AD"/>
            </a:solidFill>
            <a:ln w="25400">
              <a:solidFill>
                <a:srgbClr val="800000"/>
              </a:solidFill>
              <a:miter lim="800000"/>
              <a:headEnd/>
              <a:tailEnd/>
            </a:ln>
          </p:spPr>
          <p:txBody>
            <a:bodyPr>
              <a:spAutoFit/>
            </a:bodyPr>
            <a:lstStyle/>
            <a:p>
              <a:pPr eaLnBrk="0" hangingPunct="0">
                <a:spcAft>
                  <a:spcPts val="600"/>
                </a:spcAft>
              </a:pPr>
              <a:r>
                <a:rPr lang="en-US" sz="1400" b="0">
                  <a:solidFill>
                    <a:srgbClr val="800000"/>
                  </a:solidFill>
                </a:rPr>
                <a:t>Notice the vertical scales are different: in feet on the left, and meters on the right. </a:t>
              </a:r>
              <a:endParaRPr lang="en-US" sz="1400" b="0"/>
            </a:p>
          </p:txBody>
        </p:sp>
        <p:cxnSp>
          <p:nvCxnSpPr>
            <p:cNvPr id="10254" name="Straight Arrow Connector 47"/>
            <p:cNvCxnSpPr>
              <a:cxnSpLocks noChangeShapeType="1"/>
              <a:stCxn id="10253" idx="1"/>
            </p:cNvCxnSpPr>
            <p:nvPr/>
          </p:nvCxnSpPr>
          <p:spPr bwMode="auto">
            <a:xfrm flipH="1">
              <a:off x="2457451" y="2372565"/>
              <a:ext cx="2000249"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0255" name="Straight Arrow Connector 47"/>
            <p:cNvCxnSpPr>
              <a:cxnSpLocks noChangeShapeType="1"/>
              <a:stCxn id="10253" idx="3"/>
            </p:cNvCxnSpPr>
            <p:nvPr/>
          </p:nvCxnSpPr>
          <p:spPr bwMode="auto">
            <a:xfrm>
              <a:off x="7939009" y="2372565"/>
              <a:ext cx="652541" cy="0"/>
            </a:xfrm>
            <a:prstGeom prst="straightConnector1">
              <a:avLst/>
            </a:prstGeom>
            <a:noFill/>
            <a:ln w="25400" algn="ctr">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10247" name="Text Box 4"/>
          <p:cNvSpPr txBox="1">
            <a:spLocks noChangeArrowheads="1"/>
          </p:cNvSpPr>
          <p:nvPr/>
        </p:nvSpPr>
        <p:spPr bwMode="auto">
          <a:xfrm>
            <a:off x="5757863" y="5308600"/>
            <a:ext cx="2344737" cy="1169988"/>
          </a:xfrm>
          <a:prstGeom prst="rect">
            <a:avLst/>
          </a:prstGeom>
          <a:solidFill>
            <a:srgbClr val="CCECFF">
              <a:alpha val="50195"/>
            </a:srgbClr>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300"/>
              </a:spcAft>
            </a:pPr>
            <a:r>
              <a:rPr lang="en-US" sz="1400" b="0"/>
              <a:t>All of this area is below present sea level. When it floods the water can’t drain on its own, and needs to be pumped out.</a:t>
            </a:r>
          </a:p>
        </p:txBody>
      </p:sp>
      <p:cxnSp>
        <p:nvCxnSpPr>
          <p:cNvPr id="10248" name="Straight Connector 2"/>
          <p:cNvCxnSpPr>
            <a:cxnSpLocks noChangeShapeType="1"/>
          </p:cNvCxnSpPr>
          <p:nvPr/>
        </p:nvCxnSpPr>
        <p:spPr bwMode="auto">
          <a:xfrm>
            <a:off x="5757863" y="3649663"/>
            <a:ext cx="0" cy="1658937"/>
          </a:xfrm>
          <a:prstGeom prst="line">
            <a:avLst/>
          </a:prstGeom>
          <a:noFill/>
          <a:ln w="12700" algn="ctr">
            <a:solidFill>
              <a:srgbClr val="006699"/>
            </a:solidFill>
            <a:round/>
            <a:headEnd/>
            <a:tailEnd/>
          </a:ln>
          <a:extLst>
            <a:ext uri="{909E8E84-426E-40DD-AFC4-6F175D3DCCD1}">
              <a14:hiddenFill xmlns:a14="http://schemas.microsoft.com/office/drawing/2010/main">
                <a:noFill/>
              </a14:hiddenFill>
            </a:ext>
          </a:extLst>
        </p:spPr>
      </p:cxnSp>
      <p:cxnSp>
        <p:nvCxnSpPr>
          <p:cNvPr id="10249" name="Straight Connector 19"/>
          <p:cNvCxnSpPr>
            <a:cxnSpLocks noChangeShapeType="1"/>
          </p:cNvCxnSpPr>
          <p:nvPr/>
        </p:nvCxnSpPr>
        <p:spPr bwMode="auto">
          <a:xfrm>
            <a:off x="8102600" y="3649663"/>
            <a:ext cx="0" cy="1658937"/>
          </a:xfrm>
          <a:prstGeom prst="line">
            <a:avLst/>
          </a:prstGeom>
          <a:noFill/>
          <a:ln w="12700" algn="ctr">
            <a:solidFill>
              <a:srgbClr val="006699"/>
            </a:solidFill>
            <a:round/>
            <a:headEnd/>
            <a:tailEnd/>
          </a:ln>
          <a:extLst>
            <a:ext uri="{909E8E84-426E-40DD-AFC4-6F175D3DCCD1}">
              <a14:hiddenFill xmlns:a14="http://schemas.microsoft.com/office/drawing/2010/main">
                <a:noFill/>
              </a14:hiddenFill>
            </a:ext>
          </a:extLst>
        </p:spPr>
      </p:cxnSp>
      <p:sp>
        <p:nvSpPr>
          <p:cNvPr id="10250" name="Text Box 4"/>
          <p:cNvSpPr txBox="1">
            <a:spLocks noChangeArrowheads="1"/>
          </p:cNvSpPr>
          <p:nvPr/>
        </p:nvSpPr>
        <p:spPr bwMode="auto">
          <a:xfrm>
            <a:off x="347663" y="2879725"/>
            <a:ext cx="1643062" cy="1600200"/>
          </a:xfrm>
          <a:prstGeom prst="rect">
            <a:avLst/>
          </a:prstGeom>
          <a:solidFill>
            <a:srgbClr val="DCEEF4"/>
          </a:solidFill>
          <a:ln w="25400" algn="ctr">
            <a:solidFill>
              <a:srgbClr val="006699"/>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Aft>
                <a:spcPts val="600"/>
              </a:spcAft>
            </a:pPr>
            <a:r>
              <a:rPr lang="en-US" sz="1400" b="0"/>
              <a:t>The natural levees are formed during flooding events, when the river deposits sediment as it overflows its banks.</a:t>
            </a:r>
          </a:p>
        </p:txBody>
      </p:sp>
      <p:cxnSp>
        <p:nvCxnSpPr>
          <p:cNvPr id="10251" name="Straight Connector 25"/>
          <p:cNvCxnSpPr>
            <a:cxnSpLocks noChangeShapeType="1"/>
          </p:cNvCxnSpPr>
          <p:nvPr/>
        </p:nvCxnSpPr>
        <p:spPr bwMode="auto">
          <a:xfrm>
            <a:off x="1984375" y="3008313"/>
            <a:ext cx="917575" cy="0"/>
          </a:xfrm>
          <a:prstGeom prst="line">
            <a:avLst/>
          </a:prstGeom>
          <a:noFill/>
          <a:ln w="38100" algn="ctr">
            <a:solidFill>
              <a:srgbClr val="006699"/>
            </a:solidFill>
            <a:round/>
            <a:headEnd/>
            <a:tailEnd type="arrow" w="med" len="med"/>
          </a:ln>
          <a:extLst>
            <a:ext uri="{909E8E84-426E-40DD-AFC4-6F175D3DCCD1}">
              <a14:hiddenFill xmlns:a14="http://schemas.microsoft.com/office/drawing/2010/main">
                <a:noFill/>
              </a14:hiddenFill>
            </a:ext>
          </a:extLst>
        </p:spPr>
      </p:cxnSp>
      <p:sp>
        <p:nvSpPr>
          <p:cNvPr id="10252" name="TextBox 26"/>
          <p:cNvSpPr txBox="1">
            <a:spLocks noChangeArrowheads="1"/>
          </p:cNvSpPr>
          <p:nvPr/>
        </p:nvSpPr>
        <p:spPr bwMode="auto">
          <a:xfrm>
            <a:off x="2155825" y="4597400"/>
            <a:ext cx="50657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spAutoFit/>
          </a:bodyPr>
          <a:lstStyle>
            <a:lvl1pPr eaLnBrk="0" hangingPunct="0">
              <a:tabLst>
                <a:tab pos="339725" algn="l"/>
              </a:tabLst>
              <a:defRPr b="1">
                <a:solidFill>
                  <a:schemeClr val="tx1"/>
                </a:solidFill>
                <a:latin typeface="Arial" charset="0"/>
                <a:cs typeface="Arial" charset="0"/>
              </a:defRPr>
            </a:lvl1pPr>
            <a:lvl2pPr marL="742950" indent="-285750" eaLnBrk="0" hangingPunct="0">
              <a:tabLst>
                <a:tab pos="339725" algn="l"/>
              </a:tabLst>
              <a:defRPr b="1">
                <a:solidFill>
                  <a:schemeClr val="tx1"/>
                </a:solidFill>
                <a:latin typeface="Arial" charset="0"/>
                <a:cs typeface="Arial" charset="0"/>
              </a:defRPr>
            </a:lvl2pPr>
            <a:lvl3pPr marL="1143000" indent="-228600" eaLnBrk="0" hangingPunct="0">
              <a:tabLst>
                <a:tab pos="339725" algn="l"/>
              </a:tabLst>
              <a:defRPr b="1">
                <a:solidFill>
                  <a:schemeClr val="tx1"/>
                </a:solidFill>
                <a:latin typeface="Arial" charset="0"/>
                <a:cs typeface="Arial" charset="0"/>
              </a:defRPr>
            </a:lvl3pPr>
            <a:lvl4pPr marL="1600200" indent="-228600" eaLnBrk="0" hangingPunct="0">
              <a:tabLst>
                <a:tab pos="339725" algn="l"/>
              </a:tabLst>
              <a:defRPr b="1">
                <a:solidFill>
                  <a:schemeClr val="tx1"/>
                </a:solidFill>
                <a:latin typeface="Arial" charset="0"/>
                <a:cs typeface="Arial" charset="0"/>
              </a:defRPr>
            </a:lvl4pPr>
            <a:lvl5pPr marL="2057400" indent="-228600" eaLnBrk="0" hangingPunct="0">
              <a:tabLst>
                <a:tab pos="339725" algn="l"/>
              </a:tabLst>
              <a:defRPr b="1">
                <a:solidFill>
                  <a:schemeClr val="tx1"/>
                </a:solidFill>
                <a:latin typeface="Arial" charset="0"/>
                <a:cs typeface="Arial" charset="0"/>
              </a:defRPr>
            </a:lvl5pPr>
            <a:lvl6pPr marL="2514600" indent="-228600" eaLnBrk="0" fontAlgn="base" hangingPunct="0">
              <a:spcBef>
                <a:spcPct val="0"/>
              </a:spcBef>
              <a:spcAft>
                <a:spcPct val="0"/>
              </a:spcAft>
              <a:tabLst>
                <a:tab pos="339725" algn="l"/>
              </a:tabLst>
              <a:defRPr b="1">
                <a:solidFill>
                  <a:schemeClr val="tx1"/>
                </a:solidFill>
                <a:latin typeface="Arial" charset="0"/>
                <a:cs typeface="Arial" charset="0"/>
              </a:defRPr>
            </a:lvl6pPr>
            <a:lvl7pPr marL="2971800" indent="-228600" eaLnBrk="0" fontAlgn="base" hangingPunct="0">
              <a:spcBef>
                <a:spcPct val="0"/>
              </a:spcBef>
              <a:spcAft>
                <a:spcPct val="0"/>
              </a:spcAft>
              <a:tabLst>
                <a:tab pos="339725" algn="l"/>
              </a:tabLst>
              <a:defRPr b="1">
                <a:solidFill>
                  <a:schemeClr val="tx1"/>
                </a:solidFill>
                <a:latin typeface="Arial" charset="0"/>
                <a:cs typeface="Arial" charset="0"/>
              </a:defRPr>
            </a:lvl7pPr>
            <a:lvl8pPr marL="3429000" indent="-228600" eaLnBrk="0" fontAlgn="base" hangingPunct="0">
              <a:spcBef>
                <a:spcPct val="0"/>
              </a:spcBef>
              <a:spcAft>
                <a:spcPct val="0"/>
              </a:spcAft>
              <a:tabLst>
                <a:tab pos="339725" algn="l"/>
              </a:tabLst>
              <a:defRPr b="1">
                <a:solidFill>
                  <a:schemeClr val="tx1"/>
                </a:solidFill>
                <a:latin typeface="Arial" charset="0"/>
                <a:cs typeface="Arial" charset="0"/>
              </a:defRPr>
            </a:lvl8pPr>
            <a:lvl9pPr marL="3886200" indent="-228600" eaLnBrk="0" fontAlgn="base" hangingPunct="0">
              <a:spcBef>
                <a:spcPct val="0"/>
              </a:spcBef>
              <a:spcAft>
                <a:spcPct val="0"/>
              </a:spcAft>
              <a:tabLst>
                <a:tab pos="339725" algn="l"/>
              </a:tabLst>
              <a:defRPr b="1">
                <a:solidFill>
                  <a:schemeClr val="tx1"/>
                </a:solidFill>
                <a:latin typeface="Arial" charset="0"/>
                <a:cs typeface="Arial" charset="0"/>
              </a:defRPr>
            </a:lvl9pPr>
          </a:lstStyle>
          <a:p>
            <a:pPr eaLnBrk="1" hangingPunct="1">
              <a:spcBef>
                <a:spcPct val="20000"/>
              </a:spcBef>
            </a:pPr>
            <a:r>
              <a:rPr lang="en-US" sz="1200" b="0"/>
              <a:t> from Rodgers (2008)</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d749b4515b75daab8cddf4c6aa62231c4489491"/>
  <p:tag name="ARTICULATE_PROJECT_OPEN" val="0"/>
  <p:tag name="ISPRING_RESOURCE_PATHS_HASH_2" val="6caa16d9a1d65fc696cbae1a1748ecab46a65d6"/>
</p:tagLst>
</file>

<file path=ppt/theme/theme1.xml><?xml version="1.0" encoding="utf-8"?>
<a:theme xmlns:a="http://schemas.openxmlformats.org/drawingml/2006/main" name="1_QL Program">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575D1"/>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99">
            <a:alpha val="50000"/>
          </a:srgbClr>
        </a:solidFill>
        <a:ln w="25400"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solidFill>
          <a:srgbClr val="FF9999">
            <a:alpha val="50000"/>
          </a:srgbClr>
        </a:solidFill>
        <a:ln w="25400" cap="flat" cmpd="sng" algn="ctr">
          <a:solidFill>
            <a:srgbClr val="800000"/>
          </a:solidFill>
          <a:prstDash val="solid"/>
          <a:round/>
          <a:headEnd type="none" w="med" len="med"/>
          <a:tailEnd type="none" w="med" len="med"/>
        </a:ln>
        <a:effectLst/>
      </a:spPr>
      <a:bodyPr/>
      <a:lstStyle/>
    </a:lnDef>
    <a:txDef>
      <a:spPr bwMode="auto">
        <a:solidFill>
          <a:srgbClr val="CCECFF">
            <a:alpha val="50195"/>
          </a:srgbClr>
        </a:solidFill>
        <a:ln w="38100" algn="ctr">
          <a:solidFill>
            <a:srgbClr val="006699"/>
          </a:solidFill>
          <a:miter lim="800000"/>
          <a:headEnd/>
          <a:tailEnd/>
        </a:ln>
      </a:spPr>
      <a:bodyPr wrap="square" lIns="182880" tIns="137160" rIns="182880" bIns="137160">
        <a:spAutoFit/>
      </a:bodyPr>
      <a:lstStyle>
        <a:defPPr>
          <a:spcBef>
            <a:spcPct val="20000"/>
          </a:spcBef>
          <a:tabLst>
            <a:tab pos="339725" algn="l"/>
          </a:tabLst>
          <a:defRPr sz="1600" b="0" dirty="0">
            <a:solidFill>
              <a:schemeClr val="tx2"/>
            </a:solidFill>
          </a:defRPr>
        </a:defPPr>
      </a:lstStyle>
    </a:tx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SSAC Module Format</Template>
  <TotalTime>43919</TotalTime>
  <Words>3772</Words>
  <Application>Microsoft Office PowerPoint</Application>
  <PresentationFormat>On-screen Show (4:3)</PresentationFormat>
  <Paragraphs>239</Paragraphs>
  <Slides>25</Slides>
  <Notes>23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9" baseType="lpstr">
      <vt:lpstr>Arial</vt:lpstr>
      <vt:lpstr>Wingdings</vt:lpstr>
      <vt:lpstr>1_QL Program</vt:lpstr>
      <vt:lpstr>Equation</vt:lpstr>
      <vt:lpstr>A Tale of Two Cities (and two hurricanes) Part 2: New Orleans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Development Template</dc:title>
  <dc:creator>Christina E. Stringer</dc:creator>
  <cp:lastModifiedBy>Tom</cp:lastModifiedBy>
  <cp:revision>1793</cp:revision>
  <dcterms:created xsi:type="dcterms:W3CDTF">2006-05-10T19:34:50Z</dcterms:created>
  <dcterms:modified xsi:type="dcterms:W3CDTF">2012-04-11T20:22:02Z</dcterms:modified>
</cp:coreProperties>
</file>