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6" r:id="rId1"/>
  </p:sldMasterIdLst>
  <p:notesMasterIdLst>
    <p:notesMasterId r:id="rId28"/>
  </p:notesMasterIdLst>
  <p:sldIdLst>
    <p:sldId id="256" r:id="rId2"/>
    <p:sldId id="495" r:id="rId3"/>
    <p:sldId id="501" r:id="rId4"/>
    <p:sldId id="516" r:id="rId5"/>
    <p:sldId id="517" r:id="rId6"/>
    <p:sldId id="552" r:id="rId7"/>
    <p:sldId id="553" r:id="rId8"/>
    <p:sldId id="565" r:id="rId9"/>
    <p:sldId id="537" r:id="rId10"/>
    <p:sldId id="538" r:id="rId11"/>
    <p:sldId id="539" r:id="rId12"/>
    <p:sldId id="566" r:id="rId13"/>
    <p:sldId id="540" r:id="rId14"/>
    <p:sldId id="567" r:id="rId15"/>
    <p:sldId id="572" r:id="rId16"/>
    <p:sldId id="577" r:id="rId17"/>
    <p:sldId id="576" r:id="rId18"/>
    <p:sldId id="571" r:id="rId19"/>
    <p:sldId id="570" r:id="rId20"/>
    <p:sldId id="578" r:id="rId21"/>
    <p:sldId id="568" r:id="rId22"/>
    <p:sldId id="569" r:id="rId23"/>
    <p:sldId id="574" r:id="rId24"/>
    <p:sldId id="573" r:id="rId25"/>
    <p:sldId id="562" r:id="rId26"/>
    <p:sldId id="575" r:id="rId27"/>
  </p:sldIdLst>
  <p:sldSz cx="9144000" cy="6858000" type="screen4x3"/>
  <p:notesSz cx="6858000" cy="9144000"/>
  <p:custDataLst>
    <p:tags r:id="rId29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8" d="100"/>
          <a:sy n="68" d="100"/>
        </p:scale>
        <p:origin x="-55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entury Gothic" pitchFamily="34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3DF3FAB-B79C-4B34-8DA9-B2711280595F}" type="datetime1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entury Gothic" pitchFamily="34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A5FA2D3-313B-40E8-9384-E82282284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6" charset="-128"/>
        <a:cs typeface="ＭＳ Ｐゴシック" pitchFamily="-11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BB1B592-ED36-4699-B23D-B1479A6783AC}" type="slidenum">
              <a:rPr lang="en-US"/>
              <a:pPr/>
              <a:t>3</a:t>
            </a:fld>
            <a:endParaRPr lang="en-US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B6BA6A9-E79D-4DE8-A90E-E3CA6CBB676D}" type="slidenum">
              <a:rPr lang="en-US"/>
              <a:pPr/>
              <a:t>4</a:t>
            </a:fld>
            <a:endParaRPr lang="en-US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>
                <a:ea typeface="ＭＳ Ｐゴシック" charset="-128"/>
              </a:rPr>
              <a:t> World Resources Institute http://www.wri.org/wri/wr-98-99/airpoll.htm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8913"/>
            <a:ext cx="5562600" cy="125888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120775" y="188913"/>
            <a:ext cx="52800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Eastern Picture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C6D0A1-F14A-4338-8870-591CA704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274320" rIns="274320" bIns="274320" rtlCol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7D2D62-0FE0-4B8B-99B2-ABC9729D172F}" type="datetime1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9DE2E3-0077-406F-86A0-5046AA1096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>
            <a:normAutofit/>
          </a:bodyPr>
          <a:lstStyle>
            <a:lvl1pPr marL="0" indent="0" algn="l" defTabSz="914400" rtl="0" eaLnBrk="1" latinLnBrk="0" hangingPunct="1"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2A2117-2EF1-437D-A447-06CAF86D4078}" type="datetime1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>
            <a:normAutofit/>
          </a:bodyPr>
          <a:lstStyle>
            <a:lvl1pPr marL="0" indent="0" algn="l" defTabSz="914400" rtl="0" eaLnBrk="1" latinLnBrk="0" hangingPunct="1"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1E4430E-A4DC-41E6-BEB2-2A02A6B65408}" type="datetime1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>
            <a:normAutofit/>
          </a:bodyPr>
          <a:lstStyle>
            <a:lvl1pPr marL="0" indent="0" algn="l" defTabSz="914400" rtl="0" eaLnBrk="1" latinLnBrk="0" hangingPunct="1"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13ED16-9FD3-4899-84A3-F75E737F3D76}" type="datetime1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2FBC9B-254C-422A-B28C-0DC2A7F24186}" type="datetime1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ABF227F-9723-4D47-9A65-76BD75A95A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FFF483-1D7F-42E2-84F8-4C3CD245318A}" type="datetime1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F5889F8-95BA-4B42-9A26-881F0083F2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2688044-C6A3-4984-B5CE-4D317A4882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31DC984-2866-4B08-B578-16549EA07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7010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0" y="4038600"/>
            <a:ext cx="7010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7EBD33-3013-484D-8288-4864116391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1695B9E-812D-446E-873B-D35E4EB6D0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0C1F1C8-8986-426C-9F17-4F646EB52708}" type="datetime1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D82CFD-8BCD-4618-A5E3-70A624E8CB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504C3D4-3F58-426A-B09E-E06785717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6CF7BF7-A85F-4EDC-94AE-D592B44D6C52}" type="datetime1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rtlCol="0" anchor="b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ctr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A1F493E-4062-49D6-B540-47F068E8FDF3}" type="datetime1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3A22015-4B11-46F3-8C3F-8FE4EEB4C2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2CDDC6D-68FB-4073-81EA-046FDE74291B}" type="datetime1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12E24EB-EF3A-408D-B75C-439404094C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11263" y="2905125"/>
            <a:ext cx="338455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238750" y="2905125"/>
            <a:ext cx="3382963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11263" y="2905125"/>
            <a:ext cx="338455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238750" y="2905125"/>
            <a:ext cx="3382963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211263" y="2905125"/>
            <a:ext cx="338455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750" y="2905125"/>
            <a:ext cx="3382963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883824D-C148-40E6-9A4B-E0E1C839DE53}" type="datetime1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1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B45BEE-CAF3-46D0-A7B6-D9AD21A8E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23E2EEB-8A49-4398-BD5E-540B01BD0BC6}" type="datetime1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2E96C51-34DD-45CA-854F-305A7D937C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FBC682A-3B45-430A-8F18-F7075E9D52BD}" type="datetime1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DE04B7-775D-4E2F-B697-8253E01594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274320" rIns="274320" bIns="2743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9E74B2-9ABE-4279-AFF9-324136EEF308}" type="datetime1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24BF8EE-18A7-4D26-8ACA-8D82F5C1DA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182563"/>
            <a:ext cx="5583238" cy="11080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vert="horz" wrap="square" lIns="1188720" tIns="45720" rIns="2743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14425" y="2595563"/>
            <a:ext cx="3533775" cy="367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188" y="18891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595959"/>
                </a:solidFill>
                <a:latin typeface="Century Gothic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775" y="188913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595959"/>
                </a:solidFill>
                <a:latin typeface="Century Gothic" pitchFamily="34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Easterm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988" y="65690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99EDC15F-B7DF-4524-9FCC-4A51DE2C8F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56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10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6675438"/>
            <a:ext cx="7999413" cy="18256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10" charset="-128"/>
            </a:endParaRPr>
          </a:p>
        </p:txBody>
      </p:sp>
      <p:grpSp>
        <p:nvGrpSpPr>
          <p:cNvPr id="1033" name="Group 5"/>
          <p:cNvGrpSpPr>
            <a:grpSpLocks/>
          </p:cNvGrpSpPr>
          <p:nvPr userDrawn="1"/>
        </p:nvGrpSpPr>
        <p:grpSpPr bwMode="auto">
          <a:xfrm>
            <a:off x="5583238" y="182563"/>
            <a:ext cx="3206750" cy="1149350"/>
            <a:chOff x="5330930" y="208746"/>
            <a:chExt cx="3206984" cy="1148908"/>
          </a:xfrm>
        </p:grpSpPr>
        <p:pic>
          <p:nvPicPr>
            <p:cNvPr id="1034" name="Picture 5" descr="http://www.imaginingamerica.org/images/memberLogos/ecsu.gif"/>
            <p:cNvPicPr>
              <a:picLocks noChangeAspect="1" noChangeArrowheads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 bwMode="auto">
            <a:xfrm>
              <a:off x="7309082" y="208746"/>
              <a:ext cx="1228832" cy="1148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5" name="Picture 6"/>
            <p:cNvPicPr>
              <a:picLocks noChangeAspect="1" noChangeArrowheads="1"/>
            </p:cNvPicPr>
            <p:nvPr/>
          </p:nvPicPr>
          <p:blipFill>
            <a:blip r:embed="rId23"/>
            <a:srcRect/>
            <a:stretch>
              <a:fillRect/>
            </a:stretch>
          </p:blipFill>
          <p:spPr bwMode="auto">
            <a:xfrm>
              <a:off x="5330930" y="208746"/>
              <a:ext cx="1978152" cy="1107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  <p:sldLayoutId id="2147484094" r:id="rId13"/>
    <p:sldLayoutId id="2147484095" r:id="rId14"/>
    <p:sldLayoutId id="2147484096" r:id="rId15"/>
    <p:sldLayoutId id="2147484097" r:id="rId16"/>
    <p:sldLayoutId id="2147484098" r:id="rId17"/>
    <p:sldLayoutId id="2147484099" r:id="rId18"/>
    <p:sldLayoutId id="2147484100" r:id="rId19"/>
    <p:sldLayoutId id="2147484101" r:id="rId20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ＭＳ Ｐゴシック" pitchFamily="-110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34" charset="0"/>
          <a:ea typeface="ＭＳ Ｐゴシック" pitchFamily="-110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34" charset="0"/>
          <a:ea typeface="ＭＳ Ｐゴシック" pitchFamily="-110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34" charset="0"/>
          <a:ea typeface="ＭＳ Ｐゴシック" pitchFamily="-110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34" charset="0"/>
          <a:ea typeface="ＭＳ Ｐゴシック" pitchFamily="-110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34" charset="0"/>
          <a:ea typeface="ＭＳ Ｐゴシック" pitchFamily="-11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34" charset="0"/>
          <a:ea typeface="ＭＳ Ｐゴシック" pitchFamily="-11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34" charset="0"/>
          <a:ea typeface="ＭＳ Ｐゴシック" pitchFamily="-11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34" charset="0"/>
          <a:ea typeface="ＭＳ Ｐゴシック" pitchFamily="-110" charset="-128"/>
        </a:defRPr>
      </a:lvl9pPr>
    </p:titleStyle>
    <p:bodyStyle>
      <a:lvl1pPr marL="342900" indent="-3429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Font typeface="Wingdings 2" charset="2"/>
        <a:buChar char=""/>
        <a:defRPr sz="2000" kern="1200">
          <a:solidFill>
            <a:srgbClr val="595959"/>
          </a:solidFill>
          <a:latin typeface="+mn-lt"/>
          <a:ea typeface="ＭＳ Ｐゴシック" pitchFamily="-110" charset="-128"/>
          <a:cs typeface="ＭＳ Ｐゴシック" pitchFamily="-106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51640B"/>
        </a:buClr>
        <a:buFont typeface="Wingdings 2" charset="2"/>
        <a:buChar char=""/>
        <a:defRPr kern="1200">
          <a:solidFill>
            <a:srgbClr val="595959"/>
          </a:solidFill>
          <a:latin typeface="+mn-lt"/>
          <a:ea typeface="ＭＳ Ｐゴシック" pitchFamily="-110" charset="-128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Wingdings 2" charset="2"/>
        <a:buChar char=""/>
        <a:defRPr kern="1200">
          <a:solidFill>
            <a:srgbClr val="595959"/>
          </a:solidFill>
          <a:latin typeface="+mn-lt"/>
          <a:ea typeface="ＭＳ Ｐゴシック" pitchFamily="-110" charset="-128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Clr>
          <a:srgbClr val="51640B"/>
        </a:buClr>
        <a:buFont typeface="Wingdings 2" charset="2"/>
        <a:buChar char=""/>
        <a:defRPr kern="1200">
          <a:solidFill>
            <a:srgbClr val="595959"/>
          </a:solidFill>
          <a:latin typeface="+mn-lt"/>
          <a:ea typeface="ＭＳ Ｐゴシック" pitchFamily="-110" charset="-128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Wingdings 2" charset="2"/>
        <a:buChar char=""/>
        <a:defRPr kern="1200">
          <a:solidFill>
            <a:srgbClr val="595959"/>
          </a:solidFill>
          <a:latin typeface="+mn-lt"/>
          <a:ea typeface="ＭＳ Ｐゴシック" pitchFamily="-110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ctrTitle"/>
          </p:nvPr>
        </p:nvSpPr>
        <p:spPr>
          <a:xfrm>
            <a:off x="0" y="1752600"/>
            <a:ext cx="8915400" cy="2362200"/>
          </a:xfrm>
        </p:spPr>
        <p:txBody>
          <a:bodyPr/>
          <a:lstStyle/>
          <a:p>
            <a:pPr algn="ctr" eaLnBrk="1" hangingPunct="1"/>
            <a:r>
              <a:rPr lang="en-US" sz="4000" b="1" smtClean="0">
                <a:ea typeface="ＭＳ Ｐゴシック" charset="-128"/>
              </a:rPr>
              <a:t>On the Road to Energy Independence: </a:t>
            </a:r>
            <a:br>
              <a:rPr lang="en-US" sz="4000" b="1" smtClean="0">
                <a:ea typeface="ＭＳ Ｐゴシック" charset="-128"/>
              </a:rPr>
            </a:br>
            <a:r>
              <a:rPr lang="en-US" sz="4000" b="1" smtClean="0">
                <a:ea typeface="ＭＳ Ｐゴシック" charset="-128"/>
              </a:rPr>
              <a:t>Hybrid vs. Electric Vehicles</a:t>
            </a:r>
            <a:endParaRPr lang="en-US" sz="4000" smtClean="0">
              <a:ea typeface="ＭＳ Ｐゴシック" charset="-128"/>
            </a:endParaRPr>
          </a:p>
        </p:txBody>
      </p:sp>
      <p:sp>
        <p:nvSpPr>
          <p:cNvPr id="22531" name="Subtitle 2"/>
          <p:cNvSpPr>
            <a:spLocks noGrp="1"/>
          </p:cNvSpPr>
          <p:nvPr>
            <p:ph type="subTitle" idx="4294967295"/>
          </p:nvPr>
        </p:nvSpPr>
        <p:spPr>
          <a:xfrm>
            <a:off x="0" y="4800600"/>
            <a:ext cx="9144000" cy="1447800"/>
          </a:xfrm>
        </p:spPr>
        <p:txBody>
          <a:bodyPr/>
          <a:lstStyle/>
          <a:p>
            <a:pPr>
              <a:lnSpc>
                <a:spcPct val="40000"/>
              </a:lnSpc>
            </a:pPr>
            <a:endParaRPr lang="en-US" smtClean="0">
              <a:ea typeface="ＭＳ Ｐゴシック" charset="-128"/>
            </a:endParaRPr>
          </a:p>
          <a:p>
            <a:pPr>
              <a:lnSpc>
                <a:spcPct val="40000"/>
              </a:lnSpc>
              <a:buFont typeface="Wingdings 2" charset="2"/>
              <a:buNone/>
            </a:pPr>
            <a:r>
              <a:rPr lang="en-US" smtClean="0">
                <a:ea typeface="ＭＳ Ｐゴシック" charset="-128"/>
              </a:rPr>
              <a:t>Fred Loxsom</a:t>
            </a:r>
          </a:p>
          <a:p>
            <a:pPr>
              <a:lnSpc>
                <a:spcPct val="40000"/>
              </a:lnSpc>
              <a:buFont typeface="Wingdings 2" charset="2"/>
              <a:buNone/>
            </a:pPr>
            <a:r>
              <a:rPr lang="en-US" smtClean="0">
                <a:ea typeface="ＭＳ Ｐゴシック" charset="-128"/>
              </a:rPr>
              <a:t>Environmental Earth Science Department</a:t>
            </a:r>
          </a:p>
          <a:p>
            <a:pPr>
              <a:lnSpc>
                <a:spcPct val="40000"/>
              </a:lnSpc>
              <a:buFont typeface="Wingdings 2" charset="2"/>
              <a:buNone/>
            </a:pPr>
            <a:r>
              <a:rPr lang="en-US" smtClean="0">
                <a:ea typeface="ＭＳ Ｐゴシック" charset="-128"/>
              </a:rPr>
              <a:t>Eastern Connecticut State University</a:t>
            </a:r>
          </a:p>
        </p:txBody>
      </p:sp>
      <p:pic>
        <p:nvPicPr>
          <p:cNvPr id="22532" name="Picture 5" descr="Prius_sma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0"/>
            <a:ext cx="2971800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4114800"/>
            <a:ext cx="1916113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50292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solidFill>
                  <a:srgbClr val="FFFFFF"/>
                </a:solidFill>
                <a:ea typeface="ＭＳ Ｐゴシック" charset="-128"/>
              </a:rPr>
              <a:t>GM EV-1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762000" y="1600200"/>
            <a:ext cx="7848600" cy="2438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solidFill>
                  <a:schemeClr val="accent2"/>
                </a:solidFill>
                <a:latin typeface="Palatino" charset="0"/>
                <a:ea typeface="ＭＳ Ｐゴシック" charset="-128"/>
              </a:rPr>
              <a:t>Produced by GM from 1996-1999</a:t>
            </a:r>
            <a:endParaRPr lang="en-US" sz="3200" b="1" smtClean="0">
              <a:latin typeface="Palatino" charset="0"/>
              <a:ea typeface="ＭＳ Ｐゴシック" charset="-128"/>
            </a:endParaRPr>
          </a:p>
        </p:txBody>
      </p:sp>
      <p:sp>
        <p:nvSpPr>
          <p:cNvPr id="31748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762000" y="3276600"/>
            <a:ext cx="3810000" cy="3124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mtClean="0">
                <a:ea typeface="ＭＳ Ｐゴシック" charset="-128"/>
              </a:rPr>
              <a:t> </a:t>
            </a:r>
          </a:p>
        </p:txBody>
      </p:sp>
      <p:pic>
        <p:nvPicPr>
          <p:cNvPr id="31749" name="Picture 5" descr="ev1dwg1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2362200"/>
            <a:ext cx="5715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4953000" cy="1420813"/>
          </a:xfrm>
        </p:spPr>
        <p:txBody>
          <a:bodyPr/>
          <a:lstStyle/>
          <a:p>
            <a:pPr algn="ctr" eaLnBrk="1" hangingPunct="1"/>
            <a:r>
              <a:rPr lang="en-US" smtClean="0">
                <a:solidFill>
                  <a:srgbClr val="FFFFFF"/>
                </a:solidFill>
                <a:ea typeface="ＭＳ Ｐゴシック" charset="-128"/>
              </a:rPr>
              <a:t>Tesla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33363" y="2057400"/>
            <a:ext cx="7848600" cy="3048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solidFill>
                  <a:schemeClr val="accent2"/>
                </a:solidFill>
                <a:latin typeface="Palatino" charset="0"/>
                <a:ea typeface="ＭＳ Ｐゴシック" charset="-128"/>
              </a:rPr>
              <a:t>Tesla Model S</a:t>
            </a:r>
            <a:endParaRPr lang="en-US" sz="3200" smtClean="0">
              <a:latin typeface="Palatino" charset="0"/>
              <a:ea typeface="ＭＳ Ｐゴシック" charset="-128"/>
            </a:endParaRPr>
          </a:p>
          <a:p>
            <a:pPr lvl="1"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Uses Li-ion batteries</a:t>
            </a:r>
          </a:p>
          <a:p>
            <a:pPr lvl="1"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Expensive</a:t>
            </a:r>
          </a:p>
          <a:p>
            <a:pPr lvl="1"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200 mile range</a:t>
            </a:r>
          </a:p>
          <a:p>
            <a:pPr lvl="1"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Lower-price </a:t>
            </a:r>
          </a:p>
          <a:p>
            <a:pPr lvl="1"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  model in 2014</a:t>
            </a:r>
          </a:p>
        </p:txBody>
      </p:sp>
      <p:pic>
        <p:nvPicPr>
          <p:cNvPr id="32772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7663" y="3276600"/>
            <a:ext cx="445293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5053013" cy="1295400"/>
          </a:xfrm>
        </p:spPr>
        <p:txBody>
          <a:bodyPr/>
          <a:lstStyle/>
          <a:p>
            <a:pPr algn="ctr" eaLnBrk="1" hangingPunct="1"/>
            <a:r>
              <a:rPr lang="en-US" smtClean="0">
                <a:solidFill>
                  <a:srgbClr val="FFFFFF"/>
                </a:solidFill>
                <a:ea typeface="ＭＳ Ｐゴシック" charset="-128"/>
              </a:rPr>
              <a:t>GM Volt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762000" y="1600200"/>
            <a:ext cx="7848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10 kWh usable electric battery</a:t>
            </a:r>
          </a:p>
          <a:p>
            <a:pPr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40 mile range</a:t>
            </a:r>
          </a:p>
          <a:p>
            <a:pPr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Gasoline engine back-up</a:t>
            </a:r>
          </a:p>
          <a:p>
            <a:pPr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Plug-in Hybrid</a:t>
            </a:r>
          </a:p>
          <a:p>
            <a:pPr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5-door liftback</a:t>
            </a:r>
          </a:p>
          <a:p>
            <a:pPr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$33,500 after tax break</a:t>
            </a:r>
          </a:p>
        </p:txBody>
      </p:sp>
      <p:pic>
        <p:nvPicPr>
          <p:cNvPr id="33796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54600" y="3657600"/>
            <a:ext cx="40894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5053013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solidFill>
                  <a:srgbClr val="FFFFFF"/>
                </a:solidFill>
                <a:ea typeface="ＭＳ Ｐゴシック" charset="-128"/>
              </a:rPr>
              <a:t>Nissan LEAF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762000" y="1600200"/>
            <a:ext cx="7848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24 kWh electric battery</a:t>
            </a:r>
          </a:p>
          <a:p>
            <a:pPr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100 mile range</a:t>
            </a:r>
          </a:p>
          <a:p>
            <a:pPr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All-electric</a:t>
            </a:r>
          </a:p>
          <a:p>
            <a:pPr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5-door hatchback</a:t>
            </a:r>
          </a:p>
          <a:p>
            <a:pPr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$25,300 after tax break</a:t>
            </a:r>
          </a:p>
        </p:txBody>
      </p:sp>
      <p:pic>
        <p:nvPicPr>
          <p:cNvPr id="34820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2438400"/>
            <a:ext cx="381000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46482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LEAF Electric Energy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8458200" cy="4953000"/>
          </a:xfrm>
        </p:spPr>
        <p:txBody>
          <a:bodyPr/>
          <a:lstStyle/>
          <a:p>
            <a:pPr eaLnBrk="1" hangingPunct="1">
              <a:buFont typeface="Wingdings 2" charset="2"/>
              <a:buNone/>
            </a:pPr>
            <a:r>
              <a:rPr lang="en-US" sz="3200" b="1" smtClean="0">
                <a:solidFill>
                  <a:schemeClr val="accent2"/>
                </a:solidFill>
                <a:ea typeface="ＭＳ Ｐゴシック" charset="-128"/>
              </a:rPr>
              <a:t>Assume 200 million LEAFs</a:t>
            </a:r>
          </a:p>
          <a:p>
            <a:pPr eaLnBrk="1" hangingPunct="1">
              <a:buFont typeface="Wingdings 2" charset="2"/>
              <a:buNone/>
            </a:pPr>
            <a:r>
              <a:rPr lang="en-US" sz="3200" b="1" smtClean="0">
                <a:solidFill>
                  <a:schemeClr val="accent2"/>
                </a:solidFill>
                <a:ea typeface="ＭＳ Ｐゴシック" charset="-128"/>
              </a:rPr>
              <a:t>14,000 miles/year </a:t>
            </a:r>
            <a:r>
              <a:rPr lang="en-US" sz="3200" smtClean="0">
                <a:ea typeface="ＭＳ Ｐゴシック" charset="-128"/>
                <a:sym typeface="Wingdings" charset="2"/>
              </a:rPr>
              <a:t> 2.8 trillion miles</a:t>
            </a:r>
            <a:endParaRPr lang="en-US" sz="3200" b="1" smtClean="0">
              <a:solidFill>
                <a:schemeClr val="accent2"/>
              </a:solidFill>
              <a:ea typeface="ＭＳ Ｐゴシック" charset="-128"/>
            </a:endParaRPr>
          </a:p>
          <a:p>
            <a:pPr eaLnBrk="1" hangingPunct="1">
              <a:buFont typeface="Wingdings 2" charset="2"/>
              <a:buNone/>
            </a:pPr>
            <a:r>
              <a:rPr lang="en-US" sz="3200" b="1" smtClean="0">
                <a:solidFill>
                  <a:schemeClr val="accent2"/>
                </a:solidFill>
                <a:ea typeface="ＭＳ Ｐゴシック" charset="-128"/>
              </a:rPr>
              <a:t>4 mi/kWh </a:t>
            </a:r>
            <a:r>
              <a:rPr lang="en-US" sz="3200" smtClean="0">
                <a:ea typeface="ＭＳ Ｐゴシック" charset="-128"/>
                <a:sym typeface="Wingdings" charset="2"/>
              </a:rPr>
              <a:t> 2.8 trillion </a:t>
            </a:r>
            <a:r>
              <a:rPr lang="en-US" sz="3200" smtClean="0">
                <a:ea typeface="ＭＳ Ｐゴシック" charset="-128"/>
              </a:rPr>
              <a:t>miles ÷ 4 mi/kWh</a:t>
            </a:r>
          </a:p>
          <a:p>
            <a:pPr eaLnBrk="1" hangingPunct="1">
              <a:buFont typeface="Wingdings" charset="2"/>
              <a:buChar char="è"/>
            </a:pPr>
            <a:r>
              <a:rPr lang="en-US" sz="3200" smtClean="0">
                <a:ea typeface="ＭＳ Ｐゴシック" charset="-128"/>
              </a:rPr>
              <a:t>700 billion kWh </a:t>
            </a:r>
          </a:p>
          <a:p>
            <a:pPr eaLnBrk="1" hangingPunct="1">
              <a:buFont typeface="Wingdings 2" charset="2"/>
              <a:buNone/>
            </a:pPr>
            <a:r>
              <a:rPr lang="en-US" sz="3200" smtClean="0">
                <a:ea typeface="ＭＳ Ｐゴシック" charset="-128"/>
              </a:rPr>
              <a:t>    (US total electric use is 4000 billion kWh)</a:t>
            </a:r>
          </a:p>
          <a:p>
            <a:pPr eaLnBrk="1" hangingPunct="1">
              <a:buFont typeface="Wingdings 2" charset="2"/>
              <a:buNone/>
            </a:pPr>
            <a:r>
              <a:rPr lang="en-US" sz="3200" smtClean="0">
                <a:ea typeface="ＭＳ Ｐゴシック" charset="-128"/>
              </a:rPr>
              <a:t>Requires:  </a:t>
            </a:r>
            <a:r>
              <a:rPr lang="en-US" sz="2600" smtClean="0">
                <a:ea typeface="ＭＳ Ｐゴシック" charset="-128"/>
              </a:rPr>
              <a:t>100 million PV installs or 500 Cape Wind farms or 90 nuclear reactors or 200 coal plants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46482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From Oil</a:t>
            </a:r>
          </a:p>
        </p:txBody>
      </p:sp>
      <p:pic>
        <p:nvPicPr>
          <p:cNvPr id="36867" name="Picture 7" descr="http://dealbreaker.com/2009/07/17/Texas%20Oil%20fiel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295400"/>
            <a:ext cx="7077075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46482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to Solar</a:t>
            </a:r>
          </a:p>
        </p:txBody>
      </p:sp>
      <p:pic>
        <p:nvPicPr>
          <p:cNvPr id="37891" name="Picture 2" descr="http://www.sustainablebuilding.info/districtoftomorrow/images/PV-laadstation-1e%20in%20N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428750"/>
            <a:ext cx="72390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46482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 to Wind</a:t>
            </a:r>
          </a:p>
        </p:txBody>
      </p:sp>
      <p:pic>
        <p:nvPicPr>
          <p:cNvPr id="3891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1676400"/>
            <a:ext cx="40132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46482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to Nuclear Power</a:t>
            </a:r>
          </a:p>
        </p:txBody>
      </p:sp>
      <p:pic>
        <p:nvPicPr>
          <p:cNvPr id="39939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295400"/>
            <a:ext cx="7143750" cy="536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46482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 to Coal?</a:t>
            </a:r>
          </a:p>
        </p:txBody>
      </p:sp>
      <p:pic>
        <p:nvPicPr>
          <p:cNvPr id="4096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7000" y="1524000"/>
            <a:ext cx="6350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52578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US Cars and Drivers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838200" y="1600200"/>
            <a:ext cx="3810000" cy="4530725"/>
          </a:xfrm>
        </p:spPr>
        <p:txBody>
          <a:bodyPr/>
          <a:lstStyle/>
          <a:p>
            <a:pPr eaLnBrk="1" hangingPunct="1"/>
            <a:r>
              <a:rPr lang="en-US" sz="3200" smtClean="0">
                <a:ea typeface="ＭＳ Ｐゴシック" charset="-128"/>
              </a:rPr>
              <a:t>US Population    </a:t>
            </a:r>
          </a:p>
          <a:p>
            <a:pPr algn="ctr" eaLnBrk="1" hangingPunct="1">
              <a:buFont typeface="Wingdings" charset="2"/>
              <a:buNone/>
            </a:pPr>
            <a:r>
              <a:rPr lang="en-US" sz="3200" b="1" smtClean="0">
                <a:solidFill>
                  <a:srgbClr val="FF0066"/>
                </a:solidFill>
                <a:ea typeface="ＭＳ Ｐゴシック" charset="-128"/>
              </a:rPr>
              <a:t>311 million</a:t>
            </a:r>
          </a:p>
          <a:p>
            <a:pPr eaLnBrk="1" hangingPunct="1"/>
            <a:r>
              <a:rPr lang="en-US" sz="3200" smtClean="0">
                <a:ea typeface="ＭＳ Ｐゴシック" charset="-128"/>
              </a:rPr>
              <a:t>Licensed drivers</a:t>
            </a:r>
          </a:p>
          <a:p>
            <a:pPr algn="ctr" eaLnBrk="1" hangingPunct="1">
              <a:buFont typeface="Wingdings" charset="2"/>
              <a:buNone/>
            </a:pPr>
            <a:r>
              <a:rPr lang="en-US" sz="3200" smtClean="0">
                <a:ea typeface="ＭＳ Ｐゴシック" charset="-128"/>
              </a:rPr>
              <a:t> </a:t>
            </a:r>
            <a:r>
              <a:rPr lang="en-US" sz="3200" b="1" smtClean="0">
                <a:solidFill>
                  <a:srgbClr val="FF0066"/>
                </a:solidFill>
                <a:ea typeface="ＭＳ Ｐゴシック" charset="-128"/>
              </a:rPr>
              <a:t>190 million</a:t>
            </a:r>
          </a:p>
          <a:p>
            <a:pPr eaLnBrk="1" hangingPunct="1"/>
            <a:r>
              <a:rPr lang="en-US" sz="3200" smtClean="0">
                <a:ea typeface="ＭＳ Ｐゴシック" charset="-128"/>
              </a:rPr>
              <a:t>Cars and light trucks.</a:t>
            </a:r>
          </a:p>
          <a:p>
            <a:pPr algn="ctr" eaLnBrk="1" hangingPunct="1">
              <a:buFont typeface="Wingdings" charset="2"/>
              <a:buNone/>
            </a:pPr>
            <a:r>
              <a:rPr lang="en-US" sz="3200" b="1" smtClean="0">
                <a:solidFill>
                  <a:srgbClr val="FF0066"/>
                </a:solidFill>
                <a:ea typeface="ＭＳ Ｐゴシック" charset="-128"/>
              </a:rPr>
              <a:t>210 million</a:t>
            </a:r>
          </a:p>
        </p:txBody>
      </p:sp>
      <p:pic>
        <p:nvPicPr>
          <p:cNvPr id="23556" name="Picture 4" descr="traffi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1981200"/>
            <a:ext cx="300831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46482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LEAF CO2 Emission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8458200" cy="4953000"/>
          </a:xfrm>
        </p:spPr>
        <p:txBody>
          <a:bodyPr/>
          <a:lstStyle/>
          <a:p>
            <a:pPr eaLnBrk="1" hangingPunct="1">
              <a:buFont typeface="Wingdings 2" charset="2"/>
              <a:buNone/>
            </a:pPr>
            <a:r>
              <a:rPr lang="en-US" sz="3200" b="1" smtClean="0">
                <a:solidFill>
                  <a:schemeClr val="accent2"/>
                </a:solidFill>
                <a:ea typeface="ＭＳ Ｐゴシック" charset="-128"/>
              </a:rPr>
              <a:t>Assume </a:t>
            </a:r>
            <a:r>
              <a:rPr lang="en-US" sz="3200" b="1" smtClean="0">
                <a:solidFill>
                  <a:srgbClr val="3366FF"/>
                </a:solidFill>
                <a:ea typeface="ＭＳ Ｐゴシック" charset="-128"/>
              </a:rPr>
              <a:t>average </a:t>
            </a:r>
            <a:r>
              <a:rPr lang="en-US" sz="3200" b="1" smtClean="0">
                <a:solidFill>
                  <a:schemeClr val="accent2"/>
                </a:solidFill>
                <a:ea typeface="ＭＳ Ｐゴシック" charset="-128"/>
              </a:rPr>
              <a:t>CO2 emission per kWh:</a:t>
            </a:r>
          </a:p>
          <a:p>
            <a:pPr eaLnBrk="1" hangingPunct="1">
              <a:buFont typeface="Wingdings 2" charset="2"/>
              <a:buNone/>
            </a:pPr>
            <a:r>
              <a:rPr lang="en-US" sz="3200" smtClean="0">
                <a:ea typeface="ＭＳ Ｐゴシック" charset="-128"/>
              </a:rPr>
              <a:t>700 billion kWh x 600 g CO2/kWh</a:t>
            </a:r>
            <a:r>
              <a:rPr lang="en-US" sz="3200" smtClean="0">
                <a:ea typeface="ＭＳ Ｐゴシック" charset="-128"/>
                <a:sym typeface="Wingdings" charset="2"/>
              </a:rPr>
              <a:t></a:t>
            </a:r>
          </a:p>
          <a:p>
            <a:pPr eaLnBrk="1" hangingPunct="1">
              <a:buFont typeface="Wingdings 2" charset="2"/>
              <a:buNone/>
            </a:pPr>
            <a:r>
              <a:rPr lang="en-US" sz="3200" smtClean="0">
                <a:ea typeface="ＭＳ Ｐゴシック" charset="-128"/>
                <a:sym typeface="Wingdings" charset="2"/>
              </a:rPr>
              <a:t>0.42 billion ton CO2 </a:t>
            </a:r>
            <a:r>
              <a:rPr lang="en-US" sz="3200" smtClean="0">
                <a:ea typeface="ＭＳ Ｐゴシック" charset="-128"/>
              </a:rPr>
              <a:t>= </a:t>
            </a:r>
            <a:r>
              <a:rPr lang="en-US" sz="3200" smtClean="0">
                <a:solidFill>
                  <a:srgbClr val="FF0000"/>
                </a:solidFill>
                <a:ea typeface="ＭＳ Ｐゴシック" charset="-128"/>
              </a:rPr>
              <a:t>7% US total CO2</a:t>
            </a:r>
            <a:endParaRPr lang="en-US" sz="3200" smtClean="0">
              <a:ea typeface="ＭＳ Ｐゴシック" charset="-128"/>
            </a:endParaRPr>
          </a:p>
          <a:p>
            <a:pPr eaLnBrk="1" hangingPunct="1">
              <a:buFont typeface="Wingdings 2" charset="2"/>
              <a:buNone/>
            </a:pPr>
            <a:r>
              <a:rPr lang="en-US" sz="3200" b="1" smtClean="0">
                <a:solidFill>
                  <a:schemeClr val="accent2"/>
                </a:solidFill>
                <a:ea typeface="ＭＳ Ｐゴシック" charset="-128"/>
              </a:rPr>
              <a:t>Assume electricity from </a:t>
            </a:r>
            <a:r>
              <a:rPr lang="en-US" sz="3200" b="1" smtClean="0">
                <a:solidFill>
                  <a:schemeClr val="tx1"/>
                </a:solidFill>
                <a:ea typeface="ＭＳ Ｐゴシック" charset="-128"/>
              </a:rPr>
              <a:t>coal </a:t>
            </a:r>
            <a:r>
              <a:rPr lang="en-US" sz="3200" b="1" smtClean="0">
                <a:solidFill>
                  <a:schemeClr val="accent2"/>
                </a:solidFill>
                <a:ea typeface="ＭＳ Ｐゴシック" charset="-128"/>
              </a:rPr>
              <a:t>plants:</a:t>
            </a:r>
          </a:p>
          <a:p>
            <a:pPr eaLnBrk="1" hangingPunct="1">
              <a:buFont typeface="Wingdings 2" charset="2"/>
              <a:buNone/>
            </a:pPr>
            <a:r>
              <a:rPr lang="en-US" sz="3200" smtClean="0">
                <a:ea typeface="ＭＳ Ｐゴシック" charset="-128"/>
              </a:rPr>
              <a:t>700 billion kWh x 1000 g CO2/kWh</a:t>
            </a:r>
            <a:r>
              <a:rPr lang="en-US" sz="3200" smtClean="0">
                <a:ea typeface="ＭＳ Ｐゴシック" charset="-128"/>
                <a:sym typeface="Wingdings" charset="2"/>
              </a:rPr>
              <a:t></a:t>
            </a:r>
          </a:p>
          <a:p>
            <a:pPr eaLnBrk="1" hangingPunct="1">
              <a:buFont typeface="Wingdings 2" charset="2"/>
              <a:buNone/>
            </a:pPr>
            <a:r>
              <a:rPr lang="en-US" sz="3200" smtClean="0">
                <a:ea typeface="ＭＳ Ｐゴシック" charset="-128"/>
                <a:sym typeface="Wingdings" charset="2"/>
              </a:rPr>
              <a:t>0.70 billion ton CO2 </a:t>
            </a:r>
          </a:p>
          <a:p>
            <a:pPr eaLnBrk="1" hangingPunct="1">
              <a:buFont typeface="Wingdings 2" charset="2"/>
              <a:buNone/>
            </a:pPr>
            <a:r>
              <a:rPr lang="en-US" sz="3200" smtClean="0">
                <a:ea typeface="ＭＳ Ｐゴシック" charset="-128"/>
              </a:rPr>
              <a:t>= </a:t>
            </a:r>
            <a:r>
              <a:rPr lang="en-US" sz="3200" smtClean="0">
                <a:solidFill>
                  <a:srgbClr val="FF0000"/>
                </a:solidFill>
                <a:ea typeface="ＭＳ Ｐゴシック" charset="-128"/>
              </a:rPr>
              <a:t>11% US total CO2 emission</a:t>
            </a:r>
            <a:endParaRPr lang="en-US" sz="3200" smtClean="0">
              <a:ea typeface="ＭＳ Ｐゴシック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4648200" cy="1295400"/>
          </a:xfrm>
        </p:spPr>
        <p:txBody>
          <a:bodyPr/>
          <a:lstStyle/>
          <a:p>
            <a:pPr algn="ctr" eaLnBrk="1" hangingPunct="1"/>
            <a:r>
              <a:rPr lang="en-US" sz="3200" dirty="0" smtClean="0">
                <a:ea typeface="ＭＳ Ｐゴシック" charset="-128"/>
              </a:rPr>
              <a:t>CO2 Emission Comparison</a:t>
            </a:r>
            <a:endParaRPr lang="en-US" sz="3200" dirty="0" smtClean="0">
              <a:ea typeface="ＭＳ Ｐゴシック" charset="-128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8458200" cy="4953000"/>
          </a:xfrm>
        </p:spPr>
        <p:txBody>
          <a:bodyPr/>
          <a:lstStyle/>
          <a:p>
            <a:pPr indent="-347472" eaLnBrk="1" hangingPunct="1">
              <a:buNone/>
            </a:pPr>
            <a:r>
              <a:rPr lang="en-US" sz="3200" b="1" dirty="0" smtClean="0">
                <a:solidFill>
                  <a:srgbClr val="C00000"/>
                </a:solidFill>
                <a:ea typeface="ＭＳ Ｐゴシック" charset="-128"/>
              </a:rPr>
              <a:t>420 MtCO2 -- 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a typeface="ＭＳ Ｐゴシック" charset="-128"/>
              </a:rPr>
              <a:t>Electric Cars </a:t>
            </a: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with electricity </a:t>
            </a:r>
            <a:r>
              <a:rPr lang="en-US" sz="3200" b="1" dirty="0" err="1" smtClean="0">
                <a:solidFill>
                  <a:schemeClr val="bg1"/>
                </a:solidFill>
                <a:ea typeface="ＭＳ Ｐゴシック" charset="-128"/>
              </a:rPr>
              <a:t>vvvvvvvv</a:t>
            </a:r>
            <a:r>
              <a:rPr lang="en-US" sz="3200" b="1" dirty="0" err="1" smtClean="0">
                <a:solidFill>
                  <a:schemeClr val="accent2"/>
                </a:solidFill>
                <a:ea typeface="ＭＳ Ｐゴシック" charset="-128"/>
              </a:rPr>
              <a:t>from</a:t>
            </a: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 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a typeface="ＭＳ Ｐゴシック" charset="-128"/>
              </a:rPr>
              <a:t>typical mix </a:t>
            </a: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of generators</a:t>
            </a:r>
            <a:endParaRPr lang="en-US" sz="3200" b="1" dirty="0" smtClean="0">
              <a:solidFill>
                <a:srgbClr val="C00000"/>
              </a:solidFill>
              <a:ea typeface="ＭＳ Ｐゴシック" charset="-128"/>
            </a:endParaRPr>
          </a:p>
          <a:p>
            <a:pPr indent="-347472" eaLnBrk="1" hangingPunct="1">
              <a:buNone/>
            </a:pPr>
            <a:r>
              <a:rPr lang="en-US" sz="3200" b="1" dirty="0" smtClean="0">
                <a:solidFill>
                  <a:srgbClr val="00B050"/>
                </a:solidFill>
                <a:ea typeface="ＭＳ Ｐゴシック" charset="-128"/>
              </a:rPr>
              <a:t>500 MtCO2 -- </a:t>
            </a:r>
            <a:r>
              <a:rPr lang="en-US" sz="3200" b="1" dirty="0" smtClean="0">
                <a:solidFill>
                  <a:srgbClr val="C00000"/>
                </a:solidFill>
                <a:ea typeface="ＭＳ Ｐゴシック" charset="-128"/>
              </a:rPr>
              <a:t>HEV</a:t>
            </a: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 or Very Efficient ICE</a:t>
            </a:r>
            <a:endParaRPr lang="en-US" sz="3200" b="1" dirty="0" smtClean="0">
              <a:solidFill>
                <a:srgbClr val="00B050"/>
              </a:solidFill>
              <a:ea typeface="ＭＳ Ｐゴシック" charset="-128"/>
            </a:endParaRPr>
          </a:p>
          <a:p>
            <a:pPr indent="-347472" eaLnBrk="1" hangingPunct="1">
              <a:buNone/>
            </a:pPr>
            <a:r>
              <a:rPr lang="en-US" sz="3200" b="1" dirty="0" smtClean="0">
                <a:ea typeface="ＭＳ Ｐゴシック" charset="-128"/>
              </a:rPr>
              <a:t>700 MtCO2 -- </a:t>
            </a: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Electric Cars with electricity          </a:t>
            </a:r>
            <a:r>
              <a:rPr lang="en-US" sz="3200" b="1" dirty="0" smtClean="0">
                <a:solidFill>
                  <a:schemeClr val="bg1"/>
                </a:solidFill>
                <a:ea typeface="ＭＳ Ｐゴシック" charset="-128"/>
              </a:rPr>
              <a:t>  </a:t>
            </a:r>
            <a:r>
              <a:rPr lang="en-US" sz="3200" b="1" dirty="0" err="1" smtClean="0">
                <a:solidFill>
                  <a:schemeClr val="bg1"/>
                </a:solidFill>
                <a:ea typeface="ＭＳ Ｐゴシック" charset="-128"/>
              </a:rPr>
              <a:t>vvvvvvvvv</a:t>
            </a:r>
            <a:r>
              <a:rPr lang="en-US" sz="3200" b="1" dirty="0" err="1" smtClean="0">
                <a:solidFill>
                  <a:schemeClr val="accent2"/>
                </a:solidFill>
                <a:ea typeface="ＭＳ Ｐゴシック" charset="-128"/>
              </a:rPr>
              <a:t>from</a:t>
            </a: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charset="-128"/>
              </a:rPr>
              <a:t>Coal</a:t>
            </a: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 </a:t>
            </a:r>
            <a:endParaRPr lang="en-US" sz="3200" b="1" dirty="0" smtClean="0">
              <a:solidFill>
                <a:schemeClr val="accent2"/>
              </a:solidFill>
              <a:ea typeface="ＭＳ Ｐゴシック" charset="-128"/>
            </a:endParaRPr>
          </a:p>
          <a:p>
            <a:pPr indent="-347472" eaLnBrk="1" hangingPunct="1">
              <a:buNone/>
            </a:pP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ea typeface="ＭＳ Ｐゴシック" charset="-128"/>
              </a:rPr>
              <a:t>1,200 MtCO2 -- </a:t>
            </a: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Typical ICE</a:t>
            </a:r>
          </a:p>
          <a:p>
            <a:pPr indent="-347472" algn="ctr" eaLnBrk="1" hangingPunct="1">
              <a:buNone/>
            </a:pP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ea typeface="ＭＳ Ｐゴシック" charset="-128"/>
              </a:rPr>
              <a:t>So EVs and HEVs both reduce CO2.</a:t>
            </a:r>
          </a:p>
          <a:p>
            <a:pPr eaLnBrk="1" hangingPunct="1">
              <a:buFont typeface="Wingdings 2" charset="2"/>
              <a:buNone/>
            </a:pPr>
            <a:endParaRPr lang="en-US" sz="3200" dirty="0" smtClean="0">
              <a:ea typeface="ＭＳ Ｐゴシック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46482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Fuel Cost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8458200" cy="4953000"/>
          </a:xfrm>
        </p:spPr>
        <p:txBody>
          <a:bodyPr/>
          <a:lstStyle/>
          <a:p>
            <a:pPr eaLnBrk="1" hangingPunct="1">
              <a:buFont typeface="Wingdings 2" charset="2"/>
              <a:buNone/>
            </a:pPr>
            <a:r>
              <a:rPr lang="en-US" sz="3200" b="1" smtClean="0">
                <a:solidFill>
                  <a:schemeClr val="tx2"/>
                </a:solidFill>
                <a:ea typeface="ＭＳ Ｐゴシック" charset="-128"/>
              </a:rPr>
              <a:t>ICE</a:t>
            </a:r>
          </a:p>
          <a:p>
            <a:pPr eaLnBrk="1" hangingPunct="1">
              <a:buFont typeface="Wingdings 2" charset="2"/>
              <a:buNone/>
            </a:pPr>
            <a:r>
              <a:rPr lang="en-US" sz="3200" smtClean="0">
                <a:ea typeface="ＭＳ Ｐゴシック" charset="-128"/>
                <a:sym typeface="Wingdings" charset="2"/>
              </a:rPr>
              <a:t>14,000 </a:t>
            </a:r>
            <a:r>
              <a:rPr lang="en-US" sz="3200" smtClean="0">
                <a:ea typeface="ＭＳ Ｐゴシック" charset="-128"/>
              </a:rPr>
              <a:t>miles ÷ 22 mi/gal = 640 gal</a:t>
            </a:r>
          </a:p>
          <a:p>
            <a:pPr eaLnBrk="1" hangingPunct="1">
              <a:buFont typeface="Wingdings 2" charset="2"/>
              <a:buNone/>
            </a:pPr>
            <a:r>
              <a:rPr lang="en-US" sz="3200" smtClean="0">
                <a:ea typeface="ＭＳ Ｐゴシック" charset="-128"/>
                <a:sym typeface="Wingdings" charset="2"/>
              </a:rPr>
              <a:t>640 gal x $3/gal = </a:t>
            </a:r>
            <a:r>
              <a:rPr lang="en-US" sz="3200" smtClean="0">
                <a:solidFill>
                  <a:srgbClr val="FF0000"/>
                </a:solidFill>
                <a:ea typeface="ＭＳ Ｐゴシック" charset="-128"/>
                <a:sym typeface="Wingdings" charset="2"/>
              </a:rPr>
              <a:t>$2000/year</a:t>
            </a:r>
          </a:p>
          <a:p>
            <a:pPr eaLnBrk="1" hangingPunct="1">
              <a:buFont typeface="Wingdings 2" charset="2"/>
              <a:buNone/>
            </a:pPr>
            <a:endParaRPr lang="en-US" sz="3200" smtClean="0">
              <a:ea typeface="ＭＳ Ｐゴシック" charset="-128"/>
              <a:sym typeface="Wingdings" charset="2"/>
            </a:endParaRPr>
          </a:p>
          <a:p>
            <a:pPr eaLnBrk="1" hangingPunct="1">
              <a:buFont typeface="Wingdings 2" charset="2"/>
              <a:buNone/>
            </a:pPr>
            <a:r>
              <a:rPr lang="en-US" sz="3200" b="1" smtClean="0">
                <a:solidFill>
                  <a:srgbClr val="7A9610"/>
                </a:solidFill>
                <a:ea typeface="ＭＳ Ｐゴシック" charset="-128"/>
              </a:rPr>
              <a:t>LEAF</a:t>
            </a:r>
          </a:p>
          <a:p>
            <a:pPr eaLnBrk="1" hangingPunct="1">
              <a:buFont typeface="Wingdings 2" charset="2"/>
              <a:buNone/>
            </a:pPr>
            <a:r>
              <a:rPr lang="en-US" sz="3200" smtClean="0">
                <a:ea typeface="ＭＳ Ｐゴシック" charset="-128"/>
                <a:sym typeface="Wingdings" charset="2"/>
              </a:rPr>
              <a:t>14,000 </a:t>
            </a:r>
            <a:r>
              <a:rPr lang="en-US" sz="3200" smtClean="0">
                <a:ea typeface="ＭＳ Ｐゴシック" charset="-128"/>
              </a:rPr>
              <a:t>miles ÷ 4 mi/kWh = 3,500 kWh</a:t>
            </a:r>
          </a:p>
          <a:p>
            <a:pPr eaLnBrk="1" hangingPunct="1">
              <a:buFont typeface="Wingdings 2" charset="2"/>
              <a:buNone/>
            </a:pPr>
            <a:r>
              <a:rPr lang="en-US" sz="3200" smtClean="0">
                <a:ea typeface="ＭＳ Ｐゴシック" charset="-128"/>
                <a:sym typeface="Wingdings" charset="2"/>
              </a:rPr>
              <a:t>3,500 kWh x $0.15/kWh = </a:t>
            </a:r>
            <a:r>
              <a:rPr lang="en-US" sz="3200" smtClean="0">
                <a:solidFill>
                  <a:srgbClr val="FF0000"/>
                </a:solidFill>
                <a:ea typeface="ＭＳ Ｐゴシック" charset="-128"/>
                <a:sym typeface="Wingdings" charset="2"/>
              </a:rPr>
              <a:t>$500/year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46482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Issue: Range</a:t>
            </a:r>
          </a:p>
        </p:txBody>
      </p:sp>
      <p:pic>
        <p:nvPicPr>
          <p:cNvPr id="44035" name="Picture 5" descr="http://image36.webshots.com/36/1/19/70/326011970HxzDGR_p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352550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46482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Issue:  Lithium 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8458200" cy="4953000"/>
          </a:xfrm>
        </p:spPr>
        <p:txBody>
          <a:bodyPr/>
          <a:lstStyle/>
          <a:p>
            <a:pPr algn="ctr">
              <a:buFont typeface="Wingdings 2" charset="2"/>
              <a:buNone/>
            </a:pPr>
            <a:r>
              <a:rPr lang="en-US" sz="2800" smtClean="0">
                <a:ea typeface="ＭＳ Ｐゴシック" charset="-128"/>
              </a:rPr>
              <a:t>Is a lithium shortage likely?</a:t>
            </a:r>
          </a:p>
          <a:p>
            <a:pPr>
              <a:buFont typeface="Wingdings 2" charset="2"/>
              <a:buNone/>
            </a:pPr>
            <a:r>
              <a:rPr lang="en-US" sz="2800" b="1" i="1" smtClean="0">
                <a:ea typeface="ＭＳ Ｐゴシック" charset="-128"/>
              </a:rPr>
              <a:t>"Lithium batteries are being touted as a way forward for electric cars, but according to William Tahil, director of research for Meridian International Research this could result in the world's lithium supply drying up really fast.”</a:t>
            </a:r>
          </a:p>
          <a:p>
            <a:pPr>
              <a:buFont typeface="Wingdings 2" charset="2"/>
              <a:buNone/>
            </a:pPr>
            <a:r>
              <a:rPr lang="en-US" sz="2800" b="1" i="1" smtClean="0">
                <a:solidFill>
                  <a:srgbClr val="FF0000"/>
                </a:solidFill>
                <a:ea typeface="ＭＳ Ｐゴシック" charset="-128"/>
              </a:rPr>
              <a:t>- Hybrid Car Blog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5029200" cy="13716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Changing the US auto fleet</a:t>
            </a:r>
            <a:endParaRPr lang="en-US" sz="3200" b="1" smtClean="0">
              <a:solidFill>
                <a:schemeClr val="accent2"/>
              </a:solidFill>
              <a:ea typeface="ＭＳ Ｐゴシック" charset="-128"/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609600" y="1600200"/>
            <a:ext cx="8305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en-US" b="1">
                <a:solidFill>
                  <a:schemeClr val="accent2"/>
                </a:solidFill>
              </a:rPr>
              <a:t>210</a:t>
            </a:r>
            <a:r>
              <a:rPr lang="en-US"/>
              <a:t> million cars and light trucks in US</a:t>
            </a:r>
          </a:p>
          <a:p>
            <a:pPr marL="342900" indent="-342900">
              <a:buFontTx/>
              <a:buChar char="•"/>
            </a:pPr>
            <a:r>
              <a:rPr lang="en-US" b="1">
                <a:solidFill>
                  <a:schemeClr val="accent2"/>
                </a:solidFill>
              </a:rPr>
              <a:t>19</a:t>
            </a:r>
            <a:r>
              <a:rPr lang="en-US"/>
              <a:t> million new cars and trucks each year</a:t>
            </a:r>
          </a:p>
          <a:p>
            <a:pPr marL="342900" indent="-342900">
              <a:buFontTx/>
              <a:buChar char="•"/>
            </a:pPr>
            <a:r>
              <a:rPr lang="en-US"/>
              <a:t>Vehicles last 140,000 miles or </a:t>
            </a:r>
            <a:r>
              <a:rPr lang="en-US" b="1">
                <a:solidFill>
                  <a:schemeClr val="accent2"/>
                </a:solidFill>
              </a:rPr>
              <a:t>10 years</a:t>
            </a:r>
          </a:p>
          <a:p>
            <a:pPr marL="342900" indent="-342900">
              <a:buFontTx/>
              <a:buChar char="•"/>
            </a:pPr>
            <a:r>
              <a:rPr lang="en-US"/>
              <a:t>Changing rolling stock takes at least10 years.</a:t>
            </a:r>
          </a:p>
          <a:p>
            <a:pPr marL="342900" indent="-342900">
              <a:buFontTx/>
              <a:buChar char="•"/>
            </a:pPr>
            <a:r>
              <a:rPr lang="en-US" b="1">
                <a:solidFill>
                  <a:schemeClr val="accent2"/>
                </a:solidFill>
              </a:rPr>
              <a:t>Nissan expects to reach 500,000 global LEAF production capacity</a:t>
            </a:r>
            <a:r>
              <a:rPr lang="en-US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5029200" cy="13716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Questions?</a:t>
            </a:r>
            <a:br>
              <a:rPr lang="en-US" sz="3200" smtClean="0">
                <a:ea typeface="ＭＳ Ｐゴシック" charset="-128"/>
              </a:rPr>
            </a:br>
            <a:r>
              <a:rPr lang="en-US" sz="3200" smtClean="0">
                <a:ea typeface="ＭＳ Ｐゴシック" charset="-128"/>
              </a:rPr>
              <a:t>Comments?</a:t>
            </a:r>
            <a:endParaRPr lang="en-US" sz="3800" b="1" smtClean="0">
              <a:solidFill>
                <a:schemeClr val="accent2"/>
              </a:solidFill>
              <a:ea typeface="ＭＳ Ｐゴシック" charset="-128"/>
            </a:endParaRP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371600"/>
            <a:ext cx="6486525" cy="518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583238" cy="1290638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Internal Combustion Engine (ICE)</a:t>
            </a:r>
          </a:p>
        </p:txBody>
      </p:sp>
      <p:pic>
        <p:nvPicPr>
          <p:cNvPr id="24579" name="Picture 8" descr="engine1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664200" y="1905000"/>
            <a:ext cx="2300288" cy="4114800"/>
          </a:xfrm>
          <a:noFill/>
        </p:spPr>
      </p:pic>
      <p:pic>
        <p:nvPicPr>
          <p:cNvPr id="24580" name="Picture 12" descr="0004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304800" y="1981200"/>
            <a:ext cx="3829050" cy="3816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53340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ICEs emit CO2 </a:t>
            </a:r>
          </a:p>
        </p:txBody>
      </p:sp>
      <p:pic>
        <p:nvPicPr>
          <p:cNvPr id="2560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3075" y="1939925"/>
            <a:ext cx="5343525" cy="316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46482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ICE CO2 Emission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00200"/>
            <a:ext cx="8305800" cy="4953000"/>
          </a:xfrm>
        </p:spPr>
        <p:txBody>
          <a:bodyPr/>
          <a:lstStyle/>
          <a:p>
            <a:pPr eaLnBrk="1" hangingPunct="1">
              <a:buFont typeface="Wingdings 2" charset="2"/>
              <a:buNone/>
            </a:pP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200 million cars &amp; light trucks</a:t>
            </a:r>
          </a:p>
          <a:p>
            <a:pPr eaLnBrk="1" hangingPunct="1">
              <a:buFont typeface="Wingdings 2" charset="2"/>
              <a:buNone/>
            </a:pP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14,000 miles/year </a:t>
            </a:r>
            <a:r>
              <a:rPr lang="en-US" sz="3200" dirty="0" smtClean="0">
                <a:ea typeface="ＭＳ Ｐゴシック" charset="-128"/>
                <a:sym typeface="Wingdings" charset="2"/>
              </a:rPr>
              <a:t> 2.8 trillion miles</a:t>
            </a:r>
            <a:endParaRPr lang="en-US" sz="3200" b="1" dirty="0" smtClean="0">
              <a:solidFill>
                <a:schemeClr val="accent2"/>
              </a:solidFill>
              <a:ea typeface="ＭＳ Ｐゴシック" charset="-128"/>
            </a:endParaRPr>
          </a:p>
          <a:p>
            <a:pPr eaLnBrk="1" hangingPunct="1">
              <a:buFont typeface="Wingdings 2" charset="2"/>
              <a:buNone/>
            </a:pP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22 mpg </a:t>
            </a:r>
            <a:r>
              <a:rPr lang="en-US" sz="3200" dirty="0" smtClean="0">
                <a:ea typeface="ＭＳ Ｐゴシック" charset="-128"/>
                <a:sym typeface="Wingdings" charset="2"/>
              </a:rPr>
              <a:t> 2.8 trillion </a:t>
            </a:r>
            <a:r>
              <a:rPr lang="en-US" sz="3200" dirty="0" smtClean="0">
                <a:ea typeface="ＭＳ Ｐゴシック" charset="-128"/>
              </a:rPr>
              <a:t>miles ÷ 22 mpg </a:t>
            </a:r>
          </a:p>
          <a:p>
            <a:pPr eaLnBrk="1" hangingPunct="1">
              <a:buFont typeface="Wingdings 2" charset="2"/>
              <a:buNone/>
            </a:pPr>
            <a:r>
              <a:rPr lang="en-US" sz="3200" dirty="0" smtClean="0">
                <a:ea typeface="ＭＳ Ｐゴシック" charset="-128"/>
                <a:sym typeface="Wingdings" charset="2"/>
              </a:rPr>
              <a:t> </a:t>
            </a:r>
            <a:r>
              <a:rPr lang="en-US" sz="3200" dirty="0" smtClean="0">
                <a:ea typeface="ＭＳ Ｐゴシック" charset="-128"/>
              </a:rPr>
              <a:t>130 billion gal gasoline</a:t>
            </a:r>
          </a:p>
          <a:p>
            <a:pPr eaLnBrk="1" hangingPunct="1">
              <a:buFont typeface="Wingdings 2" charset="2"/>
              <a:buNone/>
            </a:pP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20 lb CO2 / gal </a:t>
            </a:r>
            <a:r>
              <a:rPr lang="en-US" sz="3200" dirty="0" smtClean="0">
                <a:ea typeface="ＭＳ Ｐゴシック" charset="-128"/>
                <a:sym typeface="Wingdings" charset="2"/>
              </a:rPr>
              <a:t> </a:t>
            </a:r>
            <a:r>
              <a:rPr lang="en-US" sz="3200" dirty="0" smtClean="0">
                <a:ea typeface="ＭＳ Ｐゴシック" charset="-128"/>
              </a:rPr>
              <a:t>2.6 trillion lb CO2</a:t>
            </a:r>
          </a:p>
          <a:p>
            <a:pPr eaLnBrk="1" hangingPunct="1">
              <a:buFont typeface="Wingdings" charset="2"/>
              <a:buChar char="è"/>
            </a:pPr>
            <a:r>
              <a:rPr lang="en-US" sz="3200" dirty="0" smtClean="0">
                <a:ea typeface="ＭＳ Ｐゴシック" charset="-128"/>
              </a:rPr>
              <a:t>1.2 billion tons CO2 </a:t>
            </a:r>
          </a:p>
          <a:p>
            <a:pPr eaLnBrk="1" hangingPunct="1">
              <a:buFont typeface="Wingdings 2" charset="2"/>
              <a:buNone/>
            </a:pPr>
            <a:r>
              <a:rPr lang="en-US" sz="3200" dirty="0" smtClean="0">
                <a:ea typeface="ＭＳ Ｐゴシック" charset="-128"/>
              </a:rPr>
              <a:t>      = </a:t>
            </a:r>
            <a:r>
              <a:rPr lang="en-US" sz="3200" dirty="0" smtClean="0">
                <a:solidFill>
                  <a:srgbClr val="FF0000"/>
                </a:solidFill>
                <a:ea typeface="ＭＳ Ｐゴシック" charset="-128"/>
              </a:rPr>
              <a:t>20 % US total CO2 emission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49530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HEVs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533400" y="2667000"/>
            <a:ext cx="4419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SzPct val="200000"/>
              <a:buFont typeface="Wingdings" charset="2"/>
              <a:buChar char="§"/>
            </a:pPr>
            <a:endParaRPr lang="en-US"/>
          </a:p>
          <a:p>
            <a:pPr marL="342900" indent="-342900">
              <a:buSzPct val="200000"/>
              <a:buFont typeface="Wingdings" charset="2"/>
              <a:buChar char="§"/>
            </a:pPr>
            <a:endParaRPr lang="en-US"/>
          </a:p>
          <a:p>
            <a:pPr marL="342900" indent="-342900">
              <a:buSzPct val="200000"/>
              <a:buFont typeface="Wingdings" charset="2"/>
              <a:buChar char="§"/>
            </a:pPr>
            <a:endParaRPr lang="en-US"/>
          </a:p>
          <a:p>
            <a:pPr marL="342900" indent="-342900">
              <a:buSzPct val="200000"/>
              <a:buFont typeface="Wingdings" charset="2"/>
              <a:buChar char="§"/>
            </a:pPr>
            <a:endParaRPr lang="en-US"/>
          </a:p>
          <a:p>
            <a:pPr marL="342900" indent="-342900">
              <a:buSzPct val="200000"/>
              <a:buFont typeface="Wingdings" charset="2"/>
              <a:buChar char="§"/>
            </a:pPr>
            <a:endParaRPr lang="en-US" sz="480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838200" y="1600200"/>
            <a:ext cx="6858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charset="2"/>
              <a:buChar char="n"/>
            </a:pPr>
            <a:r>
              <a:rPr lang="en-US" b="1">
                <a:solidFill>
                  <a:schemeClr val="accent2"/>
                </a:solidFill>
              </a:rPr>
              <a:t>Gasoline</a:t>
            </a:r>
            <a:r>
              <a:rPr lang="en-US" b="1"/>
              <a:t> Engine 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charset="2"/>
              <a:buChar char="n"/>
            </a:pPr>
            <a:r>
              <a:rPr lang="en-US" b="1">
                <a:solidFill>
                  <a:schemeClr val="accent2"/>
                </a:solidFill>
              </a:rPr>
              <a:t>Electric</a:t>
            </a:r>
            <a:r>
              <a:rPr lang="en-US" b="1"/>
              <a:t> motor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charset="2"/>
              <a:buChar char="n"/>
            </a:pPr>
            <a:r>
              <a:rPr lang="en-US" b="1"/>
              <a:t>Does </a:t>
            </a:r>
            <a:r>
              <a:rPr lang="en-US" b="1">
                <a:solidFill>
                  <a:schemeClr val="accent2"/>
                </a:solidFill>
              </a:rPr>
              <a:t>not</a:t>
            </a:r>
            <a:r>
              <a:rPr lang="en-US" b="1"/>
              <a:t> need to be plugged in</a:t>
            </a:r>
          </a:p>
        </p:txBody>
      </p:sp>
      <p:pic>
        <p:nvPicPr>
          <p:cNvPr id="27653" name="Picture 5" descr="207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3810000"/>
            <a:ext cx="4038600" cy="268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46063" y="0"/>
            <a:ext cx="5316537" cy="12192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HEVs  are fuel efficient</a:t>
            </a:r>
          </a:p>
        </p:txBody>
      </p:sp>
      <p:pic>
        <p:nvPicPr>
          <p:cNvPr id="28675" name="Picture 3" descr="Energy used by a hybrid vehic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524000"/>
            <a:ext cx="75438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46482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HEV CO2 Emission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00200"/>
            <a:ext cx="8305800" cy="4953000"/>
          </a:xfrm>
        </p:spPr>
        <p:txBody>
          <a:bodyPr/>
          <a:lstStyle/>
          <a:p>
            <a:pPr eaLnBrk="1" hangingPunct="1">
              <a:buFont typeface="Wingdings 2" charset="2"/>
              <a:buNone/>
            </a:pP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Assume 200 million HEVs</a:t>
            </a:r>
          </a:p>
          <a:p>
            <a:pPr eaLnBrk="1" hangingPunct="1">
              <a:buFont typeface="Wingdings 2" charset="2"/>
              <a:buNone/>
            </a:pP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14,000 miles/year </a:t>
            </a:r>
            <a:r>
              <a:rPr lang="en-US" sz="3200" dirty="0" smtClean="0">
                <a:ea typeface="ＭＳ Ｐゴシック" charset="-128"/>
                <a:sym typeface="Wingdings" charset="2"/>
              </a:rPr>
              <a:t> 2.8 trillion miles</a:t>
            </a:r>
            <a:endParaRPr lang="en-US" sz="3200" b="1" dirty="0" smtClean="0">
              <a:solidFill>
                <a:schemeClr val="accent2"/>
              </a:solidFill>
              <a:ea typeface="ＭＳ Ｐゴシック" charset="-128"/>
            </a:endParaRPr>
          </a:p>
          <a:p>
            <a:pPr eaLnBrk="1" hangingPunct="1">
              <a:buFont typeface="Wingdings 2" charset="2"/>
              <a:buNone/>
            </a:pP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50 mpg </a:t>
            </a:r>
            <a:r>
              <a:rPr lang="en-US" sz="3200" dirty="0" smtClean="0">
                <a:ea typeface="ＭＳ Ｐゴシック" charset="-128"/>
                <a:sym typeface="Wingdings" charset="2"/>
              </a:rPr>
              <a:t> 2.8 trillion </a:t>
            </a:r>
            <a:r>
              <a:rPr lang="en-US" sz="3200" dirty="0" smtClean="0">
                <a:ea typeface="ＭＳ Ｐゴシック" charset="-128"/>
              </a:rPr>
              <a:t>miles ÷ 50 mpg </a:t>
            </a:r>
          </a:p>
          <a:p>
            <a:pPr eaLnBrk="1" hangingPunct="1">
              <a:buFont typeface="Wingdings 2" charset="2"/>
              <a:buNone/>
            </a:pPr>
            <a:r>
              <a:rPr lang="en-US" sz="3200" dirty="0" smtClean="0">
                <a:ea typeface="ＭＳ Ｐゴシック" charset="-128"/>
                <a:sym typeface="Wingdings" charset="2"/>
              </a:rPr>
              <a:t> </a:t>
            </a:r>
            <a:r>
              <a:rPr lang="en-US" sz="3200" dirty="0" smtClean="0">
                <a:ea typeface="ＭＳ Ｐゴシック" charset="-128"/>
              </a:rPr>
              <a:t>56 billion gal gasoline</a:t>
            </a:r>
          </a:p>
          <a:p>
            <a:pPr eaLnBrk="1" hangingPunct="1">
              <a:buFont typeface="Wingdings 2" charset="2"/>
              <a:buNone/>
            </a:pPr>
            <a:r>
              <a:rPr lang="en-US" sz="3200" b="1" dirty="0" smtClean="0">
                <a:solidFill>
                  <a:schemeClr val="accent2"/>
                </a:solidFill>
                <a:ea typeface="ＭＳ Ｐゴシック" charset="-128"/>
              </a:rPr>
              <a:t>20 lb CO2 / gal </a:t>
            </a:r>
            <a:r>
              <a:rPr lang="en-US" sz="3200" dirty="0" smtClean="0">
                <a:ea typeface="ＭＳ Ｐゴシック" charset="-128"/>
                <a:sym typeface="Wingdings" charset="2"/>
              </a:rPr>
              <a:t> </a:t>
            </a:r>
            <a:r>
              <a:rPr lang="en-US" sz="3200" dirty="0" smtClean="0">
                <a:ea typeface="ＭＳ Ｐゴシック" charset="-128"/>
              </a:rPr>
              <a:t>1.1 trillion lb CO2</a:t>
            </a:r>
          </a:p>
          <a:p>
            <a:pPr eaLnBrk="1" hangingPunct="1">
              <a:buFont typeface="Wingdings" charset="2"/>
              <a:buChar char="è"/>
            </a:pPr>
            <a:r>
              <a:rPr lang="en-US" sz="3200" dirty="0" smtClean="0">
                <a:ea typeface="ＭＳ Ｐゴシック" charset="-128"/>
              </a:rPr>
              <a:t>0.50 billion tons CO2 </a:t>
            </a:r>
          </a:p>
          <a:p>
            <a:pPr eaLnBrk="1" hangingPunct="1">
              <a:buFont typeface="Wingdings 2" charset="2"/>
              <a:buNone/>
            </a:pPr>
            <a:r>
              <a:rPr lang="en-US" sz="3200" dirty="0" smtClean="0">
                <a:ea typeface="ＭＳ Ｐゴシック" charset="-128"/>
              </a:rPr>
              <a:t>      = </a:t>
            </a:r>
            <a:r>
              <a:rPr lang="en-US" sz="3200" dirty="0" smtClean="0">
                <a:solidFill>
                  <a:srgbClr val="FF0000"/>
                </a:solidFill>
                <a:ea typeface="ＭＳ Ｐゴシック" charset="-128"/>
              </a:rPr>
              <a:t>9 % US total CO2 emission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4876800" cy="129540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ea typeface="ＭＳ Ｐゴシック" charset="-128"/>
              </a:rPr>
              <a:t>EVs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762000" y="1600200"/>
            <a:ext cx="7848600" cy="2438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solidFill>
                  <a:schemeClr val="accent2"/>
                </a:solidFill>
                <a:latin typeface="Palatino" charset="0"/>
                <a:ea typeface="ＭＳ Ｐゴシック" charset="-128"/>
              </a:rPr>
              <a:t>Electric</a:t>
            </a:r>
            <a:r>
              <a:rPr lang="en-US" sz="3200" smtClean="0">
                <a:latin typeface="Palatino" charset="0"/>
                <a:ea typeface="ＭＳ Ｐゴシック" charset="-128"/>
              </a:rPr>
              <a:t> Vehicles have had drawbacks:</a:t>
            </a:r>
          </a:p>
          <a:p>
            <a:pPr lvl="1"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latin typeface="Palatino" charset="0"/>
                <a:ea typeface="ＭＳ Ｐゴシック" charset="-128"/>
              </a:rPr>
              <a:t>Large </a:t>
            </a:r>
            <a:r>
              <a:rPr lang="en-US" sz="3200" smtClean="0">
                <a:solidFill>
                  <a:schemeClr val="accent2"/>
                </a:solidFill>
                <a:latin typeface="Palatino" charset="0"/>
                <a:ea typeface="ＭＳ Ｐゴシック" charset="-128"/>
              </a:rPr>
              <a:t>heavy</a:t>
            </a:r>
            <a:r>
              <a:rPr lang="en-US" sz="3200" smtClean="0">
                <a:latin typeface="Palatino" charset="0"/>
                <a:ea typeface="ＭＳ Ｐゴシック" charset="-128"/>
              </a:rPr>
              <a:t> batteries</a:t>
            </a:r>
          </a:p>
          <a:p>
            <a:pPr lvl="1"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solidFill>
                  <a:schemeClr val="accent2"/>
                </a:solidFill>
                <a:latin typeface="Palatino" charset="0"/>
                <a:ea typeface="ＭＳ Ｐゴシック" charset="-128"/>
              </a:rPr>
              <a:t>Short</a:t>
            </a:r>
            <a:r>
              <a:rPr lang="en-US" sz="3200" smtClean="0">
                <a:latin typeface="Palatino" charset="0"/>
                <a:ea typeface="ＭＳ Ｐゴシック" charset="-128"/>
              </a:rPr>
              <a:t> driving range</a:t>
            </a:r>
          </a:p>
          <a:p>
            <a:pPr lvl="1" eaLnBrk="1" hangingPunct="1">
              <a:lnSpc>
                <a:spcPct val="90000"/>
              </a:lnSpc>
              <a:buFont typeface="Wingdings 2" charset="2"/>
              <a:buNone/>
            </a:pPr>
            <a:r>
              <a:rPr lang="en-US" sz="3200" smtClean="0">
                <a:solidFill>
                  <a:schemeClr val="accent2"/>
                </a:solidFill>
                <a:latin typeface="Palatino" charset="0"/>
                <a:ea typeface="ＭＳ Ｐゴシック" charset="-128"/>
              </a:rPr>
              <a:t>Slow</a:t>
            </a:r>
            <a:r>
              <a:rPr lang="en-US" sz="3200" smtClean="0">
                <a:latin typeface="Palatino" charset="0"/>
                <a:ea typeface="ＭＳ Ｐゴシック" charset="-128"/>
              </a:rPr>
              <a:t> refueling (recharging) process</a:t>
            </a:r>
            <a:endParaRPr lang="en-US" sz="3200" b="1" smtClean="0">
              <a:latin typeface="Palatino" charset="0"/>
              <a:ea typeface="ＭＳ Ｐゴシック" charset="-128"/>
            </a:endParaRPr>
          </a:p>
        </p:txBody>
      </p:sp>
      <p:sp>
        <p:nvSpPr>
          <p:cNvPr id="30724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762000" y="3276600"/>
            <a:ext cx="3810000" cy="3124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mtClean="0">
                <a:ea typeface="ＭＳ Ｐゴシック" charset="-128"/>
              </a:rPr>
              <a:t> </a:t>
            </a:r>
          </a:p>
        </p:txBody>
      </p:sp>
      <p:pic>
        <p:nvPicPr>
          <p:cNvPr id="30725" name="Picture 5" descr="gmboo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3790950"/>
            <a:ext cx="38862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Sustainable Energy Curriculum Development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Eastern Connecticut State University&amp;quot;&quot;/&gt;&lt;property id=&quot;20307&quot; value=&quot;291&quot;/&gt;&lt;/object&gt;&lt;object type=&quot;3&quot; unique_id=&quot;10006&quot;&gt;&lt;property id=&quot;20148&quot; value=&quot;5&quot;/&gt;&lt;property id=&quot;20300&quot; value=&quot;Slide 3 - &amp;quot;Supportive Administration&amp;quot;&quot;/&gt;&lt;property id=&quot;20307&quot; value=&quot;292&quot;/&gt;&lt;/object&gt;&lt;object type=&quot;3&quot; unique_id=&quot;10007&quot;&gt;&lt;property id=&quot;20148&quot; value=&quot;5&quot;/&gt;&lt;property id=&quot;20300&quot; value=&quot;Slide 4 - &amp;quot;Facilities Commitment &amp;quot;&quot;/&gt;&lt;property id=&quot;20307&quot; value=&quot;296&quot;/&gt;&lt;/object&gt;&lt;object type=&quot;3&quot; unique_id=&quot;10008&quot;&gt;&lt;property id=&quot;20148&quot; value=&quot;5&quot;/&gt;&lt;property id=&quot;20300&quot; value=&quot;Slide 8 - &amp;quot;Departmental Context&amp;quot;&quot;/&gt;&lt;property id=&quot;20307&quot; value=&quot;312&quot;/&gt;&lt;/object&gt;&lt;object type=&quot;3&quot; unique_id=&quot;10015&quot;&gt;&lt;property id=&quot;20148&quot; value=&quot;5&quot;/&gt;&lt;property id=&quot;20300&quot; value=&quot;Slide 40 - &amp;quot;Challenges &amp;amp; Opportunities&amp;quot;&quot;/&gt;&lt;property id=&quot;20307&quot; value=&quot;303&quot;/&gt;&lt;/object&gt;&lt;object type=&quot;3&quot; unique_id=&quot;10045&quot;&gt;&lt;property id=&quot;20148&quot; value=&quot;5&quot;/&gt;&lt;property id=&quot;20300&quot; value=&quot;Slide 41 - &amp;quot;Comments? Questions?&amp;quot;&quot;/&gt;&lt;property id=&quot;20307&quot; value=&quot;311&quot;/&gt;&lt;/object&gt;&lt;object type=&quot;3&quot; unique_id=&quot;10452&quot;&gt;&lt;property id=&quot;20148&quot; value=&quot;5&quot;/&gt;&lt;property id=&quot;20300&quot; value=&quot;Slide 5 - &amp;quot;Energy Institute&amp;quot;&quot;/&gt;&lt;property id=&quot;20307&quot; value=&quot;315&quot;/&gt;&lt;/object&gt;&lt;object type=&quot;3&quot; unique_id=&quot;10453&quot;&gt;&lt;property id=&quot;20148&quot; value=&quot;5&quot;/&gt;&lt;property id=&quot;20300&quot; value=&quot;Slide 9 - &amp;quot;Programs&amp;quot;&quot;/&gt;&lt;property id=&quot;20307&quot; value=&quot;316&quot;/&gt;&lt;/object&gt;&lt;object type=&quot;3&quot; unique_id=&quot;10824&quot;&gt;&lt;property id=&quot;20148&quot; value=&quot;5&quot;/&gt;&lt;property id=&quot;20300&quot; value=&quot;Slide 6 - &amp;quot;Outreach&amp;quot;&quot;/&gt;&lt;property id=&quot;20307&quot; value=&quot;317&quot;/&gt;&lt;/object&gt;&lt;object type=&quot;3&quot; unique_id=&quot;10825&quot;&gt;&lt;property id=&quot;20148&quot; value=&quot;5&quot;/&gt;&lt;property id=&quot;20300&quot; value=&quot;Slide 10 - &amp;quot;General Education Courses&amp;quot;&quot;/&gt;&lt;property id=&quot;20307&quot; value=&quot;318&quot;/&gt;&lt;/object&gt;&lt;object type=&quot;3&quot; unique_id=&quot;12554&quot;&gt;&lt;property id=&quot;20148&quot; value=&quot;5&quot;/&gt;&lt;property id=&quot;20300&quot; value=&quot;Slide 14 - &amp;quot;Curriculum Development&amp;quot;&quot;/&gt;&lt;property id=&quot;20307&quot; value=&quot;320&quot;/&gt;&lt;/object&gt;&lt;object type=&quot;3&quot; unique_id=&quot;12555&quot;&gt;&lt;property id=&quot;20148&quot; value=&quot;5&quot;/&gt;&lt;property id=&quot;20300&quot; value=&quot;Slide 16 - &amp;quot;Earth’s Changing Environment&amp;quot;&quot;/&gt;&lt;property id=&quot;20307&quot; value=&quot;321&quot;/&gt;&lt;/object&gt;&lt;object type=&quot;3&quot; unique_id=&quot;12556&quot;&gt;&lt;property id=&quot;20148&quot; value=&quot;5&quot;/&gt;&lt;property id=&quot;20300&quot; value=&quot;Slide 17 - &amp;quot;CO2 Emissions are increasing.&amp;quot;&quot;/&gt;&lt;property id=&quot;20307&quot; value=&quot;322&quot;/&gt;&lt;/object&gt;&lt;object type=&quot;3&quot; unique_id=&quot;12557&quot;&gt;&lt;property id=&quot;20148&quot; value=&quot;5&quot;/&gt;&lt;property id=&quot;20300&quot; value=&quot;Slide 18 - &amp;quot;Atmospheric CO2 is rising.&amp;quot;&quot;/&gt;&lt;property id=&quot;20307&quot; value=&quot;323&quot;/&gt;&lt;/object&gt;&lt;object type=&quot;3&quot; unique_id=&quot;12558&quot;&gt;&lt;property id=&quot;20148&quot; value=&quot;5&quot;/&gt;&lt;property id=&quot;20300&quot; value=&quot;Slide 19 - &amp;quot;The world is getting hotter.&amp;quot;&quot;/&gt;&lt;property id=&quot;20307&quot; value=&quot;324&quot;/&gt;&lt;/object&gt;&lt;object type=&quot;3&quot; unique_id=&quot;12559&quot;&gt;&lt;property id=&quot;20148&quot; value=&quot;5&quot;/&gt;&lt;property id=&quot;20300&quot; value=&quot;Slide 20 - &amp;quot;Heat waves are increasing.&amp;quot;&quot;/&gt;&lt;property id=&quot;20307&quot; value=&quot;325&quot;/&gt;&lt;/object&gt;&lt;object type=&quot;3&quot; unique_id=&quot;12560&quot;&gt;&lt;property id=&quot;20148&quot; value=&quot;5&quot;/&gt;&lt;property id=&quot;20300&quot; value=&quot;Slide 21 - &amp;quot;Droughts are more likely.&amp;quot;&quot;/&gt;&lt;property id=&quot;20307&quot; value=&quot;326&quot;/&gt;&lt;/object&gt;&lt;object type=&quot;3&quot; unique_id=&quot;12561&quot;&gt;&lt;property id=&quot;20148&quot; value=&quot;5&quot;/&gt;&lt;property id=&quot;20300&quot; value=&quot;Slide 22 - &amp;quot;Flooding is more frequent.&amp;quot;&quot;/&gt;&lt;property id=&quot;20307&quot; value=&quot;327&quot;/&gt;&lt;/object&gt;&lt;object type=&quot;3&quot; unique_id=&quot;12562&quot;&gt;&lt;property id=&quot;20148&quot; value=&quot;5&quot;/&gt;&lt;property id=&quot;20300&quot; value=&quot;Slide 23 - &amp;quot;Seas are rising.&amp;quot;&quot;/&gt;&lt;property id=&quot;20307&quot; value=&quot;328&quot;/&gt;&lt;/object&gt;&lt;object type=&quot;3&quot; unique_id=&quot;12563&quot;&gt;&lt;property id=&quot;20148&quot; value=&quot;5&quot;/&gt;&lt;property id=&quot;20300&quot; value=&quot;Slide 24 - &amp;quot;Students are getting more depressed.&amp;quot;&quot;/&gt;&lt;property id=&quot;20307&quot; value=&quot;329&quot;/&gt;&lt;/object&gt;&lt;object type=&quot;3&quot; unique_id=&quot;12564&quot;&gt;&lt;property id=&quot;20148&quot; value=&quot;5&quot;/&gt;&lt;property id=&quot;20300&quot; value=&quot;Slide 25 - &amp;quot;Emphasis Shift&amp;quot;&quot;/&gt;&lt;property id=&quot;20307&quot; value=&quot;330&quot;/&gt;&lt;/object&gt;&lt;object type=&quot;3&quot; unique_id=&quot;12565&quot;&gt;&lt;property id=&quot;20148&quot; value=&quot;5&quot;/&gt;&lt;property id=&quot;20300&quot; value=&quot;Slide 26 - &amp;quot;Take action!&amp;quot;&quot;/&gt;&lt;property id=&quot;20307&quot; value=&quot;331&quot;/&gt;&lt;/object&gt;&lt;object type=&quot;3&quot; unique_id=&quot;12566&quot;&gt;&lt;property id=&quot;20148&quot; value=&quot;5&quot;/&gt;&lt;property id=&quot;20300&quot; value=&quot;Slide 27 - &amp;quot;Reduce your footprint.&amp;quot;&quot;/&gt;&lt;property id=&quot;20307&quot; value=&quot;332&quot;/&gt;&lt;/object&gt;&lt;object type=&quot;3&quot; unique_id=&quot;12567&quot;&gt;&lt;property id=&quot;20148&quot; value=&quot;5&quot;/&gt;&lt;property id=&quot;20300&quot; value=&quot;Slide 28 - &amp;quot;Consider lifestyle changes.&amp;quot;&quot;/&gt;&lt;property id=&quot;20307&quot; value=&quot;333&quot;/&gt;&lt;/object&gt;&lt;object type=&quot;3&quot; unique_id=&quot;12568&quot;&gt;&lt;property id=&quot;20148&quot; value=&quot;5&quot;/&gt;&lt;property id=&quot;20300&quot; value=&quot;Slide 29 - &amp;quot;Recycle!&amp;quot;&quot;/&gt;&lt;property id=&quot;20307&quot; value=&quot;334&quot;/&gt;&lt;/object&gt;&lt;object type=&quot;3&quot; unique_id=&quot;12569&quot;&gt;&lt;property id=&quot;20148&quot; value=&quot;5&quot;/&gt;&lt;property id=&quot;20300&quot; value=&quot;Slide 30 - &amp;quot; Use energy efficiently.&amp;quot;&quot;/&gt;&lt;property id=&quot;20307&quot; value=&quot;335&quot;/&gt;&lt;/object&gt;&lt;object type=&quot;3&quot; unique_id=&quot;12570&quot;&gt;&lt;property id=&quot;20148&quot; value=&quot;5&quot;/&gt;&lt;property id=&quot;20300&quot; value=&quot;Slide 31 - &amp;quot;Make renewable energy an Option.&amp;quot;&quot;/&gt;&lt;property id=&quot;20307&quot; value=&quot;336&quot;/&gt;&lt;/object&gt;&lt;object type=&quot;3&quot; unique_id=&quot;12571&quot;&gt;&lt;property id=&quot;20148&quot; value=&quot;5&quot;/&gt;&lt;property id=&quot;20300&quot; value=&quot;Slide 32 - &amp;quot;Consider your commute.&amp;quot;&quot;/&gt;&lt;property id=&quot;20307&quot; value=&quot;337&quot;/&gt;&lt;/object&gt;&lt;object type=&quot;3&quot; unique_id=&quot;12572&quot;&gt;&lt;property id=&quot;20148&quot; value=&quot;5&quot;/&gt;&lt;property id=&quot;20300&quot; value=&quot;Slide 33 - &amp;quot;Choose your vehicle carefully.&amp;quot;&quot;/&gt;&lt;property id=&quot;20307&quot; value=&quot;338&quot;/&gt;&lt;/object&gt;&lt;object type=&quot;3&quot; unique_id=&quot;12573&quot;&gt;&lt;property id=&quot;20148&quot; value=&quot;5&quot;/&gt;&lt;property id=&quot;20300&quot; value=&quot;Slide 34 - &amp;quot;Get involved!&amp;quot;&quot;/&gt;&lt;property id=&quot;20307&quot; value=&quot;339&quot;/&gt;&lt;/object&gt;&lt;object type=&quot;3&quot; unique_id=&quot;12574&quot;&gt;&lt;property id=&quot;20148&quot; value=&quot;5&quot;/&gt;&lt;property id=&quot;20300&quot; value=&quot;Slide 36 - &amp;quot;Prepare for a career!&amp;quot;&quot;/&gt;&lt;property id=&quot;20307&quot; value=&quot;340&quot;/&gt;&lt;/object&gt;&lt;object type=&quot;3&quot; unique_id=&quot;12575&quot;&gt;&lt;property id=&quot;20148&quot; value=&quot;5&quot;/&gt;&lt;property id=&quot;20300&quot; value=&quot;Slide 37 - &amp;quot;Sustainability and the Environment&amp;quot;&quot;/&gt;&lt;property id=&quot;20307&quot; value=&quot;341&quot;/&gt;&lt;/object&gt;&lt;object type=&quot;3&quot; unique_id=&quot;12576&quot;&gt;&lt;property id=&quot;20148&quot; value=&quot;5&quot;/&gt;&lt;property id=&quot;20300&quot; value=&quot;Slide 38 - &amp;quot;Global Climate Change&amp;quot;&quot;/&gt;&lt;property id=&quot;20307&quot; value=&quot;342&quot;/&gt;&lt;/object&gt;&lt;object type=&quot;3&quot; unique_id=&quot;12580&quot;&gt;&lt;property id=&quot;20148&quot; value=&quot;5&quot;/&gt;&lt;property id=&quot;20300&quot; value=&quot;Slide 35 - &amp;quot;Use the Campus as a Laboratory!&amp;quot;&quot;/&gt;&lt;property id=&quot;20307&quot; value=&quot;346&quot;/&gt;&lt;/object&gt;&lt;object type=&quot;3&quot; unique_id=&quot;12582&quot;&gt;&lt;property id=&quot;20148&quot; value=&quot;5&quot;/&gt;&lt;property id=&quot;20300&quot; value=&quot;Slide 7 - &amp;quot;Jamaican Service Learning Project&amp;quot;&quot;/&gt;&lt;property id=&quot;20307&quot; value=&quot;348&quot;/&gt;&lt;/object&gt;&lt;object type=&quot;3&quot; unique_id=&quot;12585&quot;&gt;&lt;property id=&quot;20148&quot; value=&quot;5&quot;/&gt;&lt;property id=&quot;20300&quot; value=&quot;Slide 39 - &amp;quot;Program is under construction.&amp;quot;&quot;/&gt;&lt;property id=&quot;20307&quot; value=&quot;351&quot;/&gt;&lt;/object&gt;&lt;object type=&quot;3&quot; unique_id=&quot;13146&quot;&gt;&lt;property id=&quot;20148&quot; value=&quot;5&quot;/&gt;&lt;property id=&quot;20300&quot; value=&quot;Slide 11 - &amp;quot;Intermediate Sustainable Energy Courses&amp;quot;&quot;/&gt;&lt;property id=&quot;20307&quot; value=&quot;352&quot;/&gt;&lt;/object&gt;&lt;object type=&quot;3&quot; unique_id=&quot;13147&quot;&gt;&lt;property id=&quot;20148&quot; value=&quot;5&quot;/&gt;&lt;property id=&quot;20300&quot; value=&quot;Slide 12 - &amp;quot;Interdisciplinary Courses&amp;quot;&quot;/&gt;&lt;property id=&quot;20307&quot; value=&quot;353&quot;/&gt;&lt;/object&gt;&lt;object type=&quot;3&quot; unique_id=&quot;13148&quot;&gt;&lt;property id=&quot;20148&quot; value=&quot;5&quot;/&gt;&lt;property id=&quot;20300&quot; value=&quot;Slide 13 - &amp;quot;Advanced Energy Courses&amp;quot;&quot;/&gt;&lt;property id=&quot;20307&quot; value=&quot;354&quot;/&gt;&lt;/object&gt;&lt;object type=&quot;3&quot; unique_id=&quot;13149&quot;&gt;&lt;property id=&quot;20148&quot; value=&quot;5&quot;/&gt;&lt;property id=&quot;20300&quot; value=&quot;Slide 15 - &amp;quot;Environmental Physics&amp;quot;&quot;/&gt;&lt;property id=&quot;20307&quot; value=&quot;355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333333"/>
      </a:dk2>
      <a:lt2>
        <a:srgbClr val="BBC0AC"/>
      </a:lt2>
      <a:accent1>
        <a:srgbClr val="A2C816"/>
      </a:accent1>
      <a:accent2>
        <a:srgbClr val="E07602"/>
      </a:accent2>
      <a:accent3>
        <a:srgbClr val="E4C402"/>
      </a:accent3>
      <a:accent4>
        <a:srgbClr val="7DC1EF"/>
      </a:accent4>
      <a:accent5>
        <a:srgbClr val="21449B"/>
      </a:accent5>
      <a:accent6>
        <a:srgbClr val="A2B170"/>
      </a:accent6>
      <a:hlink>
        <a:srgbClr val="8DA440"/>
      </a:hlink>
      <a:folHlink>
        <a:srgbClr val="4C4F3F"/>
      </a:folHlink>
    </a:clrScheme>
    <a:fontScheme name="Perspective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erspective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3120</TotalTime>
  <Words>562</Words>
  <Application>Microsoft Office PowerPoint</Application>
  <PresentationFormat>On-screen Show (4:3)</PresentationFormat>
  <Paragraphs>116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Century Gothic</vt:lpstr>
      <vt:lpstr>ＭＳ Ｐゴシック</vt:lpstr>
      <vt:lpstr>Arial</vt:lpstr>
      <vt:lpstr>Wingdings 2</vt:lpstr>
      <vt:lpstr>Calibri</vt:lpstr>
      <vt:lpstr>Wingdings</vt:lpstr>
      <vt:lpstr>Palatino</vt:lpstr>
      <vt:lpstr>Perspective</vt:lpstr>
      <vt:lpstr>On the Road to Energy Independence:  Hybrid vs. Electric Vehicles</vt:lpstr>
      <vt:lpstr>US Cars and Drivers</vt:lpstr>
      <vt:lpstr>Internal Combustion Engine (ICE)</vt:lpstr>
      <vt:lpstr>ICEs emit CO2 </vt:lpstr>
      <vt:lpstr>ICE CO2 Emission</vt:lpstr>
      <vt:lpstr>HEVs</vt:lpstr>
      <vt:lpstr>HEVs  are fuel efficient</vt:lpstr>
      <vt:lpstr>HEV CO2 Emission</vt:lpstr>
      <vt:lpstr>EVs</vt:lpstr>
      <vt:lpstr>GM EV-1</vt:lpstr>
      <vt:lpstr>Tesla</vt:lpstr>
      <vt:lpstr>GM Volt</vt:lpstr>
      <vt:lpstr>Nissan LEAF</vt:lpstr>
      <vt:lpstr>LEAF Electric Energy</vt:lpstr>
      <vt:lpstr>From Oil</vt:lpstr>
      <vt:lpstr>to Solar</vt:lpstr>
      <vt:lpstr> to Wind</vt:lpstr>
      <vt:lpstr>to Nuclear Power</vt:lpstr>
      <vt:lpstr> to Coal?</vt:lpstr>
      <vt:lpstr>LEAF CO2 Emission</vt:lpstr>
      <vt:lpstr>CO2 Emission Comparison</vt:lpstr>
      <vt:lpstr>Fuel Cost</vt:lpstr>
      <vt:lpstr>Issue: Range</vt:lpstr>
      <vt:lpstr>Issue:  Lithium </vt:lpstr>
      <vt:lpstr>Changing the US auto fleet</vt:lpstr>
      <vt:lpstr>Questions? Comments?</vt:lpstr>
    </vt:vector>
  </TitlesOfParts>
  <Company>Eastern Connecticut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Eating Locally</dc:title>
  <dc:creator>Fred Loxsom</dc:creator>
  <cp:lastModifiedBy>loxsomf</cp:lastModifiedBy>
  <cp:revision>121</cp:revision>
  <dcterms:created xsi:type="dcterms:W3CDTF">2010-10-28T10:29:32Z</dcterms:created>
  <dcterms:modified xsi:type="dcterms:W3CDTF">2010-11-11T20:34:11Z</dcterms:modified>
</cp:coreProperties>
</file>