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8"/>
  </p:notesMasterIdLst>
  <p:sldIdLst>
    <p:sldId id="256" r:id="rId2"/>
    <p:sldId id="257" r:id="rId3"/>
    <p:sldId id="258" r:id="rId4"/>
    <p:sldId id="259" r:id="rId5"/>
    <p:sldId id="260" r:id="rId6"/>
    <p:sldId id="264" r:id="rId7"/>
    <p:sldId id="262" r:id="rId8"/>
    <p:sldId id="268" r:id="rId9"/>
    <p:sldId id="280" r:id="rId10"/>
    <p:sldId id="270" r:id="rId11"/>
    <p:sldId id="271" r:id="rId12"/>
    <p:sldId id="273" r:id="rId13"/>
    <p:sldId id="274" r:id="rId14"/>
    <p:sldId id="277" r:id="rId15"/>
    <p:sldId id="278" r:id="rId16"/>
    <p:sldId id="279" r:id="rId17"/>
    <p:sldId id="281" r:id="rId18"/>
    <p:sldId id="282" r:id="rId19"/>
    <p:sldId id="284" r:id="rId20"/>
    <p:sldId id="304" r:id="rId21"/>
    <p:sldId id="287" r:id="rId22"/>
    <p:sldId id="306" r:id="rId23"/>
    <p:sldId id="288" r:id="rId24"/>
    <p:sldId id="294" r:id="rId25"/>
    <p:sldId id="293" r:id="rId26"/>
    <p:sldId id="302" r:id="rId27"/>
    <p:sldId id="285" r:id="rId28"/>
    <p:sldId id="291" r:id="rId29"/>
    <p:sldId id="292" r:id="rId30"/>
    <p:sldId id="339" r:id="rId31"/>
    <p:sldId id="338" r:id="rId32"/>
    <p:sldId id="295" r:id="rId33"/>
    <p:sldId id="297" r:id="rId34"/>
    <p:sldId id="299" r:id="rId35"/>
    <p:sldId id="351" r:id="rId36"/>
    <p:sldId id="300" r:id="rId37"/>
    <p:sldId id="349" r:id="rId38"/>
    <p:sldId id="350" r:id="rId39"/>
    <p:sldId id="313" r:id="rId40"/>
    <p:sldId id="314" r:id="rId41"/>
    <p:sldId id="324" r:id="rId42"/>
    <p:sldId id="331" r:id="rId43"/>
    <p:sldId id="333" r:id="rId44"/>
    <p:sldId id="335" r:id="rId45"/>
    <p:sldId id="336" r:id="rId46"/>
    <p:sldId id="322"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a:srgbClr val="0F66B5"/>
    <a:srgbClr val="127EE0"/>
    <a:srgbClr val="268FEE"/>
    <a:srgbClr val="0B53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354"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64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F987EC-4479-4668-A0F4-2B424D3563D9}" type="datetimeFigureOut">
              <a:rPr lang="en-US" smtClean="0"/>
              <a:pPr/>
              <a:t>10/29/2010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A6DC16-2D0A-4141-8798-1AB90B3D6625}" type="slidenum">
              <a:rPr lang="en-US" smtClean="0"/>
              <a:pPr/>
              <a:t>‹#›</a:t>
            </a:fld>
            <a:endParaRPr lang="en-US"/>
          </a:p>
        </p:txBody>
      </p:sp>
    </p:spTree>
    <p:extLst>
      <p:ext uri="{BB962C8B-B14F-4D97-AF65-F5344CB8AC3E}">
        <p14:creationId xmlns:p14="http://schemas.microsoft.com/office/powerpoint/2010/main" val="4279476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10</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19</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20</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21</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22</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Lise</a:t>
            </a:r>
            <a:r>
              <a:rPr lang="en-US" dirty="0" smtClean="0"/>
              <a:t> Meitner</a:t>
            </a:r>
            <a:r>
              <a:rPr lang="en-US" baseline="0" dirty="0" smtClean="0"/>
              <a:t> and Otto Frisch</a:t>
            </a:r>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23</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24</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25</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26</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27</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28</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11</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29</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30</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31</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32</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33</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34</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35</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36</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37</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38</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12</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39</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40</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41</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42</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43</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44</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45</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46</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13</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14</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15</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16</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nuclide shows the 254 naturally-occurring</a:t>
            </a:r>
            <a:r>
              <a:rPr lang="en-US" baseline="0" dirty="0" smtClean="0"/>
              <a:t> stable isotopes (black) that form the stable band. In addition, there are another about 46 radioactive isotopes with relatively long lives. In all the, nuclide chart depicts the 3,000 or so known isotopes. Of these the vast majority are human produced with very short half-</a:t>
            </a:r>
            <a:r>
              <a:rPr lang="en-US" baseline="0" dirty="0" err="1" smtClean="0"/>
              <a:t>lifes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17</a:t>
            </a:fld>
            <a:endParaRPr lang="en-US"/>
          </a:p>
        </p:txBody>
      </p:sp>
    </p:spTree>
    <p:extLst>
      <p:ext uri="{BB962C8B-B14F-4D97-AF65-F5344CB8AC3E}">
        <p14:creationId xmlns:p14="http://schemas.microsoft.com/office/powerpoint/2010/main" val="28176652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18</a:t>
            </a:fld>
            <a:endParaRPr lang="en-US"/>
          </a:p>
        </p:txBody>
      </p:sp>
    </p:spTree>
    <p:extLst>
      <p:ext uri="{BB962C8B-B14F-4D97-AF65-F5344CB8AC3E}">
        <p14:creationId xmlns:p14="http://schemas.microsoft.com/office/powerpoint/2010/main" val="2817665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hasCustomPrompt="1"/>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ctr" rtl="0">
              <a:spcBef>
                <a:spcPct val="0"/>
              </a:spcBef>
              <a:buNone/>
              <a:defRPr sz="4400" b="1">
                <a:ln>
                  <a:noFill/>
                </a:ln>
                <a:solidFill>
                  <a:srgbClr val="FFFF00"/>
                </a:solidFill>
                <a:effectLst>
                  <a:outerShdw blurRad="38100" dist="25400" dir="5400000" algn="tl" rotWithShape="0">
                    <a:srgbClr val="000000">
                      <a:alpha val="43000"/>
                    </a:srgbClr>
                  </a:outerShdw>
                </a:effectLst>
                <a:latin typeface="+mj-lt"/>
                <a:ea typeface="+mj-ea"/>
                <a:cs typeface="+mj-cs"/>
              </a:defRPr>
            </a:lvl1pPr>
          </a:lstStyle>
          <a:p>
            <a:r>
              <a:rPr kumimoji="0" lang="en-US" dirty="0" smtClean="0"/>
              <a:t>Click to edit Master title style</a:t>
            </a:r>
            <a:br>
              <a:rPr kumimoji="0" lang="en-US" dirty="0" smtClean="0"/>
            </a:br>
            <a:r>
              <a:rPr kumimoji="0" lang="en-US" dirty="0" smtClean="0"/>
              <a:t>Subtitle</a:t>
            </a:r>
            <a:endParaRPr kumimoji="0"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320"/>
            <a:ext cx="8229600" cy="1143000"/>
          </a:xfrm>
        </p:spPr>
        <p:txBody>
          <a:bodyPr>
            <a:normAutofit/>
          </a:bodyPr>
          <a:lstStyle>
            <a:lvl1pPr>
              <a:defRPr sz="3200" baseline="0">
                <a:solidFill>
                  <a:schemeClr val="bg1"/>
                </a:solidFill>
                <a:effectLst>
                  <a:outerShdw blurRad="38100" dist="38100" dir="2700000" algn="tl">
                    <a:srgbClr val="000000">
                      <a:alpha val="43137"/>
                    </a:srgbClr>
                  </a:outerShdw>
                </a:effectLst>
              </a:defRPr>
            </a:lvl1pPr>
          </a:lstStyle>
          <a:p>
            <a:r>
              <a:rPr kumimoji="0" lang="en-US" dirty="0" smtClean="0"/>
              <a:t>Click to edit Master title style</a:t>
            </a:r>
            <a:br>
              <a:rPr kumimoji="0" lang="en-US" dirty="0" smtClean="0"/>
            </a:br>
            <a:r>
              <a:rPr kumimoji="0" lang="en-US" dirty="0" err="1" smtClean="0"/>
              <a:t>asfsdfasdf</a:t>
            </a:r>
            <a:endParaRPr kumimoji="0" lang="en-US" dirty="0"/>
          </a:p>
        </p:txBody>
      </p:sp>
      <p:sp>
        <p:nvSpPr>
          <p:cNvPr id="3" name="Content Placeholder 2"/>
          <p:cNvSpPr>
            <a:spLocks noGrp="1"/>
          </p:cNvSpPr>
          <p:nvPr>
            <p:ph idx="1"/>
          </p:nvPr>
        </p:nvSpPr>
        <p:spPr>
          <a:xfrm>
            <a:off x="457200" y="1645920"/>
            <a:ext cx="8229600" cy="466344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lvl1pPr algn="ctr">
              <a:defRPr>
                <a:latin typeface="+mj-lt"/>
              </a:defRPr>
            </a:lvl1p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320"/>
            <a:ext cx="8229600" cy="1143000"/>
          </a:xfrm>
        </p:spPr>
        <p:txBody>
          <a:bodyPr>
            <a:normAutofit/>
          </a:bodyPr>
          <a:lstStyle>
            <a:lvl1pPr>
              <a:defRPr sz="3200" baseline="0">
                <a:solidFill>
                  <a:schemeClr val="bg1"/>
                </a:solidFill>
                <a:effectLst>
                  <a:outerShdw blurRad="38100" dist="38100" dir="2700000" algn="tl">
                    <a:srgbClr val="000000">
                      <a:alpha val="43137"/>
                    </a:srgbClr>
                  </a:outerShdw>
                </a:effectLst>
              </a:defRPr>
            </a:lvl1pPr>
          </a:lstStyle>
          <a:p>
            <a:r>
              <a:rPr kumimoji="0" lang="en-US" dirty="0" smtClean="0"/>
              <a:t>Click to edit Master title style</a:t>
            </a:r>
            <a:br>
              <a:rPr kumimoji="0" lang="en-US" dirty="0" smtClean="0"/>
            </a:br>
            <a:r>
              <a:rPr kumimoji="0" lang="en-US" dirty="0" err="1" smtClean="0"/>
              <a:t>asfsdfasdf</a:t>
            </a:r>
            <a:endParaRPr kumimoji="0" lang="en-US" dirty="0"/>
          </a:p>
        </p:txBody>
      </p:sp>
      <p:sp>
        <p:nvSpPr>
          <p:cNvPr id="3" name="Content Placeholder 2"/>
          <p:cNvSpPr>
            <a:spLocks noGrp="1"/>
          </p:cNvSpPr>
          <p:nvPr>
            <p:ph idx="1"/>
          </p:nvPr>
        </p:nvSpPr>
        <p:spPr>
          <a:xfrm>
            <a:off x="457200" y="1645920"/>
            <a:ext cx="8229600" cy="2286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lvl1pPr algn="ctr">
              <a:defRPr>
                <a:latin typeface="+mj-lt"/>
              </a:defRPr>
            </a:lvl1p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a:t>
            </a:fld>
            <a:endParaRPr lang="en-US"/>
          </a:p>
        </p:txBody>
      </p:sp>
      <p:sp>
        <p:nvSpPr>
          <p:cNvPr id="7" name="Content Placeholder 2"/>
          <p:cNvSpPr>
            <a:spLocks noGrp="1"/>
          </p:cNvSpPr>
          <p:nvPr>
            <p:ph idx="13"/>
          </p:nvPr>
        </p:nvSpPr>
        <p:spPr>
          <a:xfrm>
            <a:off x="457200" y="4023360"/>
            <a:ext cx="8229600" cy="2286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320"/>
            <a:ext cx="8229600" cy="1143000"/>
          </a:xfrm>
        </p:spPr>
        <p:txBody>
          <a:bodyPr/>
          <a:lstStyle>
            <a:lvl1pPr>
              <a:defRPr>
                <a:solidFill>
                  <a:schemeClr val="bg1"/>
                </a:solidFill>
              </a:defRPr>
            </a:lvl1pPr>
          </a:lstStyle>
          <a:p>
            <a:r>
              <a:rPr kumimoji="0" lang="en-US" dirty="0" smtClean="0"/>
              <a:t>Click to edit Master title style</a:t>
            </a:r>
            <a:br>
              <a:rPr kumimoji="0" lang="en-US" dirty="0" smtClean="0"/>
            </a:br>
            <a:r>
              <a:rPr kumimoji="0" lang="en-US" dirty="0" smtClean="0"/>
              <a:t>subtitle</a:t>
            </a:r>
            <a:endParaRPr kumimoji="0" lang="en-US" dirty="0"/>
          </a:p>
        </p:txBody>
      </p:sp>
      <p:sp>
        <p:nvSpPr>
          <p:cNvPr id="3" name="Content Placeholder 2"/>
          <p:cNvSpPr>
            <a:spLocks noGrp="1"/>
          </p:cNvSpPr>
          <p:nvPr>
            <p:ph sz="half" idx="1"/>
          </p:nvPr>
        </p:nvSpPr>
        <p:spPr>
          <a:xfrm>
            <a:off x="457200" y="1645920"/>
            <a:ext cx="4038600" cy="4663440"/>
          </a:xfrm>
        </p:spPr>
        <p:txBody>
          <a:bodyPr/>
          <a:lstStyle>
            <a:lvl1pPr>
              <a:defRPr sz="22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400">
                <a:solidFill>
                  <a:schemeClr val="bg1"/>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4" name="Content Placeholder 3"/>
          <p:cNvSpPr>
            <a:spLocks noGrp="1"/>
          </p:cNvSpPr>
          <p:nvPr>
            <p:ph sz="half" idx="2"/>
          </p:nvPr>
        </p:nvSpPr>
        <p:spPr>
          <a:xfrm>
            <a:off x="4648200" y="1645920"/>
            <a:ext cx="4038600" cy="4663440"/>
          </a:xfrm>
        </p:spPr>
        <p:txBody>
          <a:bodyPr/>
          <a:lstStyle>
            <a:lvl1pPr>
              <a:defRPr sz="22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400">
                <a:solidFill>
                  <a:schemeClr val="bg1"/>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5" name="Date Placeholder 4"/>
          <p:cNvSpPr>
            <a:spLocks noGrp="1"/>
          </p:cNvSpPr>
          <p:nvPr>
            <p:ph type="dt" sz="half" idx="10"/>
          </p:nvPr>
        </p:nvSpPr>
        <p:spPr/>
        <p:txBody>
          <a:bodyPr/>
          <a:lstStyle>
            <a:lvl1pPr>
              <a:defRPr sz="800"/>
            </a:lvl1pPr>
          </a:lstStyle>
          <a:p>
            <a:r>
              <a:rPr lang="en-US" smtClean="0"/>
              <a:t>30-Oct-10</a:t>
            </a:r>
            <a:endParaRPr lang="en-US" dirty="0"/>
          </a:p>
        </p:txBody>
      </p:sp>
      <p:sp>
        <p:nvSpPr>
          <p:cNvPr id="6" name="Footer Placeholder 5"/>
          <p:cNvSpPr>
            <a:spLocks noGrp="1"/>
          </p:cNvSpPr>
          <p:nvPr>
            <p:ph type="ftr" sz="quarter" idx="11"/>
          </p:nvPr>
        </p:nvSpPr>
        <p:spPr/>
        <p:txBody>
          <a:bodyPr/>
          <a:lstStyle/>
          <a:p>
            <a:r>
              <a:rPr lang="en-US" smtClean="0"/>
              <a:t>2010 GSA Teaching Energy Workshop</a:t>
            </a:r>
            <a:endParaRPr lang="en-US" dirty="0"/>
          </a:p>
        </p:txBody>
      </p:sp>
      <p:sp>
        <p:nvSpPr>
          <p:cNvPr id="7" name="Slide Number Placeholder 6"/>
          <p:cNvSpPr>
            <a:spLocks noGrp="1"/>
          </p:cNvSpPr>
          <p:nvPr>
            <p:ph type="sldNum" sz="quarter" idx="12"/>
          </p:nvPr>
        </p:nvSpPr>
        <p:spPr/>
        <p:txBody>
          <a:bodyPr/>
          <a:lstStyle>
            <a:lvl1pPr>
              <a:defRPr sz="800"/>
            </a:lvl1pPr>
          </a:lstStyle>
          <a:p>
            <a:fld id="{DC193C66-282E-4D16-B98A-28848DBC7CB3}"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320"/>
            <a:ext cx="8229600" cy="1143000"/>
          </a:xfrm>
        </p:spPr>
        <p:txBody>
          <a:bodyPr tIns="45720" anchor="b"/>
          <a:lstStyle>
            <a:lvl1pPr>
              <a:defRPr>
                <a:solidFill>
                  <a:schemeClr val="bg1"/>
                </a:solidFill>
              </a:defRPr>
            </a:lvl1pPr>
          </a:lstStyle>
          <a:p>
            <a:r>
              <a:rPr kumimoji="0" lang="en-US" dirty="0" smtClean="0"/>
              <a:t>Click to edit Master title style</a:t>
            </a:r>
            <a:br>
              <a:rPr kumimoji="0" lang="en-US" dirty="0" smtClean="0"/>
            </a:br>
            <a:r>
              <a:rPr kumimoji="0" lang="en-US" dirty="0" smtClean="0"/>
              <a:t>subtitle</a:t>
            </a:r>
            <a:endParaRPr kumimoji="0" lang="en-US" dirty="0"/>
          </a:p>
        </p:txBody>
      </p:sp>
      <p:sp>
        <p:nvSpPr>
          <p:cNvPr id="3" name="Text Placeholder 2"/>
          <p:cNvSpPr>
            <a:spLocks noGrp="1"/>
          </p:cNvSpPr>
          <p:nvPr>
            <p:ph type="body" idx="1"/>
          </p:nvPr>
        </p:nvSpPr>
        <p:spPr>
          <a:xfrm>
            <a:off x="457200" y="1645920"/>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smtClean="0"/>
              <a:t>Click to edit Master text styles</a:t>
            </a:r>
          </a:p>
        </p:txBody>
      </p:sp>
      <p:sp>
        <p:nvSpPr>
          <p:cNvPr id="4" name="Text Placeholder 3"/>
          <p:cNvSpPr>
            <a:spLocks noGrp="1"/>
          </p:cNvSpPr>
          <p:nvPr>
            <p:ph type="body" sz="half" idx="3"/>
          </p:nvPr>
        </p:nvSpPr>
        <p:spPr>
          <a:xfrm>
            <a:off x="4645025" y="1645920"/>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77440"/>
            <a:ext cx="4040188" cy="3931920"/>
          </a:xfrm>
        </p:spPr>
        <p:txBody>
          <a:bodyPr tIns="0"/>
          <a:lstStyle>
            <a:lvl1pPr>
              <a:defRPr sz="22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6" name="Content Placeholder 5"/>
          <p:cNvSpPr>
            <a:spLocks noGrp="1"/>
          </p:cNvSpPr>
          <p:nvPr>
            <p:ph sz="quarter" idx="4"/>
          </p:nvPr>
        </p:nvSpPr>
        <p:spPr>
          <a:xfrm>
            <a:off x="4572000" y="2377440"/>
            <a:ext cx="4041775" cy="3931920"/>
          </a:xfrm>
        </p:spPr>
        <p:txBody>
          <a:bodyPr tIns="0"/>
          <a:lstStyle>
            <a:lvl1pPr>
              <a:defRPr sz="22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7" name="Date Placeholder 6"/>
          <p:cNvSpPr>
            <a:spLocks noGrp="1"/>
          </p:cNvSpPr>
          <p:nvPr>
            <p:ph type="dt" sz="half" idx="10"/>
          </p:nvPr>
        </p:nvSpPr>
        <p:spPr/>
        <p:txBody>
          <a:bodyPr/>
          <a:lstStyle/>
          <a:p>
            <a:r>
              <a:rPr lang="en-US" smtClean="0"/>
              <a:t>30-Oct-10</a:t>
            </a:r>
            <a:endParaRPr lang="en-US"/>
          </a:p>
        </p:txBody>
      </p:sp>
      <p:sp>
        <p:nvSpPr>
          <p:cNvPr id="8" name="Footer Placeholder 7"/>
          <p:cNvSpPr>
            <a:spLocks noGrp="1"/>
          </p:cNvSpPr>
          <p:nvPr>
            <p:ph type="ftr" sz="quarter" idx="11"/>
          </p:nvPr>
        </p:nvSpPr>
        <p:spPr/>
        <p:txBody>
          <a:bodyPr/>
          <a:lstStyle/>
          <a:p>
            <a:r>
              <a:rPr lang="en-US" smtClean="0"/>
              <a:t>2010 GSA Teaching Energy Workshop</a:t>
            </a:r>
            <a:endParaRPr lang="en-US"/>
          </a:p>
        </p:txBody>
      </p:sp>
      <p:sp>
        <p:nvSpPr>
          <p:cNvPr id="9" name="Slide Number Placeholder 8"/>
          <p:cNvSpPr>
            <a:spLocks noGrp="1"/>
          </p:cNvSpPr>
          <p:nvPr>
            <p:ph type="sldNum" sz="quarter" idx="12"/>
          </p:nvPr>
        </p:nvSpPr>
        <p:spPr/>
        <p:txBody>
          <a:bodyPr/>
          <a:lstStyle/>
          <a:p>
            <a:fld id="{DC193C66-282E-4D16-B98A-28848DBC7CB3}" type="slidenum">
              <a:rPr lang="en-US" smtClean="0"/>
              <a:pPr/>
              <a:t>‹#›</a:t>
            </a:fld>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50000"/>
              </a:schemeClr>
            </a:gs>
            <a:gs pos="25000">
              <a:schemeClr val="accent1">
                <a:lumMod val="40000"/>
                <a:lumOff val="60000"/>
              </a:schemeClr>
            </a:gs>
            <a:gs pos="100000">
              <a:schemeClr val="accent1">
                <a:lumMod val="50000"/>
              </a:schemeClr>
            </a:gs>
          </a:gsLst>
          <a:path path="circle">
            <a:fillToRect l="10000" t="110000" r="10000" b="100000"/>
          </a:path>
          <a:tileRect/>
        </a:gradFill>
        <a:effectLst/>
      </p:bgPr>
    </p:bg>
    <p:spTree>
      <p:nvGrpSpPr>
        <p:cNvPr id="1" name=""/>
        <p:cNvGrpSpPr/>
        <p:nvPr/>
      </p:nvGrpSpPr>
      <p:grpSpPr>
        <a:xfrm>
          <a:off x="0" y="0"/>
          <a:ext cx="0" cy="0"/>
          <a:chOff x="0" y="0"/>
          <a:chExt cx="0" cy="0"/>
        </a:xfrm>
      </p:grpSpPr>
      <p:pic>
        <p:nvPicPr>
          <p:cNvPr id="14" name="Picture 13" descr="Oconee-US smallf.jpg"/>
          <p:cNvPicPr>
            <a:picLocks noChangeAspect="1"/>
          </p:cNvPicPr>
          <p:nvPr userDrawn="1"/>
        </p:nvPicPr>
        <p:blipFill>
          <a:blip r:embed="rId7" cstate="print"/>
          <a:stretch>
            <a:fillRect/>
          </a:stretch>
        </p:blipFill>
        <p:spPr>
          <a:xfrm>
            <a:off x="304800" y="6172200"/>
            <a:ext cx="685800" cy="538603"/>
          </a:xfrm>
          <a:prstGeom prst="rect">
            <a:avLst/>
          </a:prstGeom>
        </p:spPr>
      </p:pic>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dirty="0" smtClean="0"/>
              <a:t>Click to edit Master title style</a:t>
            </a:r>
            <a:br>
              <a:rPr kumimoji="0" lang="en-US" dirty="0" smtClean="0"/>
            </a:br>
            <a:r>
              <a:rPr kumimoji="0" lang="en-US" dirty="0" smtClean="0"/>
              <a:t>subtitle</a:t>
            </a:r>
            <a:endParaRPr kumimoji="0" lang="en-US" dirty="0"/>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800">
                <a:solidFill>
                  <a:schemeClr val="bg1"/>
                </a:solidFill>
                <a:latin typeface="+mj-lt"/>
              </a:defRPr>
            </a:lvl1pPr>
          </a:lstStyle>
          <a:p>
            <a:r>
              <a:rPr lang="en-US" smtClean="0"/>
              <a:t>30-Oct-10</a:t>
            </a:r>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ctr" eaLnBrk="1" latinLnBrk="0" hangingPunct="1">
              <a:defRPr kumimoji="0" sz="800">
                <a:solidFill>
                  <a:schemeClr val="bg1"/>
                </a:solidFill>
                <a:latin typeface="+mj-lt"/>
              </a:defRPr>
            </a:lvl1pPr>
          </a:lstStyle>
          <a:p>
            <a:r>
              <a:rPr lang="en-US" dirty="0" smtClean="0"/>
              <a:t>2010 GSA Teaching Energy Workshop</a:t>
            </a:r>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800">
                <a:solidFill>
                  <a:schemeClr val="bg1"/>
                </a:solidFill>
                <a:latin typeface="+mj-lt"/>
              </a:defRPr>
            </a:lvl1pPr>
          </a:lstStyle>
          <a:p>
            <a:fld id="{DC193C66-282E-4D16-B98A-28848DBC7CB3}"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73" r:id="rId3"/>
    <p:sldLayoutId id="2147483664" r:id="rId4"/>
    <p:sldLayoutId id="2147483665" r:id="rId5"/>
  </p:sldLayoutIdLst>
  <p:timing>
    <p:tnLst>
      <p:par>
        <p:cTn id="1" dur="indefinite" restart="never" nodeType="tmRoot"/>
      </p:par>
    </p:tnLst>
  </p:timing>
  <p:hf hdr="0"/>
  <p:txStyles>
    <p:titleStyle>
      <a:lvl1pPr algn="ctr" rtl="0" eaLnBrk="1" latinLnBrk="0" hangingPunct="1">
        <a:spcBef>
          <a:spcPct val="0"/>
        </a:spcBef>
        <a:buNone/>
        <a:defRPr kumimoji="0" sz="3600" b="0" kern="1200" baseline="0">
          <a:ln>
            <a:noFill/>
          </a:ln>
          <a:solidFill>
            <a:srgbClr val="FFFF00"/>
          </a:solidFill>
          <a:effectLst/>
          <a:latin typeface="+mj-lt"/>
          <a:ea typeface="+mj-ea"/>
          <a:cs typeface="+mj-cs"/>
        </a:defRPr>
      </a:lvl1pPr>
    </p:titleStyle>
    <p:bodyStyle>
      <a:lvl1pPr marL="274320" indent="-274320" algn="l" rtl="0" eaLnBrk="1" latinLnBrk="0" hangingPunct="1">
        <a:spcBef>
          <a:spcPts val="0"/>
        </a:spcBef>
        <a:spcAft>
          <a:spcPts val="300"/>
        </a:spcAft>
        <a:buClr>
          <a:srgbClr val="FF0000"/>
        </a:buClr>
        <a:buSzPct val="95000"/>
        <a:buFont typeface="Courier New" pitchFamily="49" charset="0"/>
        <a:buChar char="o"/>
        <a:defRPr kumimoji="0" sz="2200" kern="1200">
          <a:solidFill>
            <a:schemeClr val="bg1"/>
          </a:solidFill>
          <a:latin typeface="+mj-lt"/>
          <a:ea typeface="+mn-ea"/>
          <a:cs typeface="+mn-cs"/>
        </a:defRPr>
      </a:lvl1pPr>
      <a:lvl2pPr marL="640080" indent="-246888" algn="l" rtl="0" eaLnBrk="1" latinLnBrk="0" hangingPunct="1">
        <a:spcBef>
          <a:spcPts val="0"/>
        </a:spcBef>
        <a:spcAft>
          <a:spcPts val="300"/>
        </a:spcAft>
        <a:buClr>
          <a:schemeClr val="accent1"/>
        </a:buClr>
        <a:buSzPct val="85000"/>
        <a:buFont typeface="Wingdings" pitchFamily="2" charset="2"/>
        <a:buChar char="§"/>
        <a:defRPr kumimoji="0" sz="2000" kern="1200">
          <a:solidFill>
            <a:schemeClr val="bg1"/>
          </a:solidFill>
          <a:latin typeface="+mj-lt"/>
          <a:ea typeface="+mn-ea"/>
          <a:cs typeface="+mn-cs"/>
        </a:defRPr>
      </a:lvl2pPr>
      <a:lvl3pPr marL="914400" indent="-246888" algn="l" rtl="0" eaLnBrk="1" latinLnBrk="0" hangingPunct="1">
        <a:spcBef>
          <a:spcPts val="0"/>
        </a:spcBef>
        <a:spcAft>
          <a:spcPts val="300"/>
        </a:spcAft>
        <a:buClr>
          <a:schemeClr val="accent2"/>
        </a:buClr>
        <a:buSzPct val="70000"/>
        <a:buFont typeface="Arial" pitchFamily="34" charset="0"/>
        <a:buChar char="•"/>
        <a:defRPr kumimoji="0" sz="1800" kern="1200">
          <a:solidFill>
            <a:schemeClr val="bg1"/>
          </a:solidFill>
          <a:latin typeface="+mj-lt"/>
          <a:ea typeface="+mn-ea"/>
          <a:cs typeface="+mn-cs"/>
        </a:defRPr>
      </a:lvl3pPr>
      <a:lvl4pPr marL="1188720" indent="-210312" algn="l" rtl="0" eaLnBrk="1" latinLnBrk="0" hangingPunct="1">
        <a:spcBef>
          <a:spcPts val="0"/>
        </a:spcBef>
        <a:spcAft>
          <a:spcPts val="300"/>
        </a:spcAft>
        <a:buClr>
          <a:schemeClr val="accent1">
            <a:lumMod val="75000"/>
          </a:schemeClr>
        </a:buClr>
        <a:buSzPct val="65000"/>
        <a:buFont typeface="Wingdings" pitchFamily="2" charset="2"/>
        <a:buChar char="§"/>
        <a:defRPr kumimoji="0" sz="1600" kern="1200">
          <a:solidFill>
            <a:schemeClr val="bg1"/>
          </a:solidFill>
          <a:latin typeface="+mj-lt"/>
          <a:ea typeface="+mn-ea"/>
          <a:cs typeface="+mn-cs"/>
        </a:defRPr>
      </a:lvl4pPr>
      <a:lvl5pPr marL="1463040" indent="-210312" algn="l" rtl="0" eaLnBrk="1" latinLnBrk="0" hangingPunct="1">
        <a:spcBef>
          <a:spcPts val="0"/>
        </a:spcBef>
        <a:spcAft>
          <a:spcPts val="300"/>
        </a:spcAft>
        <a:buClr>
          <a:schemeClr val="accent4"/>
        </a:buClr>
        <a:buSzPct val="65000"/>
        <a:buFont typeface="Wingdings 2"/>
        <a:buChar char=""/>
        <a:defRPr kumimoji="0" sz="1200" kern="1200">
          <a:solidFill>
            <a:schemeClr val="bg1"/>
          </a:solidFill>
          <a:latin typeface="+mj-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34.gif"/></Relationships>
</file>

<file path=ppt/slides/_rels/slide31.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36.gif"/></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8.jpeg"/></Relationships>
</file>

<file path=ppt/slides/_rels/slide33.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openxmlformats.org/officeDocument/2006/relationships/image" Target="../media/image45.jpeg"/><Relationship Id="rId4" Type="http://schemas.openxmlformats.org/officeDocument/2006/relationships/image" Target="../media/image44.jpeg"/></Relationships>
</file>

<file path=ppt/slides/_rels/slide3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47.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0"/>
            <a:ext cx="7851648" cy="1828800"/>
          </a:xfrm>
        </p:spPr>
        <p:txBody>
          <a:bodyPr/>
          <a:lstStyle/>
          <a:p>
            <a:r>
              <a:rPr lang="en-US" cap="all" dirty="0" smtClean="0">
                <a:effectLst>
                  <a:outerShdw blurRad="38100" dist="38100" dir="2700000" algn="tl">
                    <a:srgbClr val="000000">
                      <a:alpha val="43137"/>
                    </a:srgbClr>
                  </a:outerShdw>
                </a:effectLst>
              </a:rPr>
              <a:t>Nuclear </a:t>
            </a:r>
            <a:r>
              <a:rPr lang="en-US" cap="all" dirty="0" smtClean="0">
                <a:effectLst>
                  <a:outerShdw blurRad="38100" dist="38100" dir="2700000" algn="tl">
                    <a:srgbClr val="000000">
                      <a:alpha val="43137"/>
                    </a:srgbClr>
                  </a:outerShdw>
                </a:effectLst>
              </a:rPr>
              <a:t>Power: </a:t>
            </a:r>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r>
              <a:rPr lang="en-US" sz="3200" dirty="0" smtClean="0">
                <a:effectLst>
                  <a:outerShdw blurRad="38100" dist="38100" dir="2700000" algn="tl">
                    <a:srgbClr val="000000">
                      <a:alpha val="43137"/>
                    </a:srgbClr>
                  </a:outerShdw>
                </a:effectLst>
              </a:rPr>
              <a:t>Reviewing the Science, Technology and Policy</a:t>
            </a:r>
            <a:endParaRPr lang="en-US" sz="3200"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533400" y="3228536"/>
            <a:ext cx="7854696" cy="2791264"/>
          </a:xfrm>
        </p:spPr>
        <p:txBody>
          <a:bodyPr>
            <a:normAutofit/>
          </a:bodyPr>
          <a:lstStyle/>
          <a:p>
            <a:r>
              <a:rPr lang="en-US" sz="2600" dirty="0" smtClean="0"/>
              <a:t>James D. Myers</a:t>
            </a:r>
          </a:p>
          <a:p>
            <a:r>
              <a:rPr lang="en-US" sz="1900" dirty="0" smtClean="0"/>
              <a:t>Director, Wyoming CCS Technology Institute</a:t>
            </a:r>
          </a:p>
          <a:p>
            <a:r>
              <a:rPr lang="en-US" sz="1900" dirty="0" smtClean="0"/>
              <a:t>Professor, Department of Geology &amp; Geophysics</a:t>
            </a:r>
          </a:p>
          <a:p>
            <a:r>
              <a:rPr lang="en-US" sz="1900" dirty="0" smtClean="0"/>
              <a:t>University of Wyoming</a:t>
            </a:r>
          </a:p>
          <a:p>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Binding Curve</a:t>
            </a:r>
            <a:endParaRPr lang="en-US" sz="2400"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02676" y="1600200"/>
            <a:ext cx="5738648" cy="4823792"/>
          </a:xfrm>
        </p:spPr>
      </p:pic>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10</a:t>
            </a:fld>
            <a:endParaRPr lang="en-US"/>
          </a:p>
        </p:txBody>
      </p:sp>
    </p:spTree>
    <p:extLst>
      <p:ext uri="{BB962C8B-B14F-4D97-AF65-F5344CB8AC3E}">
        <p14:creationId xmlns:p14="http://schemas.microsoft.com/office/powerpoint/2010/main" val="24332614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Nuclear Transformations</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11</a:t>
            </a:fld>
            <a:endParaRPr lang="en-US"/>
          </a:p>
        </p:txBody>
      </p:sp>
      <p:sp>
        <p:nvSpPr>
          <p:cNvPr id="3" name="Content Placeholder 2"/>
          <p:cNvSpPr>
            <a:spLocks noGrp="1"/>
          </p:cNvSpPr>
          <p:nvPr>
            <p:ph idx="1"/>
          </p:nvPr>
        </p:nvSpPr>
        <p:spPr/>
        <p:txBody>
          <a:bodyPr>
            <a:normAutofit lnSpcReduction="10000"/>
          </a:bodyPr>
          <a:lstStyle/>
          <a:p>
            <a:r>
              <a:rPr lang="en-US" dirty="0" smtClean="0"/>
              <a:t>the nuclear </a:t>
            </a:r>
            <a:r>
              <a:rPr lang="en-US" dirty="0" smtClean="0"/>
              <a:t>structure of atoms </a:t>
            </a:r>
            <a:r>
              <a:rPr lang="en-US" dirty="0" smtClean="0"/>
              <a:t>is changed </a:t>
            </a:r>
            <a:r>
              <a:rPr lang="en-US" dirty="0" smtClean="0"/>
              <a:t>by three different mechanisms:</a:t>
            </a:r>
          </a:p>
          <a:p>
            <a:pPr lvl="1"/>
            <a:r>
              <a:rPr lang="en-US" b="1" i="1" dirty="0" smtClean="0">
                <a:solidFill>
                  <a:srgbClr val="FFFF00"/>
                </a:solidFill>
              </a:rPr>
              <a:t>fission</a:t>
            </a:r>
            <a:r>
              <a:rPr lang="en-US" dirty="0" smtClean="0"/>
              <a:t>: </a:t>
            </a:r>
            <a:r>
              <a:rPr lang="en-US" dirty="0"/>
              <a:t>splitting </a:t>
            </a:r>
            <a:r>
              <a:rPr lang="en-US" dirty="0" smtClean="0"/>
              <a:t>of heavy </a:t>
            </a:r>
            <a:r>
              <a:rPr lang="en-US" dirty="0"/>
              <a:t>nuclei into </a:t>
            </a:r>
            <a:r>
              <a:rPr lang="en-US" dirty="0" smtClean="0"/>
              <a:t>two lighter </a:t>
            </a:r>
            <a:r>
              <a:rPr lang="en-US" dirty="0"/>
              <a:t>ones </a:t>
            </a:r>
            <a:r>
              <a:rPr lang="en-US" dirty="0" smtClean="0"/>
              <a:t>with the releases of neutrons </a:t>
            </a:r>
            <a:r>
              <a:rPr lang="en-US" dirty="0"/>
              <a:t>and </a:t>
            </a:r>
            <a:r>
              <a:rPr lang="en-US" dirty="0" smtClean="0"/>
              <a:t>energy</a:t>
            </a:r>
          </a:p>
          <a:p>
            <a:pPr lvl="2"/>
            <a:r>
              <a:rPr lang="en-US" dirty="0" smtClean="0"/>
              <a:t>spontaneous</a:t>
            </a:r>
          </a:p>
          <a:p>
            <a:pPr lvl="2"/>
            <a:r>
              <a:rPr lang="en-US" dirty="0" smtClean="0"/>
              <a:t>neutron-induced</a:t>
            </a:r>
          </a:p>
          <a:p>
            <a:pPr lvl="1"/>
            <a:r>
              <a:rPr lang="en-US" b="1" i="1" dirty="0" smtClean="0">
                <a:solidFill>
                  <a:srgbClr val="FFFF00"/>
                </a:solidFill>
              </a:rPr>
              <a:t>fusion</a:t>
            </a:r>
            <a:r>
              <a:rPr lang="en-US" dirty="0" smtClean="0"/>
              <a:t>: </a:t>
            </a:r>
            <a:r>
              <a:rPr lang="en-US" dirty="0"/>
              <a:t>combining of two nuclei to </a:t>
            </a:r>
            <a:r>
              <a:rPr lang="en-US" dirty="0" smtClean="0"/>
              <a:t>make </a:t>
            </a:r>
            <a:r>
              <a:rPr lang="en-US" dirty="0"/>
              <a:t>a </a:t>
            </a:r>
            <a:r>
              <a:rPr lang="en-US" dirty="0" smtClean="0"/>
              <a:t>new, heavier </a:t>
            </a:r>
            <a:r>
              <a:rPr lang="en-US" dirty="0" smtClean="0"/>
              <a:t>nuclei</a:t>
            </a:r>
          </a:p>
          <a:p>
            <a:pPr lvl="2"/>
            <a:r>
              <a:rPr lang="en-US" dirty="0" smtClean="0"/>
              <a:t>new </a:t>
            </a:r>
            <a:r>
              <a:rPr lang="en-US" dirty="0"/>
              <a:t>nuclei has less mass than sum of two original nuclei</a:t>
            </a:r>
          </a:p>
          <a:p>
            <a:pPr lvl="1"/>
            <a:r>
              <a:rPr lang="en-US" b="1" i="1" dirty="0" smtClean="0">
                <a:solidFill>
                  <a:srgbClr val="FFFF00"/>
                </a:solidFill>
              </a:rPr>
              <a:t>radioactive decay</a:t>
            </a:r>
            <a:r>
              <a:rPr lang="en-US" dirty="0" smtClean="0"/>
              <a:t>: spontaneous </a:t>
            </a:r>
            <a:r>
              <a:rPr lang="en-US" dirty="0" smtClean="0"/>
              <a:t>emission </a:t>
            </a:r>
            <a:r>
              <a:rPr lang="en-US" dirty="0" smtClean="0"/>
              <a:t>of </a:t>
            </a:r>
            <a:r>
              <a:rPr lang="en-US" dirty="0" smtClean="0"/>
              <a:t>either particle </a:t>
            </a:r>
            <a:r>
              <a:rPr lang="en-US" dirty="0" smtClean="0"/>
              <a:t>or electromagnetic </a:t>
            </a:r>
            <a:r>
              <a:rPr lang="en-US" dirty="0" smtClean="0"/>
              <a:t>radiation  by nuclei</a:t>
            </a:r>
            <a:endParaRPr lang="en-US" dirty="0" smtClean="0"/>
          </a:p>
          <a:p>
            <a:pPr lvl="2"/>
            <a:r>
              <a:rPr lang="en-US" dirty="0" smtClean="0"/>
              <a:t>particle: alpha, beta, electron capture</a:t>
            </a:r>
          </a:p>
          <a:p>
            <a:pPr lvl="2"/>
            <a:r>
              <a:rPr lang="en-US" dirty="0" smtClean="0"/>
              <a:t>electromagnetic: gamma</a:t>
            </a:r>
          </a:p>
          <a:p>
            <a:r>
              <a:rPr lang="en-US" dirty="0" smtClean="0"/>
              <a:t>these processes are not influenced by physical conditions, e.g. pressure, temperature, etc.</a:t>
            </a:r>
            <a:endParaRPr lang="en-US" dirty="0"/>
          </a:p>
        </p:txBody>
      </p:sp>
    </p:spTree>
    <p:extLst>
      <p:ext uri="{BB962C8B-B14F-4D97-AF65-F5344CB8AC3E}">
        <p14:creationId xmlns:p14="http://schemas.microsoft.com/office/powerpoint/2010/main" val="19416691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Nuclear Transformations &amp; Binding Curve</a:t>
            </a:r>
            <a:endParaRPr lang="en-US" sz="2400"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02676" y="1600200"/>
            <a:ext cx="5738648" cy="4823791"/>
          </a:xfrm>
        </p:spPr>
      </p:pic>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12</a:t>
            </a:fld>
            <a:endParaRPr lang="en-US"/>
          </a:p>
        </p:txBody>
      </p:sp>
    </p:spTree>
    <p:extLst>
      <p:ext uri="{BB962C8B-B14F-4D97-AF65-F5344CB8AC3E}">
        <p14:creationId xmlns:p14="http://schemas.microsoft.com/office/powerpoint/2010/main" val="35356099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Particle Radiation: Radioactive Decay</a:t>
            </a:r>
            <a:endParaRPr lang="en-US" sz="2400"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81000" y="1755976"/>
            <a:ext cx="4114800" cy="1624264"/>
          </a:xfrm>
        </p:spPr>
      </p:pic>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13</a:t>
            </a:fld>
            <a:endParaRPr lang="en-US"/>
          </a:p>
        </p:txBody>
      </p:sp>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5301" y="1739021"/>
            <a:ext cx="4114800" cy="165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14600" y="4114799"/>
            <a:ext cx="4114800" cy="1629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90318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Electromagnetic Radiation: </a:t>
            </a:r>
            <a:r>
              <a:rPr lang="en-US" sz="2400" dirty="0" smtClean="0"/>
              <a:t>Gamma </a:t>
            </a:r>
            <a:r>
              <a:rPr lang="en-US" sz="2400" dirty="0" smtClean="0"/>
              <a:t>Radiation</a:t>
            </a:r>
            <a:endParaRPr lang="en-US" sz="2400"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33400" y="2970728"/>
            <a:ext cx="4220307" cy="1828800"/>
          </a:xfrm>
        </p:spPr>
      </p:pic>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14</a:t>
            </a:fld>
            <a:endParaRPr lang="en-US"/>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31514" y="2131455"/>
            <a:ext cx="3507346" cy="3507346"/>
          </a:xfrm>
          <a:prstGeom prst="rect">
            <a:avLst/>
          </a:prstGeom>
        </p:spPr>
      </p:pic>
    </p:spTree>
    <p:extLst>
      <p:ext uri="{BB962C8B-B14F-4D97-AF65-F5344CB8AC3E}">
        <p14:creationId xmlns:p14="http://schemas.microsoft.com/office/powerpoint/2010/main" val="38235371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Periodic Table: Nuclear Help?</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15</a:t>
            </a:fld>
            <a:endParaRPr lang="en-US"/>
          </a:p>
        </p:txBody>
      </p:sp>
      <p:pic>
        <p:nvPicPr>
          <p:cNvPr id="9" name="Content Placeholder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51488" y="1752600"/>
            <a:ext cx="7641025" cy="4133247"/>
          </a:xfrm>
        </p:spPr>
      </p:pic>
    </p:spTree>
    <p:extLst>
      <p:ext uri="{BB962C8B-B14F-4D97-AF65-F5344CB8AC3E}">
        <p14:creationId xmlns:p14="http://schemas.microsoft.com/office/powerpoint/2010/main" val="4645727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Nuclide </a:t>
            </a:r>
            <a:r>
              <a:rPr lang="en-US" sz="2400" dirty="0" smtClean="0"/>
              <a:t>Chart</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16</a:t>
            </a:fld>
            <a:endParaRPr lang="en-US"/>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46120" y="1646238"/>
            <a:ext cx="7251760" cy="4662486"/>
          </a:xfrm>
        </p:spPr>
      </p:pic>
    </p:spTree>
    <p:extLst>
      <p:ext uri="{BB962C8B-B14F-4D97-AF65-F5344CB8AC3E}">
        <p14:creationId xmlns:p14="http://schemas.microsoft.com/office/powerpoint/2010/main" val="16642959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Nuclide </a:t>
            </a:r>
            <a:r>
              <a:rPr lang="en-US" sz="2400" dirty="0" smtClean="0"/>
              <a:t>Chart</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17</a:t>
            </a:fld>
            <a:endParaRPr lang="en-US"/>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84032" y="1600200"/>
            <a:ext cx="7375937" cy="4742326"/>
          </a:xfrm>
        </p:spPr>
      </p:pic>
    </p:spTree>
    <p:extLst>
      <p:ext uri="{BB962C8B-B14F-4D97-AF65-F5344CB8AC3E}">
        <p14:creationId xmlns:p14="http://schemas.microsoft.com/office/powerpoint/2010/main" val="7554559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Nuclide </a:t>
            </a:r>
            <a:r>
              <a:rPr lang="en-US" sz="2400" dirty="0" smtClean="0"/>
              <a:t>Chart</a:t>
            </a:r>
            <a:r>
              <a:rPr lang="en-US" sz="2400" dirty="0" smtClean="0"/>
              <a:t>: Decay Mechanisms</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18</a:t>
            </a:fld>
            <a:endParaRPr lang="en-US"/>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32616" y="1905000"/>
            <a:ext cx="6278768" cy="3807878"/>
          </a:xfrm>
        </p:spPr>
      </p:pic>
    </p:spTree>
    <p:extLst>
      <p:ext uri="{BB962C8B-B14F-4D97-AF65-F5344CB8AC3E}">
        <p14:creationId xmlns:p14="http://schemas.microsoft.com/office/powerpoint/2010/main" val="6021620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Nuclide </a:t>
            </a:r>
            <a:r>
              <a:rPr lang="en-US" sz="2400" dirty="0" smtClean="0"/>
              <a:t>Chart</a:t>
            </a:r>
            <a:r>
              <a:rPr lang="en-US" sz="2400" dirty="0" smtClean="0"/>
              <a:t>: Stability Regions &amp; Decay Mechanisms</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19</a:t>
            </a:fld>
            <a:endParaRPr lang="en-US"/>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72082" y="1600200"/>
            <a:ext cx="6599836" cy="4742326"/>
          </a:xfrm>
        </p:spPr>
      </p:pic>
    </p:spTree>
    <p:extLst>
      <p:ext uri="{BB962C8B-B14F-4D97-AF65-F5344CB8AC3E}">
        <p14:creationId xmlns:p14="http://schemas.microsoft.com/office/powerpoint/2010/main" val="25151570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A Quick Look at Nuclear Power</a:t>
            </a:r>
            <a:br>
              <a:rPr lang="en-US" dirty="0" smtClean="0"/>
            </a:br>
            <a:r>
              <a:rPr lang="en-US" sz="2400" dirty="0" smtClean="0"/>
              <a:t>U.S. Electricity Sector - Nuclear</a:t>
            </a:r>
            <a:endParaRPr lang="en-US" dirty="0"/>
          </a:p>
        </p:txBody>
      </p:sp>
      <p:sp>
        <p:nvSpPr>
          <p:cNvPr id="11" name="Content Placeholder 10"/>
          <p:cNvSpPr>
            <a:spLocks noGrp="1"/>
          </p:cNvSpPr>
          <p:nvPr>
            <p:ph sz="half" idx="1"/>
          </p:nvPr>
        </p:nvSpPr>
        <p:spPr>
          <a:xfrm>
            <a:off x="457200" y="1645920"/>
            <a:ext cx="4191000" cy="4663440"/>
          </a:xfrm>
        </p:spPr>
        <p:txBody>
          <a:bodyPr>
            <a:normAutofit fontScale="92500"/>
          </a:bodyPr>
          <a:lstStyle/>
          <a:p>
            <a:r>
              <a:rPr lang="en-US" dirty="0" smtClean="0"/>
              <a:t>nuclear power is major player in U.S. electricity industry</a:t>
            </a:r>
          </a:p>
          <a:p>
            <a:pPr lvl="1"/>
            <a:r>
              <a:rPr lang="en-US" dirty="0" smtClean="0"/>
              <a:t>19. 4 % of electricity</a:t>
            </a:r>
          </a:p>
          <a:p>
            <a:r>
              <a:rPr lang="en-US" dirty="0" smtClean="0"/>
              <a:t>third major source behind:</a:t>
            </a:r>
          </a:p>
          <a:p>
            <a:pPr lvl="1"/>
            <a:r>
              <a:rPr lang="en-US" dirty="0" smtClean="0"/>
              <a:t>coal: 46.6 %</a:t>
            </a:r>
          </a:p>
          <a:p>
            <a:pPr lvl="1"/>
            <a:r>
              <a:rPr lang="en-US" dirty="0" smtClean="0"/>
              <a:t>natural gas: 21.5 %</a:t>
            </a:r>
          </a:p>
          <a:p>
            <a:r>
              <a:rPr lang="en-US" dirty="0" smtClean="0"/>
              <a:t>characteristics:</a:t>
            </a:r>
          </a:p>
          <a:p>
            <a:pPr lvl="1"/>
            <a:r>
              <a:rPr lang="en-US" dirty="0" smtClean="0"/>
              <a:t>despite no </a:t>
            </a:r>
            <a:r>
              <a:rPr lang="en-US" dirty="0"/>
              <a:t>new plants since </a:t>
            </a:r>
            <a:r>
              <a:rPr lang="en-US" dirty="0" smtClean="0"/>
              <a:t>1970s, percentage of electricity it produces has been growing</a:t>
            </a:r>
          </a:p>
          <a:p>
            <a:pPr lvl="1"/>
            <a:r>
              <a:rPr lang="en-US" dirty="0" smtClean="0"/>
              <a:t>many plants being re-licensed for another 20-30 years</a:t>
            </a:r>
          </a:p>
          <a:p>
            <a:pPr lvl="1"/>
            <a:r>
              <a:rPr lang="en-US" dirty="0" smtClean="0"/>
              <a:t>U.S. safety </a:t>
            </a:r>
            <a:r>
              <a:rPr lang="en-US" dirty="0" smtClean="0"/>
              <a:t>record has been stellar</a:t>
            </a:r>
          </a:p>
          <a:p>
            <a:pPr lvl="2"/>
            <a:r>
              <a:rPr lang="en-US" dirty="0" smtClean="0"/>
              <a:t>no fatalities, no injuries</a:t>
            </a:r>
          </a:p>
          <a:p>
            <a:pPr lvl="1"/>
            <a:endParaRPr lang="en-US" dirty="0"/>
          </a:p>
        </p:txBody>
      </p:sp>
      <p:pic>
        <p:nvPicPr>
          <p:cNvPr id="13" name="Content Placeholder 12"/>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248661"/>
            <a:ext cx="4038600" cy="3457641"/>
          </a:xfrm>
        </p:spPr>
      </p:pic>
      <p:sp>
        <p:nvSpPr>
          <p:cNvPr id="4" name="Date Placeholder 3"/>
          <p:cNvSpPr>
            <a:spLocks noGrp="1"/>
          </p:cNvSpPr>
          <p:nvPr>
            <p:ph type="dt" sz="half" idx="10"/>
          </p:nvPr>
        </p:nvSpPr>
        <p:spPr/>
        <p:txBody>
          <a:bodyPr/>
          <a:lstStyle/>
          <a:p>
            <a:r>
              <a:rPr lang="en-US" smtClean="0"/>
              <a:t>30-Oct-10</a:t>
            </a:r>
            <a:endParaRPr lang="en-US"/>
          </a:p>
        </p:txBody>
      </p:sp>
      <p:sp>
        <p:nvSpPr>
          <p:cNvPr id="6" name="Footer Placeholder 5"/>
          <p:cNvSpPr>
            <a:spLocks noGrp="1"/>
          </p:cNvSpPr>
          <p:nvPr>
            <p:ph type="ftr" sz="quarter" idx="11"/>
          </p:nvPr>
        </p:nvSpPr>
        <p:spPr/>
        <p:txBody>
          <a:bodyPr/>
          <a:lstStyle/>
          <a:p>
            <a:r>
              <a:rPr lang="en-US" smtClean="0"/>
              <a:t>2010 GSA Teaching Energy Workshop</a:t>
            </a:r>
            <a:endParaRPr lang="en-US"/>
          </a:p>
        </p:txBody>
      </p:sp>
      <p:sp>
        <p:nvSpPr>
          <p:cNvPr id="5" name="Slide Number Placeholder 4"/>
          <p:cNvSpPr>
            <a:spLocks noGrp="1"/>
          </p:cNvSpPr>
          <p:nvPr>
            <p:ph type="sldNum" sz="quarter" idx="12"/>
          </p:nvPr>
        </p:nvSpPr>
        <p:spPr/>
        <p:txBody>
          <a:bodyPr/>
          <a:lstStyle/>
          <a:p>
            <a:fld id="{DC193C66-282E-4D16-B98A-28848DBC7CB3}"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a:t>F</a:t>
            </a:r>
            <a:r>
              <a:rPr lang="en-US" sz="2400" dirty="0" smtClean="0"/>
              <a:t>ission: Neutron </a:t>
            </a:r>
            <a:r>
              <a:rPr lang="en-US" sz="2400" dirty="0" smtClean="0"/>
              <a:t>Capture</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20</a:t>
            </a:fld>
            <a:endParaRPr lang="en-US"/>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56304" y="2578474"/>
            <a:ext cx="7031393" cy="2572460"/>
          </a:xfrm>
        </p:spPr>
      </p:pic>
    </p:spTree>
    <p:extLst>
      <p:ext uri="{BB962C8B-B14F-4D97-AF65-F5344CB8AC3E}">
        <p14:creationId xmlns:p14="http://schemas.microsoft.com/office/powerpoint/2010/main" val="18717239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Fission: Liquid </a:t>
            </a:r>
            <a:r>
              <a:rPr lang="en-US" sz="2400" dirty="0" smtClean="0"/>
              <a:t>Drop Model</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21</a:t>
            </a:fld>
            <a:endParaRPr lang="en-US"/>
          </a:p>
        </p:txBody>
      </p:sp>
      <p:pic>
        <p:nvPicPr>
          <p:cNvPr id="7" name="Content Placeholder 6"/>
          <p:cNvPicPr>
            <a:picLocks noGrp="1" noChangeAspect="1"/>
          </p:cNvPicPr>
          <p:nvPr>
            <p:ph idx="1"/>
          </p:nvPr>
        </p:nvPicPr>
        <p:blipFill>
          <a:blip r:embed="rId3" cstate="print"/>
          <a:stretch>
            <a:fillRect/>
          </a:stretch>
        </p:blipFill>
        <p:spPr>
          <a:xfrm>
            <a:off x="1306272" y="1997910"/>
            <a:ext cx="6531456" cy="4012746"/>
          </a:xfrm>
        </p:spPr>
      </p:pic>
    </p:spTree>
    <p:extLst>
      <p:ext uri="{BB962C8B-B14F-4D97-AF65-F5344CB8AC3E}">
        <p14:creationId xmlns:p14="http://schemas.microsoft.com/office/powerpoint/2010/main" val="14452981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Fission: Fission Product </a:t>
            </a:r>
            <a:r>
              <a:rPr lang="en-US" sz="2400" dirty="0" smtClean="0"/>
              <a:t>Yield</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22</a:t>
            </a:fld>
            <a:endParaRPr lang="en-US"/>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368472" y="1732279"/>
            <a:ext cx="6407055" cy="4544010"/>
          </a:xfrm>
        </p:spPr>
      </p:pic>
    </p:spTree>
    <p:extLst>
      <p:ext uri="{BB962C8B-B14F-4D97-AF65-F5344CB8AC3E}">
        <p14:creationId xmlns:p14="http://schemas.microsoft.com/office/powerpoint/2010/main" val="24580711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Fission: Fission </a:t>
            </a:r>
            <a:r>
              <a:rPr lang="en-US" sz="2400" dirty="0" smtClean="0"/>
              <a:t>Products</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23</a:t>
            </a:fld>
            <a:endParaRPr lang="en-US"/>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368472" y="1600200"/>
            <a:ext cx="6407055" cy="4808167"/>
          </a:xfrm>
        </p:spPr>
      </p:pic>
    </p:spTree>
    <p:extLst>
      <p:ext uri="{BB962C8B-B14F-4D97-AF65-F5344CB8AC3E}">
        <p14:creationId xmlns:p14="http://schemas.microsoft.com/office/powerpoint/2010/main" val="22300034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Fissile vs. Fertile Isotopes</a:t>
            </a:r>
            <a:endParaRPr lang="en-US" sz="2400" dirty="0"/>
          </a:p>
        </p:txBody>
      </p:sp>
      <p:sp>
        <p:nvSpPr>
          <p:cNvPr id="8" name="Content Placeholder 7"/>
          <p:cNvSpPr>
            <a:spLocks noGrp="1"/>
          </p:cNvSpPr>
          <p:nvPr>
            <p:ph sz="half" idx="1"/>
          </p:nvPr>
        </p:nvSpPr>
        <p:spPr/>
        <p:txBody>
          <a:bodyPr/>
          <a:lstStyle/>
          <a:p>
            <a:r>
              <a:rPr lang="en-US" b="1" i="1" dirty="0" smtClean="0">
                <a:solidFill>
                  <a:srgbClr val="FFFF00"/>
                </a:solidFill>
              </a:rPr>
              <a:t>fissile</a:t>
            </a:r>
            <a:r>
              <a:rPr lang="en-US" dirty="0"/>
              <a:t>: </a:t>
            </a:r>
            <a:r>
              <a:rPr lang="en-US" dirty="0" smtClean="0"/>
              <a:t>isotopes </a:t>
            </a:r>
            <a:r>
              <a:rPr lang="en-US" dirty="0"/>
              <a:t>that can sustain a chain reaction through fissions induced by thermal </a:t>
            </a:r>
            <a:r>
              <a:rPr lang="en-US" dirty="0" smtClean="0"/>
              <a:t>neutrons</a:t>
            </a:r>
          </a:p>
          <a:p>
            <a:pPr lvl="1"/>
            <a:r>
              <a:rPr lang="en-US" baseline="30000" dirty="0" smtClean="0"/>
              <a:t>235</a:t>
            </a:r>
            <a:r>
              <a:rPr lang="en-US" dirty="0" smtClean="0"/>
              <a:t>U: naturally-occurring</a:t>
            </a:r>
          </a:p>
          <a:p>
            <a:pPr lvl="2"/>
            <a:r>
              <a:rPr lang="en-US" dirty="0" smtClean="0"/>
              <a:t>0.7 % of natural U</a:t>
            </a:r>
          </a:p>
          <a:p>
            <a:pPr lvl="1"/>
            <a:r>
              <a:rPr lang="en-US" baseline="30000" dirty="0" smtClean="0"/>
              <a:t>233</a:t>
            </a:r>
            <a:r>
              <a:rPr lang="en-US" dirty="0" smtClean="0"/>
              <a:t>U: not naturall</a:t>
            </a:r>
            <a:r>
              <a:rPr lang="en-US" dirty="0" smtClean="0"/>
              <a:t>y-occurring</a:t>
            </a:r>
            <a:endParaRPr lang="en-US" dirty="0" smtClean="0"/>
          </a:p>
          <a:p>
            <a:pPr lvl="1"/>
            <a:r>
              <a:rPr lang="en-US" baseline="30000" dirty="0" smtClean="0"/>
              <a:t>239</a:t>
            </a:r>
            <a:r>
              <a:rPr lang="en-US" dirty="0"/>
              <a:t>Pu : not naturally-occurring</a:t>
            </a:r>
            <a:endParaRPr lang="en-US" dirty="0"/>
          </a:p>
        </p:txBody>
      </p:sp>
      <p:sp>
        <p:nvSpPr>
          <p:cNvPr id="9" name="Content Placeholder 8"/>
          <p:cNvSpPr>
            <a:spLocks noGrp="1"/>
          </p:cNvSpPr>
          <p:nvPr>
            <p:ph sz="half" idx="2"/>
          </p:nvPr>
        </p:nvSpPr>
        <p:spPr/>
        <p:txBody>
          <a:bodyPr/>
          <a:lstStyle/>
          <a:p>
            <a:r>
              <a:rPr lang="en-US" b="1" i="1" dirty="0" smtClean="0">
                <a:solidFill>
                  <a:srgbClr val="FFFF00"/>
                </a:solidFill>
              </a:rPr>
              <a:t>fertile</a:t>
            </a:r>
            <a:r>
              <a:rPr lang="en-US" dirty="0" smtClean="0"/>
              <a:t>: isotope that can be converted to fissile isotope by neutron capture of a thermal neutron</a:t>
            </a:r>
          </a:p>
          <a:p>
            <a:pPr lvl="1"/>
            <a:r>
              <a:rPr lang="en-US" baseline="30000" dirty="0" smtClean="0"/>
              <a:t>232</a:t>
            </a:r>
            <a:r>
              <a:rPr lang="en-US" dirty="0"/>
              <a:t>Th</a:t>
            </a:r>
            <a:r>
              <a:rPr lang="en-US" dirty="0" smtClean="0"/>
              <a:t>: naturally-occurring</a:t>
            </a:r>
            <a:endParaRPr lang="en-US" dirty="0"/>
          </a:p>
          <a:p>
            <a:pPr lvl="2"/>
            <a:r>
              <a:rPr lang="en-US" dirty="0" smtClean="0"/>
              <a:t>only thorium isotope</a:t>
            </a:r>
            <a:endParaRPr lang="en-US" dirty="0"/>
          </a:p>
          <a:p>
            <a:pPr lvl="1"/>
            <a:r>
              <a:rPr lang="en-US" baseline="30000" dirty="0" smtClean="0"/>
              <a:t>238</a:t>
            </a:r>
            <a:r>
              <a:rPr lang="en-US" dirty="0" smtClean="0"/>
              <a:t>U: naturally-occurring</a:t>
            </a:r>
            <a:endParaRPr lang="en-US" dirty="0"/>
          </a:p>
          <a:p>
            <a:pPr lvl="2"/>
            <a:r>
              <a:rPr lang="en-US" dirty="0" smtClean="0"/>
              <a:t>99.3  </a:t>
            </a:r>
            <a:r>
              <a:rPr lang="en-US" dirty="0"/>
              <a:t>% of natural U</a:t>
            </a:r>
          </a:p>
          <a:p>
            <a:pPr lvl="1"/>
            <a:endParaRPr lang="en-US"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24</a:t>
            </a:fld>
            <a:endParaRPr lang="en-US"/>
          </a:p>
        </p:txBody>
      </p:sp>
    </p:spTree>
    <p:extLst>
      <p:ext uri="{BB962C8B-B14F-4D97-AF65-F5344CB8AC3E}">
        <p14:creationId xmlns:p14="http://schemas.microsoft.com/office/powerpoint/2010/main" val="10196944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Fission Reactions</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25</a:t>
            </a:fld>
            <a:endParaRPr lang="en-US"/>
          </a:p>
        </p:txBody>
      </p:sp>
      <p:sp>
        <p:nvSpPr>
          <p:cNvPr id="3" name="Content Placeholder 2"/>
          <p:cNvSpPr>
            <a:spLocks noGrp="1"/>
          </p:cNvSpPr>
          <p:nvPr>
            <p:ph idx="1"/>
          </p:nvPr>
        </p:nvSpPr>
        <p:spPr>
          <a:xfrm>
            <a:off x="457200" y="1645920"/>
            <a:ext cx="8229600" cy="487680"/>
          </a:xfrm>
        </p:spPr>
        <p:txBody>
          <a:bodyPr/>
          <a:lstStyle/>
          <a:p>
            <a:r>
              <a:rPr lang="en-US" dirty="0" smtClean="0"/>
              <a:t>two primary fission reactions occurring in a light water reactor are:</a:t>
            </a:r>
          </a:p>
        </p:txBody>
      </p:sp>
      <p:pic>
        <p:nvPicPr>
          <p:cNvPr id="8" name="Picture 7"/>
          <p:cNvPicPr>
            <a:picLocks/>
          </p:cNvPicPr>
          <p:nvPr/>
        </p:nvPicPr>
        <p:blipFill>
          <a:blip r:embed="rId3" cstate="print"/>
          <a:stretch>
            <a:fillRect/>
          </a:stretch>
        </p:blipFill>
        <p:spPr>
          <a:xfrm>
            <a:off x="1303020" y="2667000"/>
            <a:ext cx="6537960" cy="1097280"/>
          </a:xfrm>
          <a:prstGeom prst="rect">
            <a:avLst/>
          </a:prstGeom>
        </p:spPr>
      </p:pic>
      <p:pic>
        <p:nvPicPr>
          <p:cNvPr id="9" name="Picture 8"/>
          <p:cNvPicPr>
            <a:picLocks noChangeAspect="1"/>
          </p:cNvPicPr>
          <p:nvPr/>
        </p:nvPicPr>
        <p:blipFill>
          <a:blip r:embed="rId4" cstate="print"/>
          <a:stretch>
            <a:fillRect/>
          </a:stretch>
        </p:blipFill>
        <p:spPr>
          <a:xfrm>
            <a:off x="1303897" y="4140752"/>
            <a:ext cx="6536207" cy="1095857"/>
          </a:xfrm>
          <a:prstGeom prst="rect">
            <a:avLst/>
          </a:prstGeom>
        </p:spPr>
      </p:pic>
    </p:spTree>
    <p:extLst>
      <p:ext uri="{BB962C8B-B14F-4D97-AF65-F5344CB8AC3E}">
        <p14:creationId xmlns:p14="http://schemas.microsoft.com/office/powerpoint/2010/main" val="29034669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Chain Reaction</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26</a:t>
            </a:fld>
            <a:endParaRPr lang="en-US"/>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71687" y="1705769"/>
            <a:ext cx="5000625" cy="4543425"/>
          </a:xfrm>
        </p:spPr>
      </p:pic>
    </p:spTree>
    <p:extLst>
      <p:ext uri="{BB962C8B-B14F-4D97-AF65-F5344CB8AC3E}">
        <p14:creationId xmlns:p14="http://schemas.microsoft.com/office/powerpoint/2010/main" val="42434895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Reactor Design</a:t>
            </a:r>
            <a:br>
              <a:rPr lang="en-US" sz="3600" dirty="0" smtClean="0"/>
            </a:br>
            <a:r>
              <a:rPr lang="en-US" sz="2400" dirty="0" smtClean="0"/>
              <a:t>Thermal Electricity Generation</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27</a:t>
            </a:fld>
            <a:endParaRPr lang="en-US"/>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55178" y="2667000"/>
            <a:ext cx="7833645" cy="1524000"/>
          </a:xfrm>
        </p:spPr>
      </p:pic>
    </p:spTree>
    <p:extLst>
      <p:ext uri="{BB962C8B-B14F-4D97-AF65-F5344CB8AC3E}">
        <p14:creationId xmlns:p14="http://schemas.microsoft.com/office/powerpoint/2010/main" val="22533253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Reactor Design</a:t>
            </a:r>
            <a:r>
              <a:rPr lang="en-US" sz="3600" dirty="0" smtClean="0"/>
              <a:t/>
            </a:r>
            <a:br>
              <a:rPr lang="en-US" sz="3600" dirty="0" smtClean="0"/>
            </a:br>
            <a:r>
              <a:rPr lang="en-US" sz="2400" dirty="0" smtClean="0"/>
              <a:t>Component Systems</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28</a:t>
            </a:fld>
            <a:endParaRPr lang="en-US"/>
          </a:p>
        </p:txBody>
      </p:sp>
      <p:sp>
        <p:nvSpPr>
          <p:cNvPr id="3" name="Content Placeholder 2"/>
          <p:cNvSpPr>
            <a:spLocks noGrp="1"/>
          </p:cNvSpPr>
          <p:nvPr>
            <p:ph idx="1"/>
          </p:nvPr>
        </p:nvSpPr>
        <p:spPr/>
        <p:txBody>
          <a:bodyPr>
            <a:normAutofit/>
          </a:bodyPr>
          <a:lstStyle/>
          <a:p>
            <a:r>
              <a:rPr lang="en-US" dirty="0"/>
              <a:t>all reactors are characterized by fairly standard group of systems or components</a:t>
            </a:r>
            <a:r>
              <a:rPr lang="en-US" dirty="0" smtClean="0"/>
              <a:t>:</a:t>
            </a:r>
          </a:p>
          <a:p>
            <a:pPr lvl="1"/>
            <a:r>
              <a:rPr lang="en-US" b="1" i="1" dirty="0" smtClean="0">
                <a:solidFill>
                  <a:srgbClr val="FFFF00"/>
                </a:solidFill>
              </a:rPr>
              <a:t>moderator</a:t>
            </a:r>
            <a:r>
              <a:rPr lang="en-US" dirty="0"/>
              <a:t>: </a:t>
            </a:r>
            <a:r>
              <a:rPr lang="en-US" dirty="0" smtClean="0"/>
              <a:t>slows fast neutrons to </a:t>
            </a:r>
            <a:r>
              <a:rPr lang="en-US" dirty="0"/>
              <a:t>slow (thermal) neutrons </a:t>
            </a:r>
            <a:r>
              <a:rPr lang="en-US" dirty="0" smtClean="0"/>
              <a:t>(more </a:t>
            </a:r>
            <a:r>
              <a:rPr lang="en-US" dirty="0"/>
              <a:t>efficient at </a:t>
            </a:r>
            <a:r>
              <a:rPr lang="en-US" dirty="0" err="1"/>
              <a:t>fissioning</a:t>
            </a:r>
            <a:r>
              <a:rPr lang="en-US" dirty="0"/>
              <a:t> </a:t>
            </a:r>
            <a:r>
              <a:rPr lang="en-US" baseline="30000" dirty="0" smtClean="0"/>
              <a:t>235</a:t>
            </a:r>
            <a:r>
              <a:rPr lang="en-US" dirty="0" smtClean="0"/>
              <a:t>U)</a:t>
            </a:r>
            <a:endParaRPr lang="en-US" dirty="0"/>
          </a:p>
          <a:p>
            <a:pPr lvl="1"/>
            <a:r>
              <a:rPr lang="en-US" b="1" i="1" dirty="0">
                <a:solidFill>
                  <a:srgbClr val="FFFF00"/>
                </a:solidFill>
              </a:rPr>
              <a:t>coolant</a:t>
            </a:r>
            <a:r>
              <a:rPr lang="en-US" dirty="0"/>
              <a:t>: </a:t>
            </a:r>
            <a:r>
              <a:rPr lang="en-US" dirty="0" smtClean="0"/>
              <a:t>liquid/gas </a:t>
            </a:r>
            <a:r>
              <a:rPr lang="en-US" dirty="0"/>
              <a:t>circulated through </a:t>
            </a:r>
            <a:r>
              <a:rPr lang="en-US" dirty="0" smtClean="0"/>
              <a:t>reactor </a:t>
            </a:r>
            <a:r>
              <a:rPr lang="en-US" dirty="0"/>
              <a:t>core to remove the </a:t>
            </a:r>
            <a:r>
              <a:rPr lang="en-US" dirty="0" smtClean="0"/>
              <a:t>heat</a:t>
            </a:r>
            <a:endParaRPr lang="en-US" dirty="0"/>
          </a:p>
          <a:p>
            <a:pPr lvl="1"/>
            <a:r>
              <a:rPr lang="en-US" b="1" i="1" dirty="0">
                <a:solidFill>
                  <a:srgbClr val="FFFF00"/>
                </a:solidFill>
              </a:rPr>
              <a:t>control rods</a:t>
            </a:r>
            <a:r>
              <a:rPr lang="en-US" dirty="0"/>
              <a:t>: </a:t>
            </a:r>
            <a:r>
              <a:rPr lang="en-US" dirty="0" smtClean="0"/>
              <a:t>neutron-absorbing </a:t>
            </a:r>
            <a:r>
              <a:rPr lang="en-US" dirty="0"/>
              <a:t>cylinders </a:t>
            </a:r>
            <a:r>
              <a:rPr lang="en-US" dirty="0" smtClean="0"/>
              <a:t>to </a:t>
            </a:r>
            <a:r>
              <a:rPr lang="en-US" dirty="0"/>
              <a:t>control </a:t>
            </a:r>
            <a:r>
              <a:rPr lang="en-US" dirty="0" smtClean="0"/>
              <a:t>chain </a:t>
            </a:r>
            <a:r>
              <a:rPr lang="en-US" dirty="0"/>
              <a:t>reaction </a:t>
            </a:r>
          </a:p>
          <a:p>
            <a:pPr lvl="1"/>
            <a:r>
              <a:rPr lang="en-US" b="1" i="1" dirty="0">
                <a:solidFill>
                  <a:srgbClr val="FFFF00"/>
                </a:solidFill>
              </a:rPr>
              <a:t>pressure vessels/tubes</a:t>
            </a:r>
            <a:r>
              <a:rPr lang="en-US" dirty="0"/>
              <a:t>: steel vessel </a:t>
            </a:r>
            <a:r>
              <a:rPr lang="en-US" dirty="0" smtClean="0"/>
              <a:t>encapsulating </a:t>
            </a:r>
            <a:r>
              <a:rPr lang="en-US" dirty="0"/>
              <a:t>reactor core, coolant or </a:t>
            </a:r>
            <a:r>
              <a:rPr lang="en-US" dirty="0" smtClean="0"/>
              <a:t>moderator</a:t>
            </a:r>
            <a:endParaRPr lang="en-US" dirty="0"/>
          </a:p>
          <a:p>
            <a:pPr lvl="1"/>
            <a:r>
              <a:rPr lang="en-US" b="1" i="1" dirty="0">
                <a:solidFill>
                  <a:srgbClr val="FFFF00"/>
                </a:solidFill>
              </a:rPr>
              <a:t>steam generator</a:t>
            </a:r>
            <a:r>
              <a:rPr lang="en-US" dirty="0"/>
              <a:t>: heat exchanger where the coolant </a:t>
            </a:r>
            <a:r>
              <a:rPr lang="en-US" dirty="0" smtClean="0"/>
              <a:t>heats </a:t>
            </a:r>
            <a:r>
              <a:rPr lang="en-US" dirty="0"/>
              <a:t>water to </a:t>
            </a:r>
            <a:r>
              <a:rPr lang="en-US" dirty="0" smtClean="0"/>
              <a:t>steam </a:t>
            </a:r>
            <a:r>
              <a:rPr lang="en-US" dirty="0"/>
              <a:t>and </a:t>
            </a:r>
            <a:r>
              <a:rPr lang="en-US" dirty="0" smtClean="0"/>
              <a:t>drives turbine</a:t>
            </a:r>
            <a:endParaRPr lang="en-US" dirty="0"/>
          </a:p>
          <a:p>
            <a:pPr lvl="1"/>
            <a:r>
              <a:rPr lang="en-US" b="1" i="1" dirty="0">
                <a:solidFill>
                  <a:srgbClr val="FFFF00"/>
                </a:solidFill>
              </a:rPr>
              <a:t>contaminant system</a:t>
            </a:r>
            <a:r>
              <a:rPr lang="en-US" dirty="0"/>
              <a:t>: </a:t>
            </a:r>
            <a:r>
              <a:rPr lang="en-US" dirty="0" smtClean="0"/>
              <a:t>reactor </a:t>
            </a:r>
            <a:r>
              <a:rPr lang="en-US" dirty="0"/>
              <a:t>core </a:t>
            </a:r>
            <a:r>
              <a:rPr lang="en-US" dirty="0" smtClean="0"/>
              <a:t>housing to contain </a:t>
            </a:r>
            <a:r>
              <a:rPr lang="en-US" dirty="0"/>
              <a:t>radioactive material in </a:t>
            </a:r>
            <a:r>
              <a:rPr lang="en-US" dirty="0" smtClean="0"/>
              <a:t>event </a:t>
            </a:r>
            <a:r>
              <a:rPr lang="en-US" dirty="0"/>
              <a:t>of </a:t>
            </a:r>
            <a:r>
              <a:rPr lang="en-US" dirty="0" smtClean="0"/>
              <a:t>accident</a:t>
            </a:r>
          </a:p>
          <a:p>
            <a:pPr lvl="1"/>
            <a:r>
              <a:rPr lang="en-US" b="1" i="1" dirty="0">
                <a:solidFill>
                  <a:srgbClr val="FFFF00"/>
                </a:solidFill>
              </a:rPr>
              <a:t>fuel</a:t>
            </a:r>
            <a:r>
              <a:rPr lang="en-US" dirty="0"/>
              <a:t>: pellets of enriched or natural uranium or uranium </a:t>
            </a:r>
            <a:r>
              <a:rPr lang="en-US" dirty="0" smtClean="0"/>
              <a:t>/plutonium mix</a:t>
            </a:r>
            <a:endParaRPr lang="en-US" dirty="0"/>
          </a:p>
          <a:p>
            <a:pPr lvl="1"/>
            <a:endParaRPr lang="en-US" dirty="0"/>
          </a:p>
        </p:txBody>
      </p:sp>
    </p:spTree>
    <p:extLst>
      <p:ext uri="{BB962C8B-B14F-4D97-AF65-F5344CB8AC3E}">
        <p14:creationId xmlns:p14="http://schemas.microsoft.com/office/powerpoint/2010/main" val="35124352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Reactor Design</a:t>
            </a:r>
            <a:r>
              <a:rPr lang="en-US" sz="3600" dirty="0" smtClean="0"/>
              <a:t/>
            </a:r>
            <a:br>
              <a:rPr lang="en-US" sz="3600" dirty="0" smtClean="0"/>
            </a:br>
            <a:r>
              <a:rPr lang="en-US" sz="2400" dirty="0" smtClean="0"/>
              <a:t>Reactor Timeline</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29</a:t>
            </a:fld>
            <a:endParaRPr lang="en-US"/>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81859" y="1981200"/>
            <a:ext cx="7780283" cy="3200400"/>
          </a:xfrm>
        </p:spPr>
      </p:pic>
    </p:spTree>
    <p:extLst>
      <p:ext uri="{BB962C8B-B14F-4D97-AF65-F5344CB8AC3E}">
        <p14:creationId xmlns:p14="http://schemas.microsoft.com/office/powerpoint/2010/main" val="20082879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3600" dirty="0" smtClean="0"/>
              <a:t>A Quick Look at Nuclear Power</a:t>
            </a:r>
            <a:r>
              <a:rPr lang="en-US" dirty="0" smtClean="0"/>
              <a:t/>
            </a:r>
            <a:br>
              <a:rPr lang="en-US" dirty="0" smtClean="0"/>
            </a:br>
            <a:r>
              <a:rPr lang="en-US" sz="2400" dirty="0" smtClean="0"/>
              <a:t>U.S. Electricity Sector</a:t>
            </a:r>
            <a:endParaRPr lang="en-US" dirty="0"/>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5481" y="1828800"/>
            <a:ext cx="6993038" cy="4419600"/>
          </a:xfrm>
        </p:spPr>
      </p:pic>
      <p:sp>
        <p:nvSpPr>
          <p:cNvPr id="4" name="Date Placeholder 3"/>
          <p:cNvSpPr>
            <a:spLocks noGrp="1"/>
          </p:cNvSpPr>
          <p:nvPr>
            <p:ph type="dt" sz="half" idx="10"/>
          </p:nvPr>
        </p:nvSpPr>
        <p:spPr/>
        <p:txBody>
          <a:bodyPr/>
          <a:lstStyle/>
          <a:p>
            <a:r>
              <a:rPr lang="en-US" smtClean="0"/>
              <a:t>30-Oct-10</a:t>
            </a:r>
            <a:endParaRPr lang="en-US"/>
          </a:p>
        </p:txBody>
      </p:sp>
      <p:sp>
        <p:nvSpPr>
          <p:cNvPr id="6" name="Footer Placeholder 5"/>
          <p:cNvSpPr>
            <a:spLocks noGrp="1"/>
          </p:cNvSpPr>
          <p:nvPr>
            <p:ph type="ftr" sz="quarter" idx="11"/>
          </p:nvPr>
        </p:nvSpPr>
        <p:spPr/>
        <p:txBody>
          <a:bodyPr/>
          <a:lstStyle/>
          <a:p>
            <a:r>
              <a:rPr lang="en-US" smtClean="0"/>
              <a:t>2010 GSA Teaching Energy Workshop</a:t>
            </a:r>
            <a:endParaRPr lang="en-US"/>
          </a:p>
        </p:txBody>
      </p:sp>
      <p:sp>
        <p:nvSpPr>
          <p:cNvPr id="5" name="Slide Number Placeholder 4"/>
          <p:cNvSpPr>
            <a:spLocks noGrp="1"/>
          </p:cNvSpPr>
          <p:nvPr>
            <p:ph type="sldNum" sz="quarter" idx="12"/>
          </p:nvPr>
        </p:nvSpPr>
        <p:spPr/>
        <p:txBody>
          <a:bodyPr/>
          <a:lstStyle/>
          <a:p>
            <a:fld id="{DC193C66-282E-4D16-B98A-28848DBC7CB3}" type="slidenum">
              <a:rPr lang="en-US" smtClean="0"/>
              <a:pPr/>
              <a:t>3</a:t>
            </a:fld>
            <a:endParaRPr lang="en-US"/>
          </a:p>
        </p:txBody>
      </p:sp>
    </p:spTree>
    <p:extLst>
      <p:ext uri="{BB962C8B-B14F-4D97-AF65-F5344CB8AC3E}">
        <p14:creationId xmlns:p14="http://schemas.microsoft.com/office/powerpoint/2010/main" val="26087744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Reactor Design</a:t>
            </a:r>
            <a:br>
              <a:rPr lang="en-US" sz="3600" dirty="0" smtClean="0"/>
            </a:br>
            <a:r>
              <a:rPr lang="en-US" sz="2400" dirty="0" smtClean="0"/>
              <a:t>Commercial GEN II Reactors</a:t>
            </a:r>
            <a:endParaRPr lang="en-US" sz="2400" dirty="0"/>
          </a:p>
        </p:txBody>
      </p:sp>
      <p:pic>
        <p:nvPicPr>
          <p:cNvPr id="10" name="Content Placeholder 9"/>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01596" y="2209800"/>
            <a:ext cx="3960316" cy="2908357"/>
          </a:xfrm>
        </p:spPr>
      </p:pic>
      <p:pic>
        <p:nvPicPr>
          <p:cNvPr id="11" name="Content Placeholder 10"/>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495800" y="2133600"/>
            <a:ext cx="4350239" cy="3044031"/>
          </a:xfrm>
        </p:spPr>
      </p:pic>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30</a:t>
            </a:fld>
            <a:endParaRPr lang="en-US"/>
          </a:p>
        </p:txBody>
      </p:sp>
      <p:sp>
        <p:nvSpPr>
          <p:cNvPr id="12" name="TextBox 11"/>
          <p:cNvSpPr txBox="1"/>
          <p:nvPr/>
        </p:nvSpPr>
        <p:spPr>
          <a:xfrm>
            <a:off x="948254" y="5334000"/>
            <a:ext cx="2667000" cy="369332"/>
          </a:xfrm>
          <a:prstGeom prst="rect">
            <a:avLst/>
          </a:prstGeom>
          <a:noFill/>
        </p:spPr>
        <p:txBody>
          <a:bodyPr wrap="square" rtlCol="0">
            <a:spAutoFit/>
          </a:bodyPr>
          <a:lstStyle/>
          <a:p>
            <a:r>
              <a:rPr lang="en-US" dirty="0" smtClean="0">
                <a:solidFill>
                  <a:schemeClr val="bg1"/>
                </a:solidFill>
                <a:latin typeface="+mj-lt"/>
              </a:rPr>
              <a:t>pressurized water  reactor</a:t>
            </a:r>
            <a:endParaRPr lang="en-US" dirty="0">
              <a:solidFill>
                <a:schemeClr val="bg1"/>
              </a:solidFill>
              <a:latin typeface="+mj-lt"/>
            </a:endParaRPr>
          </a:p>
        </p:txBody>
      </p:sp>
      <p:sp>
        <p:nvSpPr>
          <p:cNvPr id="13" name="TextBox 12"/>
          <p:cNvSpPr txBox="1"/>
          <p:nvPr/>
        </p:nvSpPr>
        <p:spPr>
          <a:xfrm>
            <a:off x="5451719" y="5301734"/>
            <a:ext cx="2286000" cy="369332"/>
          </a:xfrm>
          <a:prstGeom prst="rect">
            <a:avLst/>
          </a:prstGeom>
          <a:noFill/>
        </p:spPr>
        <p:txBody>
          <a:bodyPr wrap="square" rtlCol="0">
            <a:spAutoFit/>
          </a:bodyPr>
          <a:lstStyle/>
          <a:p>
            <a:r>
              <a:rPr lang="en-US" dirty="0" smtClean="0">
                <a:solidFill>
                  <a:schemeClr val="bg1"/>
                </a:solidFill>
                <a:latin typeface="+mj-lt"/>
              </a:rPr>
              <a:t>boiling water  reactor</a:t>
            </a:r>
            <a:endParaRPr lang="en-US" dirty="0">
              <a:solidFill>
                <a:schemeClr val="bg1"/>
              </a:solidFill>
              <a:latin typeface="+mj-lt"/>
            </a:endParaRPr>
          </a:p>
        </p:txBody>
      </p:sp>
    </p:spTree>
    <p:extLst>
      <p:ext uri="{BB962C8B-B14F-4D97-AF65-F5344CB8AC3E}">
        <p14:creationId xmlns:p14="http://schemas.microsoft.com/office/powerpoint/2010/main" val="9271417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Reactor Design</a:t>
            </a:r>
            <a:br>
              <a:rPr lang="en-US" sz="3600" dirty="0" smtClean="0"/>
            </a:br>
            <a:r>
              <a:rPr lang="en-US" sz="2400" dirty="0" smtClean="0"/>
              <a:t>Commercial GEN II Reactors</a:t>
            </a:r>
            <a:endParaRPr lang="en-US" sz="2400" dirty="0"/>
          </a:p>
        </p:txBody>
      </p:sp>
      <p:pic>
        <p:nvPicPr>
          <p:cNvPr id="11" name="Content Placeholder 10"/>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425576" y="2133600"/>
            <a:ext cx="4338286" cy="3044031"/>
          </a:xfrm>
        </p:spPr>
      </p:pic>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31</a:t>
            </a:fld>
            <a:endParaRPr lang="en-US"/>
          </a:p>
        </p:txBody>
      </p:sp>
      <p:sp>
        <p:nvSpPr>
          <p:cNvPr id="13" name="TextBox 12"/>
          <p:cNvSpPr txBox="1"/>
          <p:nvPr/>
        </p:nvSpPr>
        <p:spPr>
          <a:xfrm>
            <a:off x="5825758" y="5301734"/>
            <a:ext cx="1537922" cy="369332"/>
          </a:xfrm>
          <a:prstGeom prst="rect">
            <a:avLst/>
          </a:prstGeom>
          <a:noFill/>
        </p:spPr>
        <p:txBody>
          <a:bodyPr wrap="square" rtlCol="0">
            <a:spAutoFit/>
          </a:bodyPr>
          <a:lstStyle/>
          <a:p>
            <a:r>
              <a:rPr lang="en-US" dirty="0" smtClean="0">
                <a:solidFill>
                  <a:schemeClr val="bg1"/>
                </a:solidFill>
                <a:latin typeface="+mj-lt"/>
              </a:rPr>
              <a:t>RBMK reactor</a:t>
            </a:r>
            <a:endParaRPr lang="en-US" dirty="0">
              <a:solidFill>
                <a:schemeClr val="bg1"/>
              </a:solidFill>
              <a:latin typeface="+mj-lt"/>
            </a:endParaRPr>
          </a:p>
        </p:txBody>
      </p:sp>
      <p:pic>
        <p:nvPicPr>
          <p:cNvPr id="15" name="Content Placeholder 14"/>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228600" y="2209800"/>
            <a:ext cx="4038600" cy="2939725"/>
          </a:xfrm>
        </p:spPr>
      </p:pic>
      <p:sp>
        <p:nvSpPr>
          <p:cNvPr id="16" name="TextBox 15"/>
          <p:cNvSpPr txBox="1"/>
          <p:nvPr/>
        </p:nvSpPr>
        <p:spPr>
          <a:xfrm>
            <a:off x="1447800" y="5105400"/>
            <a:ext cx="1600200" cy="369332"/>
          </a:xfrm>
          <a:prstGeom prst="rect">
            <a:avLst/>
          </a:prstGeom>
          <a:noFill/>
        </p:spPr>
        <p:txBody>
          <a:bodyPr wrap="square" rtlCol="0">
            <a:spAutoFit/>
          </a:bodyPr>
          <a:lstStyle/>
          <a:p>
            <a:r>
              <a:rPr lang="en-US" dirty="0" smtClean="0">
                <a:solidFill>
                  <a:schemeClr val="bg1"/>
                </a:solidFill>
                <a:latin typeface="+mj-lt"/>
              </a:rPr>
              <a:t>CANDU reactor</a:t>
            </a:r>
            <a:endParaRPr lang="en-US" dirty="0">
              <a:solidFill>
                <a:schemeClr val="bg1"/>
              </a:solidFill>
              <a:latin typeface="+mj-lt"/>
            </a:endParaRPr>
          </a:p>
        </p:txBody>
      </p:sp>
    </p:spTree>
    <p:extLst>
      <p:ext uri="{BB962C8B-B14F-4D97-AF65-F5344CB8AC3E}">
        <p14:creationId xmlns:p14="http://schemas.microsoft.com/office/powerpoint/2010/main" val="33570946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Fuel Cycles: U-</a:t>
            </a:r>
            <a:r>
              <a:rPr lang="en-US" sz="3600" dirty="0" err="1" smtClean="0"/>
              <a:t>Pu</a:t>
            </a:r>
            <a:r>
              <a:rPr lang="en-US" sz="3600" dirty="0" smtClean="0"/>
              <a:t/>
            </a:r>
            <a:br>
              <a:rPr lang="en-US" sz="3600" dirty="0" smtClean="0"/>
            </a:br>
            <a:r>
              <a:rPr lang="en-US" sz="2400" dirty="0" smtClean="0"/>
              <a:t>Types</a:t>
            </a:r>
            <a:endParaRPr lang="en-US" sz="2400" dirty="0"/>
          </a:p>
        </p:txBody>
      </p:sp>
      <p:sp>
        <p:nvSpPr>
          <p:cNvPr id="3" name="Text Placeholder 2"/>
          <p:cNvSpPr>
            <a:spLocks noGrp="1"/>
          </p:cNvSpPr>
          <p:nvPr>
            <p:ph type="body" idx="1"/>
          </p:nvPr>
        </p:nvSpPr>
        <p:spPr/>
        <p:txBody>
          <a:bodyPr/>
          <a:lstStyle/>
          <a:p>
            <a:pPr algn="ctr"/>
            <a:r>
              <a:rPr lang="en-US" dirty="0" smtClean="0">
                <a:solidFill>
                  <a:srgbClr val="FFFF00"/>
                </a:solidFill>
              </a:rPr>
              <a:t>Once Through</a:t>
            </a:r>
            <a:endParaRPr lang="en-US" dirty="0">
              <a:solidFill>
                <a:srgbClr val="FFFF00"/>
              </a:solidFill>
            </a:endParaRPr>
          </a:p>
        </p:txBody>
      </p:sp>
      <p:sp>
        <p:nvSpPr>
          <p:cNvPr id="7" name="Text Placeholder 6"/>
          <p:cNvSpPr>
            <a:spLocks noGrp="1"/>
          </p:cNvSpPr>
          <p:nvPr>
            <p:ph type="body" sz="half" idx="3"/>
          </p:nvPr>
        </p:nvSpPr>
        <p:spPr/>
        <p:txBody>
          <a:bodyPr/>
          <a:lstStyle/>
          <a:p>
            <a:pPr algn="ctr"/>
            <a:r>
              <a:rPr lang="en-US" dirty="0" smtClean="0">
                <a:solidFill>
                  <a:srgbClr val="FFFF00"/>
                </a:solidFill>
              </a:rPr>
              <a:t>Reprocessing</a:t>
            </a:r>
            <a:endParaRPr lang="en-US" dirty="0">
              <a:solidFill>
                <a:srgbClr val="FFFF00"/>
              </a:solidFill>
            </a:endParaRPr>
          </a:p>
        </p:txBody>
      </p:sp>
      <p:pic>
        <p:nvPicPr>
          <p:cNvPr id="8" name="Content Placeholder 7"/>
          <p:cNvPicPr>
            <a:picLocks noGrp="1" noChangeAspect="1"/>
          </p:cNvPicPr>
          <p:nvPr>
            <p:ph sz="quarter" idx="2"/>
          </p:nvPr>
        </p:nvPicPr>
        <p:blipFill>
          <a:blip r:embed="rId3" cstate="print">
            <a:extLst>
              <a:ext uri="{28A0092B-C50C-407E-A947-70E740481C1C}">
                <a14:useLocalDpi xmlns:a14="http://schemas.microsoft.com/office/drawing/2010/main" val="0"/>
              </a:ext>
            </a:extLst>
          </a:blip>
          <a:stretch>
            <a:fillRect/>
          </a:stretch>
        </p:blipFill>
        <p:spPr>
          <a:xfrm>
            <a:off x="381000" y="2186264"/>
            <a:ext cx="4040188" cy="3908968"/>
          </a:xfrm>
        </p:spPr>
      </p:pic>
      <p:pic>
        <p:nvPicPr>
          <p:cNvPr id="10" name="Content Placeholder 9"/>
          <p:cNvPicPr>
            <a:picLocks noGrp="1" noChangeAspect="1"/>
          </p:cNvPicPr>
          <p:nvPr>
            <p:ph sz="quarter" idx="4"/>
          </p:nvPr>
        </p:nvPicPr>
        <p:blipFill>
          <a:blip r:embed="rId4" cstate="print">
            <a:extLst>
              <a:ext uri="{28A0092B-C50C-407E-A947-70E740481C1C}">
                <a14:useLocalDpi xmlns:a14="http://schemas.microsoft.com/office/drawing/2010/main" val="0"/>
              </a:ext>
            </a:extLst>
          </a:blip>
          <a:stretch>
            <a:fillRect/>
          </a:stretch>
        </p:blipFill>
        <p:spPr>
          <a:xfrm>
            <a:off x="4645025" y="2185497"/>
            <a:ext cx="4041775" cy="3910503"/>
          </a:xfrm>
        </p:spPr>
      </p:pic>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32</a:t>
            </a:fld>
            <a:endParaRPr lang="en-US"/>
          </a:p>
        </p:txBody>
      </p:sp>
    </p:spTree>
    <p:extLst>
      <p:ext uri="{BB962C8B-B14F-4D97-AF65-F5344CB8AC3E}">
        <p14:creationId xmlns:p14="http://schemas.microsoft.com/office/powerpoint/2010/main" val="18204797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Nuclear Fuel </a:t>
            </a:r>
            <a:r>
              <a:rPr lang="en-US" dirty="0" smtClean="0"/>
              <a:t>Cycles: </a:t>
            </a:r>
            <a:r>
              <a:rPr lang="en-US" dirty="0"/>
              <a:t>U-</a:t>
            </a:r>
            <a:r>
              <a:rPr lang="en-US" dirty="0" err="1"/>
              <a:t>Pu</a:t>
            </a:r>
            <a:r>
              <a:rPr lang="en-US" sz="3600" dirty="0" smtClean="0"/>
              <a:t/>
            </a:r>
            <a:br>
              <a:rPr lang="en-US" sz="3600" dirty="0" smtClean="0"/>
            </a:br>
            <a:r>
              <a:rPr lang="en-US" sz="2400" dirty="0" smtClean="0"/>
              <a:t>Enrichment</a:t>
            </a:r>
            <a:endParaRPr lang="en-US" sz="2400" dirty="0"/>
          </a:p>
        </p:txBody>
      </p:sp>
      <p:sp>
        <p:nvSpPr>
          <p:cNvPr id="7" name="Content Placeholder 6"/>
          <p:cNvSpPr>
            <a:spLocks noGrp="1"/>
          </p:cNvSpPr>
          <p:nvPr>
            <p:ph sz="half" idx="1"/>
          </p:nvPr>
        </p:nvSpPr>
        <p:spPr>
          <a:xfrm>
            <a:off x="457200" y="1645920"/>
            <a:ext cx="4495800" cy="4663440"/>
          </a:xfrm>
        </p:spPr>
        <p:txBody>
          <a:bodyPr/>
          <a:lstStyle/>
          <a:p>
            <a:r>
              <a:rPr lang="en-US" dirty="0" smtClean="0"/>
              <a:t>because fissile </a:t>
            </a:r>
            <a:r>
              <a:rPr lang="en-US" baseline="30000" dirty="0" smtClean="0"/>
              <a:t>235</a:t>
            </a:r>
            <a:r>
              <a:rPr lang="en-US" dirty="0" smtClean="0"/>
              <a:t>U is only 0.7 % of natural U, for many reactor designs must be enriched</a:t>
            </a:r>
          </a:p>
          <a:p>
            <a:pPr lvl="1"/>
            <a:r>
              <a:rPr lang="en-US" dirty="0" smtClean="0"/>
              <a:t>low-enriched uranium: &lt; 20% </a:t>
            </a:r>
            <a:r>
              <a:rPr lang="en-US" baseline="30000" dirty="0" smtClean="0"/>
              <a:t>235</a:t>
            </a:r>
            <a:r>
              <a:rPr lang="en-US" dirty="0" smtClean="0"/>
              <a:t>U</a:t>
            </a:r>
          </a:p>
          <a:p>
            <a:pPr lvl="2"/>
            <a:r>
              <a:rPr lang="en-US" dirty="0"/>
              <a:t>reactor </a:t>
            </a:r>
            <a:r>
              <a:rPr lang="en-US" dirty="0" smtClean="0"/>
              <a:t>grade: 3-4 %</a:t>
            </a:r>
          </a:p>
          <a:p>
            <a:pPr lvl="1"/>
            <a:r>
              <a:rPr lang="en-US" dirty="0" smtClean="0"/>
              <a:t>highly-enriched uranium: &gt;20 % </a:t>
            </a:r>
            <a:r>
              <a:rPr lang="en-US" baseline="30000" dirty="0" smtClean="0"/>
              <a:t>235</a:t>
            </a:r>
            <a:r>
              <a:rPr lang="en-US" dirty="0" smtClean="0"/>
              <a:t>U</a:t>
            </a:r>
            <a:endParaRPr lang="en-US" dirty="0"/>
          </a:p>
          <a:p>
            <a:pPr lvl="2"/>
            <a:r>
              <a:rPr lang="en-US" dirty="0" smtClean="0"/>
              <a:t> weapons grade: &gt;90 </a:t>
            </a:r>
            <a:r>
              <a:rPr lang="en-US" dirty="0" smtClean="0"/>
              <a:t>%</a:t>
            </a:r>
          </a:p>
          <a:p>
            <a:r>
              <a:rPr lang="en-US" dirty="0"/>
              <a:t>enrichment methods</a:t>
            </a:r>
          </a:p>
          <a:p>
            <a:pPr lvl="1"/>
            <a:r>
              <a:rPr lang="en-US" dirty="0"/>
              <a:t>gaseous diffusion </a:t>
            </a:r>
          </a:p>
          <a:p>
            <a:pPr lvl="1"/>
            <a:r>
              <a:rPr lang="en-US" dirty="0"/>
              <a:t>high-speed centrifuges </a:t>
            </a:r>
          </a:p>
          <a:p>
            <a:pPr lvl="1"/>
            <a:r>
              <a:rPr lang="en-US" dirty="0"/>
              <a:t>dynamic separation</a:t>
            </a:r>
          </a:p>
          <a:p>
            <a:pPr lvl="1"/>
            <a:r>
              <a:rPr lang="en-US" dirty="0"/>
              <a:t>laser enrichment</a:t>
            </a:r>
          </a:p>
          <a:p>
            <a:endParaRPr lang="en-US" dirty="0" smtClean="0"/>
          </a:p>
          <a:p>
            <a:pPr marL="0" indent="0">
              <a:buNone/>
            </a:pPr>
            <a:endParaRPr lang="en-US" dirty="0"/>
          </a:p>
        </p:txBody>
      </p:sp>
      <p:pic>
        <p:nvPicPr>
          <p:cNvPr id="10" name="Content Placeholder 9"/>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181600" y="1676400"/>
            <a:ext cx="3288004" cy="2279890"/>
          </a:xfrm>
        </p:spPr>
      </p:pic>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33</a:t>
            </a:fld>
            <a:endParaRPr lang="en-US"/>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4191000"/>
            <a:ext cx="2609850" cy="2090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05015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Nuclear Fuel </a:t>
            </a:r>
            <a:r>
              <a:rPr lang="en-US" dirty="0" smtClean="0"/>
              <a:t>Cycles: </a:t>
            </a:r>
            <a:r>
              <a:rPr lang="en-US" dirty="0"/>
              <a:t>U-</a:t>
            </a:r>
            <a:r>
              <a:rPr lang="en-US" dirty="0" err="1"/>
              <a:t>Pu</a:t>
            </a:r>
            <a:r>
              <a:rPr lang="en-US" sz="3600" dirty="0" smtClean="0"/>
              <a:t/>
            </a:r>
            <a:br>
              <a:rPr lang="en-US" sz="3600" dirty="0" smtClean="0"/>
            </a:br>
            <a:r>
              <a:rPr lang="en-US" sz="2400" dirty="0" smtClean="0"/>
              <a:t>Fuel Fabrication</a:t>
            </a:r>
            <a:endParaRPr lang="en-US" sz="2400" dirty="0"/>
          </a:p>
        </p:txBody>
      </p:sp>
      <p:sp>
        <p:nvSpPr>
          <p:cNvPr id="7" name="Content Placeholder 6"/>
          <p:cNvSpPr>
            <a:spLocks noGrp="1"/>
          </p:cNvSpPr>
          <p:nvPr>
            <p:ph sz="half" idx="1"/>
          </p:nvPr>
        </p:nvSpPr>
        <p:spPr/>
        <p:txBody>
          <a:bodyPr>
            <a:normAutofit lnSpcReduction="10000"/>
          </a:bodyPr>
          <a:lstStyle/>
          <a:p>
            <a:r>
              <a:rPr lang="en-US" dirty="0" smtClean="0"/>
              <a:t>enriched uranium converted to UO</a:t>
            </a:r>
            <a:r>
              <a:rPr lang="en-US" baseline="-25000" dirty="0" smtClean="0"/>
              <a:t>2</a:t>
            </a:r>
          </a:p>
          <a:p>
            <a:pPr marL="274320" lvl="1" indent="-274320">
              <a:buClr>
                <a:srgbClr val="FF0000"/>
              </a:buClr>
              <a:buSzPct val="95000"/>
              <a:buFont typeface="Courier New" pitchFamily="49" charset="0"/>
              <a:buChar char="o"/>
            </a:pPr>
            <a:r>
              <a:rPr lang="en-US" sz="2200" dirty="0" smtClean="0"/>
              <a:t>fabricated into fuel pellets, which must:</a:t>
            </a:r>
          </a:p>
          <a:p>
            <a:pPr marL="548640" lvl="2" indent="-274320">
              <a:buClr>
                <a:srgbClr val="FF0000"/>
              </a:buClr>
              <a:buSzPct val="95000"/>
              <a:buFont typeface="Courier New" pitchFamily="49" charset="0"/>
              <a:buChar char="o"/>
            </a:pPr>
            <a:r>
              <a:rPr lang="en-US" dirty="0" smtClean="0"/>
              <a:t>conduct heat</a:t>
            </a:r>
          </a:p>
          <a:p>
            <a:pPr marL="548640" lvl="2" indent="-274320">
              <a:buClr>
                <a:srgbClr val="FF0000"/>
              </a:buClr>
              <a:buSzPct val="95000"/>
              <a:buFont typeface="Courier New" pitchFamily="49" charset="0"/>
              <a:buChar char="o"/>
            </a:pPr>
            <a:r>
              <a:rPr lang="en-US" dirty="0" smtClean="0"/>
              <a:t>contain fission products</a:t>
            </a:r>
          </a:p>
          <a:p>
            <a:pPr marL="274320" lvl="1" indent="-274320">
              <a:buClr>
                <a:srgbClr val="FF0000"/>
              </a:buClr>
              <a:buSzPct val="95000"/>
              <a:buFont typeface="Courier New" pitchFamily="49" charset="0"/>
              <a:buChar char="o"/>
            </a:pPr>
            <a:r>
              <a:rPr lang="en-US" dirty="0" smtClean="0"/>
              <a:t>pellets assembled into fuel rods and rods combined to make fuel assemblies</a:t>
            </a:r>
            <a:endParaRPr lang="en-US" dirty="0"/>
          </a:p>
          <a:p>
            <a:pPr lvl="1"/>
            <a:r>
              <a:rPr lang="en-US" dirty="0" smtClean="0"/>
              <a:t>exact configuration depends on reactor</a:t>
            </a:r>
          </a:p>
          <a:p>
            <a:r>
              <a:rPr lang="en-US" dirty="0" smtClean="0"/>
              <a:t>all of these elements can be handled safely without shielding</a:t>
            </a:r>
            <a:endParaRPr lang="en-US" dirty="0"/>
          </a:p>
        </p:txBody>
      </p:sp>
      <p:pic>
        <p:nvPicPr>
          <p:cNvPr id="10" name="Content Placeholder 9"/>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45248" y="1828800"/>
            <a:ext cx="4001121" cy="4343400"/>
          </a:xfrm>
        </p:spPr>
      </p:pic>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34</a:t>
            </a:fld>
            <a:endParaRPr lang="en-US"/>
          </a:p>
        </p:txBody>
      </p:sp>
    </p:spTree>
    <p:extLst>
      <p:ext uri="{BB962C8B-B14F-4D97-AF65-F5344CB8AC3E}">
        <p14:creationId xmlns:p14="http://schemas.microsoft.com/office/powerpoint/2010/main" val="236500179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Nuclear Fuel </a:t>
            </a:r>
            <a:r>
              <a:rPr lang="en-US" dirty="0" smtClean="0"/>
              <a:t>Cycles: </a:t>
            </a:r>
            <a:r>
              <a:rPr lang="en-US" dirty="0"/>
              <a:t>U-</a:t>
            </a:r>
            <a:r>
              <a:rPr lang="en-US" dirty="0" err="1"/>
              <a:t>Pu</a:t>
            </a:r>
            <a:r>
              <a:rPr lang="en-US" sz="3600" dirty="0" smtClean="0"/>
              <a:t/>
            </a:r>
            <a:br>
              <a:rPr lang="en-US" sz="3600" dirty="0" smtClean="0"/>
            </a:br>
            <a:r>
              <a:rPr lang="en-US" sz="2400" dirty="0" smtClean="0"/>
              <a:t>Irradiation</a:t>
            </a:r>
            <a:endParaRPr lang="en-US" sz="2400" dirty="0"/>
          </a:p>
        </p:txBody>
      </p:sp>
      <p:sp>
        <p:nvSpPr>
          <p:cNvPr id="7" name="Content Placeholder 6"/>
          <p:cNvSpPr>
            <a:spLocks noGrp="1"/>
          </p:cNvSpPr>
          <p:nvPr>
            <p:ph sz="half" idx="1"/>
          </p:nvPr>
        </p:nvSpPr>
        <p:spPr/>
        <p:txBody>
          <a:bodyPr>
            <a:normAutofit/>
          </a:bodyPr>
          <a:lstStyle/>
          <a:p>
            <a:r>
              <a:rPr lang="en-US" dirty="0" smtClean="0"/>
              <a:t>fuel assemblies put in reactor for irradiation</a:t>
            </a:r>
            <a:endParaRPr lang="en-US" baseline="-25000" dirty="0" smtClean="0"/>
          </a:p>
          <a:p>
            <a:pPr marL="274320" lvl="1" indent="-274320">
              <a:buClr>
                <a:srgbClr val="FF0000"/>
              </a:buClr>
              <a:buSzPct val="95000"/>
              <a:buFont typeface="Courier New" pitchFamily="49" charset="0"/>
              <a:buChar char="o"/>
            </a:pPr>
            <a:r>
              <a:rPr lang="en-US" dirty="0" smtClean="0"/>
              <a:t>light-water reactors:</a:t>
            </a:r>
          </a:p>
          <a:p>
            <a:pPr marL="548640" lvl="2" indent="-274320">
              <a:buClr>
                <a:srgbClr val="FF0000"/>
              </a:buClr>
              <a:buSzPct val="95000"/>
              <a:buFont typeface="Courier New" pitchFamily="49" charset="0"/>
              <a:buChar char="o"/>
            </a:pPr>
            <a:r>
              <a:rPr lang="en-US" dirty="0" smtClean="0"/>
              <a:t>shut down for refueling</a:t>
            </a:r>
          </a:p>
          <a:p>
            <a:pPr marL="548640" lvl="2" indent="-274320">
              <a:buClr>
                <a:srgbClr val="FF0000"/>
              </a:buClr>
              <a:buSzPct val="95000"/>
              <a:buFont typeface="Courier New" pitchFamily="49" charset="0"/>
              <a:buChar char="o"/>
            </a:pPr>
            <a:r>
              <a:rPr lang="en-US" dirty="0" smtClean="0"/>
              <a:t>1/3-1/2 of assemblies replaced</a:t>
            </a:r>
          </a:p>
          <a:p>
            <a:pPr marL="548640" lvl="2" indent="-274320">
              <a:buClr>
                <a:srgbClr val="FF0000"/>
              </a:buClr>
              <a:buSzPct val="95000"/>
              <a:buFont typeface="Courier New" pitchFamily="49" charset="0"/>
              <a:buChar char="o"/>
            </a:pPr>
            <a:r>
              <a:rPr lang="en-US" dirty="0" smtClean="0"/>
              <a:t>fuel stays in reactor on average 54 months</a:t>
            </a:r>
          </a:p>
          <a:p>
            <a:pPr marL="274320" lvl="1" indent="-274320">
              <a:buClr>
                <a:srgbClr val="FF0000"/>
              </a:buClr>
              <a:buSzPct val="95000"/>
              <a:buFont typeface="Courier New" pitchFamily="49" charset="0"/>
              <a:buChar char="o"/>
            </a:pPr>
            <a:r>
              <a:rPr lang="en-US" dirty="0" smtClean="0"/>
              <a:t>heavy water reactors:</a:t>
            </a:r>
          </a:p>
          <a:p>
            <a:pPr marL="548640" lvl="2" indent="-274320">
              <a:buClr>
                <a:srgbClr val="FF0000"/>
              </a:buClr>
              <a:buSzPct val="95000"/>
              <a:buFont typeface="Courier New" pitchFamily="49" charset="0"/>
              <a:buChar char="o"/>
            </a:pPr>
            <a:r>
              <a:rPr lang="en-US" dirty="0" smtClean="0"/>
              <a:t>refueled during operation</a:t>
            </a:r>
          </a:p>
          <a:p>
            <a:pPr marL="548640" lvl="2" indent="-274320">
              <a:buClr>
                <a:srgbClr val="FF0000"/>
              </a:buClr>
              <a:buSzPct val="95000"/>
              <a:buFont typeface="Courier New" pitchFamily="49" charset="0"/>
              <a:buChar char="o"/>
            </a:pPr>
            <a:r>
              <a:rPr lang="en-US" dirty="0" smtClean="0"/>
              <a:t>fuel assemblies removed when burned up</a:t>
            </a:r>
          </a:p>
          <a:p>
            <a:pPr marL="548640" lvl="2" indent="-274320">
              <a:buClr>
                <a:srgbClr val="FF0000"/>
              </a:buClr>
              <a:buSzPct val="95000"/>
              <a:buFont typeface="Courier New" pitchFamily="49" charset="0"/>
              <a:buChar char="o"/>
            </a:pPr>
            <a:r>
              <a:rPr lang="en-US" smtClean="0"/>
              <a:t>assemblies </a:t>
            </a:r>
            <a:r>
              <a:rPr lang="en-US" dirty="0" smtClean="0"/>
              <a:t>are removed and charged independently</a:t>
            </a:r>
          </a:p>
          <a:p>
            <a:pPr marL="548640" lvl="2" indent="-274320">
              <a:buClr>
                <a:srgbClr val="FF0000"/>
              </a:buClr>
              <a:buSzPct val="95000"/>
              <a:buFont typeface="Courier New" pitchFamily="49" charset="0"/>
              <a:buChar char="o"/>
            </a:pPr>
            <a:endParaRPr lang="en-US" dirty="0" smtClean="0"/>
          </a:p>
          <a:p>
            <a:pPr marL="548640" lvl="2" indent="-274320">
              <a:buClr>
                <a:srgbClr val="FF0000"/>
              </a:buClr>
              <a:buSzPct val="95000"/>
              <a:buFont typeface="Courier New" pitchFamily="49" charset="0"/>
              <a:buChar char="o"/>
            </a:pPr>
            <a:endParaRPr lang="en-US" dirty="0" smtClean="0"/>
          </a:p>
          <a:p>
            <a:pPr marL="548640" lvl="2" indent="-274320">
              <a:buClr>
                <a:srgbClr val="FF0000"/>
              </a:buClr>
              <a:buSzPct val="95000"/>
              <a:buFont typeface="Courier New" pitchFamily="49" charset="0"/>
              <a:buChar char="o"/>
            </a:pPr>
            <a:endParaRPr lang="en-US" dirty="0" smtClean="0"/>
          </a:p>
        </p:txBody>
      </p:sp>
      <p:pic>
        <p:nvPicPr>
          <p:cNvPr id="10" name="Content Placeholder 9"/>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419600" y="1905000"/>
            <a:ext cx="4022353" cy="3946618"/>
          </a:xfrm>
        </p:spPr>
      </p:pic>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35</a:t>
            </a:fld>
            <a:endParaRPr lang="en-US"/>
          </a:p>
        </p:txBody>
      </p:sp>
    </p:spTree>
    <p:extLst>
      <p:ext uri="{BB962C8B-B14F-4D97-AF65-F5344CB8AC3E}">
        <p14:creationId xmlns:p14="http://schemas.microsoft.com/office/powerpoint/2010/main" val="17202591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Nuclear Fuel </a:t>
            </a:r>
            <a:r>
              <a:rPr lang="en-US" dirty="0" smtClean="0"/>
              <a:t>Cycles: </a:t>
            </a:r>
            <a:r>
              <a:rPr lang="en-US" dirty="0"/>
              <a:t>U-</a:t>
            </a:r>
            <a:r>
              <a:rPr lang="en-US" dirty="0" err="1"/>
              <a:t>Pu</a:t>
            </a:r>
            <a:r>
              <a:rPr lang="en-US" sz="3600" dirty="0" smtClean="0"/>
              <a:t/>
            </a:r>
            <a:br>
              <a:rPr lang="en-US" sz="3600" dirty="0" smtClean="0"/>
            </a:br>
            <a:r>
              <a:rPr lang="en-US" sz="2400" dirty="0" smtClean="0"/>
              <a:t>Irradiation</a:t>
            </a:r>
            <a:endParaRPr lang="en-US" sz="2400" dirty="0"/>
          </a:p>
        </p:txBody>
      </p:sp>
      <p:sp>
        <p:nvSpPr>
          <p:cNvPr id="7" name="Content Placeholder 6"/>
          <p:cNvSpPr>
            <a:spLocks noGrp="1"/>
          </p:cNvSpPr>
          <p:nvPr>
            <p:ph sz="half" idx="1"/>
          </p:nvPr>
        </p:nvSpPr>
        <p:spPr/>
        <p:txBody>
          <a:bodyPr>
            <a:normAutofit/>
          </a:bodyPr>
          <a:lstStyle/>
          <a:p>
            <a:r>
              <a:rPr lang="en-US" dirty="0" smtClean="0"/>
              <a:t>now contains:</a:t>
            </a:r>
            <a:endParaRPr lang="en-US" baseline="-25000" dirty="0" smtClean="0"/>
          </a:p>
          <a:p>
            <a:pPr marL="548640" lvl="2" indent="-274320">
              <a:buClr>
                <a:srgbClr val="FF0000"/>
              </a:buClr>
              <a:buSzPct val="95000"/>
              <a:buFont typeface="Courier New" pitchFamily="49" charset="0"/>
              <a:buChar char="o"/>
            </a:pPr>
            <a:r>
              <a:rPr lang="en-US" dirty="0" smtClean="0"/>
              <a:t>fission products</a:t>
            </a:r>
          </a:p>
          <a:p>
            <a:pPr marL="548640" lvl="2" indent="-274320">
              <a:buClr>
                <a:srgbClr val="FF0000"/>
              </a:buClr>
              <a:buSzPct val="95000"/>
              <a:buFont typeface="Courier New" pitchFamily="49" charset="0"/>
              <a:buChar char="o"/>
            </a:pPr>
            <a:r>
              <a:rPr lang="en-US" dirty="0" err="1" smtClean="0"/>
              <a:t>transuranics</a:t>
            </a:r>
            <a:r>
              <a:rPr lang="en-US" dirty="0" smtClean="0"/>
              <a:t> (Z  &gt; 92)</a:t>
            </a:r>
          </a:p>
          <a:p>
            <a:pPr marL="548640" lvl="2" indent="-274320">
              <a:buClr>
                <a:srgbClr val="FF0000"/>
              </a:buClr>
              <a:buSzPct val="95000"/>
              <a:buFont typeface="Courier New" pitchFamily="49" charset="0"/>
              <a:buChar char="o"/>
            </a:pPr>
            <a:r>
              <a:rPr lang="en-US" dirty="0" err="1" smtClean="0"/>
              <a:t>unfissioned</a:t>
            </a:r>
            <a:r>
              <a:rPr lang="en-US" dirty="0" smtClean="0"/>
              <a:t>  </a:t>
            </a:r>
            <a:r>
              <a:rPr lang="en-US" baseline="30000" dirty="0" smtClean="0"/>
              <a:t>235</a:t>
            </a:r>
            <a:r>
              <a:rPr lang="en-US" dirty="0" smtClean="0"/>
              <a:t>U</a:t>
            </a:r>
          </a:p>
          <a:p>
            <a:pPr marL="548640" lvl="2" indent="-274320">
              <a:buClr>
                <a:srgbClr val="FF0000"/>
              </a:buClr>
              <a:buSzPct val="95000"/>
              <a:buFont typeface="Courier New" pitchFamily="49" charset="0"/>
              <a:buChar char="o"/>
            </a:pPr>
            <a:r>
              <a:rPr lang="en-US" baseline="30000" dirty="0" smtClean="0"/>
              <a:t>238</a:t>
            </a:r>
            <a:r>
              <a:rPr lang="en-US" dirty="0" smtClean="0"/>
              <a:t>U (lots)</a:t>
            </a:r>
          </a:p>
          <a:p>
            <a:pPr marL="548640" lvl="2" indent="-274320">
              <a:buClr>
                <a:srgbClr val="FF0000"/>
              </a:buClr>
              <a:buSzPct val="95000"/>
              <a:buFont typeface="Courier New" pitchFamily="49" charset="0"/>
              <a:buChar char="o"/>
            </a:pPr>
            <a:r>
              <a:rPr lang="en-US" dirty="0" smtClean="0"/>
              <a:t>new uranium isotopes: </a:t>
            </a:r>
            <a:r>
              <a:rPr lang="en-US" baseline="30000" dirty="0" smtClean="0"/>
              <a:t>233</a:t>
            </a:r>
            <a:r>
              <a:rPr lang="en-US" dirty="0" smtClean="0"/>
              <a:t>U</a:t>
            </a:r>
          </a:p>
          <a:p>
            <a:pPr marL="274320" lvl="1" indent="-274320">
              <a:buClr>
                <a:srgbClr val="FF0000"/>
              </a:buClr>
              <a:buSzPct val="95000"/>
              <a:buFont typeface="Courier New" pitchFamily="49" charset="0"/>
              <a:buChar char="o"/>
            </a:pPr>
            <a:r>
              <a:rPr lang="en-US" dirty="0" smtClean="0"/>
              <a:t>when come out of reactor, pellets are:</a:t>
            </a:r>
          </a:p>
          <a:p>
            <a:pPr marL="548640" lvl="2" indent="-274320">
              <a:buClr>
                <a:srgbClr val="FF0000"/>
              </a:buClr>
              <a:buSzPct val="95000"/>
              <a:buFont typeface="Courier New" pitchFamily="49" charset="0"/>
              <a:buChar char="o"/>
            </a:pPr>
            <a:r>
              <a:rPr lang="en-US" dirty="0" smtClean="0"/>
              <a:t>highly radioactive</a:t>
            </a:r>
          </a:p>
          <a:p>
            <a:pPr marL="548640" lvl="2" indent="-274320">
              <a:buClr>
                <a:srgbClr val="FF0000"/>
              </a:buClr>
              <a:buSzPct val="95000"/>
              <a:buFont typeface="Courier New" pitchFamily="49" charset="0"/>
              <a:buChar char="o"/>
            </a:pPr>
            <a:r>
              <a:rPr lang="en-US" dirty="0" smtClean="0"/>
              <a:t>very hot</a:t>
            </a:r>
          </a:p>
        </p:txBody>
      </p:sp>
      <p:pic>
        <p:nvPicPr>
          <p:cNvPr id="10" name="Content Placeholder 9"/>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716777"/>
            <a:ext cx="4098169" cy="2629720"/>
          </a:xfrm>
        </p:spPr>
      </p:pic>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36</a:t>
            </a:fld>
            <a:endParaRPr lang="en-US"/>
          </a:p>
        </p:txBody>
      </p:sp>
    </p:spTree>
    <p:extLst>
      <p:ext uri="{BB962C8B-B14F-4D97-AF65-F5344CB8AC3E}">
        <p14:creationId xmlns:p14="http://schemas.microsoft.com/office/powerpoint/2010/main" val="18719367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Fuel Cycles: U-</a:t>
            </a:r>
            <a:r>
              <a:rPr lang="en-US" sz="3600" dirty="0" err="1" smtClean="0"/>
              <a:t>Pu</a:t>
            </a:r>
            <a:r>
              <a:rPr lang="en-US" sz="3600" dirty="0" smtClean="0"/>
              <a:t/>
            </a:r>
            <a:br>
              <a:rPr lang="en-US" sz="3600" dirty="0" smtClean="0"/>
            </a:br>
            <a:r>
              <a:rPr lang="en-US" sz="2400" dirty="0" smtClean="0"/>
              <a:t>Storage</a:t>
            </a:r>
            <a:endParaRPr lang="en-US" sz="2400" dirty="0"/>
          </a:p>
        </p:txBody>
      </p:sp>
      <p:sp>
        <p:nvSpPr>
          <p:cNvPr id="3" name="Text Placeholder 2"/>
          <p:cNvSpPr>
            <a:spLocks noGrp="1"/>
          </p:cNvSpPr>
          <p:nvPr>
            <p:ph type="body" idx="1"/>
          </p:nvPr>
        </p:nvSpPr>
        <p:spPr/>
        <p:txBody>
          <a:bodyPr/>
          <a:lstStyle/>
          <a:p>
            <a:pPr algn="ctr"/>
            <a:r>
              <a:rPr lang="en-US" dirty="0" smtClean="0">
                <a:solidFill>
                  <a:srgbClr val="FFFF00"/>
                </a:solidFill>
              </a:rPr>
              <a:t>Once Through</a:t>
            </a:r>
            <a:endParaRPr lang="en-US" dirty="0">
              <a:solidFill>
                <a:srgbClr val="FFFF00"/>
              </a:solidFill>
            </a:endParaRPr>
          </a:p>
        </p:txBody>
      </p:sp>
      <p:pic>
        <p:nvPicPr>
          <p:cNvPr id="8" name="Content Placeholder 7"/>
          <p:cNvPicPr>
            <a:picLocks noGrp="1" noChangeAspect="1"/>
          </p:cNvPicPr>
          <p:nvPr>
            <p:ph sz="quarter" idx="2"/>
          </p:nvPr>
        </p:nvPicPr>
        <p:blipFill>
          <a:blip r:embed="rId3" cstate="print">
            <a:extLst>
              <a:ext uri="{28A0092B-C50C-407E-A947-70E740481C1C}">
                <a14:useLocalDpi xmlns:a14="http://schemas.microsoft.com/office/drawing/2010/main" val="0"/>
              </a:ext>
            </a:extLst>
          </a:blip>
          <a:stretch>
            <a:fillRect/>
          </a:stretch>
        </p:blipFill>
        <p:spPr>
          <a:xfrm>
            <a:off x="381000" y="2186264"/>
            <a:ext cx="4040188" cy="3908968"/>
          </a:xfrm>
        </p:spPr>
      </p:pic>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37</a:t>
            </a:fld>
            <a:endParaRPr lang="en-US"/>
          </a:p>
        </p:txBody>
      </p:sp>
      <p:pic>
        <p:nvPicPr>
          <p:cNvPr id="12" name="Content Placeholder 11"/>
          <p:cNvPicPr>
            <a:picLocks noGrp="1" noChangeAspect="1"/>
          </p:cNvPicPr>
          <p:nvPr>
            <p:ph sz="quarter" idx="4"/>
          </p:nvPr>
        </p:nvPicPr>
        <p:blipFill>
          <a:blip r:embed="rId4" cstate="print">
            <a:extLst>
              <a:ext uri="{28A0092B-C50C-407E-A947-70E740481C1C}">
                <a14:useLocalDpi xmlns:a14="http://schemas.microsoft.com/office/drawing/2010/main" val="0"/>
              </a:ext>
            </a:extLst>
          </a:blip>
          <a:stretch>
            <a:fillRect/>
          </a:stretch>
        </p:blipFill>
        <p:spPr>
          <a:xfrm>
            <a:off x="4918272" y="3962400"/>
            <a:ext cx="3810000" cy="2409825"/>
          </a:xfrm>
        </p:spPr>
      </p:pic>
      <p:pic>
        <p:nvPicPr>
          <p:cNvPr id="13" name="Content Placeholder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57800" y="1663944"/>
            <a:ext cx="3130944" cy="2181225"/>
          </a:xfrm>
          <a:prstGeom prst="rect">
            <a:avLst/>
          </a:prstGeom>
        </p:spPr>
      </p:pic>
    </p:spTree>
    <p:extLst>
      <p:ext uri="{BB962C8B-B14F-4D97-AF65-F5344CB8AC3E}">
        <p14:creationId xmlns:p14="http://schemas.microsoft.com/office/powerpoint/2010/main" val="6966445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Fuel Cycles: U-</a:t>
            </a:r>
            <a:r>
              <a:rPr lang="en-US" sz="3600" dirty="0" err="1" smtClean="0"/>
              <a:t>Pu</a:t>
            </a:r>
            <a:r>
              <a:rPr lang="en-US" sz="3600" dirty="0" smtClean="0"/>
              <a:t/>
            </a:r>
            <a:br>
              <a:rPr lang="en-US" sz="3600" dirty="0" smtClean="0"/>
            </a:br>
            <a:r>
              <a:rPr lang="en-US" sz="2400" dirty="0" smtClean="0"/>
              <a:t>Reprocessing</a:t>
            </a:r>
            <a:endParaRPr lang="en-US" sz="2400" dirty="0"/>
          </a:p>
        </p:txBody>
      </p:sp>
      <p:sp>
        <p:nvSpPr>
          <p:cNvPr id="3" name="Text Placeholder 2"/>
          <p:cNvSpPr>
            <a:spLocks noGrp="1"/>
          </p:cNvSpPr>
          <p:nvPr>
            <p:ph type="body" idx="1"/>
          </p:nvPr>
        </p:nvSpPr>
        <p:spPr/>
        <p:txBody>
          <a:bodyPr/>
          <a:lstStyle/>
          <a:p>
            <a:pPr algn="ctr"/>
            <a:r>
              <a:rPr lang="en-US" dirty="0" smtClean="0">
                <a:solidFill>
                  <a:srgbClr val="FFFF00"/>
                </a:solidFill>
              </a:rPr>
              <a:t>Reprocessing</a:t>
            </a:r>
            <a:endParaRPr lang="en-US" dirty="0">
              <a:solidFill>
                <a:srgbClr val="FFFF00"/>
              </a:solidFill>
            </a:endParaRPr>
          </a:p>
        </p:txBody>
      </p:sp>
      <p:pic>
        <p:nvPicPr>
          <p:cNvPr id="8" name="Content Placeholder 7"/>
          <p:cNvPicPr>
            <a:picLocks noGrp="1" noChangeAspect="1"/>
          </p:cNvPicPr>
          <p:nvPr>
            <p:ph sz="quarter" idx="2"/>
          </p:nvPr>
        </p:nvPicPr>
        <p:blipFill>
          <a:blip r:embed="rId3" cstate="print">
            <a:extLst>
              <a:ext uri="{28A0092B-C50C-407E-A947-70E740481C1C}">
                <a14:useLocalDpi xmlns:a14="http://schemas.microsoft.com/office/drawing/2010/main" val="0"/>
              </a:ext>
            </a:extLst>
          </a:blip>
          <a:stretch>
            <a:fillRect/>
          </a:stretch>
        </p:blipFill>
        <p:spPr>
          <a:xfrm>
            <a:off x="382584" y="2186264"/>
            <a:ext cx="4037020" cy="3908968"/>
          </a:xfrm>
        </p:spPr>
      </p:pic>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38</a:t>
            </a:fld>
            <a:endParaRPr lang="en-US"/>
          </a:p>
        </p:txBody>
      </p:sp>
      <p:pic>
        <p:nvPicPr>
          <p:cNvPr id="12" name="Content Placeholder 11"/>
          <p:cNvPicPr>
            <a:picLocks noGrp="1" noChangeAspect="1"/>
          </p:cNvPicPr>
          <p:nvPr>
            <p:ph sz="quarter" idx="4"/>
          </p:nvPr>
        </p:nvPicPr>
        <p:blipFill>
          <a:blip r:embed="rId4" cstate="print">
            <a:extLst>
              <a:ext uri="{28A0092B-C50C-407E-A947-70E740481C1C}">
                <a14:useLocalDpi xmlns:a14="http://schemas.microsoft.com/office/drawing/2010/main" val="0"/>
              </a:ext>
            </a:extLst>
          </a:blip>
          <a:stretch>
            <a:fillRect/>
          </a:stretch>
        </p:blipFill>
        <p:spPr>
          <a:xfrm>
            <a:off x="4648200" y="2590800"/>
            <a:ext cx="3962400" cy="2984235"/>
          </a:xfrm>
        </p:spPr>
      </p:pic>
      <p:sp>
        <p:nvSpPr>
          <p:cNvPr id="13" name="TextBox 12"/>
          <p:cNvSpPr txBox="1"/>
          <p:nvPr/>
        </p:nvSpPr>
        <p:spPr>
          <a:xfrm>
            <a:off x="5448628" y="5562600"/>
            <a:ext cx="2361544" cy="369332"/>
          </a:xfrm>
          <a:prstGeom prst="rect">
            <a:avLst/>
          </a:prstGeom>
          <a:noFill/>
        </p:spPr>
        <p:txBody>
          <a:bodyPr wrap="none" rtlCol="0">
            <a:spAutoFit/>
          </a:bodyPr>
          <a:lstStyle/>
          <a:p>
            <a:r>
              <a:rPr lang="en-US" dirty="0" smtClean="0">
                <a:solidFill>
                  <a:schemeClr val="bg1"/>
                </a:solidFill>
                <a:latin typeface="+mj-lt"/>
              </a:rPr>
              <a:t>UK reprocessing facility</a:t>
            </a:r>
            <a:endParaRPr lang="en-US" dirty="0">
              <a:solidFill>
                <a:schemeClr val="bg1"/>
              </a:solidFill>
              <a:latin typeface="+mj-lt"/>
            </a:endParaRPr>
          </a:p>
        </p:txBody>
      </p:sp>
    </p:spTree>
    <p:extLst>
      <p:ext uri="{BB962C8B-B14F-4D97-AF65-F5344CB8AC3E}">
        <p14:creationId xmlns:p14="http://schemas.microsoft.com/office/powerpoint/2010/main" val="3582025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Issues and Concerns</a:t>
            </a:r>
            <a:br>
              <a:rPr lang="en-US" sz="3600" dirty="0" smtClean="0"/>
            </a:br>
            <a:r>
              <a:rPr lang="en-US" sz="2400" dirty="0" smtClean="0"/>
              <a:t>Introduction</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39</a:t>
            </a:fld>
            <a:endParaRPr lang="en-US"/>
          </a:p>
        </p:txBody>
      </p:sp>
      <p:sp>
        <p:nvSpPr>
          <p:cNvPr id="7" name="Content Placeholder 6"/>
          <p:cNvSpPr>
            <a:spLocks noGrp="1"/>
          </p:cNvSpPr>
          <p:nvPr>
            <p:ph idx="1"/>
          </p:nvPr>
        </p:nvSpPr>
        <p:spPr/>
        <p:txBody>
          <a:bodyPr/>
          <a:lstStyle/>
          <a:p>
            <a:r>
              <a:rPr lang="en-US" dirty="0" smtClean="0"/>
              <a:t>waste disposal</a:t>
            </a:r>
          </a:p>
          <a:p>
            <a:r>
              <a:rPr lang="en-US" dirty="0" smtClean="0"/>
              <a:t>accidents</a:t>
            </a:r>
          </a:p>
          <a:p>
            <a:r>
              <a:rPr lang="en-US" dirty="0" smtClean="0"/>
              <a:t>proliferation</a:t>
            </a:r>
          </a:p>
          <a:p>
            <a:r>
              <a:rPr lang="en-US" dirty="0" smtClean="0"/>
              <a:t>terrorism</a:t>
            </a:r>
          </a:p>
          <a:p>
            <a:r>
              <a:rPr lang="en-US" dirty="0" smtClean="0"/>
              <a:t>radiation</a:t>
            </a:r>
          </a:p>
          <a:p>
            <a:r>
              <a:rPr lang="en-US" dirty="0" smtClean="0"/>
              <a:t>decommissioning</a:t>
            </a:r>
            <a:endParaRPr lang="en-US" dirty="0"/>
          </a:p>
        </p:txBody>
      </p:sp>
    </p:spTree>
    <p:extLst>
      <p:ext uri="{BB962C8B-B14F-4D97-AF65-F5344CB8AC3E}">
        <p14:creationId xmlns:p14="http://schemas.microsoft.com/office/powerpoint/2010/main" val="1277392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3600" dirty="0" smtClean="0"/>
              <a:t>A Quick Look at Nuclear Power</a:t>
            </a:r>
            <a:r>
              <a:rPr lang="en-US" dirty="0" smtClean="0"/>
              <a:t/>
            </a:r>
            <a:br>
              <a:rPr lang="en-US" dirty="0" smtClean="0"/>
            </a:br>
            <a:r>
              <a:rPr lang="en-US" sz="2400" dirty="0" smtClean="0"/>
              <a:t>Global Electricity Sector</a:t>
            </a:r>
            <a:endParaRPr lang="en-US" dirty="0"/>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91482" y="1780042"/>
            <a:ext cx="7561036" cy="4392158"/>
          </a:xfrm>
        </p:spPr>
      </p:pic>
      <p:sp>
        <p:nvSpPr>
          <p:cNvPr id="4" name="Date Placeholder 3"/>
          <p:cNvSpPr>
            <a:spLocks noGrp="1"/>
          </p:cNvSpPr>
          <p:nvPr>
            <p:ph type="dt" sz="half" idx="10"/>
          </p:nvPr>
        </p:nvSpPr>
        <p:spPr/>
        <p:txBody>
          <a:bodyPr/>
          <a:lstStyle/>
          <a:p>
            <a:r>
              <a:rPr lang="en-US" smtClean="0"/>
              <a:t>30-Oct-10</a:t>
            </a:r>
            <a:endParaRPr lang="en-US"/>
          </a:p>
        </p:txBody>
      </p:sp>
      <p:sp>
        <p:nvSpPr>
          <p:cNvPr id="6" name="Footer Placeholder 5"/>
          <p:cNvSpPr>
            <a:spLocks noGrp="1"/>
          </p:cNvSpPr>
          <p:nvPr>
            <p:ph type="ftr" sz="quarter" idx="11"/>
          </p:nvPr>
        </p:nvSpPr>
        <p:spPr/>
        <p:txBody>
          <a:bodyPr/>
          <a:lstStyle/>
          <a:p>
            <a:r>
              <a:rPr lang="en-US" smtClean="0"/>
              <a:t>2010 GSA Teaching Energy Workshop</a:t>
            </a:r>
            <a:endParaRPr lang="en-US"/>
          </a:p>
        </p:txBody>
      </p:sp>
      <p:sp>
        <p:nvSpPr>
          <p:cNvPr id="5" name="Slide Number Placeholder 4"/>
          <p:cNvSpPr>
            <a:spLocks noGrp="1"/>
          </p:cNvSpPr>
          <p:nvPr>
            <p:ph type="sldNum" sz="quarter" idx="12"/>
          </p:nvPr>
        </p:nvSpPr>
        <p:spPr/>
        <p:txBody>
          <a:bodyPr/>
          <a:lstStyle/>
          <a:p>
            <a:fld id="{DC193C66-282E-4D16-B98A-28848DBC7CB3}" type="slidenum">
              <a:rPr lang="en-US" smtClean="0"/>
              <a:pPr/>
              <a:t>4</a:t>
            </a:fld>
            <a:endParaRPr lang="en-US"/>
          </a:p>
        </p:txBody>
      </p:sp>
    </p:spTree>
    <p:extLst>
      <p:ext uri="{BB962C8B-B14F-4D97-AF65-F5344CB8AC3E}">
        <p14:creationId xmlns:p14="http://schemas.microsoft.com/office/powerpoint/2010/main" val="10820585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Issues and Concerns</a:t>
            </a:r>
            <a:br>
              <a:rPr lang="en-US" sz="3600" dirty="0" smtClean="0"/>
            </a:br>
            <a:r>
              <a:rPr lang="en-US" sz="2400" dirty="0" smtClean="0"/>
              <a:t>Waste Disposal</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40</a:t>
            </a:fld>
            <a:endParaRPr lang="en-US"/>
          </a:p>
        </p:txBody>
      </p:sp>
      <p:sp>
        <p:nvSpPr>
          <p:cNvPr id="7" name="Content Placeholder 6"/>
          <p:cNvSpPr>
            <a:spLocks noGrp="1"/>
          </p:cNvSpPr>
          <p:nvPr>
            <p:ph idx="1"/>
          </p:nvPr>
        </p:nvSpPr>
        <p:spPr/>
        <p:txBody>
          <a:bodyPr>
            <a:normAutofit lnSpcReduction="10000"/>
          </a:bodyPr>
          <a:lstStyle/>
          <a:p>
            <a:r>
              <a:rPr lang="en-US" dirty="0"/>
              <a:t>several important characteristics about nuclear waste that distinguish it from other types of industrial </a:t>
            </a:r>
            <a:r>
              <a:rPr lang="en-US" dirty="0" smtClean="0"/>
              <a:t>waste</a:t>
            </a:r>
          </a:p>
          <a:p>
            <a:pPr lvl="1"/>
            <a:r>
              <a:rPr lang="en-US" dirty="0"/>
              <a:t>radioactivity of radioactive waste decays with </a:t>
            </a:r>
            <a:r>
              <a:rPr lang="en-US" dirty="0" smtClean="0"/>
              <a:t>time until transmuted to non-radioactive elements</a:t>
            </a:r>
          </a:p>
          <a:p>
            <a:pPr lvl="2"/>
            <a:r>
              <a:rPr lang="en-US" dirty="0" smtClean="0"/>
              <a:t>other </a:t>
            </a:r>
            <a:r>
              <a:rPr lang="en-US" dirty="0"/>
              <a:t>types of waste remain hazardous indefinitely </a:t>
            </a:r>
          </a:p>
          <a:p>
            <a:pPr lvl="1"/>
            <a:r>
              <a:rPr lang="en-US" dirty="0"/>
              <a:t>radioactivity is a function of </a:t>
            </a:r>
            <a:r>
              <a:rPr lang="en-US" dirty="0" smtClean="0"/>
              <a:t>half-life</a:t>
            </a:r>
          </a:p>
          <a:p>
            <a:pPr lvl="2"/>
            <a:r>
              <a:rPr lang="en-US" dirty="0" smtClean="0"/>
              <a:t>short half-life: more </a:t>
            </a:r>
            <a:r>
              <a:rPr lang="en-US" dirty="0"/>
              <a:t>radioactive the material, but </a:t>
            </a:r>
            <a:r>
              <a:rPr lang="en-US" dirty="0" smtClean="0"/>
              <a:t>faster decay</a:t>
            </a:r>
          </a:p>
          <a:p>
            <a:pPr lvl="3"/>
            <a:r>
              <a:rPr lang="en-US" dirty="0"/>
              <a:t>gamma rays - </a:t>
            </a:r>
            <a:r>
              <a:rPr lang="en-US" dirty="0" smtClean="0"/>
              <a:t>difficult </a:t>
            </a:r>
            <a:r>
              <a:rPr lang="en-US" dirty="0"/>
              <a:t>to handle because </a:t>
            </a:r>
            <a:r>
              <a:rPr lang="en-US" dirty="0" smtClean="0"/>
              <a:t>more penetrating</a:t>
            </a:r>
            <a:endParaRPr lang="en-US" dirty="0"/>
          </a:p>
          <a:p>
            <a:pPr lvl="2"/>
            <a:r>
              <a:rPr lang="en-US" dirty="0"/>
              <a:t>long </a:t>
            </a:r>
            <a:r>
              <a:rPr lang="en-US" dirty="0" smtClean="0"/>
              <a:t>half-life:  </a:t>
            </a:r>
            <a:r>
              <a:rPr lang="en-US" dirty="0"/>
              <a:t>elements decay </a:t>
            </a:r>
            <a:r>
              <a:rPr lang="en-US" dirty="0" smtClean="0"/>
              <a:t>by</a:t>
            </a:r>
          </a:p>
          <a:p>
            <a:pPr lvl="3"/>
            <a:r>
              <a:rPr lang="en-US" dirty="0"/>
              <a:t>alpha and beta </a:t>
            </a:r>
            <a:r>
              <a:rPr lang="en-US" dirty="0" smtClean="0"/>
              <a:t>decay -  easier </a:t>
            </a:r>
            <a:r>
              <a:rPr lang="en-US" dirty="0"/>
              <a:t>to handle </a:t>
            </a:r>
            <a:r>
              <a:rPr lang="en-US" dirty="0" smtClean="0"/>
              <a:t>because less penetrating</a:t>
            </a:r>
            <a:endParaRPr lang="en-US" dirty="0"/>
          </a:p>
          <a:p>
            <a:pPr lvl="1"/>
            <a:r>
              <a:rPr lang="en-US" dirty="0" smtClean="0"/>
              <a:t>volume </a:t>
            </a:r>
            <a:r>
              <a:rPr lang="en-US" dirty="0"/>
              <a:t>of radioactive waste is </a:t>
            </a:r>
            <a:r>
              <a:rPr lang="en-US" dirty="0" smtClean="0"/>
              <a:t>small</a:t>
            </a:r>
          </a:p>
          <a:p>
            <a:pPr lvl="2"/>
            <a:r>
              <a:rPr lang="en-US" dirty="0" smtClean="0"/>
              <a:t>OECD</a:t>
            </a:r>
            <a:r>
              <a:rPr lang="en-US" dirty="0"/>
              <a:t>, there are 300x10</a:t>
            </a:r>
            <a:r>
              <a:rPr lang="en-US" baseline="30000" dirty="0"/>
              <a:t>6</a:t>
            </a:r>
            <a:r>
              <a:rPr lang="en-US" dirty="0"/>
              <a:t> </a:t>
            </a:r>
            <a:r>
              <a:rPr lang="en-US" dirty="0" err="1"/>
              <a:t>tonnes</a:t>
            </a:r>
            <a:r>
              <a:rPr lang="en-US" dirty="0"/>
              <a:t> of toxic waste produced </a:t>
            </a:r>
            <a:endParaRPr lang="en-US" dirty="0" smtClean="0"/>
          </a:p>
          <a:p>
            <a:pPr lvl="2"/>
            <a:r>
              <a:rPr lang="en-US" dirty="0" smtClean="0"/>
              <a:t>81,000 </a:t>
            </a:r>
            <a:r>
              <a:rPr lang="en-US" dirty="0"/>
              <a:t>m</a:t>
            </a:r>
            <a:r>
              <a:rPr lang="en-US" baseline="30000" dirty="0"/>
              <a:t>3</a:t>
            </a:r>
            <a:r>
              <a:rPr lang="en-US" dirty="0"/>
              <a:t> of radioactive waste </a:t>
            </a:r>
            <a:r>
              <a:rPr lang="en-US" dirty="0" smtClean="0"/>
              <a:t>(&lt;1</a:t>
            </a:r>
            <a:r>
              <a:rPr lang="en-US" dirty="0"/>
              <a:t>% of a nation's industrial waste) </a:t>
            </a:r>
          </a:p>
          <a:p>
            <a:pPr lvl="1"/>
            <a:r>
              <a:rPr lang="en-US" dirty="0"/>
              <a:t>major objective is to protect biosphere from radiation</a:t>
            </a:r>
          </a:p>
          <a:p>
            <a:pPr lvl="2"/>
            <a:r>
              <a:rPr lang="en-US" dirty="0"/>
              <a:t>primary mechanisms are isolation and dilution </a:t>
            </a:r>
          </a:p>
          <a:p>
            <a:pPr lvl="1"/>
            <a:endParaRPr lang="en-US" dirty="0"/>
          </a:p>
        </p:txBody>
      </p:sp>
    </p:spTree>
    <p:extLst>
      <p:ext uri="{BB962C8B-B14F-4D97-AF65-F5344CB8AC3E}">
        <p14:creationId xmlns:p14="http://schemas.microsoft.com/office/powerpoint/2010/main" val="277099714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Issues and Concerns</a:t>
            </a:r>
            <a:br>
              <a:rPr lang="en-US" sz="3600" dirty="0" smtClean="0"/>
            </a:br>
            <a:r>
              <a:rPr lang="en-US" sz="2400" dirty="0" smtClean="0"/>
              <a:t>Accidents</a:t>
            </a:r>
            <a:endParaRPr lang="en-US" sz="2400" dirty="0"/>
          </a:p>
        </p:txBody>
      </p:sp>
      <p:sp>
        <p:nvSpPr>
          <p:cNvPr id="10" name="Content Placeholder 9"/>
          <p:cNvSpPr>
            <a:spLocks noGrp="1"/>
          </p:cNvSpPr>
          <p:nvPr>
            <p:ph idx="1"/>
          </p:nvPr>
        </p:nvSpPr>
        <p:spPr/>
        <p:txBody>
          <a:bodyPr/>
          <a:lstStyle/>
          <a:p>
            <a:r>
              <a:rPr lang="en-US" dirty="0" smtClean="0"/>
              <a:t>major consequence of nuclear reactor accident include potential  release of:</a:t>
            </a:r>
          </a:p>
          <a:p>
            <a:pPr lvl="1"/>
            <a:r>
              <a:rPr lang="en-US" dirty="0" smtClean="0"/>
              <a:t>radioactive material </a:t>
            </a:r>
          </a:p>
          <a:p>
            <a:pPr lvl="1"/>
            <a:r>
              <a:rPr lang="en-US" dirty="0" smtClean="0"/>
              <a:t>radiation</a:t>
            </a:r>
          </a:p>
          <a:p>
            <a:r>
              <a:rPr lang="en-US" dirty="0" smtClean="0"/>
              <a:t>lots of potential sources of failure</a:t>
            </a:r>
          </a:p>
          <a:p>
            <a:pPr lvl="1"/>
            <a:r>
              <a:rPr lang="en-US" dirty="0" smtClean="0"/>
              <a:t>most serious is loss of coolant accident (LOCA)</a:t>
            </a:r>
          </a:p>
          <a:p>
            <a:pPr lvl="1"/>
            <a:r>
              <a:rPr lang="en-US" dirty="0" smtClean="0"/>
              <a:t>can lead to meltdown</a:t>
            </a:r>
          </a:p>
          <a:p>
            <a:endParaRPr lang="en-US"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41</a:t>
            </a:fld>
            <a:endParaRPr lang="en-US"/>
          </a:p>
        </p:txBody>
      </p:sp>
    </p:spTree>
    <p:extLst>
      <p:ext uri="{BB962C8B-B14F-4D97-AF65-F5344CB8AC3E}">
        <p14:creationId xmlns:p14="http://schemas.microsoft.com/office/powerpoint/2010/main" val="99271332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smtClean="0"/>
              <a:t>Nuclear’s</a:t>
            </a:r>
            <a:r>
              <a:rPr lang="en-US" sz="3600" dirty="0" smtClean="0"/>
              <a:t> Future</a:t>
            </a:r>
            <a:br>
              <a:rPr lang="en-US" sz="3600" dirty="0" smtClean="0"/>
            </a:br>
            <a:r>
              <a:rPr lang="en-US" sz="2400" dirty="0" smtClean="0"/>
              <a:t>GIF</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42</a:t>
            </a:fld>
            <a:endParaRPr lang="en-US"/>
          </a:p>
        </p:txBody>
      </p:sp>
      <p:pic>
        <p:nvPicPr>
          <p:cNvPr id="9" name="Content Placeholder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77775" y="3373719"/>
            <a:ext cx="6988450" cy="2874681"/>
          </a:xfrm>
        </p:spPr>
      </p:pic>
      <p:sp>
        <p:nvSpPr>
          <p:cNvPr id="8" name="Content Placeholder 9"/>
          <p:cNvSpPr txBox="1">
            <a:spLocks/>
          </p:cNvSpPr>
          <p:nvPr/>
        </p:nvSpPr>
        <p:spPr>
          <a:xfrm>
            <a:off x="457200" y="1645920"/>
            <a:ext cx="8229600" cy="4663440"/>
          </a:xfrm>
          <a:prstGeom prst="rect">
            <a:avLst/>
          </a:prstGeom>
        </p:spPr>
        <p:txBody>
          <a:bodyPr vert="horz">
            <a:normAutofit/>
          </a:bodyPr>
          <a:lstStyle>
            <a:lvl1pPr marL="274320" indent="-274320" algn="l" rtl="0" eaLnBrk="1" latinLnBrk="0" hangingPunct="1">
              <a:spcBef>
                <a:spcPts val="0"/>
              </a:spcBef>
              <a:spcAft>
                <a:spcPts val="300"/>
              </a:spcAft>
              <a:buClr>
                <a:srgbClr val="FF0000"/>
              </a:buClr>
              <a:buSzPct val="95000"/>
              <a:buFont typeface="Courier New" pitchFamily="49" charset="0"/>
              <a:buChar char="o"/>
              <a:defRPr kumimoji="0" sz="2200" kern="1200">
                <a:solidFill>
                  <a:schemeClr val="bg1"/>
                </a:solidFill>
                <a:latin typeface="+mj-lt"/>
                <a:ea typeface="+mn-ea"/>
                <a:cs typeface="+mn-cs"/>
              </a:defRPr>
            </a:lvl1pPr>
            <a:lvl2pPr marL="640080" indent="-246888" algn="l" rtl="0" eaLnBrk="1" latinLnBrk="0" hangingPunct="1">
              <a:spcBef>
                <a:spcPts val="0"/>
              </a:spcBef>
              <a:spcAft>
                <a:spcPts val="300"/>
              </a:spcAft>
              <a:buClr>
                <a:schemeClr val="accent1"/>
              </a:buClr>
              <a:buSzPct val="85000"/>
              <a:buFont typeface="Wingdings" pitchFamily="2" charset="2"/>
              <a:buChar char="§"/>
              <a:defRPr kumimoji="0" sz="2000" kern="1200">
                <a:solidFill>
                  <a:schemeClr val="bg1"/>
                </a:solidFill>
                <a:latin typeface="+mj-lt"/>
                <a:ea typeface="+mn-ea"/>
                <a:cs typeface="+mn-cs"/>
              </a:defRPr>
            </a:lvl2pPr>
            <a:lvl3pPr marL="914400" indent="-246888" algn="l" rtl="0" eaLnBrk="1" latinLnBrk="0" hangingPunct="1">
              <a:spcBef>
                <a:spcPts val="0"/>
              </a:spcBef>
              <a:spcAft>
                <a:spcPts val="300"/>
              </a:spcAft>
              <a:buClr>
                <a:schemeClr val="accent2"/>
              </a:buClr>
              <a:buSzPct val="70000"/>
              <a:buFont typeface="Arial" pitchFamily="34" charset="0"/>
              <a:buChar char="•"/>
              <a:defRPr kumimoji="0" sz="1800" kern="1200">
                <a:solidFill>
                  <a:schemeClr val="bg1"/>
                </a:solidFill>
                <a:latin typeface="+mj-lt"/>
                <a:ea typeface="+mn-ea"/>
                <a:cs typeface="+mn-cs"/>
              </a:defRPr>
            </a:lvl3pPr>
            <a:lvl4pPr marL="1188720" indent="-210312" algn="l" rtl="0" eaLnBrk="1" latinLnBrk="0" hangingPunct="1">
              <a:spcBef>
                <a:spcPts val="0"/>
              </a:spcBef>
              <a:spcAft>
                <a:spcPts val="300"/>
              </a:spcAft>
              <a:buClr>
                <a:schemeClr val="accent1">
                  <a:lumMod val="75000"/>
                </a:schemeClr>
              </a:buClr>
              <a:buSzPct val="65000"/>
              <a:buFont typeface="Wingdings" pitchFamily="2" charset="2"/>
              <a:buChar char="§"/>
              <a:defRPr kumimoji="0" sz="1600" kern="1200">
                <a:solidFill>
                  <a:schemeClr val="bg1"/>
                </a:solidFill>
                <a:latin typeface="+mj-lt"/>
                <a:ea typeface="+mn-ea"/>
                <a:cs typeface="+mn-cs"/>
              </a:defRPr>
            </a:lvl4pPr>
            <a:lvl5pPr marL="1463040" indent="-210312" algn="l" rtl="0" eaLnBrk="1" latinLnBrk="0" hangingPunct="1">
              <a:spcBef>
                <a:spcPts val="0"/>
              </a:spcBef>
              <a:spcAft>
                <a:spcPts val="300"/>
              </a:spcAft>
              <a:buClr>
                <a:schemeClr val="accent4"/>
              </a:buClr>
              <a:buSzPct val="65000"/>
              <a:buFont typeface="Wingdings 2"/>
              <a:buChar char=""/>
              <a:defRPr kumimoji="0" sz="1200" kern="1200">
                <a:solidFill>
                  <a:schemeClr val="bg1"/>
                </a:solidFill>
                <a:latin typeface="+mj-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en-US" b="1" i="1" dirty="0">
                <a:solidFill>
                  <a:srgbClr val="FFFF00"/>
                </a:solidFill>
              </a:rPr>
              <a:t>Generation IV International Forum (GIF)</a:t>
            </a:r>
            <a:r>
              <a:rPr lang="en-US" dirty="0"/>
              <a:t> </a:t>
            </a:r>
            <a:endParaRPr lang="en-US" dirty="0" smtClean="0"/>
          </a:p>
          <a:p>
            <a:r>
              <a:rPr lang="en-US" dirty="0" smtClean="0"/>
              <a:t>13 nations</a:t>
            </a:r>
          </a:p>
          <a:p>
            <a:r>
              <a:rPr lang="en-US" dirty="0" smtClean="0"/>
              <a:t>collaboratively </a:t>
            </a:r>
            <a:r>
              <a:rPr lang="en-US" dirty="0"/>
              <a:t>development of </a:t>
            </a:r>
            <a:r>
              <a:rPr lang="en-US" dirty="0" smtClean="0"/>
              <a:t>next </a:t>
            </a:r>
            <a:r>
              <a:rPr lang="en-US" dirty="0"/>
              <a:t>generation of </a:t>
            </a:r>
            <a:r>
              <a:rPr lang="en-US" dirty="0" smtClean="0"/>
              <a:t>reactors </a:t>
            </a:r>
            <a:r>
              <a:rPr lang="en-US" dirty="0"/>
              <a:t>and </a:t>
            </a:r>
            <a:r>
              <a:rPr lang="en-US" dirty="0" smtClean="0"/>
              <a:t>power </a:t>
            </a:r>
            <a:r>
              <a:rPr lang="en-US" dirty="0"/>
              <a:t>and safety systems</a:t>
            </a:r>
            <a:endParaRPr lang="en-US" dirty="0" smtClean="0"/>
          </a:p>
        </p:txBody>
      </p:sp>
    </p:spTree>
    <p:extLst>
      <p:ext uri="{BB962C8B-B14F-4D97-AF65-F5344CB8AC3E}">
        <p14:creationId xmlns:p14="http://schemas.microsoft.com/office/powerpoint/2010/main" val="17453735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smtClean="0"/>
              <a:t>Nuclear’s</a:t>
            </a:r>
            <a:r>
              <a:rPr lang="en-US" sz="3600" dirty="0" smtClean="0"/>
              <a:t> Future</a:t>
            </a:r>
            <a:br>
              <a:rPr lang="en-US" sz="3600" dirty="0" smtClean="0"/>
            </a:br>
            <a:r>
              <a:rPr lang="en-US" sz="2400" dirty="0" smtClean="0"/>
              <a:t>GIF: Reactor Missions</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43</a:t>
            </a:fld>
            <a:endParaRPr lang="en-US"/>
          </a:p>
        </p:txBody>
      </p:sp>
      <p:sp>
        <p:nvSpPr>
          <p:cNvPr id="3" name="Content Placeholder 2"/>
          <p:cNvSpPr>
            <a:spLocks noGrp="1"/>
          </p:cNvSpPr>
          <p:nvPr>
            <p:ph idx="1"/>
          </p:nvPr>
        </p:nvSpPr>
        <p:spPr/>
        <p:txBody>
          <a:bodyPr/>
          <a:lstStyle/>
          <a:p>
            <a:r>
              <a:rPr lang="en-US" dirty="0"/>
              <a:t>three primary missions envisioned for Gen IV </a:t>
            </a:r>
            <a:r>
              <a:rPr lang="en-US" dirty="0" smtClean="0"/>
              <a:t>reactors:</a:t>
            </a:r>
          </a:p>
          <a:p>
            <a:pPr lvl="1"/>
            <a:r>
              <a:rPr lang="en-US" b="1" i="1" dirty="0">
                <a:solidFill>
                  <a:srgbClr val="FFFF00"/>
                </a:solidFill>
              </a:rPr>
              <a:t>electricity production</a:t>
            </a:r>
            <a:r>
              <a:rPr lang="en-US" dirty="0"/>
              <a:t>: produce electricity by converting thermal energy from fission to kinetic energy to rotational to electrical </a:t>
            </a:r>
            <a:r>
              <a:rPr lang="en-US" dirty="0" smtClean="0"/>
              <a:t>energy</a:t>
            </a:r>
          </a:p>
          <a:p>
            <a:pPr lvl="1"/>
            <a:r>
              <a:rPr lang="en-US" b="1" i="1" dirty="0" err="1" smtClean="0">
                <a:solidFill>
                  <a:srgbClr val="FFFF00"/>
                </a:solidFill>
              </a:rPr>
              <a:t>nonelectricity</a:t>
            </a:r>
            <a:r>
              <a:rPr lang="en-US" b="1" i="1" dirty="0" smtClean="0">
                <a:solidFill>
                  <a:srgbClr val="FFFF00"/>
                </a:solidFill>
              </a:rPr>
              <a:t> </a:t>
            </a:r>
            <a:r>
              <a:rPr lang="en-US" b="1" i="1" dirty="0">
                <a:solidFill>
                  <a:srgbClr val="FFFF00"/>
                </a:solidFill>
              </a:rPr>
              <a:t>missions</a:t>
            </a:r>
            <a:r>
              <a:rPr lang="en-US" dirty="0"/>
              <a:t>: </a:t>
            </a:r>
            <a:endParaRPr lang="en-US" dirty="0" smtClean="0"/>
          </a:p>
          <a:p>
            <a:pPr lvl="2"/>
            <a:r>
              <a:rPr lang="en-US" dirty="0" smtClean="0"/>
              <a:t>produce </a:t>
            </a:r>
            <a:r>
              <a:rPr lang="en-US" dirty="0"/>
              <a:t>freshwater through </a:t>
            </a:r>
            <a:r>
              <a:rPr lang="en-US" dirty="0" smtClean="0"/>
              <a:t>desalination</a:t>
            </a:r>
          </a:p>
          <a:p>
            <a:pPr lvl="2"/>
            <a:r>
              <a:rPr lang="en-US" dirty="0" smtClean="0"/>
              <a:t>hydrogen </a:t>
            </a:r>
            <a:r>
              <a:rPr lang="en-US" dirty="0"/>
              <a:t>production for energy </a:t>
            </a:r>
            <a:endParaRPr lang="en-US" dirty="0" smtClean="0"/>
          </a:p>
          <a:p>
            <a:pPr lvl="2"/>
            <a:r>
              <a:rPr lang="en-US" dirty="0" smtClean="0"/>
              <a:t>process </a:t>
            </a:r>
            <a:r>
              <a:rPr lang="en-US" dirty="0"/>
              <a:t>heat for a range of energy intensive </a:t>
            </a:r>
            <a:r>
              <a:rPr lang="en-US" dirty="0" smtClean="0"/>
              <a:t>industries </a:t>
            </a:r>
          </a:p>
          <a:p>
            <a:pPr lvl="1"/>
            <a:r>
              <a:rPr lang="en-US" b="1" i="1" dirty="0" smtClean="0">
                <a:solidFill>
                  <a:srgbClr val="FFFF00"/>
                </a:solidFill>
              </a:rPr>
              <a:t>actinide </a:t>
            </a:r>
            <a:r>
              <a:rPr lang="en-US" b="1" i="1" dirty="0">
                <a:solidFill>
                  <a:srgbClr val="FFFF00"/>
                </a:solidFill>
              </a:rPr>
              <a:t>management</a:t>
            </a:r>
            <a:r>
              <a:rPr lang="en-US" dirty="0"/>
              <a:t>: </a:t>
            </a:r>
            <a:endParaRPr lang="en-US" dirty="0" smtClean="0"/>
          </a:p>
          <a:p>
            <a:pPr lvl="2"/>
            <a:r>
              <a:rPr lang="en-US" dirty="0" smtClean="0"/>
              <a:t>extend </a:t>
            </a:r>
            <a:r>
              <a:rPr lang="en-US" dirty="0"/>
              <a:t>uranium supplies </a:t>
            </a:r>
            <a:endParaRPr lang="en-US" dirty="0" smtClean="0"/>
          </a:p>
          <a:p>
            <a:pPr lvl="2"/>
            <a:r>
              <a:rPr lang="en-US" dirty="0" smtClean="0"/>
              <a:t>reduce amount </a:t>
            </a:r>
            <a:r>
              <a:rPr lang="en-US" dirty="0"/>
              <a:t>of nuclear </a:t>
            </a:r>
            <a:r>
              <a:rPr lang="en-US" dirty="0" smtClean="0"/>
              <a:t>waste</a:t>
            </a:r>
            <a:endParaRPr lang="en-US" dirty="0"/>
          </a:p>
        </p:txBody>
      </p:sp>
    </p:spTree>
    <p:extLst>
      <p:ext uri="{BB962C8B-B14F-4D97-AF65-F5344CB8AC3E}">
        <p14:creationId xmlns:p14="http://schemas.microsoft.com/office/powerpoint/2010/main" val="368274849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smtClean="0"/>
              <a:t>Nuclear’s</a:t>
            </a:r>
            <a:r>
              <a:rPr lang="en-US" sz="3600" dirty="0" smtClean="0"/>
              <a:t> Future</a:t>
            </a:r>
            <a:br>
              <a:rPr lang="en-US" sz="3600" dirty="0" smtClean="0"/>
            </a:br>
            <a:r>
              <a:rPr lang="en-US" sz="2400" dirty="0" smtClean="0"/>
              <a:t>GIF: Future Reactor Designs</a:t>
            </a: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44</a:t>
            </a:fld>
            <a:endParaRPr lang="en-US"/>
          </a:p>
        </p:txBody>
      </p:sp>
      <p:sp>
        <p:nvSpPr>
          <p:cNvPr id="3" name="Content Placeholder 2"/>
          <p:cNvSpPr>
            <a:spLocks noGrp="1"/>
          </p:cNvSpPr>
          <p:nvPr>
            <p:ph idx="1"/>
          </p:nvPr>
        </p:nvSpPr>
        <p:spPr/>
        <p:txBody>
          <a:bodyPr/>
          <a:lstStyle/>
          <a:p>
            <a:r>
              <a:rPr lang="en-US" dirty="0"/>
              <a:t>systematic review </a:t>
            </a:r>
            <a:r>
              <a:rPr lang="en-US" dirty="0" smtClean="0"/>
              <a:t>produced six</a:t>
            </a:r>
            <a:r>
              <a:rPr lang="en-US" dirty="0"/>
              <a:t>, innovative reactor </a:t>
            </a:r>
            <a:r>
              <a:rPr lang="en-US" dirty="0" smtClean="0"/>
              <a:t>designs for future development</a:t>
            </a:r>
          </a:p>
          <a:p>
            <a:r>
              <a:rPr lang="en-US" dirty="0" smtClean="0"/>
              <a:t>these are:</a:t>
            </a:r>
          </a:p>
          <a:p>
            <a:pPr lvl="1"/>
            <a:r>
              <a:rPr lang="en-US" dirty="0"/>
              <a:t>gas-cooled fast reactor (GFR</a:t>
            </a:r>
            <a:r>
              <a:rPr lang="en-US" dirty="0" smtClean="0"/>
              <a:t>)</a:t>
            </a:r>
          </a:p>
          <a:p>
            <a:pPr lvl="1"/>
            <a:r>
              <a:rPr lang="en-US" dirty="0" smtClean="0"/>
              <a:t>lead-cooled </a:t>
            </a:r>
            <a:r>
              <a:rPr lang="en-US" dirty="0"/>
              <a:t>fast reactor (LFR</a:t>
            </a:r>
            <a:r>
              <a:rPr lang="en-US" dirty="0" smtClean="0"/>
              <a:t>)</a:t>
            </a:r>
          </a:p>
          <a:p>
            <a:pPr lvl="1"/>
            <a:r>
              <a:rPr lang="en-US" dirty="0" smtClean="0"/>
              <a:t>molten </a:t>
            </a:r>
            <a:r>
              <a:rPr lang="en-US" dirty="0"/>
              <a:t>salt reactor (MSR</a:t>
            </a:r>
            <a:r>
              <a:rPr lang="en-US" dirty="0" smtClean="0"/>
              <a:t>)</a:t>
            </a:r>
          </a:p>
          <a:p>
            <a:pPr lvl="1"/>
            <a:r>
              <a:rPr lang="en-US" dirty="0" smtClean="0"/>
              <a:t>sodium-cooled </a:t>
            </a:r>
            <a:r>
              <a:rPr lang="en-US" dirty="0"/>
              <a:t>fast reactor (SFR</a:t>
            </a:r>
            <a:r>
              <a:rPr lang="en-US" dirty="0" smtClean="0"/>
              <a:t>)</a:t>
            </a:r>
          </a:p>
          <a:p>
            <a:pPr lvl="1"/>
            <a:r>
              <a:rPr lang="en-US" dirty="0" smtClean="0"/>
              <a:t>supercritical-water-cooled </a:t>
            </a:r>
            <a:r>
              <a:rPr lang="en-US" dirty="0"/>
              <a:t>reactor (</a:t>
            </a:r>
            <a:r>
              <a:rPr lang="en-US" dirty="0" smtClean="0"/>
              <a:t>SCWR)</a:t>
            </a:r>
          </a:p>
          <a:p>
            <a:pPr lvl="1"/>
            <a:r>
              <a:rPr lang="en-US" dirty="0" smtClean="0"/>
              <a:t>very-high-temperature </a:t>
            </a:r>
            <a:r>
              <a:rPr lang="en-US" dirty="0"/>
              <a:t>reactor (VHTR</a:t>
            </a:r>
            <a:r>
              <a:rPr lang="en-US" dirty="0" smtClean="0"/>
              <a:t>).</a:t>
            </a:r>
          </a:p>
          <a:p>
            <a:r>
              <a:rPr lang="en-US" dirty="0"/>
              <a:t>intended to be deployable in </a:t>
            </a:r>
            <a:r>
              <a:rPr lang="en-US" dirty="0" smtClean="0"/>
              <a:t>20-30 years</a:t>
            </a:r>
          </a:p>
          <a:p>
            <a:r>
              <a:rPr lang="en-US" dirty="0" smtClean="0"/>
              <a:t>different nations focused on different designs</a:t>
            </a:r>
            <a:endParaRPr lang="en-US" dirty="0"/>
          </a:p>
        </p:txBody>
      </p:sp>
    </p:spTree>
    <p:extLst>
      <p:ext uri="{BB962C8B-B14F-4D97-AF65-F5344CB8AC3E}">
        <p14:creationId xmlns:p14="http://schemas.microsoft.com/office/powerpoint/2010/main" val="250334760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smtClean="0"/>
              <a:t>Nuclear’s</a:t>
            </a:r>
            <a:r>
              <a:rPr lang="en-US" sz="3600" dirty="0" smtClean="0"/>
              <a:t> Future</a:t>
            </a:r>
            <a:br>
              <a:rPr lang="en-US" sz="3600" dirty="0" smtClean="0"/>
            </a:br>
            <a:r>
              <a:rPr lang="en-US" sz="2400" dirty="0" smtClean="0"/>
              <a:t>GIF: U.S. Focus</a:t>
            </a:r>
            <a:endParaRPr lang="en-US" sz="2400" dirty="0"/>
          </a:p>
        </p:txBody>
      </p:sp>
      <p:sp>
        <p:nvSpPr>
          <p:cNvPr id="3" name="Content Placeholder 2"/>
          <p:cNvSpPr>
            <a:spLocks noGrp="1"/>
          </p:cNvSpPr>
          <p:nvPr>
            <p:ph sz="half" idx="1"/>
          </p:nvPr>
        </p:nvSpPr>
        <p:spPr>
          <a:xfrm>
            <a:off x="457200" y="1645920"/>
            <a:ext cx="3810000" cy="4663440"/>
          </a:xfrm>
        </p:spPr>
        <p:txBody>
          <a:bodyPr/>
          <a:lstStyle/>
          <a:p>
            <a:r>
              <a:rPr lang="en-US" b="1" i="1" dirty="0">
                <a:solidFill>
                  <a:srgbClr val="FFFF00"/>
                </a:solidFill>
              </a:rPr>
              <a:t>very-high-temperature reactor (VHTR</a:t>
            </a:r>
            <a:r>
              <a:rPr lang="en-US" b="1" i="1" dirty="0" smtClean="0">
                <a:solidFill>
                  <a:srgbClr val="FFFF00"/>
                </a:solidFill>
              </a:rPr>
              <a:t>)</a:t>
            </a:r>
          </a:p>
          <a:p>
            <a:r>
              <a:rPr lang="en-US" dirty="0" smtClean="0"/>
              <a:t>missions:</a:t>
            </a:r>
          </a:p>
          <a:p>
            <a:pPr lvl="1"/>
            <a:r>
              <a:rPr lang="en-US" dirty="0" smtClean="0"/>
              <a:t>electricity generation</a:t>
            </a:r>
          </a:p>
          <a:p>
            <a:pPr lvl="1"/>
            <a:r>
              <a:rPr lang="en-US" dirty="0" smtClean="0"/>
              <a:t>hydrogen production</a:t>
            </a:r>
          </a:p>
          <a:p>
            <a:r>
              <a:rPr lang="en-US" dirty="0"/>
              <a:t>also </a:t>
            </a:r>
            <a:r>
              <a:rPr lang="en-US" dirty="0" smtClean="0"/>
              <a:t>viewed as path to reduced carbon emissions</a:t>
            </a:r>
            <a:endParaRPr lang="en-US" dirty="0"/>
          </a:p>
        </p:txBody>
      </p:sp>
      <p:pic>
        <p:nvPicPr>
          <p:cNvPr id="8" name="Content Placeholder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3886200" y="2045742"/>
            <a:ext cx="4800600" cy="3334235"/>
          </a:xfrm>
        </p:spPr>
      </p:pic>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45</a:t>
            </a:fld>
            <a:endParaRPr lang="en-US"/>
          </a:p>
        </p:txBody>
      </p:sp>
    </p:spTree>
    <p:extLst>
      <p:ext uri="{BB962C8B-B14F-4D97-AF65-F5344CB8AC3E}">
        <p14:creationId xmlns:p14="http://schemas.microsoft.com/office/powerpoint/2010/main" val="273866457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Summary</a:t>
            </a:r>
            <a:br>
              <a:rPr lang="en-US" sz="3600" dirty="0" smtClean="0"/>
            </a:br>
            <a:endParaRPr lang="en-US" sz="2400" dirty="0"/>
          </a:p>
        </p:txBody>
      </p:sp>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46</a:t>
            </a:fld>
            <a:endParaRPr lang="en-US"/>
          </a:p>
        </p:txBody>
      </p:sp>
      <p:sp>
        <p:nvSpPr>
          <p:cNvPr id="3" name="Content Placeholder 2"/>
          <p:cNvSpPr>
            <a:spLocks noGrp="1"/>
          </p:cNvSpPr>
          <p:nvPr>
            <p:ph idx="1"/>
          </p:nvPr>
        </p:nvSpPr>
        <p:spPr/>
        <p:txBody>
          <a:bodyPr>
            <a:normAutofit lnSpcReduction="10000"/>
          </a:bodyPr>
          <a:lstStyle/>
          <a:p>
            <a:r>
              <a:rPr lang="en-US" dirty="0"/>
              <a:t>nuclear power </a:t>
            </a:r>
            <a:r>
              <a:rPr lang="en-US" dirty="0" smtClean="0"/>
              <a:t>supplies </a:t>
            </a:r>
            <a:r>
              <a:rPr lang="en-US" dirty="0"/>
              <a:t>19. 4 % </a:t>
            </a:r>
            <a:r>
              <a:rPr lang="en-US" dirty="0" smtClean="0"/>
              <a:t>of U.S</a:t>
            </a:r>
            <a:r>
              <a:rPr lang="en-US" dirty="0"/>
              <a:t>. </a:t>
            </a:r>
            <a:r>
              <a:rPr lang="en-US" dirty="0" smtClean="0"/>
              <a:t>electricity</a:t>
            </a:r>
          </a:p>
          <a:p>
            <a:pPr lvl="1"/>
            <a:r>
              <a:rPr lang="en-US" dirty="0" smtClean="0"/>
              <a:t>even higher for other nations</a:t>
            </a:r>
          </a:p>
          <a:p>
            <a:r>
              <a:rPr lang="en-US" dirty="0" smtClean="0"/>
              <a:t>expanding outside U.S. particularly in Asia</a:t>
            </a:r>
          </a:p>
          <a:p>
            <a:r>
              <a:rPr lang="en-US" dirty="0" smtClean="0"/>
              <a:t>only significant major primary energy source with low carbon emissions</a:t>
            </a:r>
          </a:p>
          <a:p>
            <a:r>
              <a:rPr lang="en-US" dirty="0" smtClean="0"/>
              <a:t>form of thermal generation of electricity</a:t>
            </a:r>
          </a:p>
          <a:p>
            <a:pPr lvl="1"/>
            <a:r>
              <a:rPr lang="en-US" dirty="0" smtClean="0"/>
              <a:t>reactor is only different component</a:t>
            </a:r>
          </a:p>
          <a:p>
            <a:r>
              <a:rPr lang="en-US" dirty="0" smtClean="0"/>
              <a:t>current reactor technologies well-established and robust</a:t>
            </a:r>
          </a:p>
          <a:p>
            <a:r>
              <a:rPr lang="en-US" dirty="0" smtClean="0"/>
              <a:t>future trends:</a:t>
            </a:r>
          </a:p>
          <a:p>
            <a:pPr lvl="1"/>
            <a:r>
              <a:rPr lang="en-US" dirty="0"/>
              <a:t>evolving public attitudes</a:t>
            </a:r>
          </a:p>
          <a:p>
            <a:pPr lvl="1"/>
            <a:r>
              <a:rPr lang="en-US" dirty="0" smtClean="0"/>
              <a:t>increased building and licensing GEN III/III+ reactors</a:t>
            </a:r>
          </a:p>
          <a:p>
            <a:pPr lvl="1"/>
            <a:r>
              <a:rPr lang="en-US" dirty="0" smtClean="0"/>
              <a:t>new fuel cycles being investigated, e.g. </a:t>
            </a:r>
            <a:r>
              <a:rPr lang="en-US" dirty="0" err="1"/>
              <a:t>Th</a:t>
            </a:r>
            <a:r>
              <a:rPr lang="en-US" dirty="0"/>
              <a:t> fuel </a:t>
            </a:r>
            <a:r>
              <a:rPr lang="en-US" dirty="0" smtClean="0"/>
              <a:t>cycle</a:t>
            </a:r>
          </a:p>
          <a:p>
            <a:pPr lvl="1"/>
            <a:r>
              <a:rPr lang="en-US" dirty="0"/>
              <a:t>new radical reactor designs being explored, e.g. traveling wave, pebble bed, GEN IV</a:t>
            </a:r>
          </a:p>
          <a:p>
            <a:pPr lvl="1"/>
            <a:endParaRPr lang="en-US" dirty="0" smtClean="0"/>
          </a:p>
          <a:p>
            <a:pPr lvl="1"/>
            <a:endParaRPr lang="en-US" dirty="0" smtClean="0"/>
          </a:p>
          <a:p>
            <a:endParaRPr lang="en-US" dirty="0" smtClean="0"/>
          </a:p>
          <a:p>
            <a:endParaRPr lang="en-US" dirty="0"/>
          </a:p>
        </p:txBody>
      </p:sp>
    </p:spTree>
    <p:extLst>
      <p:ext uri="{BB962C8B-B14F-4D97-AF65-F5344CB8AC3E}">
        <p14:creationId xmlns:p14="http://schemas.microsoft.com/office/powerpoint/2010/main" val="3375096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3600" dirty="0" smtClean="0"/>
              <a:t>A Quick Look at Nuclear Power</a:t>
            </a:r>
            <a:r>
              <a:rPr lang="en-US" dirty="0" smtClean="0"/>
              <a:t/>
            </a:r>
            <a:br>
              <a:rPr lang="en-US" dirty="0" smtClean="0"/>
            </a:br>
            <a:r>
              <a:rPr lang="en-US" sz="2400" dirty="0" smtClean="0"/>
              <a:t>Global Electricity Sector</a:t>
            </a:r>
            <a:endParaRPr lang="en-US" dirty="0"/>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78571" y="1612693"/>
            <a:ext cx="5986859" cy="4826069"/>
          </a:xfrm>
        </p:spPr>
      </p:pic>
      <p:sp>
        <p:nvSpPr>
          <p:cNvPr id="4" name="Date Placeholder 3"/>
          <p:cNvSpPr>
            <a:spLocks noGrp="1"/>
          </p:cNvSpPr>
          <p:nvPr>
            <p:ph type="dt" sz="half" idx="10"/>
          </p:nvPr>
        </p:nvSpPr>
        <p:spPr/>
        <p:txBody>
          <a:bodyPr/>
          <a:lstStyle/>
          <a:p>
            <a:r>
              <a:rPr lang="en-US" smtClean="0"/>
              <a:t>30-Oct-10</a:t>
            </a:r>
            <a:endParaRPr lang="en-US"/>
          </a:p>
        </p:txBody>
      </p:sp>
      <p:sp>
        <p:nvSpPr>
          <p:cNvPr id="6" name="Footer Placeholder 5"/>
          <p:cNvSpPr>
            <a:spLocks noGrp="1"/>
          </p:cNvSpPr>
          <p:nvPr>
            <p:ph type="ftr" sz="quarter" idx="11"/>
          </p:nvPr>
        </p:nvSpPr>
        <p:spPr/>
        <p:txBody>
          <a:bodyPr/>
          <a:lstStyle/>
          <a:p>
            <a:r>
              <a:rPr lang="en-US" smtClean="0"/>
              <a:t>2010 GSA Teaching Energy Workshop</a:t>
            </a:r>
            <a:endParaRPr lang="en-US"/>
          </a:p>
        </p:txBody>
      </p:sp>
      <p:sp>
        <p:nvSpPr>
          <p:cNvPr id="5" name="Slide Number Placeholder 4"/>
          <p:cNvSpPr>
            <a:spLocks noGrp="1"/>
          </p:cNvSpPr>
          <p:nvPr>
            <p:ph type="sldNum" sz="quarter" idx="12"/>
          </p:nvPr>
        </p:nvSpPr>
        <p:spPr/>
        <p:txBody>
          <a:bodyPr/>
          <a:lstStyle/>
          <a:p>
            <a:fld id="{DC193C66-282E-4D16-B98A-28848DBC7CB3}" type="slidenum">
              <a:rPr lang="en-US" smtClean="0"/>
              <a:pPr/>
              <a:t>5</a:t>
            </a:fld>
            <a:endParaRPr lang="en-US"/>
          </a:p>
        </p:txBody>
      </p:sp>
    </p:spTree>
    <p:extLst>
      <p:ext uri="{BB962C8B-B14F-4D97-AF65-F5344CB8AC3E}">
        <p14:creationId xmlns:p14="http://schemas.microsoft.com/office/powerpoint/2010/main" val="14660883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3600" dirty="0" smtClean="0"/>
              <a:t>A Quick Look at Nuclear Power</a:t>
            </a:r>
            <a:r>
              <a:rPr lang="en-US" dirty="0" smtClean="0"/>
              <a:t/>
            </a:r>
            <a:br>
              <a:rPr lang="en-US" dirty="0" smtClean="0"/>
            </a:br>
            <a:r>
              <a:rPr lang="en-US" sz="2400" dirty="0" smtClean="0"/>
              <a:t>Global Electricity Sector</a:t>
            </a:r>
            <a:endParaRPr lang="en-US" dirty="0"/>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89102" y="1612693"/>
            <a:ext cx="5565796" cy="4758193"/>
          </a:xfrm>
        </p:spPr>
      </p:pic>
      <p:sp>
        <p:nvSpPr>
          <p:cNvPr id="4" name="Date Placeholder 3"/>
          <p:cNvSpPr>
            <a:spLocks noGrp="1"/>
          </p:cNvSpPr>
          <p:nvPr>
            <p:ph type="dt" sz="half" idx="10"/>
          </p:nvPr>
        </p:nvSpPr>
        <p:spPr/>
        <p:txBody>
          <a:bodyPr/>
          <a:lstStyle/>
          <a:p>
            <a:r>
              <a:rPr lang="en-US" smtClean="0"/>
              <a:t>30-Oct-10</a:t>
            </a:r>
            <a:endParaRPr lang="en-US"/>
          </a:p>
        </p:txBody>
      </p:sp>
      <p:sp>
        <p:nvSpPr>
          <p:cNvPr id="6" name="Footer Placeholder 5"/>
          <p:cNvSpPr>
            <a:spLocks noGrp="1"/>
          </p:cNvSpPr>
          <p:nvPr>
            <p:ph type="ftr" sz="quarter" idx="11"/>
          </p:nvPr>
        </p:nvSpPr>
        <p:spPr/>
        <p:txBody>
          <a:bodyPr/>
          <a:lstStyle/>
          <a:p>
            <a:r>
              <a:rPr lang="en-US" smtClean="0"/>
              <a:t>2010 GSA Teaching Energy Workshop</a:t>
            </a:r>
            <a:endParaRPr lang="en-US"/>
          </a:p>
        </p:txBody>
      </p:sp>
      <p:sp>
        <p:nvSpPr>
          <p:cNvPr id="5" name="Slide Number Placeholder 4"/>
          <p:cNvSpPr>
            <a:spLocks noGrp="1"/>
          </p:cNvSpPr>
          <p:nvPr>
            <p:ph type="sldNum" sz="quarter" idx="12"/>
          </p:nvPr>
        </p:nvSpPr>
        <p:spPr/>
        <p:txBody>
          <a:bodyPr/>
          <a:lstStyle/>
          <a:p>
            <a:fld id="{DC193C66-282E-4D16-B98A-28848DBC7CB3}" type="slidenum">
              <a:rPr lang="en-US" smtClean="0"/>
              <a:pPr/>
              <a:t>6</a:t>
            </a:fld>
            <a:endParaRPr lang="en-US"/>
          </a:p>
        </p:txBody>
      </p:sp>
    </p:spTree>
    <p:extLst>
      <p:ext uri="{BB962C8B-B14F-4D97-AF65-F5344CB8AC3E}">
        <p14:creationId xmlns:p14="http://schemas.microsoft.com/office/powerpoint/2010/main" val="22992938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3600" dirty="0" smtClean="0"/>
              <a:t>A Quick Look at Nuclear Power</a:t>
            </a:r>
            <a:r>
              <a:rPr lang="en-US" dirty="0" smtClean="0"/>
              <a:t/>
            </a:r>
            <a:br>
              <a:rPr lang="en-US" dirty="0" smtClean="0"/>
            </a:br>
            <a:r>
              <a:rPr lang="en-US" sz="2400" dirty="0" smtClean="0"/>
              <a:t>Global Electricity Sector</a:t>
            </a:r>
            <a:endParaRPr lang="en-US" dirty="0"/>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78571" y="1612693"/>
            <a:ext cx="5986858" cy="4826069"/>
          </a:xfrm>
        </p:spPr>
      </p:pic>
      <p:sp>
        <p:nvSpPr>
          <p:cNvPr id="4" name="Date Placeholder 3"/>
          <p:cNvSpPr>
            <a:spLocks noGrp="1"/>
          </p:cNvSpPr>
          <p:nvPr>
            <p:ph type="dt" sz="half" idx="10"/>
          </p:nvPr>
        </p:nvSpPr>
        <p:spPr/>
        <p:txBody>
          <a:bodyPr/>
          <a:lstStyle/>
          <a:p>
            <a:r>
              <a:rPr lang="en-US" smtClean="0"/>
              <a:t>30-Oct-10</a:t>
            </a:r>
            <a:endParaRPr lang="en-US"/>
          </a:p>
        </p:txBody>
      </p:sp>
      <p:sp>
        <p:nvSpPr>
          <p:cNvPr id="6" name="Footer Placeholder 5"/>
          <p:cNvSpPr>
            <a:spLocks noGrp="1"/>
          </p:cNvSpPr>
          <p:nvPr>
            <p:ph type="ftr" sz="quarter" idx="11"/>
          </p:nvPr>
        </p:nvSpPr>
        <p:spPr/>
        <p:txBody>
          <a:bodyPr/>
          <a:lstStyle/>
          <a:p>
            <a:r>
              <a:rPr lang="en-US" smtClean="0"/>
              <a:t>2010 GSA Teaching Energy Workshop</a:t>
            </a:r>
            <a:endParaRPr lang="en-US"/>
          </a:p>
        </p:txBody>
      </p:sp>
      <p:sp>
        <p:nvSpPr>
          <p:cNvPr id="5" name="Slide Number Placeholder 4"/>
          <p:cNvSpPr>
            <a:spLocks noGrp="1"/>
          </p:cNvSpPr>
          <p:nvPr>
            <p:ph type="sldNum" sz="quarter" idx="12"/>
          </p:nvPr>
        </p:nvSpPr>
        <p:spPr/>
        <p:txBody>
          <a:bodyPr/>
          <a:lstStyle/>
          <a:p>
            <a:fld id="{DC193C66-282E-4D16-B98A-28848DBC7CB3}" type="slidenum">
              <a:rPr lang="en-US" smtClean="0"/>
              <a:pPr/>
              <a:t>7</a:t>
            </a:fld>
            <a:endParaRPr lang="en-US"/>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3400" y="2590800"/>
            <a:ext cx="2590800" cy="1727200"/>
          </a:xfrm>
          <a:prstGeom prst="rect">
            <a:avLst/>
          </a:prstGeom>
        </p:spPr>
      </p:pic>
      <p:sp>
        <p:nvSpPr>
          <p:cNvPr id="8" name="TextBox 7"/>
          <p:cNvSpPr txBox="1"/>
          <p:nvPr/>
        </p:nvSpPr>
        <p:spPr>
          <a:xfrm>
            <a:off x="4648200" y="4876800"/>
            <a:ext cx="609600" cy="369332"/>
          </a:xfrm>
          <a:prstGeom prst="rect">
            <a:avLst/>
          </a:prstGeom>
          <a:noFill/>
        </p:spPr>
        <p:txBody>
          <a:bodyPr wrap="square" rtlCol="0">
            <a:spAutoFit/>
          </a:bodyPr>
          <a:lstStyle/>
          <a:p>
            <a:endParaRPr lang="en-US" dirty="0"/>
          </a:p>
        </p:txBody>
      </p:sp>
      <p:sp>
        <p:nvSpPr>
          <p:cNvPr id="9" name="TextBox 8"/>
          <p:cNvSpPr txBox="1"/>
          <p:nvPr/>
        </p:nvSpPr>
        <p:spPr>
          <a:xfrm>
            <a:off x="4495800" y="4724400"/>
            <a:ext cx="2971800" cy="646331"/>
          </a:xfrm>
          <a:prstGeom prst="rect">
            <a:avLst/>
          </a:prstGeom>
          <a:noFill/>
        </p:spPr>
        <p:txBody>
          <a:bodyPr wrap="square" rtlCol="0">
            <a:spAutoFit/>
          </a:bodyPr>
          <a:lstStyle/>
          <a:p>
            <a:r>
              <a:rPr lang="en-US" dirty="0" smtClean="0"/>
              <a:t>61 new reactors (NEI, 2010)</a:t>
            </a:r>
          </a:p>
          <a:p>
            <a:r>
              <a:rPr lang="en-US" dirty="0"/>
              <a:t> </a:t>
            </a:r>
            <a:r>
              <a:rPr lang="en-US" dirty="0" smtClean="0"/>
              <a:t> </a:t>
            </a:r>
            <a:r>
              <a:rPr lang="en-US" sz="1400" dirty="0" smtClean="0"/>
              <a:t>Taiwan – 2; Iran -1; Pakistan -1</a:t>
            </a:r>
          </a:p>
        </p:txBody>
      </p:sp>
    </p:spTree>
    <p:extLst>
      <p:ext uri="{BB962C8B-B14F-4D97-AF65-F5344CB8AC3E}">
        <p14:creationId xmlns:p14="http://schemas.microsoft.com/office/powerpoint/2010/main" val="22370360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Fundamental Forces</a:t>
            </a:r>
            <a:endParaRPr lang="en-US" sz="2400"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34691" y="1524000"/>
            <a:ext cx="6474619" cy="4814785"/>
          </a:xfrm>
        </p:spPr>
      </p:pic>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8</a:t>
            </a:fld>
            <a:endParaRPr lang="en-US"/>
          </a:p>
        </p:txBody>
      </p:sp>
    </p:spTree>
    <p:extLst>
      <p:ext uri="{BB962C8B-B14F-4D97-AF65-F5344CB8AC3E}">
        <p14:creationId xmlns:p14="http://schemas.microsoft.com/office/powerpoint/2010/main" val="35740445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Balancing Nuclear Forces</a:t>
            </a:r>
            <a:endParaRPr lang="en-US" sz="2400" dirty="0"/>
          </a:p>
        </p:txBody>
      </p:sp>
      <p:pic>
        <p:nvPicPr>
          <p:cNvPr id="7" name="Content Placeholder 6"/>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70432" y="1829881"/>
            <a:ext cx="6803136" cy="4342185"/>
          </a:xfrm>
        </p:spPr>
      </p:pic>
      <p:sp>
        <p:nvSpPr>
          <p:cNvPr id="4" name="Date Placeholder 3"/>
          <p:cNvSpPr>
            <a:spLocks noGrp="1"/>
          </p:cNvSpPr>
          <p:nvPr>
            <p:ph type="dt" sz="half" idx="10"/>
          </p:nvPr>
        </p:nvSpPr>
        <p:spPr/>
        <p:txBody>
          <a:bodyPr/>
          <a:lstStyle/>
          <a:p>
            <a:r>
              <a:rPr lang="en-US" smtClean="0"/>
              <a:t>30-Oct-10</a:t>
            </a:r>
            <a:endParaRPr lang="en-US"/>
          </a:p>
        </p:txBody>
      </p:sp>
      <p:sp>
        <p:nvSpPr>
          <p:cNvPr id="5" name="Footer Placeholder 4"/>
          <p:cNvSpPr>
            <a:spLocks noGrp="1"/>
          </p:cNvSpPr>
          <p:nvPr>
            <p:ph type="ftr" sz="quarter" idx="11"/>
          </p:nvPr>
        </p:nvSpPr>
        <p:spPr/>
        <p:txBody>
          <a:bodyPr/>
          <a:lstStyle/>
          <a:p>
            <a:r>
              <a:rPr lang="en-US" smtClean="0"/>
              <a:t>2010 GSA Teaching Energy Workshop</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9</a:t>
            </a:fld>
            <a:endParaRPr lang="en-US"/>
          </a:p>
        </p:txBody>
      </p:sp>
    </p:spTree>
    <p:extLst>
      <p:ext uri="{BB962C8B-B14F-4D97-AF65-F5344CB8AC3E}">
        <p14:creationId xmlns:p14="http://schemas.microsoft.com/office/powerpoint/2010/main" val="398534836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1982</TotalTime>
  <Words>1550</Words>
  <Application>Microsoft Office PowerPoint</Application>
  <PresentationFormat>On-screen Show (4:3)</PresentationFormat>
  <Paragraphs>376</Paragraphs>
  <Slides>46</Slides>
  <Notes>37</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Flow</vt:lpstr>
      <vt:lpstr>Nuclear Power:  Reviewing the Science, Technology and Policy</vt:lpstr>
      <vt:lpstr>A Quick Look at Nuclear Power U.S. Electricity Sector - Nuclear</vt:lpstr>
      <vt:lpstr>A Quick Look at Nuclear Power U.S. Electricity Sector</vt:lpstr>
      <vt:lpstr>A Quick Look at Nuclear Power Global Electricity Sector</vt:lpstr>
      <vt:lpstr>A Quick Look at Nuclear Power Global Electricity Sector</vt:lpstr>
      <vt:lpstr>A Quick Look at Nuclear Power Global Electricity Sector</vt:lpstr>
      <vt:lpstr>A Quick Look at Nuclear Power Global Electricity Sector</vt:lpstr>
      <vt:lpstr>Nuclear Physics Fundamental Forces</vt:lpstr>
      <vt:lpstr>Nuclear Physics Balancing Nuclear Forces</vt:lpstr>
      <vt:lpstr>Nuclear Physics Binding Curve</vt:lpstr>
      <vt:lpstr>Nuclear Physics Nuclear Transformations</vt:lpstr>
      <vt:lpstr>Nuclear Physics Nuclear Transformations &amp; Binding Curve</vt:lpstr>
      <vt:lpstr>Nuclear Physics Particle Radiation: Radioactive Decay</vt:lpstr>
      <vt:lpstr>Nuclear Physics Electromagnetic Radiation: Gamma Radiation</vt:lpstr>
      <vt:lpstr>Nuclear Physics Periodic Table: Nuclear Help?</vt:lpstr>
      <vt:lpstr>Nuclear Physics Nuclide Chart</vt:lpstr>
      <vt:lpstr>Nuclear Physics Nuclide Chart</vt:lpstr>
      <vt:lpstr>Nuclear Physics Nuclide Chart: Decay Mechanisms</vt:lpstr>
      <vt:lpstr>Nuclear Physics Nuclide Chart: Stability Regions &amp; Decay Mechanisms</vt:lpstr>
      <vt:lpstr>Nuclear Physics Fission: Neutron Capture</vt:lpstr>
      <vt:lpstr>Nuclear Physics Fission: Liquid Drop Model</vt:lpstr>
      <vt:lpstr>Nuclear Physics Fission: Fission Product Yield</vt:lpstr>
      <vt:lpstr>Nuclear Physics Fission: Fission Products</vt:lpstr>
      <vt:lpstr>Nuclear Physics Fissile vs. Fertile Isotopes</vt:lpstr>
      <vt:lpstr>Nuclear Physics Fission Reactions</vt:lpstr>
      <vt:lpstr>Nuclear Physics Chain Reaction</vt:lpstr>
      <vt:lpstr>Reactor Design Thermal Electricity Generation</vt:lpstr>
      <vt:lpstr>Reactor Design Component Systems</vt:lpstr>
      <vt:lpstr>Reactor Design Reactor Timeline</vt:lpstr>
      <vt:lpstr>Reactor Design Commercial GEN II Reactors</vt:lpstr>
      <vt:lpstr>Reactor Design Commercial GEN II Reactors</vt:lpstr>
      <vt:lpstr>Nuclear Fuel Cycles: U-Pu Types</vt:lpstr>
      <vt:lpstr>Nuclear Fuel Cycles: U-Pu Enrichment</vt:lpstr>
      <vt:lpstr>Nuclear Fuel Cycles: U-Pu Fuel Fabrication</vt:lpstr>
      <vt:lpstr>Nuclear Fuel Cycles: U-Pu Irradiation</vt:lpstr>
      <vt:lpstr>Nuclear Fuel Cycles: U-Pu Irradiation</vt:lpstr>
      <vt:lpstr>Nuclear Fuel Cycles: U-Pu Storage</vt:lpstr>
      <vt:lpstr>Nuclear Fuel Cycles: U-Pu Reprocessing</vt:lpstr>
      <vt:lpstr>Issues and Concerns Introduction</vt:lpstr>
      <vt:lpstr>Issues and Concerns Waste Disposal</vt:lpstr>
      <vt:lpstr>Issues and Concerns Accidents</vt:lpstr>
      <vt:lpstr>Nuclear’s Future GIF</vt:lpstr>
      <vt:lpstr>Nuclear’s Future GIF: Reactor Missions</vt:lpstr>
      <vt:lpstr>Nuclear’s Future GIF: Future Reactor Designs</vt:lpstr>
      <vt:lpstr>Nuclear’s Future GIF: U.S. Focus</vt:lpstr>
      <vt:lpstr>Summary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Jimm</dc:creator>
  <cp:lastModifiedBy>Jimm</cp:lastModifiedBy>
  <cp:revision>104</cp:revision>
  <dcterms:created xsi:type="dcterms:W3CDTF">2010-06-14T02:46:39Z</dcterms:created>
  <dcterms:modified xsi:type="dcterms:W3CDTF">2010-10-30T05:18:33Z</dcterms:modified>
</cp:coreProperties>
</file>