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Default Extension="pict" ContentType="image/pict"/>
  <Override PartName="/ppt/slides/slide9.xml" ContentType="application/vnd.openxmlformats-officedocument.presentationml.slide+xml"/>
  <Override PartName="/ppt/notesSlides/notesSlide4.xml" ContentType="application/vnd.openxmlformats-officedocument.presentationml.notes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5127" r:id="rId1"/>
    <p:sldMasterId id="2147485141" r:id="rId2"/>
    <p:sldMasterId id="2147485148" r:id="rId3"/>
  </p:sldMasterIdLst>
  <p:notesMasterIdLst>
    <p:notesMasterId r:id="rId35"/>
  </p:notesMasterIdLst>
  <p:sldIdLst>
    <p:sldId id="517" r:id="rId4"/>
    <p:sldId id="584" r:id="rId5"/>
    <p:sldId id="583" r:id="rId6"/>
    <p:sldId id="547" r:id="rId7"/>
    <p:sldId id="569" r:id="rId8"/>
    <p:sldId id="567" r:id="rId9"/>
    <p:sldId id="566" r:id="rId10"/>
    <p:sldId id="579" r:id="rId11"/>
    <p:sldId id="580" r:id="rId12"/>
    <p:sldId id="544" r:id="rId13"/>
    <p:sldId id="540" r:id="rId14"/>
    <p:sldId id="571" r:id="rId15"/>
    <p:sldId id="563" r:id="rId16"/>
    <p:sldId id="564" r:id="rId17"/>
    <p:sldId id="565" r:id="rId18"/>
    <p:sldId id="577" r:id="rId19"/>
    <p:sldId id="522" r:id="rId20"/>
    <p:sldId id="589" r:id="rId21"/>
    <p:sldId id="555" r:id="rId22"/>
    <p:sldId id="556" r:id="rId23"/>
    <p:sldId id="558" r:id="rId24"/>
    <p:sldId id="559" r:id="rId25"/>
    <p:sldId id="573" r:id="rId26"/>
    <p:sldId id="574" r:id="rId27"/>
    <p:sldId id="578" r:id="rId28"/>
    <p:sldId id="576" r:id="rId29"/>
    <p:sldId id="570" r:id="rId30"/>
    <p:sldId id="533" r:id="rId31"/>
    <p:sldId id="572" r:id="rId32"/>
    <p:sldId id="554" r:id="rId33"/>
    <p:sldId id="58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1BC7"/>
    <a:srgbClr val="FDA7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452" autoAdjust="0"/>
    <p:restoredTop sz="82341" autoAdjust="0"/>
  </p:normalViewPr>
  <p:slideViewPr>
    <p:cSldViewPr snapToGrid="0" snapToObjects="1">
      <p:cViewPr>
        <p:scale>
          <a:sx n="75" d="100"/>
          <a:sy n="75" d="100"/>
        </p:scale>
        <p:origin x="-1704" y="-28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5BD4-D9B3-764C-96BA-4C24F81EBB42}" type="datetimeFigureOut">
              <a:rPr lang="en-US" smtClean="0"/>
              <a:pPr/>
              <a:t>10/31/10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6260B-BBBC-6E47-9110-B0D3FDFEC1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D17D2B2-0FDD-0843-8690-0BDE6AB8AAA1}" type="slidenum">
              <a:rPr lang="en-US"/>
              <a:pPr/>
              <a:t>4</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spcBef>
                <a:spcPct val="0"/>
              </a:spcBef>
            </a:pPr>
            <a:r>
              <a:rPr lang="en-US" dirty="0"/>
              <a:t>In 1888, Charles F. Brush invented a large wind turbine which created electricity. This enormous windmill produced enough electricity for about 10 homes. Brush’s invention was soon adapted and copied all over the world.  Electricity generating wind turbines spread throughout Europe in the early 1900’s, and they soon appeared in the United States as well. In the 1930s Marcellus Jacobs producing an affordable small turbine called the Jacobs that provided electricity for homes and farms throughout rural America.   However, these small American turbines faded away with the widespread installation of power lines through the end of the 1930s.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96260B-BBBC-6E47-9110-B0D3FDFEC1DA}"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5C4BE3-82D7-4D94-BF6C-0C2DEC39A3F1}" type="slidenum">
              <a:rPr lang="en-US" smtClean="0"/>
              <a:pPr/>
              <a:t>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96260B-BBBC-6E47-9110-B0D3FDFEC1DA}"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 generated can be expressed in terms of kW,</a:t>
            </a:r>
            <a:r>
              <a:rPr lang="en-US" baseline="0" dirty="0" smtClean="0"/>
              <a:t> MW, or % of capacity. For example, if a Siemens 2.3 MW turbine was generating 1.15 MW, it would be at 50% capacity. If it was generating 2.3 MW, it would be at 100% capacity.</a:t>
            </a:r>
            <a:endParaRPr lang="en-US" dirty="0"/>
          </a:p>
        </p:txBody>
      </p:sp>
      <p:sp>
        <p:nvSpPr>
          <p:cNvPr id="4" name="Slide Number Placeholder 3"/>
          <p:cNvSpPr>
            <a:spLocks noGrp="1"/>
          </p:cNvSpPr>
          <p:nvPr>
            <p:ph type="sldNum" sz="quarter" idx="10"/>
          </p:nvPr>
        </p:nvSpPr>
        <p:spPr/>
        <p:txBody>
          <a:bodyPr/>
          <a:lstStyle/>
          <a:p>
            <a:fld id="{7E96260B-BBBC-6E47-9110-B0D3FDFEC1DA}"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a:latin typeface="Times" charset="0"/>
            </a:endParaRPr>
          </a:p>
        </p:txBody>
      </p:sp>
      <p:sp>
        <p:nvSpPr>
          <p:cNvPr id="23556" name="Slide Number Placeholder 3"/>
          <p:cNvSpPr>
            <a:spLocks noGrp="1"/>
          </p:cNvSpPr>
          <p:nvPr>
            <p:ph type="sldNum" sz="quarter" idx="5"/>
          </p:nvPr>
        </p:nvSpPr>
        <p:spPr>
          <a:noFill/>
        </p:spPr>
        <p:txBody>
          <a:bodyPr/>
          <a:lstStyle/>
          <a:p>
            <a:fld id="{88EACD3B-D2B8-4E4C-8067-9C1E8E6208B1}" type="slidenum">
              <a:rPr lang="en-US"/>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a:latin typeface="Times" charset="0"/>
            </a:endParaRPr>
          </a:p>
        </p:txBody>
      </p:sp>
      <p:sp>
        <p:nvSpPr>
          <p:cNvPr id="36868" name="Slide Number Placeholder 3"/>
          <p:cNvSpPr>
            <a:spLocks noGrp="1"/>
          </p:cNvSpPr>
          <p:nvPr>
            <p:ph type="sldNum" sz="quarter" idx="5"/>
          </p:nvPr>
        </p:nvSpPr>
        <p:spPr>
          <a:noFill/>
        </p:spPr>
        <p:txBody>
          <a:bodyPr/>
          <a:lstStyle/>
          <a:p>
            <a:fld id="{AAEF1000-937F-5B4A-8AD4-6BC81CAAA890}" type="slidenum">
              <a:rPr lang="en-US"/>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latin typeface="Times" charset="0"/>
            </a:endParaRPr>
          </a:p>
        </p:txBody>
      </p:sp>
      <p:sp>
        <p:nvSpPr>
          <p:cNvPr id="38916" name="Slide Number Placeholder 3"/>
          <p:cNvSpPr>
            <a:spLocks noGrp="1"/>
          </p:cNvSpPr>
          <p:nvPr>
            <p:ph type="sldNum" sz="quarter" idx="5"/>
          </p:nvPr>
        </p:nvSpPr>
        <p:spPr>
          <a:noFill/>
        </p:spPr>
        <p:txBody>
          <a:bodyPr/>
          <a:lstStyle/>
          <a:p>
            <a:fld id="{A0251F92-0FBB-3241-99EB-30F98D5D87C0}" type="slidenum">
              <a:rPr lang="en-US"/>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1BD9D2-264C-4A10-A926-35F4794E425E}"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1BD9D2-264C-4A10-A926-35F4794E425E}"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4AB02A5-4FE5-49D9-9E24-09F23B90C450}" type="datetimeFigureOut">
              <a:rPr lang="en-US" smtClean="0"/>
              <a:pPr/>
              <a:t>10/31/10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4895-3513-5948-9981-41F90BD9242A}" type="datetimeFigureOut">
              <a:rPr lang="en-US" smtClean="0"/>
              <a:pPr/>
              <a:t>10/31/10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B2923-D98C-774E-A767-8D8387DF9B2E}"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914895-3513-5948-9981-41F90BD9242A}" type="datetimeFigureOut">
              <a:rPr lang="en-US" smtClean="0"/>
              <a:pPr/>
              <a:t>10/31/10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914895-3513-5948-9981-41F90BD9242A}" type="datetimeFigureOut">
              <a:rPr lang="en-US" smtClean="0"/>
              <a:pPr/>
              <a:t>10/31/10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837363"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Lawrence Livermore National Laboratory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7463"/>
            <a:ext cx="7772400" cy="7985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93738" y="1600200"/>
            <a:ext cx="7772400" cy="4572000"/>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r>
              <a:rPr lang="en-US"/>
              <a:t>National Renewable Energy Laboratory                                                                                                                                       Innovation for Our Energy Future</a:t>
            </a:r>
          </a:p>
        </p:txBody>
      </p:sp>
      <p:sp>
        <p:nvSpPr>
          <p:cNvPr id="5" name="Rectangle 12"/>
          <p:cNvSpPr>
            <a:spLocks noGrp="1" noChangeArrowheads="1"/>
          </p:cNvSpPr>
          <p:nvPr>
            <p:ph type="sldNum" sz="quarter" idx="11"/>
          </p:nvPr>
        </p:nvSpPr>
        <p:spPr>
          <a:ln/>
        </p:spPr>
        <p:txBody>
          <a:bodyPr/>
          <a:lstStyle>
            <a:lvl1pPr>
              <a:defRPr/>
            </a:lvl1pPr>
          </a:lstStyle>
          <a:p>
            <a:pPr>
              <a:defRPr/>
            </a:pPr>
            <a:fld id="{B4958482-4222-41EE-B977-8151B1F664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91032"/>
            <a:ext cx="8077200" cy="1200150"/>
          </a:xfrm>
        </p:spPr>
        <p:txBody>
          <a:bodyPr anchor="ctr" anchorCtr="0">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77279" y="2230408"/>
            <a:ext cx="2847975" cy="2895600"/>
          </a:xfrm>
        </p:spPr>
        <p:txBody>
          <a:bodyPr>
            <a:normAutofit/>
          </a:bodyPr>
          <a:lstStyle>
            <a:lvl1pPr marL="0" indent="0" algn="l">
              <a:spcBef>
                <a:spcPts val="0"/>
              </a:spcBef>
              <a:spcAft>
                <a:spcPts val="1800"/>
              </a:spcAft>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5629835" y="6275668"/>
            <a:ext cx="2133600" cy="365125"/>
          </a:xfrm>
          <a:prstGeom prst="rect">
            <a:avLst/>
          </a:prstGeom>
        </p:spPr>
        <p:txBody>
          <a:bodyPr/>
          <a:lstStyle/>
          <a:p>
            <a:fld id="{A3914895-3513-5948-9981-41F90BD9242A}" type="datetimeFigureOut">
              <a:rPr lang="en-US" smtClean="0"/>
              <a:pPr/>
              <a:t>10/31/10</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xfrm>
            <a:off x="0" y="6678613"/>
            <a:ext cx="9144000" cy="177800"/>
          </a:xfrm>
          <a:prstGeom prst="rect">
            <a:avLst/>
          </a:prstGeom>
          <a:ln/>
        </p:spPr>
        <p:txBody>
          <a:bodyPr/>
          <a:lstStyle>
            <a:lvl1pPr>
              <a:defRPr/>
            </a:lvl1pPr>
          </a:lstStyle>
          <a:p>
            <a:pPr>
              <a:defRPr/>
            </a:pPr>
            <a:r>
              <a:rPr lang="en-US"/>
              <a:t>National Renewable Energy Laboratory                                                                                                                                       Innovation for Our Energy Future</a:t>
            </a:r>
          </a:p>
        </p:txBody>
      </p:sp>
      <p:sp>
        <p:nvSpPr>
          <p:cNvPr id="5" name="Rectangle 12"/>
          <p:cNvSpPr>
            <a:spLocks noGrp="1" noChangeArrowheads="1"/>
          </p:cNvSpPr>
          <p:nvPr>
            <p:ph type="sldNum" sz="quarter" idx="11"/>
          </p:nvPr>
        </p:nvSpPr>
        <p:spPr>
          <a:ln/>
        </p:spPr>
        <p:txBody>
          <a:bodyPr/>
          <a:lstStyle>
            <a:lvl1pPr>
              <a:defRPr/>
            </a:lvl1pPr>
          </a:lstStyle>
          <a:p>
            <a:pPr>
              <a:defRPr/>
            </a:pPr>
            <a:fld id="{6127048B-F071-4A91-9DEA-2A95C9F4AB7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914895-3513-5948-9981-41F90BD9242A}" type="datetimeFigureOut">
              <a:rPr lang="en-US" smtClean="0"/>
              <a:pPr/>
              <a:t>10/31/10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3914895-3513-5948-9981-41F90BD9242A}" type="datetimeFigureOut">
              <a:rPr lang="en-US" smtClean="0"/>
              <a:pPr/>
              <a:t>10/31/10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A4845-A08A-4DF4-8D99-E2E7B6D41C67}" type="slidenum">
              <a:rPr/>
              <a:pPr/>
              <a:t>‹#›</a:t>
            </a:fld>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10/31/10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3914895-3513-5948-9981-41F90BD9242A}" type="datetimeFigureOut">
              <a:rPr lang="en-US" smtClean="0"/>
              <a:pPr/>
              <a:t>10/31/10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3914895-3513-5948-9981-41F90BD9242A}" type="datetimeFigureOut">
              <a:rPr lang="en-US" smtClean="0"/>
              <a:pPr/>
              <a:t>10/31/10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3914895-3513-5948-9981-41F90BD9242A}" type="datetimeFigureOut">
              <a:rPr lang="en-US" smtClean="0"/>
              <a:pPr/>
              <a:t>10/31/10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14895-3513-5948-9981-41F90BD9242A}" type="datetimeFigureOut">
              <a:rPr lang="en-US" smtClean="0"/>
              <a:pPr/>
              <a:t>10/31/10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B2923-D98C-774E-A767-8D8387DF9B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4895-3513-5948-9981-41F90BD9242A}" type="datetimeFigureOut">
              <a:rPr lang="en-US" smtClean="0"/>
              <a:pPr/>
              <a:t>10/31/10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3914895-3513-5948-9981-41F90BD9242A}" type="datetimeFigureOut">
              <a:rPr lang="en-US" smtClean="0"/>
              <a:pPr/>
              <a:t>10/31/10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73B2923-D98C-774E-A767-8D8387DF9B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128" r:id="rId1"/>
    <p:sldLayoutId id="2147485129" r:id="rId2"/>
    <p:sldLayoutId id="2147485130" r:id="rId3"/>
    <p:sldLayoutId id="2147485131" r:id="rId4"/>
    <p:sldLayoutId id="2147485132" r:id="rId5"/>
    <p:sldLayoutId id="2147485133" r:id="rId6"/>
    <p:sldLayoutId id="2147485134" r:id="rId7"/>
    <p:sldLayoutId id="2147485135" r:id="rId8"/>
    <p:sldLayoutId id="2147485136" r:id="rId9"/>
    <p:sldLayoutId id="2147485137" r:id="rId10"/>
    <p:sldLayoutId id="2147485138" r:id="rId11"/>
    <p:sldLayoutId id="2147485139" r:id="rId12"/>
    <p:sldLayoutId id="2147485140" r:id="rId13"/>
    <p:sldLayoutId id="2147485147" r:id="rId14"/>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 name="Line 5"/>
          <p:cNvSpPr>
            <a:spLocks noChangeShapeType="1"/>
          </p:cNvSpPr>
          <p:nvPr/>
        </p:nvSpPr>
        <p:spPr bwMode="auto">
          <a:xfrm>
            <a:off x="0" y="1295400"/>
            <a:ext cx="9144000" cy="0"/>
          </a:xfrm>
          <a:prstGeom prst="line">
            <a:avLst/>
          </a:prstGeom>
          <a:noFill/>
          <a:ln w="28575">
            <a:solidFill>
              <a:srgbClr val="0959A5"/>
            </a:solidFill>
            <a:round/>
            <a:headEnd/>
            <a:tailEnd/>
          </a:ln>
        </p:spPr>
        <p:txBody>
          <a:bodyPr wrap="none" anchor="ctr"/>
          <a:lstStyle/>
          <a:p>
            <a:pPr defTabSz="914400" fontAlgn="base">
              <a:spcBef>
                <a:spcPct val="0"/>
              </a:spcBef>
              <a:spcAft>
                <a:spcPct val="0"/>
              </a:spcAft>
              <a:defRPr/>
            </a:pPr>
            <a:endParaRPr lang="en-US" sz="2200" smtClean="0">
              <a:solidFill>
                <a:srgbClr val="0959A5"/>
              </a:solidFill>
              <a:latin typeface="Arial" charset="0"/>
              <a:ea typeface="ＭＳ Ｐゴシック" pitchFamily="-109" charset="-128"/>
            </a:endParaRPr>
          </a:p>
        </p:txBody>
      </p:sp>
      <p:sp>
        <p:nvSpPr>
          <p:cNvPr id="2" name="Title Placeholder 1"/>
          <p:cNvSpPr>
            <a:spLocks noGrp="1"/>
          </p:cNvSpPr>
          <p:nvPr>
            <p:ph type="title"/>
          </p:nvPr>
        </p:nvSpPr>
        <p:spPr>
          <a:xfrm>
            <a:off x="457200" y="86833"/>
            <a:ext cx="8229600" cy="584775"/>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white">
          <a:xfrm>
            <a:off x="8229600" y="6685450"/>
            <a:ext cx="457200" cy="152400"/>
          </a:xfrm>
          <a:prstGeom prst="rect">
            <a:avLst/>
          </a:prstGeom>
          <a:noFill/>
        </p:spPr>
        <p:txBody>
          <a:bodyPr wrap="square" tIns="0" bIns="0" rtlCol="0">
            <a:spAutoFit/>
          </a:bodyPr>
          <a:lstStyle>
            <a:lvl1pPr algn="r">
              <a:defRPr kumimoji="0" lang="en-US" sz="1000" b="0" i="0" u="none" strike="noStrike" kern="1200" cap="none" normalizeH="0" baseline="0" smtClean="0">
                <a:ln>
                  <a:noFill/>
                </a:ln>
                <a:solidFill>
                  <a:srgbClr val="B2D6E9"/>
                </a:solidFill>
                <a:effectLst/>
                <a:latin typeface="Arial" pitchFamily="34" charset="0"/>
                <a:ea typeface="+mn-ea"/>
                <a:cs typeface="+mn-cs"/>
              </a:defRPr>
            </a:lvl1pPr>
          </a:lstStyle>
          <a:p>
            <a:pPr defTabSz="914400" fontAlgn="base">
              <a:spcBef>
                <a:spcPct val="0"/>
              </a:spcBef>
              <a:spcAft>
                <a:spcPct val="0"/>
              </a:spcAft>
            </a:pPr>
            <a:fld id="{052F19B7-D418-4022-ADCB-81F2774CAD6C}" type="slidenum">
              <a:rPr/>
              <a:pPr defTabSz="914400" fontAlgn="base">
                <a:spcBef>
                  <a:spcPct val="0"/>
                </a:spcBef>
                <a:spcAft>
                  <a:spcPct val="0"/>
                </a:spcAft>
              </a:pPr>
              <a:t>‹#›</a:t>
            </a:fld>
            <a:endParaRPr dirty="0"/>
          </a:p>
        </p:txBody>
      </p:sp>
    </p:spTree>
  </p:cSld>
  <p:clrMap bg1="lt1" tx1="dk1" bg2="lt2" tx2="dk2" accent1="accent1" accent2="accent2" accent3="accent3" accent4="accent4" accent5="accent5" accent6="accent6" hlink="hlink" folHlink="folHlink"/>
  <p:sldLayoutIdLst>
    <p:sldLayoutId id="2147485142" r:id="rId1"/>
    <p:sldLayoutId id="2147485150" r:id="rId2"/>
  </p:sldLayoutIdLst>
  <p:transition>
    <p:fade/>
  </p:transition>
  <p:hf hdr="0" ftr="0" dt="0"/>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17463"/>
            <a:ext cx="7772400" cy="798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Box 4"/>
          <p:cNvSpPr txBox="1">
            <a:spLocks noChangeArrowheads="1"/>
          </p:cNvSpPr>
          <p:nvPr/>
        </p:nvSpPr>
        <p:spPr bwMode="auto">
          <a:xfrm>
            <a:off x="9066213" y="6654800"/>
            <a:ext cx="184150" cy="244475"/>
          </a:xfrm>
          <a:prstGeom prst="rect">
            <a:avLst/>
          </a:prstGeom>
          <a:noFill/>
          <a:ln w="9525">
            <a:noFill/>
            <a:miter lim="800000"/>
            <a:headEnd/>
            <a:tailEnd/>
          </a:ln>
        </p:spPr>
        <p:txBody>
          <a:bodyPr wrap="none">
            <a:spAutoFit/>
          </a:bodyPr>
          <a:lstStyle/>
          <a:p>
            <a:pPr algn="r" defTabSz="914400" eaLnBrk="0" fontAlgn="base" hangingPunct="0">
              <a:spcBef>
                <a:spcPct val="0"/>
              </a:spcBef>
              <a:spcAft>
                <a:spcPct val="0"/>
              </a:spcAft>
              <a:defRPr/>
            </a:pPr>
            <a:endParaRPr lang="en-US" sz="1000">
              <a:solidFill>
                <a:srgbClr val="B2D6E9"/>
              </a:solidFill>
            </a:endParaRPr>
          </a:p>
        </p:txBody>
      </p:sp>
      <p:sp>
        <p:nvSpPr>
          <p:cNvPr id="4101" name="Line 5"/>
          <p:cNvSpPr>
            <a:spLocks noChangeShapeType="1"/>
          </p:cNvSpPr>
          <p:nvPr userDrawn="1"/>
        </p:nvSpPr>
        <p:spPr bwMode="auto">
          <a:xfrm>
            <a:off x="0" y="758825"/>
            <a:ext cx="9144000" cy="0"/>
          </a:xfrm>
          <a:prstGeom prst="line">
            <a:avLst/>
          </a:prstGeom>
          <a:noFill/>
          <a:ln w="28575">
            <a:solidFill>
              <a:srgbClr val="095AA6"/>
            </a:solidFill>
            <a:round/>
            <a:headEnd/>
            <a:tailEnd/>
          </a:ln>
        </p:spPr>
        <p:txBody>
          <a:bodyPr wrap="none" anchor="ctr"/>
          <a:lstStyle/>
          <a:p>
            <a:pPr defTabSz="914400" fontAlgn="base">
              <a:spcBef>
                <a:spcPct val="0"/>
              </a:spcBef>
              <a:spcAft>
                <a:spcPct val="0"/>
              </a:spcAft>
              <a:defRPr/>
            </a:pPr>
            <a:endParaRPr lang="en-US" sz="2800" b="1">
              <a:solidFill>
                <a:srgbClr val="0959A5"/>
              </a:solidFill>
            </a:endParaRPr>
          </a:p>
        </p:txBody>
      </p:sp>
      <p:sp>
        <p:nvSpPr>
          <p:cNvPr id="3079" name="Rectangle 8"/>
          <p:cNvSpPr>
            <a:spLocks noGrp="1" noChangeArrowheads="1"/>
          </p:cNvSpPr>
          <p:nvPr>
            <p:ph type="body" idx="1"/>
          </p:nvPr>
        </p:nvSpPr>
        <p:spPr bwMode="auto">
          <a:xfrm>
            <a:off x="693738" y="1600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 name="Rectangle 10"/>
          <p:cNvSpPr>
            <a:spLocks noChangeArrowheads="1"/>
          </p:cNvSpPr>
          <p:nvPr userDrawn="1"/>
        </p:nvSpPr>
        <p:spPr bwMode="auto">
          <a:xfrm>
            <a:off x="-304800" y="4114800"/>
            <a:ext cx="184150" cy="533400"/>
          </a:xfrm>
          <a:prstGeom prst="rect">
            <a:avLst/>
          </a:prstGeom>
          <a:noFill/>
          <a:ln w="9525">
            <a:noFill/>
            <a:miter lim="800000"/>
            <a:headEnd/>
            <a:tailEnd/>
          </a:ln>
          <a:effectLst/>
        </p:spPr>
        <p:txBody>
          <a:bodyPr wrap="none">
            <a:spAutoFit/>
          </a:bodyPr>
          <a:lstStyle/>
          <a:p>
            <a:pPr defTabSz="914400" fontAlgn="base">
              <a:spcBef>
                <a:spcPct val="0"/>
              </a:spcBef>
              <a:spcAft>
                <a:spcPct val="0"/>
              </a:spcAft>
              <a:defRPr/>
            </a:pPr>
            <a:endParaRPr lang="en-US" sz="4400" baseline="-25000">
              <a:solidFill>
                <a:srgbClr val="FFFFFF"/>
              </a:solidFill>
            </a:endParaRPr>
          </a:p>
        </p:txBody>
      </p:sp>
      <p:sp>
        <p:nvSpPr>
          <p:cNvPr id="4108" name="Rectangle 12"/>
          <p:cNvSpPr>
            <a:spLocks noGrp="1" noChangeArrowheads="1"/>
          </p:cNvSpPr>
          <p:nvPr>
            <p:ph type="sldNum" sz="quarter" idx="4"/>
          </p:nvPr>
        </p:nvSpPr>
        <p:spPr bwMode="auto">
          <a:xfrm>
            <a:off x="4340225" y="6659563"/>
            <a:ext cx="45085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0">
                <a:solidFill>
                  <a:schemeClr val="bg1"/>
                </a:solidFill>
              </a:defRPr>
            </a:lvl1pPr>
          </a:lstStyle>
          <a:p>
            <a:pPr defTabSz="914400" fontAlgn="base">
              <a:spcBef>
                <a:spcPct val="0"/>
              </a:spcBef>
              <a:spcAft>
                <a:spcPct val="0"/>
              </a:spcAft>
              <a:defRPr/>
            </a:pPr>
            <a:fld id="{0D537BE7-082D-473C-9BAF-F17E601E6414}"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5149" r:id="rId1"/>
  </p:sldLayoutIdLst>
  <p:hf sldNum="0" hdr="0" dt="0"/>
  <p:txStyles>
    <p:titleStyle>
      <a:lvl1pPr algn="l" rtl="0" eaLnBrk="0" fontAlgn="base" hangingPunct="0">
        <a:spcBef>
          <a:spcPct val="0"/>
        </a:spcBef>
        <a:spcAft>
          <a:spcPct val="0"/>
        </a:spcAft>
        <a:defRPr sz="3600" b="1">
          <a:solidFill>
            <a:srgbClr val="0959A5"/>
          </a:solidFill>
          <a:latin typeface="+mj-lt"/>
          <a:ea typeface="+mj-ea"/>
          <a:cs typeface="+mj-cs"/>
        </a:defRPr>
      </a:lvl1pPr>
      <a:lvl2pPr algn="l" rtl="0" eaLnBrk="0" fontAlgn="base" hangingPunct="0">
        <a:spcBef>
          <a:spcPct val="0"/>
        </a:spcBef>
        <a:spcAft>
          <a:spcPct val="0"/>
        </a:spcAft>
        <a:defRPr sz="3600" b="1">
          <a:solidFill>
            <a:srgbClr val="0959A5"/>
          </a:solidFill>
          <a:latin typeface="Arial" charset="0"/>
          <a:ea typeface="ＭＳ Ｐゴシック" charset="-128"/>
        </a:defRPr>
      </a:lvl2pPr>
      <a:lvl3pPr algn="l" rtl="0" eaLnBrk="0" fontAlgn="base" hangingPunct="0">
        <a:spcBef>
          <a:spcPct val="0"/>
        </a:spcBef>
        <a:spcAft>
          <a:spcPct val="0"/>
        </a:spcAft>
        <a:defRPr sz="3600" b="1">
          <a:solidFill>
            <a:srgbClr val="0959A5"/>
          </a:solidFill>
          <a:latin typeface="Arial" charset="0"/>
          <a:ea typeface="ＭＳ Ｐゴシック" charset="-128"/>
        </a:defRPr>
      </a:lvl3pPr>
      <a:lvl4pPr algn="l" rtl="0" eaLnBrk="0" fontAlgn="base" hangingPunct="0">
        <a:spcBef>
          <a:spcPct val="0"/>
        </a:spcBef>
        <a:spcAft>
          <a:spcPct val="0"/>
        </a:spcAft>
        <a:defRPr sz="3600" b="1">
          <a:solidFill>
            <a:srgbClr val="0959A5"/>
          </a:solidFill>
          <a:latin typeface="Arial" charset="0"/>
          <a:ea typeface="ＭＳ Ｐゴシック" charset="-128"/>
        </a:defRPr>
      </a:lvl4pPr>
      <a:lvl5pPr algn="l" rtl="0" eaLnBrk="0" fontAlgn="base" hangingPunct="0">
        <a:spcBef>
          <a:spcPct val="0"/>
        </a:spcBef>
        <a:spcAft>
          <a:spcPct val="0"/>
        </a:spcAft>
        <a:defRPr sz="3600" b="1">
          <a:solidFill>
            <a:srgbClr val="0959A5"/>
          </a:solidFill>
          <a:latin typeface="Arial" charset="0"/>
          <a:ea typeface="ＭＳ Ｐゴシック" charset="-128"/>
        </a:defRPr>
      </a:lvl5pPr>
      <a:lvl6pPr marL="457200" algn="l" rtl="0" fontAlgn="base">
        <a:spcBef>
          <a:spcPct val="0"/>
        </a:spcBef>
        <a:spcAft>
          <a:spcPct val="0"/>
        </a:spcAft>
        <a:defRPr sz="3600" b="1">
          <a:solidFill>
            <a:srgbClr val="0959A5"/>
          </a:solidFill>
          <a:latin typeface="Arial" charset="0"/>
          <a:ea typeface="ＭＳ Ｐゴシック" charset="-128"/>
        </a:defRPr>
      </a:lvl6pPr>
      <a:lvl7pPr marL="914400" algn="l" rtl="0" fontAlgn="base">
        <a:spcBef>
          <a:spcPct val="0"/>
        </a:spcBef>
        <a:spcAft>
          <a:spcPct val="0"/>
        </a:spcAft>
        <a:defRPr sz="3600" b="1">
          <a:solidFill>
            <a:srgbClr val="0959A5"/>
          </a:solidFill>
          <a:latin typeface="Arial" charset="0"/>
          <a:ea typeface="ＭＳ Ｐゴシック" charset="-128"/>
        </a:defRPr>
      </a:lvl7pPr>
      <a:lvl8pPr marL="1371600" algn="l" rtl="0" fontAlgn="base">
        <a:spcBef>
          <a:spcPct val="0"/>
        </a:spcBef>
        <a:spcAft>
          <a:spcPct val="0"/>
        </a:spcAft>
        <a:defRPr sz="3600" b="1">
          <a:solidFill>
            <a:srgbClr val="0959A5"/>
          </a:solidFill>
          <a:latin typeface="Arial" charset="0"/>
          <a:ea typeface="ＭＳ Ｐゴシック" charset="-128"/>
        </a:defRPr>
      </a:lvl8pPr>
      <a:lvl9pPr marL="1828800" algn="l" rtl="0" fontAlgn="base">
        <a:spcBef>
          <a:spcPct val="0"/>
        </a:spcBef>
        <a:spcAft>
          <a:spcPct val="0"/>
        </a:spcAft>
        <a:defRPr sz="3600" b="1">
          <a:solidFill>
            <a:srgbClr val="0959A5"/>
          </a:solidFill>
          <a:latin typeface="Arial" charset="0"/>
          <a:ea typeface="ＭＳ Ｐゴシック" charset="-128"/>
        </a:defRPr>
      </a:lvl9pPr>
    </p:titleStyle>
    <p:bodyStyle>
      <a:lvl1pPr marL="342900" indent="-342900" algn="l" rtl="0" eaLnBrk="0" fontAlgn="base" hangingPunct="0">
        <a:spcBef>
          <a:spcPct val="20000"/>
        </a:spcBef>
        <a:spcAft>
          <a:spcPct val="0"/>
        </a:spcAft>
        <a:defRPr sz="2400">
          <a:solidFill>
            <a:srgbClr val="0959A5"/>
          </a:solidFill>
          <a:latin typeface="+mn-lt"/>
          <a:ea typeface="+mn-ea"/>
          <a:cs typeface="+mn-cs"/>
        </a:defRPr>
      </a:lvl1pPr>
      <a:lvl2pPr marL="742950" indent="-285750" algn="l" rtl="0" eaLnBrk="0" fontAlgn="base" hangingPunct="0">
        <a:spcBef>
          <a:spcPct val="20000"/>
        </a:spcBef>
        <a:spcAft>
          <a:spcPct val="0"/>
        </a:spcAft>
        <a:buChar char="–"/>
        <a:defRPr sz="2000">
          <a:solidFill>
            <a:srgbClr val="0959A5"/>
          </a:solidFill>
          <a:latin typeface="+mn-lt"/>
          <a:ea typeface="+mn-ea"/>
        </a:defRPr>
      </a:lvl2pPr>
      <a:lvl3pPr marL="1085850" indent="-228600" algn="l" rtl="0" eaLnBrk="0" fontAlgn="base" hangingPunct="0">
        <a:spcBef>
          <a:spcPct val="20000"/>
        </a:spcBef>
        <a:spcAft>
          <a:spcPct val="0"/>
        </a:spcAft>
        <a:buChar char="•"/>
        <a:defRPr>
          <a:solidFill>
            <a:srgbClr val="0959A5"/>
          </a:solidFill>
          <a:latin typeface="+mn-lt"/>
          <a:ea typeface="+mn-ea"/>
        </a:defRPr>
      </a:lvl3pPr>
      <a:lvl4pPr marL="1428750" indent="-228600" algn="l" rtl="0" eaLnBrk="0" fontAlgn="base" hangingPunct="0">
        <a:spcBef>
          <a:spcPct val="20000"/>
        </a:spcBef>
        <a:spcAft>
          <a:spcPct val="0"/>
        </a:spcAft>
        <a:buChar char="–"/>
        <a:defRPr sz="1600">
          <a:solidFill>
            <a:srgbClr val="0959A5"/>
          </a:solidFill>
          <a:latin typeface="+mn-lt"/>
          <a:ea typeface="+mn-ea"/>
        </a:defRPr>
      </a:lvl4pPr>
      <a:lvl5pPr marL="1771650" indent="-228600" algn="l" rtl="0" eaLnBrk="0" fontAlgn="base" hangingPunct="0">
        <a:spcBef>
          <a:spcPct val="20000"/>
        </a:spcBef>
        <a:spcAft>
          <a:spcPct val="0"/>
        </a:spcAft>
        <a:buChar char="»"/>
        <a:defRPr sz="1600">
          <a:solidFill>
            <a:srgbClr val="0959A5"/>
          </a:solidFill>
          <a:latin typeface="+mn-lt"/>
          <a:ea typeface="+mn-ea"/>
        </a:defRPr>
      </a:lvl5pPr>
      <a:lvl6pPr marL="2228850" indent="-228600" algn="l" rtl="0" fontAlgn="base">
        <a:spcBef>
          <a:spcPct val="20000"/>
        </a:spcBef>
        <a:spcAft>
          <a:spcPct val="0"/>
        </a:spcAft>
        <a:buChar char="»"/>
        <a:defRPr sz="1600">
          <a:solidFill>
            <a:srgbClr val="0959A5"/>
          </a:solidFill>
          <a:latin typeface="+mn-lt"/>
          <a:ea typeface="+mn-ea"/>
        </a:defRPr>
      </a:lvl6pPr>
      <a:lvl7pPr marL="2686050" indent="-228600" algn="l" rtl="0" fontAlgn="base">
        <a:spcBef>
          <a:spcPct val="20000"/>
        </a:spcBef>
        <a:spcAft>
          <a:spcPct val="0"/>
        </a:spcAft>
        <a:buChar char="»"/>
        <a:defRPr sz="1600">
          <a:solidFill>
            <a:srgbClr val="0959A5"/>
          </a:solidFill>
          <a:latin typeface="+mn-lt"/>
          <a:ea typeface="+mn-ea"/>
        </a:defRPr>
      </a:lvl7pPr>
      <a:lvl8pPr marL="3143250" indent="-228600" algn="l" rtl="0" fontAlgn="base">
        <a:spcBef>
          <a:spcPct val="20000"/>
        </a:spcBef>
        <a:spcAft>
          <a:spcPct val="0"/>
        </a:spcAft>
        <a:buChar char="»"/>
        <a:defRPr sz="1600">
          <a:solidFill>
            <a:srgbClr val="0959A5"/>
          </a:solidFill>
          <a:latin typeface="+mn-lt"/>
          <a:ea typeface="+mn-ea"/>
        </a:defRPr>
      </a:lvl8pPr>
      <a:lvl9pPr marL="3600450" indent="-228600" algn="l" rtl="0" fontAlgn="base">
        <a:spcBef>
          <a:spcPct val="20000"/>
        </a:spcBef>
        <a:spcAft>
          <a:spcPct val="0"/>
        </a:spcAft>
        <a:buChar char="»"/>
        <a:defRPr sz="1600">
          <a:solidFill>
            <a:srgbClr val="0959A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video" Target="file://localhost/Users/jkl/Documents/Overview%20Talks/GSA2010_Oct/installed_wind_capacity_561.gif" TargetMode="External"/><Relationship Id="rId2" Type="http://schemas.openxmlformats.org/officeDocument/2006/relationships/slideLayout" Target="../slideLayouts/slideLayout2.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mailto:mark.omalley@ucd.ie" TargetMode="External"/><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mailto:mark.omalley@ucd.ie" TargetMode="External"/><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0.jpeg"/><Relationship Id="rId5" Type="http://schemas.openxmlformats.org/officeDocument/2006/relationships/oleObject" Target="../embeddings/Microsoft_Equation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image" Target="../media/image3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hyperlink" Target="mailto:Julie.Lundquist@colorado.edu" TargetMode="External"/><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6.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138848"/>
            <a:ext cx="8077200" cy="1200150"/>
          </a:xfrm>
        </p:spPr>
        <p:txBody>
          <a:bodyPr>
            <a:normAutofit fontScale="90000"/>
          </a:bodyPr>
          <a:lstStyle/>
          <a:p>
            <a:r>
              <a:rPr lang="en-US" sz="4400" dirty="0" smtClean="0"/>
              <a:t>Harnessing the Wind: Recent Developments in Wind Energy</a:t>
            </a:r>
            <a:endParaRPr lang="en-US" sz="4400" dirty="0"/>
          </a:p>
        </p:txBody>
      </p:sp>
      <p:sp>
        <p:nvSpPr>
          <p:cNvPr id="6" name="Subtitle 5"/>
          <p:cNvSpPr>
            <a:spLocks noGrp="1"/>
          </p:cNvSpPr>
          <p:nvPr>
            <p:ph type="subTitle" idx="1"/>
          </p:nvPr>
        </p:nvSpPr>
        <p:spPr>
          <a:xfrm>
            <a:off x="5980721" y="1484521"/>
            <a:ext cx="3163279" cy="3443363"/>
          </a:xfrm>
        </p:spPr>
        <p:txBody>
          <a:bodyPr>
            <a:noAutofit/>
          </a:bodyPr>
          <a:lstStyle/>
          <a:p>
            <a:r>
              <a:rPr lang="en-US" sz="2400" dirty="0" smtClean="0"/>
              <a:t>Julie K. Lundquist</a:t>
            </a:r>
          </a:p>
          <a:p>
            <a:r>
              <a:rPr lang="en-US" sz="2000" dirty="0" smtClean="0"/>
              <a:t>Prof., University of Colorado at Boulder &amp;</a:t>
            </a:r>
          </a:p>
          <a:p>
            <a:r>
              <a:rPr lang="en-US" sz="2000" dirty="0" smtClean="0"/>
              <a:t>Scientist, National Wind Technology Center, National Renewable Energy Laboratory</a:t>
            </a:r>
          </a:p>
          <a:p>
            <a:r>
              <a:rPr lang="en-US" sz="2000" dirty="0" smtClean="0"/>
              <a:t>Teaching About Energy in </a:t>
            </a:r>
            <a:r>
              <a:rPr lang="en-US" sz="2000" dirty="0" err="1" smtClean="0"/>
              <a:t>Geoscience</a:t>
            </a:r>
            <a:r>
              <a:rPr lang="en-US" sz="2000" dirty="0" smtClean="0"/>
              <a:t> Courses: Current Research and Pedagogy</a:t>
            </a:r>
          </a:p>
          <a:p>
            <a:r>
              <a:rPr lang="en-US" sz="2000" dirty="0" smtClean="0"/>
              <a:t>30 October 2010</a:t>
            </a:r>
            <a:endParaRPr lang="en-US" sz="2000" dirty="0"/>
          </a:p>
        </p:txBody>
      </p:sp>
      <p:sp>
        <p:nvSpPr>
          <p:cNvPr id="8" name="TextBox 7"/>
          <p:cNvSpPr txBox="1"/>
          <p:nvPr/>
        </p:nvSpPr>
        <p:spPr>
          <a:xfrm>
            <a:off x="913051" y="423308"/>
            <a:ext cx="184666" cy="369332"/>
          </a:xfrm>
          <a:prstGeom prst="rect">
            <a:avLst/>
          </a:prstGeom>
          <a:noFill/>
        </p:spPr>
        <p:txBody>
          <a:bodyPr wrap="none" rtlCol="0">
            <a:spAutoFit/>
          </a:bodyPr>
          <a:lstStyle/>
          <a:p>
            <a:pPr defTabSz="914400"/>
            <a:endParaRPr lang="en-US" dirty="0" err="1" smtClean="0">
              <a:solidFill>
                <a:srgbClr val="0959A5"/>
              </a:solidFill>
              <a:latin typeface="Arial" pitchFamily="34" charset="0"/>
              <a:cs typeface="Arial" pitchFamily="34" charset="0"/>
            </a:endParaRPr>
          </a:p>
        </p:txBody>
      </p:sp>
      <p:pic>
        <p:nvPicPr>
          <p:cNvPr id="9" name="Picture 8" descr="17711.jpeg.jpg"/>
          <p:cNvPicPr>
            <a:picLocks noChangeAspect="1"/>
          </p:cNvPicPr>
          <p:nvPr/>
        </p:nvPicPr>
        <p:blipFill>
          <a:blip r:embed="rId2"/>
          <a:stretch>
            <a:fillRect/>
          </a:stretch>
        </p:blipFill>
        <p:spPr>
          <a:xfrm>
            <a:off x="0" y="1484522"/>
            <a:ext cx="5949540" cy="3962400"/>
          </a:xfrm>
          <a:prstGeom prst="rect">
            <a:avLst/>
          </a:prstGeom>
        </p:spPr>
      </p:pic>
      <p:pic>
        <p:nvPicPr>
          <p:cNvPr id="10" name="Picture 9"/>
          <p:cNvPicPr>
            <a:picLocks noChangeAspect="1"/>
          </p:cNvPicPr>
          <p:nvPr/>
        </p:nvPicPr>
        <p:blipFill>
          <a:blip r:embed="rId3">
            <a:lum/>
          </a:blip>
          <a:stretch>
            <a:fillRect/>
          </a:stretch>
        </p:blipFill>
        <p:spPr>
          <a:xfrm>
            <a:off x="221047" y="5596314"/>
            <a:ext cx="2471353" cy="1033691"/>
          </a:xfrm>
          <a:prstGeom prst="rect">
            <a:avLst/>
          </a:prstGeom>
          <a:ln w="38100">
            <a:solidFill>
              <a:srgbClr val="FFFF00"/>
            </a:solidFill>
          </a:ln>
        </p:spPr>
      </p:pic>
      <p:pic>
        <p:nvPicPr>
          <p:cNvPr id="11" name="Picture 10"/>
          <p:cNvPicPr>
            <a:picLocks noChangeAspect="1"/>
          </p:cNvPicPr>
          <p:nvPr/>
        </p:nvPicPr>
        <p:blipFill>
          <a:blip r:embed="rId4"/>
          <a:stretch>
            <a:fillRect/>
          </a:stretch>
        </p:blipFill>
        <p:spPr>
          <a:xfrm>
            <a:off x="4572000" y="5537781"/>
            <a:ext cx="1088570" cy="109222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installed_wind_capacity_561.gif">
            <a:hlinkClick r:id="" action="ppaction://media"/>
          </p:cNvPr>
          <p:cNvPicPr/>
          <p:nvPr>
            <p:ph idx="1"/>
            <a:videoFile r:link="rId1"/>
          </p:nvPr>
        </p:nvPicPr>
        <p:blipFill>
          <a:blip r:embed="rId3"/>
          <a:stretch>
            <a:fillRect/>
          </a:stretch>
        </p:blipFill>
        <p:spPr>
          <a:xfrm>
            <a:off x="594046" y="287861"/>
            <a:ext cx="7920094" cy="5943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2212" y="107576"/>
            <a:ext cx="8594725" cy="1336956"/>
          </a:xfrm>
        </p:spPr>
        <p:txBody>
          <a:bodyPr/>
          <a:lstStyle/>
          <a:p>
            <a:r>
              <a:rPr lang="en-US" b="1" dirty="0" smtClean="0"/>
              <a:t>US has deployed &gt; 36 GW of wind-generated electricity</a:t>
            </a:r>
            <a:endParaRPr lang="en-US" b="1" dirty="0"/>
          </a:p>
        </p:txBody>
      </p:sp>
      <p:pic>
        <p:nvPicPr>
          <p:cNvPr id="4" name="Content Placeholder 3" descr="Screen shot 2010-10-28 at 2.49.36 PM.png"/>
          <p:cNvPicPr>
            <a:picLocks noGrp="1" noChangeAspect="1"/>
          </p:cNvPicPr>
          <p:nvPr>
            <p:ph idx="1"/>
          </p:nvPr>
        </p:nvPicPr>
        <p:blipFill>
          <a:blip r:embed="rId2"/>
          <a:srcRect l="-1508" r="-1508"/>
          <a:stretch>
            <a:fillRect/>
          </a:stretch>
        </p:blipFill>
        <p:spPr>
          <a:xfrm>
            <a:off x="-585045" y="1617133"/>
            <a:ext cx="9735385" cy="5257799"/>
          </a:xfrm>
        </p:spPr>
      </p:pic>
      <p:grpSp>
        <p:nvGrpSpPr>
          <p:cNvPr id="7" name="Group 6"/>
          <p:cNvGrpSpPr/>
          <p:nvPr/>
        </p:nvGrpSpPr>
        <p:grpSpPr>
          <a:xfrm>
            <a:off x="5719565" y="5006798"/>
            <a:ext cx="3092115" cy="1187061"/>
            <a:chOff x="1784685" y="5670938"/>
            <a:chExt cx="3092115" cy="1187061"/>
          </a:xfrm>
        </p:grpSpPr>
        <p:pic>
          <p:nvPicPr>
            <p:cNvPr id="5" name="Picture 4" descr="Screen shot 2010-10-28 at 2.49.36 PM.png"/>
            <p:cNvPicPr>
              <a:picLocks noChangeAspect="1"/>
            </p:cNvPicPr>
            <p:nvPr/>
          </p:nvPicPr>
          <p:blipFill>
            <a:blip r:embed="rId2"/>
            <a:srcRect l="84655" t="62745" b="26667"/>
            <a:stretch>
              <a:fillRect/>
            </a:stretch>
          </p:blipFill>
          <p:spPr>
            <a:xfrm>
              <a:off x="1784685" y="5670938"/>
              <a:ext cx="3092115" cy="1187061"/>
            </a:xfrm>
            <a:prstGeom prst="rect">
              <a:avLst/>
            </a:prstGeom>
            <a:ln w="38100">
              <a:noFill/>
            </a:ln>
          </p:spPr>
        </p:pic>
        <p:sp>
          <p:nvSpPr>
            <p:cNvPr id="6" name="TextBox 5"/>
            <p:cNvSpPr txBox="1"/>
            <p:nvPr/>
          </p:nvSpPr>
          <p:spPr>
            <a:xfrm>
              <a:off x="2617055" y="5837391"/>
              <a:ext cx="1872290" cy="923330"/>
            </a:xfrm>
            <a:prstGeom prst="rect">
              <a:avLst/>
            </a:prstGeom>
            <a:solidFill>
              <a:schemeClr val="bg1"/>
            </a:solidFill>
            <a:ln w="38100">
              <a:noFill/>
            </a:ln>
          </p:spPr>
          <p:txBody>
            <a:bodyPr wrap="none" rtlCol="0">
              <a:spAutoFit/>
            </a:bodyPr>
            <a:lstStyle/>
            <a:p>
              <a:r>
                <a:rPr lang="en-US" dirty="0" smtClean="0"/>
                <a:t>&gt; 1 GW</a:t>
              </a:r>
            </a:p>
            <a:p>
              <a:r>
                <a:rPr lang="en-US" dirty="0" smtClean="0"/>
                <a:t>100MW – 1 GW</a:t>
              </a:r>
            </a:p>
            <a:p>
              <a:r>
                <a:rPr lang="en-US" dirty="0" smtClean="0"/>
                <a:t>1-100 MW</a:t>
              </a:r>
            </a:p>
          </p:txBody>
        </p:sp>
      </p:grpSp>
      <p:sp>
        <p:nvSpPr>
          <p:cNvPr id="8" name="TextBox 7"/>
          <p:cNvSpPr txBox="1"/>
          <p:nvPr/>
        </p:nvSpPr>
        <p:spPr>
          <a:xfrm>
            <a:off x="6842362" y="6383871"/>
            <a:ext cx="2064575" cy="369332"/>
          </a:xfrm>
          <a:prstGeom prst="rect">
            <a:avLst/>
          </a:prstGeom>
          <a:noFill/>
        </p:spPr>
        <p:txBody>
          <a:bodyPr wrap="none" rtlCol="0">
            <a:spAutoFit/>
          </a:bodyPr>
          <a:lstStyle/>
          <a:p>
            <a:r>
              <a:rPr lang="en-US" dirty="0" smtClean="0"/>
              <a:t>AWEA, May 2010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Wind is responsible for ~ 2% of US electricity production</a:t>
            </a:r>
            <a:endParaRPr lang="en-US" sz="3600" b="1" dirty="0"/>
          </a:p>
        </p:txBody>
      </p:sp>
      <p:pic>
        <p:nvPicPr>
          <p:cNvPr id="5" name="Content Placeholder 4" descr="2000px-Electricity_Production_the_USA.svg.png"/>
          <p:cNvPicPr>
            <a:picLocks noGrp="1" noChangeAspect="1"/>
          </p:cNvPicPr>
          <p:nvPr>
            <p:ph idx="1"/>
          </p:nvPr>
        </p:nvPicPr>
        <p:blipFill>
          <a:blip r:embed="rId2"/>
          <a:srcRect l="-25731" r="-25731"/>
          <a:stretch>
            <a:fillRect/>
          </a:stretch>
        </p:blipFill>
        <p:spPr>
          <a:xfrm>
            <a:off x="-57660" y="1269993"/>
            <a:ext cx="9343464" cy="5046134"/>
          </a:xfrm>
        </p:spPr>
      </p:pic>
      <p:sp>
        <p:nvSpPr>
          <p:cNvPr id="4" name="TextBox 3"/>
          <p:cNvSpPr txBox="1"/>
          <p:nvPr/>
        </p:nvSpPr>
        <p:spPr>
          <a:xfrm>
            <a:off x="19" y="6248400"/>
            <a:ext cx="9208432" cy="369332"/>
          </a:xfrm>
          <a:prstGeom prst="rect">
            <a:avLst/>
          </a:prstGeom>
          <a:noFill/>
        </p:spPr>
        <p:txBody>
          <a:bodyPr wrap="none" rtlCol="0">
            <a:spAutoFit/>
          </a:bodyPr>
          <a:lstStyle/>
          <a:p>
            <a:r>
              <a:rPr lang="en-US" dirty="0" smtClean="0"/>
              <a:t>http://tonto.eia.doe.gov/cfapps/ipdbproject/IEDIndex3.cfm?tid=2&amp;pid=2&amp;aid=12</a:t>
            </a:r>
            <a:endParaRPr lang="en-US" dirty="0"/>
          </a:p>
        </p:txBody>
      </p:sp>
      <p:sp>
        <p:nvSpPr>
          <p:cNvPr id="6" name="TextBox 5"/>
          <p:cNvSpPr txBox="1"/>
          <p:nvPr/>
        </p:nvSpPr>
        <p:spPr>
          <a:xfrm>
            <a:off x="1083733" y="3945467"/>
            <a:ext cx="665830" cy="369332"/>
          </a:xfrm>
          <a:prstGeom prst="rect">
            <a:avLst/>
          </a:prstGeom>
          <a:noFill/>
        </p:spPr>
        <p:txBody>
          <a:bodyPr wrap="none" rtlCol="0">
            <a:spAutoFit/>
          </a:bodyPr>
          <a:lstStyle/>
          <a:p>
            <a:r>
              <a:rPr lang="en-US" dirty="0" err="1" smtClean="0"/>
              <a:t>TWh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288626" y="107576"/>
            <a:ext cx="8586592" cy="1336956"/>
          </a:xfrm>
        </p:spPr>
        <p:txBody>
          <a:bodyPr>
            <a:normAutofit fontScale="90000"/>
          </a:bodyPr>
          <a:lstStyle/>
          <a:p>
            <a:pPr eaLnBrk="1" hangingPunct="1"/>
            <a:r>
              <a:rPr lang="en-US" sz="3200" b="1" dirty="0" smtClean="0"/>
              <a:t>Advance of wind energy requires resolution of several exciting technical challenges</a:t>
            </a:r>
          </a:p>
        </p:txBody>
      </p:sp>
      <p:grpSp>
        <p:nvGrpSpPr>
          <p:cNvPr id="2" name="Group 11"/>
          <p:cNvGrpSpPr/>
          <p:nvPr/>
        </p:nvGrpSpPr>
        <p:grpSpPr>
          <a:xfrm>
            <a:off x="0" y="1946275"/>
            <a:ext cx="3219450" cy="4635599"/>
            <a:chOff x="0" y="1946275"/>
            <a:chExt cx="3219450" cy="4635599"/>
          </a:xfrm>
        </p:grpSpPr>
        <p:pic>
          <p:nvPicPr>
            <p:cNvPr id="6149" name="Picture 6" descr="1500 MVA Caption Photo.jpg"/>
            <p:cNvPicPr>
              <a:picLocks noChangeAspect="1"/>
            </p:cNvPicPr>
            <p:nvPr/>
          </p:nvPicPr>
          <p:blipFill>
            <a:blip r:embed="rId2" cstate="print"/>
            <a:srcRect/>
            <a:stretch>
              <a:fillRect/>
            </a:stretch>
          </p:blipFill>
          <p:spPr bwMode="auto">
            <a:xfrm>
              <a:off x="0" y="1946275"/>
              <a:ext cx="3200400" cy="2135188"/>
            </a:xfrm>
            <a:prstGeom prst="rect">
              <a:avLst/>
            </a:prstGeom>
            <a:noFill/>
            <a:ln w="9525">
              <a:noFill/>
              <a:miter lim="800000"/>
              <a:headEnd/>
              <a:tailEnd/>
            </a:ln>
          </p:spPr>
        </p:pic>
        <p:sp>
          <p:nvSpPr>
            <p:cNvPr id="6150" name="TextBox 7"/>
            <p:cNvSpPr txBox="1">
              <a:spLocks noChangeArrowheads="1"/>
            </p:cNvSpPr>
            <p:nvPr/>
          </p:nvSpPr>
          <p:spPr bwMode="auto">
            <a:xfrm>
              <a:off x="0" y="4273550"/>
              <a:ext cx="3219450" cy="2308324"/>
            </a:xfrm>
            <a:prstGeom prst="rect">
              <a:avLst/>
            </a:prstGeom>
            <a:noFill/>
            <a:ln w="9525">
              <a:noFill/>
              <a:miter lim="800000"/>
              <a:headEnd/>
              <a:tailEnd/>
            </a:ln>
          </p:spPr>
          <p:txBody>
            <a:bodyPr>
              <a:spAutoFit/>
            </a:bodyPr>
            <a:lstStyle/>
            <a:p>
              <a:pPr algn="ctr"/>
              <a:r>
                <a:rPr lang="en-US" dirty="0"/>
                <a:t>Fluctuating  power from </a:t>
              </a:r>
              <a:r>
                <a:rPr lang="en-US" dirty="0" err="1"/>
                <a:t>renewables</a:t>
              </a:r>
              <a:r>
                <a:rPr lang="en-US" dirty="0"/>
                <a:t> must be integrated</a:t>
              </a:r>
            </a:p>
            <a:p>
              <a:pPr algn="ctr"/>
              <a:r>
                <a:rPr lang="en-US" dirty="0"/>
                <a:t>into a constrained power grid built for scheduled power </a:t>
              </a:r>
              <a:r>
                <a:rPr lang="en-US" dirty="0" smtClean="0"/>
                <a:t>production: accurate forecasts + optimization</a:t>
              </a:r>
            </a:p>
            <a:p>
              <a:pPr algn="ctr"/>
              <a:endParaRPr lang="en-US" dirty="0"/>
            </a:p>
          </p:txBody>
        </p:sp>
      </p:grpSp>
      <p:grpSp>
        <p:nvGrpSpPr>
          <p:cNvPr id="3" name="Group 12"/>
          <p:cNvGrpSpPr/>
          <p:nvPr/>
        </p:nvGrpSpPr>
        <p:grpSpPr>
          <a:xfrm>
            <a:off x="3241812" y="1529080"/>
            <a:ext cx="3708129" cy="2524991"/>
            <a:chOff x="3241812" y="1529080"/>
            <a:chExt cx="3708129" cy="2524991"/>
          </a:xfrm>
        </p:grpSpPr>
        <p:pic>
          <p:nvPicPr>
            <p:cNvPr id="6151" name="Picture 9" descr="Wind Turbines Pincher Creek www.mah.gov.on.ca.jpg"/>
            <p:cNvPicPr>
              <a:picLocks noChangeAspect="1" noChangeArrowheads="1"/>
            </p:cNvPicPr>
            <p:nvPr/>
          </p:nvPicPr>
          <p:blipFill>
            <a:blip r:embed="rId3" cstate="print"/>
            <a:srcRect/>
            <a:stretch>
              <a:fillRect/>
            </a:stretch>
          </p:blipFill>
          <p:spPr bwMode="auto">
            <a:xfrm>
              <a:off x="3657600" y="1529080"/>
              <a:ext cx="2847975" cy="1666875"/>
            </a:xfrm>
            <a:prstGeom prst="rect">
              <a:avLst/>
            </a:prstGeom>
            <a:noFill/>
            <a:ln w="9525">
              <a:noFill/>
              <a:miter lim="800000"/>
              <a:headEnd/>
              <a:tailEnd/>
            </a:ln>
          </p:spPr>
        </p:pic>
        <p:sp>
          <p:nvSpPr>
            <p:cNvPr id="6152" name="TextBox 10"/>
            <p:cNvSpPr txBox="1">
              <a:spLocks noChangeArrowheads="1"/>
            </p:cNvSpPr>
            <p:nvPr/>
          </p:nvSpPr>
          <p:spPr bwMode="auto">
            <a:xfrm>
              <a:off x="3241812" y="3130741"/>
              <a:ext cx="3708129" cy="923330"/>
            </a:xfrm>
            <a:prstGeom prst="rect">
              <a:avLst/>
            </a:prstGeom>
            <a:noFill/>
            <a:ln w="9525">
              <a:noFill/>
              <a:miter lim="800000"/>
              <a:headEnd/>
              <a:tailEnd/>
            </a:ln>
          </p:spPr>
          <p:txBody>
            <a:bodyPr wrap="none">
              <a:spAutoFit/>
            </a:bodyPr>
            <a:lstStyle/>
            <a:p>
              <a:pPr algn="ctr"/>
              <a:r>
                <a:rPr lang="en-US" dirty="0"/>
                <a:t>Rugged terrain features </a:t>
              </a:r>
            </a:p>
            <a:p>
              <a:pPr algn="ctr"/>
              <a:r>
                <a:rPr lang="en-US" dirty="0"/>
                <a:t>affect winds – which site</a:t>
              </a:r>
            </a:p>
            <a:p>
              <a:pPr algn="ctr"/>
              <a:r>
                <a:rPr lang="en-US" dirty="0"/>
                <a:t>is an optimal </a:t>
              </a:r>
              <a:r>
                <a:rPr lang="en-US" dirty="0" smtClean="0"/>
                <a:t>site over 20 years?</a:t>
              </a:r>
              <a:endParaRPr lang="en-US" dirty="0"/>
            </a:p>
          </p:txBody>
        </p:sp>
      </p:grpSp>
      <p:grpSp>
        <p:nvGrpSpPr>
          <p:cNvPr id="4" name="Group 13"/>
          <p:cNvGrpSpPr/>
          <p:nvPr/>
        </p:nvGrpSpPr>
        <p:grpSpPr>
          <a:xfrm>
            <a:off x="3648075" y="4201097"/>
            <a:ext cx="2832100" cy="2520378"/>
            <a:chOff x="3648075" y="4201097"/>
            <a:chExt cx="2832100" cy="2520378"/>
          </a:xfrm>
        </p:grpSpPr>
        <p:pic>
          <p:nvPicPr>
            <p:cNvPr id="6153" name="Picture 12" descr="UniflyHornsRev.jpg"/>
            <p:cNvPicPr>
              <a:picLocks noChangeAspect="1"/>
            </p:cNvPicPr>
            <p:nvPr/>
          </p:nvPicPr>
          <p:blipFill>
            <a:blip r:embed="rId4" cstate="print"/>
            <a:srcRect t="14635"/>
            <a:stretch>
              <a:fillRect/>
            </a:stretch>
          </p:blipFill>
          <p:spPr bwMode="auto">
            <a:xfrm>
              <a:off x="3648075" y="5037137"/>
              <a:ext cx="2832100" cy="1684338"/>
            </a:xfrm>
            <a:prstGeom prst="rect">
              <a:avLst/>
            </a:prstGeom>
            <a:noFill/>
            <a:ln w="9525">
              <a:noFill/>
              <a:miter lim="800000"/>
              <a:headEnd/>
              <a:tailEnd/>
            </a:ln>
          </p:spPr>
        </p:pic>
        <p:sp>
          <p:nvSpPr>
            <p:cNvPr id="6154" name="TextBox 13"/>
            <p:cNvSpPr txBox="1">
              <a:spLocks noChangeArrowheads="1"/>
            </p:cNvSpPr>
            <p:nvPr/>
          </p:nvSpPr>
          <p:spPr bwMode="auto">
            <a:xfrm>
              <a:off x="3675284" y="4201097"/>
              <a:ext cx="2779276" cy="923330"/>
            </a:xfrm>
            <a:prstGeom prst="rect">
              <a:avLst/>
            </a:prstGeom>
            <a:noFill/>
            <a:ln w="9525">
              <a:noFill/>
              <a:miter lim="800000"/>
              <a:headEnd/>
              <a:tailEnd/>
            </a:ln>
          </p:spPr>
          <p:txBody>
            <a:bodyPr wrap="none">
              <a:spAutoFit/>
            </a:bodyPr>
            <a:lstStyle/>
            <a:p>
              <a:pPr algn="ctr"/>
              <a:r>
                <a:rPr lang="en-US" dirty="0"/>
                <a:t>Turbine wakes lessen</a:t>
              </a:r>
            </a:p>
            <a:p>
              <a:pPr algn="ctr"/>
              <a:r>
                <a:rPr lang="en-US" dirty="0"/>
                <a:t>power collected in large </a:t>
              </a:r>
              <a:endParaRPr lang="en-US" dirty="0" smtClean="0"/>
            </a:p>
            <a:p>
              <a:pPr algn="ctr"/>
              <a:r>
                <a:rPr lang="en-US" dirty="0" smtClean="0"/>
                <a:t>arrays</a:t>
              </a:r>
              <a:endParaRPr lang="en-US" dirty="0"/>
            </a:p>
          </p:txBody>
        </p:sp>
      </p:grpSp>
      <p:grpSp>
        <p:nvGrpSpPr>
          <p:cNvPr id="5" name="Group 14"/>
          <p:cNvGrpSpPr/>
          <p:nvPr/>
        </p:nvGrpSpPr>
        <p:grpSpPr>
          <a:xfrm>
            <a:off x="6861174" y="1787545"/>
            <a:ext cx="3333751" cy="4980107"/>
            <a:chOff x="6861174" y="1787545"/>
            <a:chExt cx="3333751" cy="4980107"/>
          </a:xfrm>
        </p:grpSpPr>
        <p:sp>
          <p:nvSpPr>
            <p:cNvPr id="6148" name="TextBox 5"/>
            <p:cNvSpPr txBox="1">
              <a:spLocks noChangeArrowheads="1"/>
            </p:cNvSpPr>
            <p:nvPr/>
          </p:nvSpPr>
          <p:spPr bwMode="auto">
            <a:xfrm>
              <a:off x="6861174" y="4459328"/>
              <a:ext cx="2490789" cy="2308324"/>
            </a:xfrm>
            <a:prstGeom prst="rect">
              <a:avLst/>
            </a:prstGeom>
            <a:noFill/>
            <a:ln w="9525">
              <a:noFill/>
              <a:miter lim="800000"/>
              <a:headEnd/>
              <a:tailEnd/>
            </a:ln>
          </p:spPr>
          <p:txBody>
            <a:bodyPr wrap="square">
              <a:spAutoFit/>
            </a:bodyPr>
            <a:lstStyle/>
            <a:p>
              <a:pPr algn="ctr"/>
              <a:r>
                <a:rPr lang="en-US" dirty="0" smtClean="0"/>
                <a:t>Atmospheric turbulence &amp; shear induce premature </a:t>
              </a:r>
              <a:r>
                <a:rPr lang="en-US" dirty="0"/>
                <a:t>fatigue</a:t>
              </a:r>
              <a:r>
                <a:rPr lang="en-US" dirty="0" smtClean="0"/>
                <a:t> on gears &amp; blades, increasing </a:t>
              </a:r>
              <a:r>
                <a:rPr lang="en-US" dirty="0"/>
                <a:t>maintenance and replacement</a:t>
              </a:r>
            </a:p>
            <a:p>
              <a:pPr algn="ctr"/>
              <a:r>
                <a:rPr lang="en-US" dirty="0"/>
                <a:t>costs</a:t>
              </a:r>
            </a:p>
          </p:txBody>
        </p:sp>
        <p:pic>
          <p:nvPicPr>
            <p:cNvPr id="6155" name="Picture 14" descr="wind-turbine-damage.jpg"/>
            <p:cNvPicPr>
              <a:picLocks noChangeAspect="1"/>
            </p:cNvPicPr>
            <p:nvPr/>
          </p:nvPicPr>
          <p:blipFill>
            <a:blip r:embed="rId5" cstate="print"/>
            <a:srcRect/>
            <a:stretch>
              <a:fillRect/>
            </a:stretch>
          </p:blipFill>
          <p:spPr bwMode="auto">
            <a:xfrm>
              <a:off x="6861175" y="1787545"/>
              <a:ext cx="3333750" cy="2667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09625"/>
          </a:xfrm>
        </p:spPr>
        <p:txBody>
          <a:bodyPr/>
          <a:lstStyle/>
          <a:p>
            <a:r>
              <a:rPr lang="en-US" sz="2400" b="1" dirty="0" smtClean="0"/>
              <a:t>Though both demand and supply fluctuate, robust predictions of wind availability are required to balance load </a:t>
            </a:r>
            <a:endParaRPr lang="en-US" sz="2400" b="1" dirty="0"/>
          </a:p>
        </p:txBody>
      </p:sp>
      <p:pic>
        <p:nvPicPr>
          <p:cNvPr id="7" name="Picture 6" descr="OMalley_IrishWindPenetrationDemand.png"/>
          <p:cNvPicPr>
            <a:picLocks noChangeAspect="1"/>
          </p:cNvPicPr>
          <p:nvPr/>
        </p:nvPicPr>
        <p:blipFill>
          <a:blip r:embed="rId2"/>
          <a:srcRect l="7693" t="26615" r="24788" b="6049"/>
          <a:stretch>
            <a:fillRect/>
          </a:stretch>
        </p:blipFill>
        <p:spPr>
          <a:xfrm>
            <a:off x="1119098" y="1322775"/>
            <a:ext cx="7173103" cy="5054495"/>
          </a:xfrm>
          <a:prstGeom prst="rect">
            <a:avLst/>
          </a:prstGeom>
        </p:spPr>
      </p:pic>
      <p:sp>
        <p:nvSpPr>
          <p:cNvPr id="8" name="TextBox 7"/>
          <p:cNvSpPr txBox="1"/>
          <p:nvPr/>
        </p:nvSpPr>
        <p:spPr>
          <a:xfrm>
            <a:off x="2381156" y="4704282"/>
            <a:ext cx="2040455" cy="369332"/>
          </a:xfrm>
          <a:prstGeom prst="rect">
            <a:avLst/>
          </a:prstGeom>
          <a:noFill/>
        </p:spPr>
        <p:txBody>
          <a:bodyPr wrap="none" rtlCol="0">
            <a:spAutoFit/>
          </a:bodyPr>
          <a:lstStyle/>
          <a:p>
            <a:r>
              <a:rPr lang="en-US" b="1" dirty="0" smtClean="0">
                <a:solidFill>
                  <a:srgbClr val="008000"/>
                </a:solidFill>
              </a:rPr>
              <a:t>Wind Generation</a:t>
            </a:r>
            <a:endParaRPr lang="en-US" b="1" dirty="0">
              <a:solidFill>
                <a:srgbClr val="008000"/>
              </a:solidFill>
            </a:endParaRPr>
          </a:p>
        </p:txBody>
      </p:sp>
      <p:sp>
        <p:nvSpPr>
          <p:cNvPr id="11" name="Rectangle 10"/>
          <p:cNvSpPr/>
          <p:nvPr/>
        </p:nvSpPr>
        <p:spPr>
          <a:xfrm>
            <a:off x="3527087" y="6272265"/>
            <a:ext cx="5795500" cy="461665"/>
          </a:xfrm>
          <a:prstGeom prst="rect">
            <a:avLst/>
          </a:prstGeom>
        </p:spPr>
        <p:txBody>
          <a:bodyPr wrap="square">
            <a:spAutoFit/>
          </a:bodyPr>
          <a:lstStyle/>
          <a:p>
            <a:r>
              <a:rPr lang="en-US" sz="1200" dirty="0" smtClean="0"/>
              <a:t>Courtesy Mark O’Malley, Director, Electricity Research Centre, </a:t>
            </a:r>
          </a:p>
          <a:p>
            <a:r>
              <a:rPr lang="en-US" sz="1200" dirty="0" smtClean="0"/>
              <a:t>University College Dublin </a:t>
            </a:r>
            <a:r>
              <a:rPr lang="en-US" sz="1200" dirty="0" smtClean="0">
                <a:hlinkClick r:id="rId3"/>
              </a:rPr>
              <a:t>mark.omalley@ucd.ie</a:t>
            </a:r>
            <a:r>
              <a:rPr lang="en-US" sz="1200" dirty="0" smtClean="0"/>
              <a:t> http://</a:t>
            </a:r>
            <a:r>
              <a:rPr lang="en-US" sz="1200" dirty="0" err="1" smtClean="0"/>
              <a:t>www.ucd.ie/erc</a:t>
            </a:r>
            <a:endParaRPr lang="en-US" sz="1200" dirty="0"/>
          </a:p>
        </p:txBody>
      </p:sp>
      <p:sp>
        <p:nvSpPr>
          <p:cNvPr id="14" name="TextBox 13"/>
          <p:cNvSpPr txBox="1"/>
          <p:nvPr/>
        </p:nvSpPr>
        <p:spPr>
          <a:xfrm>
            <a:off x="909159" y="1019745"/>
            <a:ext cx="7584127" cy="369332"/>
          </a:xfrm>
          <a:prstGeom prst="rect">
            <a:avLst/>
          </a:prstGeom>
          <a:noFill/>
        </p:spPr>
        <p:txBody>
          <a:bodyPr wrap="none" rtlCol="0">
            <a:spAutoFit/>
          </a:bodyPr>
          <a:lstStyle/>
          <a:p>
            <a:r>
              <a:rPr lang="en-US" dirty="0" smtClean="0"/>
              <a:t>An example from Ireland, where wind penetration is now ~ 15- 45%:</a:t>
            </a:r>
            <a:endParaRPr lang="en-US" dirty="0"/>
          </a:p>
        </p:txBody>
      </p:sp>
      <p:pic>
        <p:nvPicPr>
          <p:cNvPr id="15" name="Picture 6" descr="1500 MVA Caption Photo.jpg"/>
          <p:cNvPicPr>
            <a:picLocks noChangeAspect="1"/>
          </p:cNvPicPr>
          <p:nvPr/>
        </p:nvPicPr>
        <p:blipFill>
          <a:blip r:embed="rId4" cstate="print">
            <a:alphaModFix amt="28000"/>
          </a:blip>
          <a:srcRect/>
          <a:stretch>
            <a:fillRect/>
          </a:stretch>
        </p:blipFill>
        <p:spPr bwMode="auto">
          <a:xfrm>
            <a:off x="0" y="0"/>
            <a:ext cx="10279349" cy="6858000"/>
          </a:xfrm>
          <a:prstGeom prst="rect">
            <a:avLst/>
          </a:prstGeom>
          <a:noFill/>
          <a:ln w="9525">
            <a:noFill/>
            <a:miter lim="800000"/>
            <a:headEnd/>
            <a:tailEnd/>
          </a:ln>
        </p:spPr>
      </p:pic>
      <p:sp>
        <p:nvSpPr>
          <p:cNvPr id="16" name="TextBox 15"/>
          <p:cNvSpPr txBox="1"/>
          <p:nvPr/>
        </p:nvSpPr>
        <p:spPr>
          <a:xfrm>
            <a:off x="3160445" y="1861514"/>
            <a:ext cx="1344914" cy="369332"/>
          </a:xfrm>
          <a:prstGeom prst="rect">
            <a:avLst/>
          </a:prstGeom>
          <a:noFill/>
        </p:spPr>
        <p:txBody>
          <a:bodyPr wrap="none" rtlCol="0">
            <a:spAutoFit/>
          </a:bodyPr>
          <a:lstStyle/>
          <a:p>
            <a:r>
              <a:rPr lang="en-US" b="1" dirty="0" smtClean="0"/>
              <a:t>Total Load</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6" descr="1500 MVA Caption Photo.jpg"/>
          <p:cNvPicPr>
            <a:picLocks noChangeAspect="1"/>
          </p:cNvPicPr>
          <p:nvPr/>
        </p:nvPicPr>
        <p:blipFill>
          <a:blip r:embed="rId2" cstate="print">
            <a:alphaModFix amt="28000"/>
          </a:blip>
          <a:srcRect/>
          <a:stretch>
            <a:fillRect/>
          </a:stretch>
        </p:blipFill>
        <p:spPr bwMode="auto">
          <a:xfrm>
            <a:off x="-1" y="0"/>
            <a:ext cx="10279349" cy="6858000"/>
          </a:xfrm>
          <a:prstGeom prst="rect">
            <a:avLst/>
          </a:prstGeom>
          <a:noFill/>
          <a:ln w="9525">
            <a:noFill/>
            <a:miter lim="800000"/>
            <a:headEnd/>
            <a:tailEnd/>
          </a:ln>
        </p:spPr>
      </p:pic>
      <p:sp>
        <p:nvSpPr>
          <p:cNvPr id="2" name="Title 1"/>
          <p:cNvSpPr>
            <a:spLocks noGrp="1"/>
          </p:cNvSpPr>
          <p:nvPr>
            <p:ph type="title"/>
          </p:nvPr>
        </p:nvSpPr>
        <p:spPr>
          <a:xfrm>
            <a:off x="0" y="152400"/>
            <a:ext cx="9144000" cy="809625"/>
          </a:xfrm>
        </p:spPr>
        <p:txBody>
          <a:bodyPr/>
          <a:lstStyle/>
          <a:p>
            <a:r>
              <a:rPr lang="en-US" sz="2400" b="1" dirty="0" smtClean="0"/>
              <a:t>Though both demand and supply fluctuate, robust predictions of wind availability are required to balance load </a:t>
            </a:r>
            <a:endParaRPr lang="en-US" sz="2400" b="1" dirty="0"/>
          </a:p>
        </p:txBody>
      </p:sp>
      <p:pic>
        <p:nvPicPr>
          <p:cNvPr id="7" name="Picture 6" descr="OMalley_IrishWindPenetrationDemand.png"/>
          <p:cNvPicPr>
            <a:picLocks noChangeAspect="1"/>
          </p:cNvPicPr>
          <p:nvPr/>
        </p:nvPicPr>
        <p:blipFill>
          <a:blip r:embed="rId3"/>
          <a:srcRect l="7693" t="26615" r="24788" b="6049"/>
          <a:stretch>
            <a:fillRect/>
          </a:stretch>
        </p:blipFill>
        <p:spPr>
          <a:xfrm>
            <a:off x="1119098" y="1322775"/>
            <a:ext cx="7173103" cy="5054495"/>
          </a:xfrm>
          <a:prstGeom prst="rect">
            <a:avLst/>
          </a:prstGeom>
        </p:spPr>
      </p:pic>
      <p:sp>
        <p:nvSpPr>
          <p:cNvPr id="8" name="TextBox 7"/>
          <p:cNvSpPr txBox="1"/>
          <p:nvPr/>
        </p:nvSpPr>
        <p:spPr>
          <a:xfrm>
            <a:off x="2381156" y="4704282"/>
            <a:ext cx="2040455" cy="369332"/>
          </a:xfrm>
          <a:prstGeom prst="rect">
            <a:avLst/>
          </a:prstGeom>
          <a:noFill/>
        </p:spPr>
        <p:txBody>
          <a:bodyPr wrap="none" rtlCol="0">
            <a:spAutoFit/>
          </a:bodyPr>
          <a:lstStyle/>
          <a:p>
            <a:r>
              <a:rPr lang="en-US" b="1" dirty="0" smtClean="0">
                <a:solidFill>
                  <a:srgbClr val="008000"/>
                </a:solidFill>
              </a:rPr>
              <a:t>Wind Generation</a:t>
            </a:r>
            <a:endParaRPr lang="en-US" b="1" dirty="0">
              <a:solidFill>
                <a:srgbClr val="008000"/>
              </a:solidFill>
            </a:endParaRPr>
          </a:p>
        </p:txBody>
      </p:sp>
      <p:sp>
        <p:nvSpPr>
          <p:cNvPr id="11" name="Rectangle 10"/>
          <p:cNvSpPr/>
          <p:nvPr/>
        </p:nvSpPr>
        <p:spPr>
          <a:xfrm>
            <a:off x="3527087" y="6272265"/>
            <a:ext cx="5795500" cy="461665"/>
          </a:xfrm>
          <a:prstGeom prst="rect">
            <a:avLst/>
          </a:prstGeom>
        </p:spPr>
        <p:txBody>
          <a:bodyPr wrap="square">
            <a:spAutoFit/>
          </a:bodyPr>
          <a:lstStyle/>
          <a:p>
            <a:r>
              <a:rPr lang="en-US" sz="1200" dirty="0" smtClean="0"/>
              <a:t>Courtesy Mark O’Malley, Director, Electricity Research Centre, </a:t>
            </a:r>
          </a:p>
          <a:p>
            <a:r>
              <a:rPr lang="en-US" sz="1200" dirty="0" smtClean="0"/>
              <a:t>University College Dublin </a:t>
            </a:r>
            <a:r>
              <a:rPr lang="en-US" sz="1200" dirty="0" smtClean="0">
                <a:hlinkClick r:id="rId4"/>
              </a:rPr>
              <a:t>mark.omalley@ucd.ie</a:t>
            </a:r>
            <a:r>
              <a:rPr lang="en-US" sz="1200" dirty="0" smtClean="0"/>
              <a:t> http://</a:t>
            </a:r>
            <a:r>
              <a:rPr lang="en-US" sz="1200" dirty="0" err="1" smtClean="0"/>
              <a:t>www.ucd.ie/erc</a:t>
            </a:r>
            <a:endParaRPr lang="en-US" sz="1200" dirty="0"/>
          </a:p>
        </p:txBody>
      </p:sp>
      <p:grpSp>
        <p:nvGrpSpPr>
          <p:cNvPr id="3" name="Group 12"/>
          <p:cNvGrpSpPr/>
          <p:nvPr/>
        </p:nvGrpSpPr>
        <p:grpSpPr>
          <a:xfrm>
            <a:off x="2497399" y="3651652"/>
            <a:ext cx="5144858" cy="822527"/>
            <a:chOff x="2497399" y="3651652"/>
            <a:chExt cx="5144858" cy="822527"/>
          </a:xfrm>
        </p:grpSpPr>
        <p:cxnSp>
          <p:nvCxnSpPr>
            <p:cNvPr id="10" name="Straight Arrow Connector 9"/>
            <p:cNvCxnSpPr/>
            <p:nvPr/>
          </p:nvCxnSpPr>
          <p:spPr>
            <a:xfrm rot="5400000">
              <a:off x="2114203" y="4062122"/>
              <a:ext cx="822527" cy="1588"/>
            </a:xfrm>
            <a:prstGeom prst="straightConnector1">
              <a:avLst/>
            </a:prstGeom>
            <a:ln w="57150" cmpd="sng">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97399" y="3780742"/>
              <a:ext cx="5144858" cy="646331"/>
            </a:xfrm>
            <a:prstGeom prst="rect">
              <a:avLst/>
            </a:prstGeom>
            <a:noFill/>
          </p:spPr>
          <p:txBody>
            <a:bodyPr wrap="none" rtlCol="0">
              <a:spAutoFit/>
            </a:bodyPr>
            <a:lstStyle/>
            <a:p>
              <a:r>
                <a:rPr lang="en-US" dirty="0" smtClean="0"/>
                <a:t>Difference must be anticipated to be met by </a:t>
              </a:r>
            </a:p>
            <a:p>
              <a:r>
                <a:rPr lang="en-US" dirty="0" smtClean="0"/>
                <a:t>other power sources (coal, natural gas, solar)</a:t>
              </a:r>
              <a:endParaRPr lang="en-US" dirty="0"/>
            </a:p>
          </p:txBody>
        </p:sp>
      </p:grpSp>
      <p:sp>
        <p:nvSpPr>
          <p:cNvPr id="14" name="TextBox 13"/>
          <p:cNvSpPr txBox="1"/>
          <p:nvPr/>
        </p:nvSpPr>
        <p:spPr>
          <a:xfrm>
            <a:off x="909159" y="1019745"/>
            <a:ext cx="7584127" cy="369332"/>
          </a:xfrm>
          <a:prstGeom prst="rect">
            <a:avLst/>
          </a:prstGeom>
          <a:noFill/>
        </p:spPr>
        <p:txBody>
          <a:bodyPr wrap="none" rtlCol="0">
            <a:spAutoFit/>
          </a:bodyPr>
          <a:lstStyle/>
          <a:p>
            <a:r>
              <a:rPr lang="en-US" dirty="0" smtClean="0"/>
              <a:t>An example from Ireland, where wind penetration is now ~ 15- 45%:</a:t>
            </a:r>
            <a:endParaRPr lang="en-US" dirty="0"/>
          </a:p>
        </p:txBody>
      </p:sp>
      <p:sp>
        <p:nvSpPr>
          <p:cNvPr id="16" name="TextBox 15"/>
          <p:cNvSpPr txBox="1"/>
          <p:nvPr/>
        </p:nvSpPr>
        <p:spPr>
          <a:xfrm>
            <a:off x="3160445" y="1861514"/>
            <a:ext cx="1344914" cy="369332"/>
          </a:xfrm>
          <a:prstGeom prst="rect">
            <a:avLst/>
          </a:prstGeom>
          <a:noFill/>
        </p:spPr>
        <p:txBody>
          <a:bodyPr wrap="none" rtlCol="0">
            <a:spAutoFit/>
          </a:bodyPr>
          <a:lstStyle/>
          <a:p>
            <a:r>
              <a:rPr lang="en-US" b="1" dirty="0" smtClean="0"/>
              <a:t>Total Load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7206" y="11922"/>
            <a:ext cx="10201276" cy="1754326"/>
          </a:xfrm>
          <a:prstGeom prst="rect">
            <a:avLst/>
          </a:prstGeom>
          <a:noFill/>
        </p:spPr>
        <p:txBody>
          <a:bodyPr wrap="square" rtlCol="0">
            <a:spAutoFit/>
          </a:bodyPr>
          <a:lstStyle/>
          <a:p>
            <a:pPr algn="ctr"/>
            <a:r>
              <a:rPr lang="en-US" sz="3600" b="1" dirty="0" smtClean="0">
                <a:solidFill>
                  <a:schemeClr val="bg1"/>
                </a:solidFill>
              </a:rPr>
              <a:t>Modern wind turbines have rated power </a:t>
            </a:r>
          </a:p>
          <a:p>
            <a:pPr algn="ctr"/>
            <a:r>
              <a:rPr lang="en-US" sz="3600" b="1" dirty="0" smtClean="0">
                <a:solidFill>
                  <a:schemeClr val="bg1"/>
                </a:solidFill>
              </a:rPr>
              <a:t>of 2MW, hub height of 80 m and rotor </a:t>
            </a:r>
          </a:p>
          <a:p>
            <a:pPr algn="ctr"/>
            <a:r>
              <a:rPr lang="en-US" sz="3600" b="1" dirty="0" smtClean="0">
                <a:solidFill>
                  <a:schemeClr val="bg1"/>
                </a:solidFill>
              </a:rPr>
              <a:t>diameter of about 80 m</a:t>
            </a:r>
          </a:p>
        </p:txBody>
      </p:sp>
      <p:pic>
        <p:nvPicPr>
          <p:cNvPr id="3" name="Picture 2" descr="TimeOfDayProduction.PNG"/>
          <p:cNvPicPr>
            <a:picLocks noChangeAspect="1"/>
          </p:cNvPicPr>
          <p:nvPr/>
        </p:nvPicPr>
        <p:blipFill>
          <a:blip r:embed="rId3"/>
          <a:stretch>
            <a:fillRect/>
          </a:stretch>
        </p:blipFill>
        <p:spPr>
          <a:xfrm>
            <a:off x="413927" y="933101"/>
            <a:ext cx="7887632" cy="5278568"/>
          </a:xfrm>
          <a:prstGeom prst="rect">
            <a:avLst/>
          </a:prstGeom>
        </p:spPr>
      </p:pic>
      <p:sp>
        <p:nvSpPr>
          <p:cNvPr id="4" name="TextBox 3"/>
          <p:cNvSpPr txBox="1"/>
          <p:nvPr/>
        </p:nvSpPr>
        <p:spPr>
          <a:xfrm>
            <a:off x="1" y="6211669"/>
            <a:ext cx="9144000" cy="584775"/>
          </a:xfrm>
          <a:prstGeom prst="rect">
            <a:avLst/>
          </a:prstGeom>
          <a:noFill/>
        </p:spPr>
        <p:txBody>
          <a:bodyPr wrap="square" rtlCol="0">
            <a:spAutoFit/>
          </a:bodyPr>
          <a:lstStyle/>
          <a:p>
            <a:r>
              <a:rPr lang="de-DE" sz="1600" dirty="0" smtClean="0"/>
              <a:t>Mark Z. Jacobson and Mark A. Delucchi, 2009: </a:t>
            </a:r>
            <a:r>
              <a:rPr lang="en-US" sz="1600" dirty="0" smtClean="0"/>
              <a:t>Evaluating the Feasibility of a Large-Scale Wind, Water, and Sun Energy Infrastructure.” </a:t>
            </a:r>
            <a:r>
              <a:rPr lang="en-US" sz="1600" i="1" dirty="0" smtClean="0"/>
              <a:t>Scientific American</a:t>
            </a:r>
            <a:r>
              <a:rPr lang="en-US" sz="1600" dirty="0" smtClean="0"/>
              <a:t>, October 26, 2009.</a:t>
            </a:r>
            <a:endParaRPr lang="en-US" sz="1600" dirty="0"/>
          </a:p>
        </p:txBody>
      </p:sp>
      <p:sp>
        <p:nvSpPr>
          <p:cNvPr id="6" name="Title 5"/>
          <p:cNvSpPr>
            <a:spLocks noGrp="1"/>
          </p:cNvSpPr>
          <p:nvPr>
            <p:ph type="title"/>
          </p:nvPr>
        </p:nvSpPr>
        <p:spPr>
          <a:xfrm>
            <a:off x="549275" y="-163352"/>
            <a:ext cx="8042276" cy="1336956"/>
          </a:xfrm>
        </p:spPr>
        <p:txBody>
          <a:bodyPr/>
          <a:lstStyle/>
          <a:p>
            <a:r>
              <a:rPr lang="en-US" sz="3600" b="1" dirty="0" smtClean="0"/>
              <a:t>Could the grid be balanced with only </a:t>
            </a:r>
            <a:r>
              <a:rPr lang="en-US" sz="3600" b="1" dirty="0" err="1" smtClean="0"/>
              <a:t>renewables</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7951"/>
            <a:ext cx="8042276" cy="1336956"/>
          </a:xfrm>
        </p:spPr>
        <p:txBody>
          <a:bodyPr/>
          <a:lstStyle/>
          <a:p>
            <a:r>
              <a:rPr lang="en-US" sz="3200" b="1" dirty="0" smtClean="0"/>
              <a:t>Turbine manufacturers provide power curves to quantify expectations for turbine performance</a:t>
            </a:r>
            <a:endParaRPr lang="en-US" sz="3200" b="1" dirty="0"/>
          </a:p>
        </p:txBody>
      </p:sp>
      <p:pic>
        <p:nvPicPr>
          <p:cNvPr id="4" name="Content Placeholder 3" descr="Screen shot 2010-04-23 at 4.00.56 PM.png"/>
          <p:cNvPicPr>
            <a:picLocks noGrp="1" noChangeAspect="1"/>
          </p:cNvPicPr>
          <p:nvPr>
            <p:ph idx="1"/>
          </p:nvPr>
        </p:nvPicPr>
        <p:blipFill>
          <a:blip r:embed="rId3"/>
          <a:srcRect l="-43347" r="-43347"/>
          <a:stretch>
            <a:fillRect/>
          </a:stretch>
        </p:blipFill>
        <p:spPr>
          <a:xfrm>
            <a:off x="-1028058" y="1807092"/>
            <a:ext cx="10785916" cy="5825160"/>
          </a:xfrm>
        </p:spPr>
      </p:pic>
      <p:grpSp>
        <p:nvGrpSpPr>
          <p:cNvPr id="3" name="Group 11"/>
          <p:cNvGrpSpPr/>
          <p:nvPr/>
        </p:nvGrpSpPr>
        <p:grpSpPr>
          <a:xfrm>
            <a:off x="1431191" y="1834969"/>
            <a:ext cx="6493280" cy="4773114"/>
            <a:chOff x="1431191" y="1814813"/>
            <a:chExt cx="6493280" cy="4773114"/>
          </a:xfrm>
        </p:grpSpPr>
        <p:cxnSp>
          <p:nvCxnSpPr>
            <p:cNvPr id="6" name="Straight Arrow Connector 5"/>
            <p:cNvCxnSpPr/>
            <p:nvPr/>
          </p:nvCxnSpPr>
          <p:spPr>
            <a:xfrm rot="5400000" flipH="1" flipV="1">
              <a:off x="202091" y="3891059"/>
              <a:ext cx="4154080" cy="1588"/>
            </a:xfrm>
            <a:prstGeom prst="straightConnector1">
              <a:avLst/>
            </a:prstGeom>
            <a:ln w="38100" cmpd="sng">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279131" y="5968099"/>
              <a:ext cx="3921213" cy="1588"/>
            </a:xfrm>
            <a:prstGeom prst="straightConnector1">
              <a:avLst/>
            </a:prstGeom>
            <a:ln w="38100" cmpd="sng">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97172" y="6187817"/>
              <a:ext cx="5727299" cy="400110"/>
            </a:xfrm>
            <a:prstGeom prst="rect">
              <a:avLst/>
            </a:prstGeom>
            <a:noFill/>
          </p:spPr>
          <p:txBody>
            <a:bodyPr wrap="none" rtlCol="0">
              <a:spAutoFit/>
            </a:bodyPr>
            <a:lstStyle/>
            <a:p>
              <a:r>
                <a:rPr lang="en-US" sz="2000" b="1" dirty="0" smtClean="0"/>
                <a:t>Wind Speed, usually measured at hub height</a:t>
              </a:r>
              <a:endParaRPr lang="en-US" sz="2000" b="1" dirty="0"/>
            </a:p>
          </p:txBody>
        </p:sp>
        <p:sp>
          <p:nvSpPr>
            <p:cNvPr id="11" name="TextBox 10"/>
            <p:cNvSpPr txBox="1"/>
            <p:nvPr/>
          </p:nvSpPr>
          <p:spPr>
            <a:xfrm rot="16200000">
              <a:off x="502033" y="3881195"/>
              <a:ext cx="2258426" cy="400110"/>
            </a:xfrm>
            <a:prstGeom prst="rect">
              <a:avLst/>
            </a:prstGeom>
            <a:noFill/>
          </p:spPr>
          <p:txBody>
            <a:bodyPr wrap="none" rtlCol="0">
              <a:spAutoFit/>
            </a:bodyPr>
            <a:lstStyle/>
            <a:p>
              <a:r>
                <a:rPr lang="en-US" sz="2000" b="1" dirty="0" smtClean="0"/>
                <a:t>Power generated</a:t>
              </a:r>
              <a:endParaRPr lang="en-US" sz="2000" b="1" dirty="0"/>
            </a:p>
          </p:txBody>
        </p:sp>
      </p:grpSp>
      <p:grpSp>
        <p:nvGrpSpPr>
          <p:cNvPr id="5" name="Group 15"/>
          <p:cNvGrpSpPr/>
          <p:nvPr/>
        </p:nvGrpSpPr>
        <p:grpSpPr>
          <a:xfrm>
            <a:off x="2279926" y="4203436"/>
            <a:ext cx="2019303" cy="1704195"/>
            <a:chOff x="2279926" y="4203436"/>
            <a:chExt cx="2019303" cy="1704195"/>
          </a:xfrm>
        </p:grpSpPr>
        <p:cxnSp>
          <p:nvCxnSpPr>
            <p:cNvPr id="14" name="Straight Arrow Connector 13"/>
            <p:cNvCxnSpPr/>
            <p:nvPr/>
          </p:nvCxnSpPr>
          <p:spPr>
            <a:xfrm rot="16200000" flipH="1">
              <a:off x="2160166" y="5124787"/>
              <a:ext cx="1142378" cy="423310"/>
            </a:xfrm>
            <a:prstGeom prst="straightConnector1">
              <a:avLst/>
            </a:prstGeom>
            <a:ln w="38100" cmpd="sng">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279926" y="4203436"/>
              <a:ext cx="2019303" cy="461665"/>
            </a:xfrm>
            <a:prstGeom prst="rect">
              <a:avLst/>
            </a:prstGeom>
            <a:noFill/>
          </p:spPr>
          <p:txBody>
            <a:bodyPr wrap="none" rtlCol="0">
              <a:spAutoFit/>
            </a:bodyPr>
            <a:lstStyle/>
            <a:p>
              <a:r>
                <a:rPr lang="en-US" sz="2400" dirty="0" smtClean="0"/>
                <a:t>Cut-in speed</a:t>
              </a:r>
              <a:endParaRPr lang="en-US" sz="2400" dirty="0"/>
            </a:p>
          </p:txBody>
        </p:sp>
      </p:grpSp>
      <p:sp>
        <p:nvSpPr>
          <p:cNvPr id="24" name="Freeform 23"/>
          <p:cNvSpPr/>
          <p:nvPr/>
        </p:nvSpPr>
        <p:spPr>
          <a:xfrm>
            <a:off x="2459182" y="2505933"/>
            <a:ext cx="3205062" cy="3520651"/>
          </a:xfrm>
          <a:custGeom>
            <a:avLst/>
            <a:gdLst>
              <a:gd name="connsiteX0" fmla="*/ 0 w 3205062"/>
              <a:gd name="connsiteY0" fmla="*/ 2868838 h 2949461"/>
              <a:gd name="connsiteX1" fmla="*/ 685359 w 3205062"/>
              <a:gd name="connsiteY1" fmla="*/ 2546346 h 2949461"/>
              <a:gd name="connsiteX2" fmla="*/ 1491664 w 3205062"/>
              <a:gd name="connsiteY2" fmla="*/ 450146 h 2949461"/>
              <a:gd name="connsiteX3" fmla="*/ 2297969 w 3205062"/>
              <a:gd name="connsiteY3" fmla="*/ 67186 h 2949461"/>
              <a:gd name="connsiteX4" fmla="*/ 3205062 w 3205062"/>
              <a:gd name="connsiteY4" fmla="*/ 47030 h 2949461"/>
              <a:gd name="connsiteX5" fmla="*/ 3205062 w 3205062"/>
              <a:gd name="connsiteY5" fmla="*/ 47030 h 294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062" h="2949461">
                <a:moveTo>
                  <a:pt x="0" y="2868838"/>
                </a:moveTo>
                <a:cubicBezTo>
                  <a:pt x="218374" y="2909149"/>
                  <a:pt x="436748" y="2949461"/>
                  <a:pt x="685359" y="2546346"/>
                </a:cubicBezTo>
                <a:cubicBezTo>
                  <a:pt x="933970" y="2143231"/>
                  <a:pt x="1222896" y="863339"/>
                  <a:pt x="1491664" y="450146"/>
                </a:cubicBezTo>
                <a:cubicBezTo>
                  <a:pt x="1760432" y="36953"/>
                  <a:pt x="2012403" y="134372"/>
                  <a:pt x="2297969" y="67186"/>
                </a:cubicBezTo>
                <a:cubicBezTo>
                  <a:pt x="2583535" y="0"/>
                  <a:pt x="3205062" y="47030"/>
                  <a:pt x="3205062" y="47030"/>
                </a:cubicBezTo>
                <a:lnTo>
                  <a:pt x="3205062" y="47030"/>
                </a:lnTo>
              </a:path>
            </a:pathLst>
          </a:custGeom>
          <a:ln w="101600" cmpd="sng">
            <a:solidFill>
              <a:srgbClr val="000090"/>
            </a:solidFill>
            <a:tailEnd type="non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Group 31"/>
          <p:cNvGrpSpPr/>
          <p:nvPr/>
        </p:nvGrpSpPr>
        <p:grpSpPr>
          <a:xfrm>
            <a:off x="5857660" y="1834968"/>
            <a:ext cx="2564416" cy="684491"/>
            <a:chOff x="5857660" y="1834968"/>
            <a:chExt cx="2564416" cy="684491"/>
          </a:xfrm>
        </p:grpSpPr>
        <p:sp>
          <p:nvSpPr>
            <p:cNvPr id="25" name="TextBox 24"/>
            <p:cNvSpPr txBox="1"/>
            <p:nvPr/>
          </p:nvSpPr>
          <p:spPr>
            <a:xfrm>
              <a:off x="6200344" y="1834968"/>
              <a:ext cx="2221732" cy="461665"/>
            </a:xfrm>
            <a:prstGeom prst="rect">
              <a:avLst/>
            </a:prstGeom>
            <a:noFill/>
          </p:spPr>
          <p:txBody>
            <a:bodyPr wrap="none" rtlCol="0">
              <a:spAutoFit/>
            </a:bodyPr>
            <a:lstStyle/>
            <a:p>
              <a:r>
                <a:rPr lang="en-US" sz="2400" dirty="0" smtClean="0"/>
                <a:t>Cut-out speed</a:t>
              </a:r>
              <a:endParaRPr lang="en-US" sz="2400" dirty="0"/>
            </a:p>
          </p:txBody>
        </p:sp>
        <p:cxnSp>
          <p:nvCxnSpPr>
            <p:cNvPr id="26" name="Straight Arrow Connector 25"/>
            <p:cNvCxnSpPr/>
            <p:nvPr/>
          </p:nvCxnSpPr>
          <p:spPr>
            <a:xfrm rot="10800000" flipV="1">
              <a:off x="5857660" y="2296632"/>
              <a:ext cx="1300816" cy="222827"/>
            </a:xfrm>
            <a:prstGeom prst="straightConnector1">
              <a:avLst/>
            </a:prstGeom>
            <a:ln w="38100" cmpd="sng">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rot="5400000">
            <a:off x="3942050" y="4247491"/>
            <a:ext cx="3483116" cy="1588"/>
          </a:xfrm>
          <a:prstGeom prst="line">
            <a:avLst/>
          </a:prstGeom>
          <a:ln w="101600" cmpd="sng">
            <a:solidFill>
              <a:srgbClr val="000090"/>
            </a:solidFill>
            <a:tailEnd type="none" w="lg" len="med"/>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870578" y="2442957"/>
            <a:ext cx="1370718" cy="3464674"/>
          </a:xfrm>
          <a:prstGeom prst="ellips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232120" y="1959492"/>
            <a:ext cx="1370718" cy="1760479"/>
          </a:xfrm>
          <a:prstGeom prst="ellips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Title 1"/>
          <p:cNvSpPr>
            <a:spLocks noGrp="1"/>
          </p:cNvSpPr>
          <p:nvPr>
            <p:ph type="title"/>
          </p:nvPr>
        </p:nvSpPr>
        <p:spPr>
          <a:xfrm>
            <a:off x="290513" y="216525"/>
            <a:ext cx="8570912" cy="809625"/>
          </a:xfrm>
        </p:spPr>
        <p:txBody>
          <a:bodyPr/>
          <a:lstStyle/>
          <a:p>
            <a:pPr eaLnBrk="1" hangingPunct="1"/>
            <a:r>
              <a:rPr lang="en-US" sz="3200" b="1" dirty="0" smtClean="0">
                <a:latin typeface="Helvetica" charset="0"/>
                <a:cs typeface="ＭＳ Ｐゴシック" charset="-128"/>
              </a:rPr>
              <a:t>Power forecasting requires data – How is meteorology measured at a wind farm?</a:t>
            </a:r>
            <a:endParaRPr lang="en-US" sz="3200" b="1" dirty="0">
              <a:latin typeface="Helvetica" charset="0"/>
              <a:cs typeface="ＭＳ Ｐゴシック" charset="-128"/>
            </a:endParaRPr>
          </a:p>
        </p:txBody>
      </p:sp>
      <p:sp>
        <p:nvSpPr>
          <p:cNvPr id="22532" name="Content Placeholder 2"/>
          <p:cNvSpPr>
            <a:spLocks noGrp="1"/>
          </p:cNvSpPr>
          <p:nvPr>
            <p:ph idx="1"/>
          </p:nvPr>
        </p:nvSpPr>
        <p:spPr>
          <a:xfrm>
            <a:off x="184151" y="992579"/>
            <a:ext cx="4387850" cy="4993083"/>
          </a:xfrm>
        </p:spPr>
        <p:txBody>
          <a:bodyPr>
            <a:noAutofit/>
          </a:bodyPr>
          <a:lstStyle/>
          <a:p>
            <a:pPr eaLnBrk="1" hangingPunct="1">
              <a:buFont typeface="Wingdings" charset="2"/>
              <a:buNone/>
            </a:pPr>
            <a:r>
              <a:rPr lang="en-US" sz="2000" b="1" dirty="0">
                <a:solidFill>
                  <a:srgbClr val="000000"/>
                </a:solidFill>
                <a:cs typeface="ＭＳ Ｐゴシック" charset="-128"/>
              </a:rPr>
              <a:t>Meteorological data:</a:t>
            </a:r>
            <a:endParaRPr lang="en-US" sz="2000" b="1" dirty="0" smtClean="0">
              <a:solidFill>
                <a:srgbClr val="000000"/>
              </a:solidFill>
              <a:cs typeface="ＭＳ Ｐゴシック" charset="-128"/>
            </a:endParaRPr>
          </a:p>
          <a:p>
            <a:r>
              <a:rPr lang="en-US" sz="2000" dirty="0" smtClean="0">
                <a:solidFill>
                  <a:srgbClr val="000000"/>
                </a:solidFill>
                <a:cs typeface="ＭＳ Ｐゴシック" charset="-128"/>
              </a:rPr>
              <a:t>2 met towers </a:t>
            </a:r>
            <a:r>
              <a:rPr lang="en-US" sz="2000" dirty="0" err="1" smtClean="0">
                <a:solidFill>
                  <a:srgbClr val="000000"/>
                </a:solidFill>
                <a:cs typeface="ＭＳ Ｐゴシック" charset="-128"/>
              </a:rPr>
              <a:t>w</a:t>
            </a:r>
            <a:r>
              <a:rPr lang="en-US" sz="2000" dirty="0" smtClean="0">
                <a:solidFill>
                  <a:srgbClr val="000000"/>
                </a:solidFill>
                <a:cs typeface="ＭＳ Ｐゴシック" charset="-128"/>
              </a:rPr>
              <a:t>/ cup anemometers (</a:t>
            </a:r>
            <a:r>
              <a:rPr lang="en-US" sz="2000" i="1" dirty="0" err="1" smtClean="0">
                <a:solidFill>
                  <a:srgbClr val="000000"/>
                </a:solidFill>
                <a:latin typeface="Times New Roman" charset="0"/>
                <a:ea typeface="Times New Roman" charset="0"/>
                <a:cs typeface="Times New Roman" charset="0"/>
              </a:rPr>
              <a:t>u</a:t>
            </a:r>
            <a:r>
              <a:rPr lang="en-US" sz="2000" dirty="0" smtClean="0">
                <a:solidFill>
                  <a:srgbClr val="000000"/>
                </a:solidFill>
                <a:cs typeface="ＭＳ Ｐゴシック" charset="-128"/>
              </a:rPr>
              <a:t>, </a:t>
            </a:r>
            <a:r>
              <a:rPr lang="en-US" sz="2000" i="1" dirty="0" err="1" smtClean="0">
                <a:solidFill>
                  <a:srgbClr val="000000"/>
                </a:solidFill>
                <a:latin typeface="Times New Roman" charset="0"/>
                <a:ea typeface="Times New Roman" charset="0"/>
                <a:cs typeface="Times New Roman" charset="0"/>
              </a:rPr>
              <a:t>v</a:t>
            </a:r>
            <a:r>
              <a:rPr lang="en-US" sz="2000" dirty="0" smtClean="0">
                <a:solidFill>
                  <a:srgbClr val="000000"/>
                </a:solidFill>
                <a:cs typeface="ＭＳ Ｐゴシック" charset="-128"/>
              </a:rPr>
              <a:t>) at 5 heights (30, 40, 50, 60, 80 </a:t>
            </a:r>
            <a:r>
              <a:rPr lang="en-US" sz="2000" dirty="0" err="1" smtClean="0">
                <a:solidFill>
                  <a:srgbClr val="000000"/>
                </a:solidFill>
                <a:cs typeface="ＭＳ Ｐゴシック" charset="-128"/>
              </a:rPr>
              <a:t>m</a:t>
            </a:r>
            <a:r>
              <a:rPr lang="en-US" sz="2000" dirty="0" smtClean="0">
                <a:solidFill>
                  <a:srgbClr val="000000"/>
                </a:solidFill>
                <a:cs typeface="ＭＳ Ｐゴシック" charset="-128"/>
              </a:rPr>
              <a:t>), 10 min. </a:t>
            </a:r>
            <a:r>
              <a:rPr lang="en-US" sz="2000" dirty="0" err="1" smtClean="0">
                <a:solidFill>
                  <a:srgbClr val="000000"/>
                </a:solidFill>
                <a:cs typeface="ＭＳ Ｐゴシック" charset="-128"/>
              </a:rPr>
              <a:t>avgs</a:t>
            </a:r>
            <a:r>
              <a:rPr lang="en-US" sz="2000" dirty="0" smtClean="0">
                <a:solidFill>
                  <a:srgbClr val="000000"/>
                </a:solidFill>
                <a:cs typeface="ＭＳ Ｐゴシック" charset="-128"/>
              </a:rPr>
              <a:t>; (T, </a:t>
            </a:r>
            <a:r>
              <a:rPr lang="en-US" sz="2000" i="1" dirty="0" err="1" smtClean="0">
                <a:solidFill>
                  <a:srgbClr val="000000"/>
                </a:solidFill>
                <a:cs typeface="ＭＳ Ｐゴシック" charset="-128"/>
              </a:rPr>
              <a:t>p</a:t>
            </a:r>
            <a:r>
              <a:rPr lang="en-US" sz="2000" dirty="0" smtClean="0">
                <a:solidFill>
                  <a:srgbClr val="000000"/>
                </a:solidFill>
                <a:cs typeface="ＭＳ Ｐゴシック" charset="-128"/>
              </a:rPr>
              <a:t> measurements unusable)</a:t>
            </a:r>
          </a:p>
          <a:p>
            <a:pPr eaLnBrk="1" hangingPunct="1"/>
            <a:r>
              <a:rPr lang="en-US" sz="2000" b="1" dirty="0" smtClean="0">
                <a:solidFill>
                  <a:srgbClr val="000000"/>
                </a:solidFill>
                <a:cs typeface="ＭＳ Ｐゴシック" charset="-128"/>
              </a:rPr>
              <a:t>RECENT DEVELOPMENT: </a:t>
            </a:r>
            <a:r>
              <a:rPr lang="en-US" sz="2000" dirty="0" smtClean="0">
                <a:solidFill>
                  <a:srgbClr val="000000"/>
                </a:solidFill>
                <a:cs typeface="ＭＳ Ｐゴシック" charset="-128"/>
              </a:rPr>
              <a:t>SODAR </a:t>
            </a:r>
            <a:r>
              <a:rPr lang="en-US" sz="2000" dirty="0">
                <a:solidFill>
                  <a:srgbClr val="000000"/>
                </a:solidFill>
                <a:cs typeface="ＭＳ Ｐゴシック" charset="-128"/>
              </a:rPr>
              <a:t>observations (</a:t>
            </a:r>
            <a:r>
              <a:rPr lang="en-US" sz="2000" i="1" dirty="0" err="1">
                <a:solidFill>
                  <a:srgbClr val="000000"/>
                </a:solidFill>
                <a:latin typeface="Times New Roman" charset="0"/>
                <a:ea typeface="Times New Roman" charset="0"/>
                <a:cs typeface="Times New Roman" charset="0"/>
              </a:rPr>
              <a:t>u</a:t>
            </a:r>
            <a:r>
              <a:rPr lang="en-US" sz="2000" dirty="0">
                <a:solidFill>
                  <a:srgbClr val="000000"/>
                </a:solidFill>
                <a:cs typeface="ＭＳ Ｐゴシック" charset="-128"/>
              </a:rPr>
              <a:t>, </a:t>
            </a:r>
            <a:r>
              <a:rPr lang="en-US" sz="2000" i="1" dirty="0" err="1">
                <a:solidFill>
                  <a:srgbClr val="000000"/>
                </a:solidFill>
                <a:latin typeface="Times New Roman" charset="0"/>
                <a:ea typeface="Times New Roman" charset="0"/>
                <a:cs typeface="Times New Roman" charset="0"/>
              </a:rPr>
              <a:t>v</a:t>
            </a:r>
            <a:r>
              <a:rPr lang="en-US" sz="2000" dirty="0">
                <a:solidFill>
                  <a:srgbClr val="000000"/>
                </a:solidFill>
                <a:cs typeface="ＭＳ Ｐゴシック" charset="-128"/>
              </a:rPr>
              <a:t>, </a:t>
            </a:r>
            <a:r>
              <a:rPr lang="en-US" sz="2000" i="1" dirty="0" err="1" smtClean="0">
                <a:solidFill>
                  <a:srgbClr val="000000"/>
                </a:solidFill>
                <a:latin typeface="Times New Roman" charset="0"/>
                <a:ea typeface="Times New Roman" charset="0"/>
                <a:cs typeface="Times New Roman" charset="0"/>
              </a:rPr>
              <a:t>w</a:t>
            </a:r>
            <a:r>
              <a:rPr lang="en-US" sz="2000" dirty="0" smtClean="0">
                <a:solidFill>
                  <a:srgbClr val="000000"/>
                </a:solidFill>
                <a:cs typeface="ＭＳ Ｐゴシック" charset="-128"/>
              </a:rPr>
              <a:t>) for 19 heights (20 </a:t>
            </a:r>
            <a:r>
              <a:rPr lang="en-US" sz="2000" dirty="0" err="1" smtClean="0">
                <a:solidFill>
                  <a:srgbClr val="000000"/>
                </a:solidFill>
                <a:cs typeface="ＭＳ Ｐゴシック" charset="-128"/>
              </a:rPr>
              <a:t>m</a:t>
            </a:r>
            <a:r>
              <a:rPr lang="en-US" sz="2000" dirty="0" smtClean="0">
                <a:solidFill>
                  <a:srgbClr val="000000"/>
                </a:solidFill>
                <a:cs typeface="ＭＳ Ｐゴシック" charset="-128"/>
              </a:rPr>
              <a:t> to 200 </a:t>
            </a:r>
            <a:r>
              <a:rPr lang="en-US" sz="2000" dirty="0" err="1" smtClean="0">
                <a:solidFill>
                  <a:srgbClr val="000000"/>
                </a:solidFill>
                <a:cs typeface="ＭＳ Ｐゴシック" charset="-128"/>
              </a:rPr>
              <a:t>m</a:t>
            </a:r>
            <a:r>
              <a:rPr lang="en-US" sz="2000" dirty="0" smtClean="0">
                <a:solidFill>
                  <a:srgbClr val="000000"/>
                </a:solidFill>
                <a:cs typeface="ＭＳ Ｐゴシック" charset="-128"/>
              </a:rPr>
              <a:t>, 10 </a:t>
            </a:r>
            <a:r>
              <a:rPr lang="en-US" sz="2000" dirty="0" err="1">
                <a:solidFill>
                  <a:srgbClr val="000000"/>
                </a:solidFill>
                <a:cs typeface="ＭＳ Ｐゴシック" charset="-128"/>
              </a:rPr>
              <a:t>m</a:t>
            </a:r>
            <a:r>
              <a:rPr lang="en-US" sz="2000" dirty="0">
                <a:solidFill>
                  <a:srgbClr val="000000"/>
                </a:solidFill>
                <a:cs typeface="ＭＳ Ｐゴシック" charset="-128"/>
              </a:rPr>
              <a:t> resolution), 10 min. </a:t>
            </a:r>
            <a:r>
              <a:rPr lang="en-US" sz="2000" dirty="0" err="1">
                <a:solidFill>
                  <a:srgbClr val="000000"/>
                </a:solidFill>
                <a:cs typeface="ＭＳ Ｐゴシック" charset="-128"/>
              </a:rPr>
              <a:t>avgs</a:t>
            </a:r>
            <a:r>
              <a:rPr lang="en-US" sz="2000" dirty="0" smtClean="0">
                <a:solidFill>
                  <a:srgbClr val="000000"/>
                </a:solidFill>
                <a:cs typeface="ＭＳ Ｐゴシック" charset="-128"/>
              </a:rPr>
              <a:t>.</a:t>
            </a:r>
          </a:p>
          <a:p>
            <a:pPr eaLnBrk="1" hangingPunct="1">
              <a:buFont typeface="Wingdings" charset="2"/>
              <a:buNone/>
            </a:pPr>
            <a:r>
              <a:rPr lang="en-US" sz="2000" dirty="0">
                <a:solidFill>
                  <a:srgbClr val="000000"/>
                </a:solidFill>
                <a:cs typeface="ＭＳ Ｐゴシック" charset="-128"/>
              </a:rPr>
              <a:t>	</a:t>
            </a:r>
          </a:p>
          <a:p>
            <a:pPr eaLnBrk="1" hangingPunct="1"/>
            <a:endParaRPr lang="en-US" sz="2000" dirty="0">
              <a:solidFill>
                <a:srgbClr val="000000"/>
              </a:solidFill>
              <a:cs typeface="ＭＳ Ｐゴシック" charset="-128"/>
            </a:endParaRPr>
          </a:p>
          <a:p>
            <a:pPr eaLnBrk="1" hangingPunct="1">
              <a:buFont typeface="Wingdings" charset="2"/>
              <a:buNone/>
            </a:pPr>
            <a:endParaRPr lang="en-US" sz="2000" dirty="0">
              <a:solidFill>
                <a:srgbClr val="000000"/>
              </a:solidFill>
              <a:cs typeface="ＭＳ Ｐゴシック" charset="-128"/>
            </a:endParaRPr>
          </a:p>
          <a:p>
            <a:pPr eaLnBrk="1" hangingPunct="1">
              <a:buFont typeface="Wingdings" charset="2"/>
              <a:buNone/>
            </a:pPr>
            <a:endParaRPr lang="en-US" sz="2000" dirty="0">
              <a:solidFill>
                <a:srgbClr val="000000"/>
              </a:solidFill>
              <a:cs typeface="ＭＳ Ｐゴシック" charset="-128"/>
            </a:endParaRPr>
          </a:p>
          <a:p>
            <a:pPr eaLnBrk="1" hangingPunct="1"/>
            <a:endParaRPr lang="en-US" sz="2000" dirty="0">
              <a:solidFill>
                <a:srgbClr val="000000"/>
              </a:solidFill>
              <a:cs typeface="ＭＳ Ｐゴシック" charset="-128"/>
            </a:endParaRPr>
          </a:p>
        </p:txBody>
      </p:sp>
      <p:pic>
        <p:nvPicPr>
          <p:cNvPr id="22534" name="Picture 2"/>
          <p:cNvPicPr>
            <a:picLocks noChangeAspect="1" noChangeArrowheads="1"/>
          </p:cNvPicPr>
          <p:nvPr/>
        </p:nvPicPr>
        <p:blipFill>
          <a:blip r:embed="rId3"/>
          <a:srcRect r="3200" b="12152"/>
          <a:stretch>
            <a:fillRect/>
          </a:stretch>
        </p:blipFill>
        <p:spPr bwMode="auto">
          <a:xfrm>
            <a:off x="5457825" y="4322695"/>
            <a:ext cx="3144837" cy="1703388"/>
          </a:xfrm>
          <a:prstGeom prst="rect">
            <a:avLst/>
          </a:prstGeom>
          <a:noFill/>
          <a:ln w="9525">
            <a:noFill/>
            <a:miter lim="800000"/>
            <a:headEnd/>
            <a:tailEnd/>
          </a:ln>
        </p:spPr>
      </p:pic>
      <p:grpSp>
        <p:nvGrpSpPr>
          <p:cNvPr id="2" name="Group 19"/>
          <p:cNvGrpSpPr>
            <a:grpSpLocks/>
          </p:cNvGrpSpPr>
          <p:nvPr/>
        </p:nvGrpSpPr>
        <p:grpSpPr bwMode="auto">
          <a:xfrm>
            <a:off x="5457825" y="1445350"/>
            <a:ext cx="2874963" cy="2347913"/>
            <a:chOff x="5514391" y="4102255"/>
            <a:chExt cx="2875773" cy="2347336"/>
          </a:xfrm>
        </p:grpSpPr>
        <p:grpSp>
          <p:nvGrpSpPr>
            <p:cNvPr id="3" name="Group 9"/>
            <p:cNvGrpSpPr>
              <a:grpSpLocks/>
            </p:cNvGrpSpPr>
            <p:nvPr/>
          </p:nvGrpSpPr>
          <p:grpSpPr bwMode="auto">
            <a:xfrm>
              <a:off x="5600635" y="4102255"/>
              <a:ext cx="2789529" cy="2347336"/>
              <a:chOff x="990600" y="27355798"/>
              <a:chExt cx="7181919" cy="4869924"/>
            </a:xfrm>
          </p:grpSpPr>
          <p:pic>
            <p:nvPicPr>
              <p:cNvPr id="22544" name="Picture 5" descr="120metclose399.jpg"/>
              <p:cNvPicPr>
                <a:picLocks noChangeAspect="1"/>
              </p:cNvPicPr>
              <p:nvPr/>
            </p:nvPicPr>
            <p:blipFill>
              <a:blip r:embed="rId4"/>
              <a:srcRect/>
              <a:stretch>
                <a:fillRect/>
              </a:stretch>
            </p:blipFill>
            <p:spPr bwMode="auto">
              <a:xfrm>
                <a:off x="990600" y="27355798"/>
                <a:ext cx="4174092" cy="4869924"/>
              </a:xfrm>
              <a:prstGeom prst="rect">
                <a:avLst/>
              </a:prstGeom>
              <a:noFill/>
              <a:ln w="9525">
                <a:noFill/>
                <a:miter lim="800000"/>
                <a:headEnd/>
                <a:tailEnd/>
              </a:ln>
            </p:spPr>
          </p:pic>
          <p:pic>
            <p:nvPicPr>
              <p:cNvPr id="22545" name="Picture 6" descr="cup%20vane%20anemometer%203.jpg"/>
              <p:cNvPicPr>
                <a:picLocks noChangeAspect="1"/>
              </p:cNvPicPr>
              <p:nvPr/>
            </p:nvPicPr>
            <p:blipFill>
              <a:blip r:embed="rId5"/>
              <a:srcRect/>
              <a:stretch>
                <a:fillRect/>
              </a:stretch>
            </p:blipFill>
            <p:spPr bwMode="auto">
              <a:xfrm>
                <a:off x="5276919" y="27813345"/>
                <a:ext cx="2895600" cy="3952972"/>
              </a:xfrm>
              <a:prstGeom prst="rect">
                <a:avLst/>
              </a:prstGeom>
              <a:noFill/>
              <a:ln w="9525">
                <a:noFill/>
                <a:miter lim="800000"/>
                <a:headEnd/>
                <a:tailEnd/>
              </a:ln>
            </p:spPr>
          </p:pic>
          <p:sp>
            <p:nvSpPr>
              <p:cNvPr id="8" name="Oval 7"/>
              <p:cNvSpPr/>
              <p:nvPr/>
            </p:nvSpPr>
            <p:spPr bwMode="auto">
              <a:xfrm>
                <a:off x="1978701" y="30783514"/>
                <a:ext cx="1067055" cy="991106"/>
              </a:xfrm>
              <a:prstGeom prst="ellipse">
                <a:avLst/>
              </a:prstGeom>
              <a:noFill/>
              <a:ln w="38100" cap="flat" cmpd="sng" algn="ctr">
                <a:solidFill>
                  <a:schemeClr val="tx1"/>
                </a:solidFill>
                <a:prstDash val="solid"/>
                <a:round/>
                <a:headEnd type="none" w="med" len="med"/>
                <a:tailEnd type="none" w="med" len="med"/>
              </a:ln>
              <a:effectLst/>
            </p:spPr>
            <p:txBody>
              <a:bodyPr/>
              <a:lstStyle/>
              <a:p>
                <a:pPr defTabSz="4389438">
                  <a:defRPr/>
                </a:pPr>
                <a:endParaRPr lang="en-US" sz="11500" b="0" dirty="0">
                  <a:ln>
                    <a:solidFill>
                      <a:srgbClr val="FFCC00"/>
                    </a:solidFill>
                  </a:ln>
                  <a:noFill/>
                  <a:latin typeface="Georgia" pitchFamily="18" charset="0"/>
                  <a:ea typeface="ＭＳ Ｐゴシック" pitchFamily="1" charset="-128"/>
                  <a:cs typeface="+mn-cs"/>
                </a:endParaRPr>
              </a:p>
            </p:txBody>
          </p:sp>
          <p:cxnSp>
            <p:nvCxnSpPr>
              <p:cNvPr id="22547" name="Straight Arrow Connector 8"/>
              <p:cNvCxnSpPr>
                <a:cxnSpLocks noChangeShapeType="1"/>
              </p:cNvCxnSpPr>
              <p:nvPr/>
            </p:nvCxnSpPr>
            <p:spPr bwMode="auto">
              <a:xfrm flipV="1">
                <a:off x="2634711" y="30053206"/>
                <a:ext cx="3082508" cy="1209382"/>
              </a:xfrm>
              <a:prstGeom prst="straightConnector1">
                <a:avLst/>
              </a:prstGeom>
              <a:noFill/>
              <a:ln w="38100">
                <a:solidFill>
                  <a:schemeClr val="tx1"/>
                </a:solidFill>
                <a:round/>
                <a:headEnd/>
                <a:tailEnd type="arrow" w="med" len="med"/>
              </a:ln>
            </p:spPr>
          </p:cxnSp>
        </p:grpSp>
        <p:sp>
          <p:nvSpPr>
            <p:cNvPr id="22543" name="TextBox 10"/>
            <p:cNvSpPr txBox="1">
              <a:spLocks noChangeArrowheads="1"/>
            </p:cNvSpPr>
            <p:nvPr/>
          </p:nvSpPr>
          <p:spPr bwMode="auto">
            <a:xfrm>
              <a:off x="5514391" y="4103495"/>
              <a:ext cx="1754156" cy="523220"/>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chemeClr val="bg1"/>
                  </a:solidFill>
                </a:rPr>
                <a:t>Vertical profile of </a:t>
              </a:r>
            </a:p>
            <a:p>
              <a:pPr algn="ctr" eaLnBrk="0" hangingPunct="0"/>
              <a:r>
                <a:rPr lang="en-US" dirty="0">
                  <a:solidFill>
                    <a:schemeClr val="bg1"/>
                  </a:solidFill>
                </a:rPr>
                <a:t>cup anemometers</a:t>
              </a:r>
            </a:p>
          </p:txBody>
        </p:sp>
      </p:grpSp>
      <p:sp>
        <p:nvSpPr>
          <p:cNvPr id="22536" name="TextBox 11"/>
          <p:cNvSpPr txBox="1">
            <a:spLocks noChangeArrowheads="1"/>
          </p:cNvSpPr>
          <p:nvPr/>
        </p:nvSpPr>
        <p:spPr bwMode="auto">
          <a:xfrm>
            <a:off x="5457825" y="4322695"/>
            <a:ext cx="3144837" cy="522287"/>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chemeClr val="bg1"/>
                </a:solidFill>
              </a:rPr>
              <a:t>Doppler Sound Detection and Ranging (SODAR)</a:t>
            </a:r>
          </a:p>
        </p:txBody>
      </p:sp>
      <p:sp>
        <p:nvSpPr>
          <p:cNvPr id="22539" name="TextBox 20"/>
          <p:cNvSpPr txBox="1">
            <a:spLocks noChangeArrowheads="1"/>
          </p:cNvSpPr>
          <p:nvPr/>
        </p:nvSpPr>
        <p:spPr bwMode="auto">
          <a:xfrm>
            <a:off x="6500813" y="1073875"/>
            <a:ext cx="2360612" cy="307975"/>
          </a:xfrm>
          <a:prstGeom prst="rect">
            <a:avLst/>
          </a:prstGeom>
          <a:noFill/>
          <a:ln w="9525">
            <a:noFill/>
            <a:miter lim="800000"/>
            <a:headEnd/>
            <a:tailEnd/>
          </a:ln>
        </p:spPr>
        <p:txBody>
          <a:bodyPr>
            <a:prstTxWarp prst="textNoShape">
              <a:avLst/>
            </a:prstTxWarp>
            <a:spAutoFit/>
          </a:bodyPr>
          <a:lstStyle/>
          <a:p>
            <a:pPr algn="ctr"/>
            <a:r>
              <a:rPr lang="en-US">
                <a:solidFill>
                  <a:schemeClr val="bg1"/>
                </a:solidFill>
              </a:rPr>
              <a:t>sonic anemometer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3" name="Picture 26" descr="1hzPowerCurve_spring.jpg"/>
          <p:cNvPicPr>
            <a:picLocks noChangeAspect="1"/>
          </p:cNvPicPr>
          <p:nvPr/>
        </p:nvPicPr>
        <p:blipFill>
          <a:blip r:embed="rId4"/>
          <a:srcRect l="6616" t="3712" r="10397" b="1237"/>
          <a:stretch>
            <a:fillRect/>
          </a:stretch>
        </p:blipFill>
        <p:spPr bwMode="auto">
          <a:xfrm>
            <a:off x="0" y="1143000"/>
            <a:ext cx="5183188" cy="4533900"/>
          </a:xfrm>
          <a:prstGeom prst="rect">
            <a:avLst/>
          </a:prstGeom>
          <a:noFill/>
          <a:ln w="9525">
            <a:noFill/>
            <a:miter lim="800000"/>
            <a:headEnd/>
            <a:tailEnd/>
          </a:ln>
        </p:spPr>
      </p:pic>
      <p:sp>
        <p:nvSpPr>
          <p:cNvPr id="35844" name="Title 1"/>
          <p:cNvSpPr>
            <a:spLocks noGrp="1"/>
          </p:cNvSpPr>
          <p:nvPr>
            <p:ph type="title"/>
          </p:nvPr>
        </p:nvSpPr>
        <p:spPr>
          <a:xfrm>
            <a:off x="442913" y="594775"/>
            <a:ext cx="8329612" cy="809625"/>
          </a:xfrm>
        </p:spPr>
        <p:txBody>
          <a:bodyPr/>
          <a:lstStyle/>
          <a:p>
            <a:pPr eaLnBrk="1" hangingPunct="1"/>
            <a:r>
              <a:rPr lang="en-US" sz="2600" b="1" dirty="0" smtClean="0">
                <a:latin typeface="Helvetica" charset="0"/>
                <a:cs typeface="ＭＳ Ｐゴシック" charset="-128"/>
              </a:rPr>
              <a:t>Power curves show tremendous variability – can we gain insight by considering atmospheric turbulence?</a:t>
            </a:r>
            <a:endParaRPr lang="en-US" sz="2600" b="1" dirty="0">
              <a:latin typeface="Helvetica" charset="0"/>
              <a:cs typeface="ＭＳ Ｐゴシック" charset="-128"/>
            </a:endParaRPr>
          </a:p>
        </p:txBody>
      </p:sp>
      <p:sp>
        <p:nvSpPr>
          <p:cNvPr id="35846" name="TextBox 27"/>
          <p:cNvSpPr txBox="1">
            <a:spLocks noChangeArrowheads="1"/>
          </p:cNvSpPr>
          <p:nvPr/>
        </p:nvSpPr>
        <p:spPr bwMode="auto">
          <a:xfrm>
            <a:off x="4854575" y="1181100"/>
            <a:ext cx="4127500" cy="1970088"/>
          </a:xfrm>
          <a:prstGeom prst="rect">
            <a:avLst/>
          </a:prstGeom>
          <a:noFill/>
          <a:ln w="9525">
            <a:noFill/>
            <a:miter lim="800000"/>
            <a:headEnd/>
            <a:tailEnd/>
          </a:ln>
        </p:spPr>
        <p:txBody>
          <a:bodyPr>
            <a:prstTxWarp prst="textNoShape">
              <a:avLst/>
            </a:prstTxWarp>
            <a:spAutoFit/>
          </a:bodyPr>
          <a:lstStyle/>
          <a:p>
            <a:pPr eaLnBrk="0" hangingPunct="0"/>
            <a:endParaRPr lang="en-US"/>
          </a:p>
          <a:p>
            <a:pPr eaLnBrk="0" hangingPunct="0"/>
            <a:endParaRPr lang="en-US"/>
          </a:p>
          <a:p>
            <a:pPr eaLnBrk="0" hangingPunct="0"/>
            <a:endParaRPr lang="en-US"/>
          </a:p>
          <a:p>
            <a:pPr eaLnBrk="0" hangingPunct="0"/>
            <a:endParaRPr lang="en-US">
              <a:latin typeface="Arial" charset="0"/>
            </a:endParaRPr>
          </a:p>
          <a:p>
            <a:pPr eaLnBrk="0" hangingPunct="0"/>
            <a:endParaRPr lang="en-US"/>
          </a:p>
          <a:p>
            <a:pPr eaLnBrk="0" hangingPunct="0"/>
            <a:endParaRPr lang="en-US" sz="2400">
              <a:latin typeface="Arial" charset="0"/>
            </a:endParaRPr>
          </a:p>
          <a:p>
            <a:pPr eaLnBrk="0" hangingPunct="0"/>
            <a:endParaRPr lang="en-US">
              <a:latin typeface="Arial" charset="0"/>
            </a:endParaRPr>
          </a:p>
          <a:p>
            <a:pPr eaLnBrk="0" hangingPunct="0"/>
            <a:endParaRPr lang="en-US">
              <a:latin typeface="Arial" charset="0"/>
            </a:endParaRPr>
          </a:p>
        </p:txBody>
      </p:sp>
      <p:sp>
        <p:nvSpPr>
          <p:cNvPr id="3584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584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5849" name="TextBox 32"/>
          <p:cNvSpPr txBox="1">
            <a:spLocks noChangeArrowheads="1"/>
          </p:cNvSpPr>
          <p:nvPr/>
        </p:nvSpPr>
        <p:spPr bwMode="auto">
          <a:xfrm>
            <a:off x="4572000" y="1133475"/>
            <a:ext cx="4572000" cy="676275"/>
          </a:xfrm>
          <a:prstGeom prst="rect">
            <a:avLst/>
          </a:prstGeom>
          <a:noFill/>
          <a:ln w="9525">
            <a:noFill/>
            <a:miter lim="800000"/>
            <a:headEnd/>
            <a:tailEnd/>
          </a:ln>
        </p:spPr>
        <p:txBody>
          <a:bodyPr>
            <a:prstTxWarp prst="textNoShape">
              <a:avLst/>
            </a:prstTxWarp>
            <a:spAutoFit/>
          </a:bodyPr>
          <a:lstStyle/>
          <a:p>
            <a:pPr eaLnBrk="0" hangingPunct="0"/>
            <a:endParaRPr lang="en-US" sz="2400" i="1">
              <a:latin typeface="Arial" charset="0"/>
            </a:endParaRPr>
          </a:p>
          <a:p>
            <a:pPr eaLnBrk="0" hangingPunct="0"/>
            <a:endParaRPr lang="en-US"/>
          </a:p>
        </p:txBody>
      </p:sp>
      <p:sp>
        <p:nvSpPr>
          <p:cNvPr id="358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585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5852" name="TextBox 20"/>
          <p:cNvSpPr txBox="1">
            <a:spLocks noChangeArrowheads="1"/>
          </p:cNvSpPr>
          <p:nvPr/>
        </p:nvSpPr>
        <p:spPr bwMode="auto">
          <a:xfrm>
            <a:off x="5037138" y="1654175"/>
            <a:ext cx="4106862" cy="3570288"/>
          </a:xfrm>
          <a:prstGeom prst="rect">
            <a:avLst/>
          </a:prstGeom>
          <a:noFill/>
          <a:ln w="9525">
            <a:noFill/>
            <a:miter lim="800000"/>
            <a:headEnd/>
            <a:tailEnd/>
          </a:ln>
        </p:spPr>
        <p:txBody>
          <a:bodyPr>
            <a:prstTxWarp prst="textNoShape">
              <a:avLst/>
            </a:prstTxWarp>
            <a:spAutoFit/>
          </a:bodyPr>
          <a:lstStyle/>
          <a:p>
            <a:pPr eaLnBrk="0" hangingPunct="0"/>
            <a:r>
              <a:rPr lang="en-US" sz="2400">
                <a:latin typeface="Arial" charset="0"/>
              </a:rPr>
              <a:t>Capacity factor, </a:t>
            </a:r>
            <a:r>
              <a:rPr lang="en-US" sz="2400" i="1">
                <a:latin typeface="Arial" charset="0"/>
              </a:rPr>
              <a:t>CF (%)</a:t>
            </a:r>
          </a:p>
          <a:p>
            <a:pPr eaLnBrk="0" hangingPunct="0"/>
            <a:endParaRPr lang="en-US" sz="2400" i="1" baseline="-25000">
              <a:latin typeface="Arial" charset="0"/>
            </a:endParaRPr>
          </a:p>
          <a:p>
            <a:pPr eaLnBrk="0" hangingPunct="0"/>
            <a:endParaRPr lang="en-US" sz="2400">
              <a:latin typeface="Arial" charset="0"/>
            </a:endParaRPr>
          </a:p>
          <a:p>
            <a:pPr eaLnBrk="0" hangingPunct="0"/>
            <a:endParaRPr lang="en-US"/>
          </a:p>
          <a:p>
            <a:pPr eaLnBrk="0" hangingPunct="0"/>
            <a:endParaRPr lang="en-US"/>
          </a:p>
          <a:p>
            <a:pPr eaLnBrk="0" hangingPunct="0"/>
            <a:endParaRPr lang="en-US" sz="1000" i="1">
              <a:latin typeface="Times New Roman" charset="0"/>
              <a:ea typeface="Times New Roman" charset="0"/>
              <a:cs typeface="Times New Roman" charset="0"/>
            </a:endParaRPr>
          </a:p>
          <a:p>
            <a:pPr eaLnBrk="0" hangingPunct="0"/>
            <a:r>
              <a:rPr lang="en-US" sz="2000" i="1">
                <a:latin typeface="Times New Roman" charset="0"/>
                <a:ea typeface="Times New Roman" charset="0"/>
                <a:cs typeface="Times New Roman" charset="0"/>
              </a:rPr>
              <a:t>P</a:t>
            </a:r>
            <a:r>
              <a:rPr lang="en-US" sz="2000" i="1" baseline="-25000">
                <a:latin typeface="Times New Roman" charset="0"/>
                <a:ea typeface="Times New Roman" charset="0"/>
                <a:cs typeface="Times New Roman" charset="0"/>
              </a:rPr>
              <a:t>actual</a:t>
            </a:r>
            <a:r>
              <a:rPr lang="en-US" sz="2000">
                <a:latin typeface="Arial" charset="0"/>
              </a:rPr>
              <a:t> : actual power yield of the individual turbine </a:t>
            </a:r>
          </a:p>
          <a:p>
            <a:pPr eaLnBrk="0" hangingPunct="0"/>
            <a:endParaRPr lang="en-US" sz="1000" i="1">
              <a:latin typeface="Arial" charset="0"/>
            </a:endParaRPr>
          </a:p>
          <a:p>
            <a:pPr eaLnBrk="0" hangingPunct="0"/>
            <a:r>
              <a:rPr lang="en-US" sz="2000" i="1">
                <a:latin typeface="Times New Roman" charset="0"/>
                <a:ea typeface="Times New Roman" charset="0"/>
                <a:cs typeface="Times New Roman" charset="0"/>
              </a:rPr>
              <a:t>P</a:t>
            </a:r>
            <a:r>
              <a:rPr lang="en-US" sz="2000" i="1" baseline="-25000">
                <a:latin typeface="Times New Roman" charset="0"/>
                <a:ea typeface="Times New Roman" charset="0"/>
                <a:cs typeface="Times New Roman" charset="0"/>
              </a:rPr>
              <a:t>rated</a:t>
            </a:r>
            <a:r>
              <a:rPr lang="en-US" sz="2000">
                <a:latin typeface="Arial" charset="0"/>
              </a:rPr>
              <a:t> : maximum power yield of the turbine as determined by the manufacturer</a:t>
            </a:r>
          </a:p>
          <a:p>
            <a:pPr eaLnBrk="0" hangingPunct="0"/>
            <a:endParaRPr lang="en-US">
              <a:latin typeface="Arial" charset="0"/>
            </a:endParaRPr>
          </a:p>
        </p:txBody>
      </p:sp>
      <p:sp>
        <p:nvSpPr>
          <p:cNvPr id="3585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585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585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graphicFrame>
        <p:nvGraphicFramePr>
          <p:cNvPr id="35842" name="Object 10"/>
          <p:cNvGraphicFramePr>
            <a:graphicFrameLocks noChangeAspect="1"/>
          </p:cNvGraphicFramePr>
          <p:nvPr/>
        </p:nvGraphicFramePr>
        <p:xfrm>
          <a:off x="5462588" y="2116138"/>
          <a:ext cx="2705100" cy="1065212"/>
        </p:xfrm>
        <a:graphic>
          <a:graphicData uri="http://schemas.openxmlformats.org/presentationml/2006/ole">
            <p:oleObj spid="_x0000_s1424386" name="Equation" r:id="rId5" imgW="965160" imgH="380880" progId="Equation.3">
              <p:embed/>
            </p:oleObj>
          </a:graphicData>
        </a:graphic>
      </p:graphicFrame>
      <p:cxnSp>
        <p:nvCxnSpPr>
          <p:cNvPr id="4112" name="Straight Arrow Connector 30"/>
          <p:cNvCxnSpPr>
            <a:cxnSpLocks noChangeShapeType="1"/>
          </p:cNvCxnSpPr>
          <p:nvPr/>
        </p:nvCxnSpPr>
        <p:spPr bwMode="auto">
          <a:xfrm rot="5400000">
            <a:off x="2405063" y="3236913"/>
            <a:ext cx="1198562" cy="23812"/>
          </a:xfrm>
          <a:prstGeom prst="straightConnector1">
            <a:avLst/>
          </a:prstGeom>
          <a:noFill/>
          <a:ln w="63500">
            <a:solidFill>
              <a:schemeClr val="tx1"/>
            </a:solidFill>
            <a:round/>
            <a:headEnd type="triangle" w="med" len="med"/>
            <a:tailEnd type="triangle" w="med" len="med"/>
          </a:ln>
        </p:spPr>
      </p:cxnSp>
      <p:sp>
        <p:nvSpPr>
          <p:cNvPr id="4113" name="TextBox 33"/>
          <p:cNvSpPr txBox="1">
            <a:spLocks noChangeArrowheads="1"/>
          </p:cNvSpPr>
          <p:nvPr/>
        </p:nvSpPr>
        <p:spPr bwMode="auto">
          <a:xfrm>
            <a:off x="3300413" y="3178175"/>
            <a:ext cx="1601787" cy="1477328"/>
          </a:xfrm>
          <a:prstGeom prst="rect">
            <a:avLst/>
          </a:prstGeom>
          <a:noFill/>
          <a:ln w="28575">
            <a:solidFill>
              <a:schemeClr val="tx1"/>
            </a:solidFill>
            <a:miter lim="800000"/>
            <a:headEnd/>
            <a:tailEnd/>
          </a:ln>
        </p:spPr>
        <p:txBody>
          <a:bodyPr wrap="square">
            <a:prstTxWarp prst="textNoShape">
              <a:avLst/>
            </a:prstTxWarp>
            <a:spAutoFit/>
          </a:bodyPr>
          <a:lstStyle/>
          <a:p>
            <a:pPr eaLnBrk="0" hangingPunct="0"/>
            <a:r>
              <a:rPr lang="en-US" dirty="0"/>
              <a:t>At 8 </a:t>
            </a:r>
            <a:r>
              <a:rPr lang="en-US" dirty="0" err="1"/>
              <a:t>m</a:t>
            </a:r>
            <a:r>
              <a:rPr lang="en-US" dirty="0"/>
              <a:t> s</a:t>
            </a:r>
            <a:r>
              <a:rPr lang="en-US" baseline="30000" dirty="0"/>
              <a:t>-1 </a:t>
            </a:r>
            <a:r>
              <a:rPr lang="en-US" dirty="0"/>
              <a:t>the CF ranges from 35% to 70%!</a:t>
            </a:r>
            <a:endParaRPr lang="en-US" baseline="30000" dirty="0"/>
          </a:p>
        </p:txBody>
      </p:sp>
      <p:sp>
        <p:nvSpPr>
          <p:cNvPr id="17" name="TextBox 16"/>
          <p:cNvSpPr txBox="1"/>
          <p:nvPr/>
        </p:nvSpPr>
        <p:spPr>
          <a:xfrm>
            <a:off x="1016009" y="5249337"/>
            <a:ext cx="3805512" cy="369332"/>
          </a:xfrm>
          <a:prstGeom prst="rect">
            <a:avLst/>
          </a:prstGeom>
          <a:solidFill>
            <a:schemeClr val="bg1"/>
          </a:solidFill>
        </p:spPr>
        <p:txBody>
          <a:bodyPr wrap="none" rtlCol="0">
            <a:spAutoFit/>
          </a:bodyPr>
          <a:lstStyle/>
          <a:p>
            <a:r>
              <a:rPr lang="en-US" dirty="0" smtClean="0"/>
              <a:t>Wind Speed at hub height (ms</a:t>
            </a:r>
            <a:r>
              <a:rPr lang="en-US" baseline="30000" dirty="0" smtClean="0"/>
              <a:t>-1</a:t>
            </a:r>
            <a:r>
              <a:rPr lang="en-US" dirty="0" smtClean="0"/>
              <a:t>)</a:t>
            </a:r>
            <a:endParaRPr lang="en-US" dirty="0"/>
          </a:p>
        </p:txBody>
      </p:sp>
      <p:sp>
        <p:nvSpPr>
          <p:cNvPr id="18" name="TextBox 17"/>
          <p:cNvSpPr txBox="1"/>
          <p:nvPr/>
        </p:nvSpPr>
        <p:spPr>
          <a:xfrm>
            <a:off x="1192792" y="5960538"/>
            <a:ext cx="7323565" cy="646331"/>
          </a:xfrm>
          <a:prstGeom prst="rect">
            <a:avLst/>
          </a:prstGeom>
          <a:noFill/>
        </p:spPr>
        <p:txBody>
          <a:bodyPr wrap="none" rtlCol="0">
            <a:spAutoFit/>
          </a:bodyPr>
          <a:lstStyle/>
          <a:p>
            <a:r>
              <a:rPr lang="en-US" dirty="0" smtClean="0"/>
              <a:t>Wharton and Lundquist, 2010: “Atmospheric stability impacts on </a:t>
            </a:r>
          </a:p>
          <a:p>
            <a:r>
              <a:rPr lang="en-US" dirty="0" smtClean="0"/>
              <a:t>wind power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3" descr="wind_turbine_BKG_Right"/>
          <p:cNvPicPr>
            <a:picLocks noChangeAspect="1" noChangeArrowheads="1"/>
          </p:cNvPicPr>
          <p:nvPr/>
        </p:nvPicPr>
        <p:blipFill>
          <a:blip r:embed="rId2" cstate="print"/>
          <a:srcRect b="11501"/>
          <a:stretch>
            <a:fillRect/>
          </a:stretch>
        </p:blipFill>
        <p:spPr bwMode="auto">
          <a:xfrm>
            <a:off x="4520969" y="0"/>
            <a:ext cx="4623031" cy="6858000"/>
          </a:xfrm>
          <a:prstGeom prst="rect">
            <a:avLst/>
          </a:prstGeom>
          <a:ln>
            <a:noFill/>
          </a:ln>
          <a:effectLst>
            <a:softEdge rad="112500"/>
          </a:effectLst>
        </p:spPr>
      </p:pic>
      <p:sp>
        <p:nvSpPr>
          <p:cNvPr id="3" name="Content Placeholder 2"/>
          <p:cNvSpPr>
            <a:spLocks noGrp="1"/>
          </p:cNvSpPr>
          <p:nvPr>
            <p:ph idx="4294967295"/>
          </p:nvPr>
        </p:nvSpPr>
        <p:spPr>
          <a:xfrm>
            <a:off x="908050" y="1457325"/>
            <a:ext cx="8235950" cy="4729163"/>
          </a:xfrm>
        </p:spPr>
        <p:txBody>
          <a:bodyPr>
            <a:normAutofit lnSpcReduction="10000"/>
          </a:bodyPr>
          <a:lstStyle/>
          <a:p>
            <a:r>
              <a:rPr lang="en-US" sz="3200" b="1" dirty="0" smtClean="0">
                <a:solidFill>
                  <a:schemeClr val="accent1">
                    <a:lumMod val="75000"/>
                  </a:schemeClr>
                </a:solidFill>
              </a:rPr>
              <a:t>Wind is renewable domestic resource</a:t>
            </a:r>
          </a:p>
          <a:p>
            <a:r>
              <a:rPr lang="en-US" sz="3200" b="1" dirty="0" smtClean="0">
                <a:solidFill>
                  <a:schemeClr val="accent1">
                    <a:lumMod val="75000"/>
                  </a:schemeClr>
                </a:solidFill>
              </a:rPr>
              <a:t>Minimal CO</a:t>
            </a:r>
            <a:r>
              <a:rPr lang="en-US" sz="3200" b="1" baseline="-25000" dirty="0" smtClean="0">
                <a:solidFill>
                  <a:schemeClr val="accent1">
                    <a:lumMod val="75000"/>
                  </a:schemeClr>
                </a:solidFill>
              </a:rPr>
              <a:t>2</a:t>
            </a:r>
            <a:r>
              <a:rPr lang="en-US" sz="3200" b="1" dirty="0" smtClean="0">
                <a:solidFill>
                  <a:schemeClr val="accent1">
                    <a:lumMod val="75000"/>
                  </a:schemeClr>
                </a:solidFill>
              </a:rPr>
              <a:t> emissions  </a:t>
            </a:r>
          </a:p>
          <a:p>
            <a:r>
              <a:rPr lang="en-US" sz="3200" b="1" dirty="0" smtClean="0">
                <a:solidFill>
                  <a:schemeClr val="accent1">
                    <a:lumMod val="75000"/>
                  </a:schemeClr>
                </a:solidFill>
              </a:rPr>
              <a:t>No water requirements</a:t>
            </a:r>
          </a:p>
          <a:p>
            <a:r>
              <a:rPr lang="en-US" sz="3200" b="1" dirty="0" smtClean="0">
                <a:solidFill>
                  <a:schemeClr val="accent1">
                    <a:lumMod val="75000"/>
                  </a:schemeClr>
                </a:solidFill>
              </a:rPr>
              <a:t>Wind turbines/farms are mature technology </a:t>
            </a:r>
          </a:p>
          <a:p>
            <a:r>
              <a:rPr lang="en-US" sz="3200" b="1" dirty="0" smtClean="0">
                <a:solidFill>
                  <a:schemeClr val="accent1">
                    <a:lumMod val="75000"/>
                  </a:schemeClr>
                </a:solidFill>
              </a:rPr>
              <a:t>Wind technology scales </a:t>
            </a:r>
          </a:p>
          <a:p>
            <a:r>
              <a:rPr lang="en-US" sz="3200" b="1" dirty="0" smtClean="0">
                <a:solidFill>
                  <a:schemeClr val="accent1">
                    <a:lumMod val="75000"/>
                  </a:schemeClr>
                </a:solidFill>
              </a:rPr>
              <a:t>Potential to generate jobs locally</a:t>
            </a:r>
          </a:p>
          <a:p>
            <a:endParaRPr lang="en-US" sz="3200" b="1" dirty="0" smtClean="0"/>
          </a:p>
          <a:p>
            <a:endParaRPr lang="en-US" sz="3200" b="1" dirty="0"/>
          </a:p>
        </p:txBody>
      </p:sp>
      <p:sp>
        <p:nvSpPr>
          <p:cNvPr id="4" name="TextBox 3"/>
          <p:cNvSpPr txBox="1"/>
          <p:nvPr/>
        </p:nvSpPr>
        <p:spPr>
          <a:xfrm>
            <a:off x="2234456" y="171450"/>
            <a:ext cx="4573025" cy="646331"/>
          </a:xfrm>
          <a:prstGeom prst="rect">
            <a:avLst/>
          </a:prstGeom>
          <a:noFill/>
        </p:spPr>
        <p:txBody>
          <a:bodyPr wrap="square" rtlCol="0">
            <a:spAutoFit/>
          </a:bodyPr>
          <a:lstStyle/>
          <a:p>
            <a:r>
              <a:rPr lang="en-US" sz="3600" b="1" dirty="0" smtClean="0">
                <a:solidFill>
                  <a:schemeClr val="accent1">
                    <a:lumMod val="75000"/>
                  </a:schemeClr>
                </a:solidFill>
              </a:rPr>
              <a:t>Why wind energy? </a:t>
            </a:r>
            <a:endParaRPr lang="en-US" sz="36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1" descr="summerpowercurve_UequivTI.jpg"/>
          <p:cNvPicPr>
            <a:picLocks noChangeAspect="1"/>
          </p:cNvPicPr>
          <p:nvPr/>
        </p:nvPicPr>
        <p:blipFill>
          <a:blip r:embed="rId3"/>
          <a:srcRect l="7561" t="11139" r="10397" b="4950"/>
          <a:stretch>
            <a:fillRect/>
          </a:stretch>
        </p:blipFill>
        <p:spPr bwMode="auto">
          <a:xfrm>
            <a:off x="1214438" y="1346200"/>
            <a:ext cx="6400800" cy="4999038"/>
          </a:xfrm>
          <a:prstGeom prst="rect">
            <a:avLst/>
          </a:prstGeom>
          <a:noFill/>
          <a:ln w="9525">
            <a:noFill/>
            <a:miter lim="800000"/>
            <a:headEnd/>
            <a:tailEnd/>
          </a:ln>
        </p:spPr>
      </p:pic>
      <p:sp>
        <p:nvSpPr>
          <p:cNvPr id="37890" name="Title 1"/>
          <p:cNvSpPr>
            <a:spLocks noGrp="1"/>
          </p:cNvSpPr>
          <p:nvPr>
            <p:ph type="title"/>
          </p:nvPr>
        </p:nvSpPr>
        <p:spPr>
          <a:xfrm>
            <a:off x="495300" y="152400"/>
            <a:ext cx="8329613" cy="809625"/>
          </a:xfrm>
        </p:spPr>
        <p:txBody>
          <a:bodyPr/>
          <a:lstStyle/>
          <a:p>
            <a:pPr eaLnBrk="1" hangingPunct="1"/>
            <a:r>
              <a:rPr lang="en-US" sz="2600" b="1" dirty="0" smtClean="0">
                <a:latin typeface="Helvetica" charset="0"/>
                <a:cs typeface="ＭＳ Ｐゴシック" charset="-128"/>
              </a:rPr>
              <a:t>Stratification of power curves reveal </a:t>
            </a:r>
            <a:br>
              <a:rPr lang="en-US" sz="2600" b="1" dirty="0" smtClean="0">
                <a:latin typeface="Helvetica" charset="0"/>
                <a:cs typeface="ＭＳ Ｐゴシック" charset="-128"/>
              </a:rPr>
            </a:br>
            <a:r>
              <a:rPr lang="en-US" sz="2600" b="1" dirty="0" smtClean="0">
                <a:latin typeface="Helvetica" charset="0"/>
                <a:cs typeface="ＭＳ Ｐゴシック" charset="-128"/>
              </a:rPr>
              <a:t>atmospheric influences </a:t>
            </a:r>
            <a:r>
              <a:rPr lang="en-US" sz="2600" b="1" dirty="0">
                <a:latin typeface="Helvetica" charset="0"/>
                <a:cs typeface="ＭＳ Ｐゴシック" charset="-128"/>
              </a:rPr>
              <a:t>on power output</a:t>
            </a:r>
          </a:p>
        </p:txBody>
      </p:sp>
      <p:sp>
        <p:nvSpPr>
          <p:cNvPr id="4" name="Footer Placeholder 3"/>
          <p:cNvSpPr>
            <a:spLocks noGrp="1"/>
          </p:cNvSpPr>
          <p:nvPr>
            <p:ph type="ftr" sz="quarter" idx="10"/>
          </p:nvPr>
        </p:nvSpPr>
        <p:spPr/>
        <p:txBody>
          <a:bodyPr/>
          <a:lstStyle/>
          <a:p>
            <a:pPr>
              <a:defRPr/>
            </a:pPr>
            <a:r>
              <a:rPr lang="en-US" dirty="0"/>
              <a:t>Lawrence Livermore National Laboratory</a:t>
            </a:r>
          </a:p>
        </p:txBody>
      </p:sp>
      <p:sp>
        <p:nvSpPr>
          <p:cNvPr id="37892" name="TextBox 27"/>
          <p:cNvSpPr txBox="1">
            <a:spLocks noChangeArrowheads="1"/>
          </p:cNvSpPr>
          <p:nvPr/>
        </p:nvSpPr>
        <p:spPr bwMode="auto">
          <a:xfrm>
            <a:off x="4854575" y="1181100"/>
            <a:ext cx="4127500" cy="1970088"/>
          </a:xfrm>
          <a:prstGeom prst="rect">
            <a:avLst/>
          </a:prstGeom>
          <a:noFill/>
          <a:ln w="9525">
            <a:noFill/>
            <a:miter lim="800000"/>
            <a:headEnd/>
            <a:tailEnd/>
          </a:ln>
        </p:spPr>
        <p:txBody>
          <a:bodyPr>
            <a:prstTxWarp prst="textNoShape">
              <a:avLst/>
            </a:prstTxWarp>
            <a:spAutoFit/>
          </a:bodyPr>
          <a:lstStyle/>
          <a:p>
            <a:pPr eaLnBrk="0" hangingPunct="0"/>
            <a:endParaRPr lang="en-US"/>
          </a:p>
          <a:p>
            <a:pPr eaLnBrk="0" hangingPunct="0"/>
            <a:endParaRPr lang="en-US"/>
          </a:p>
          <a:p>
            <a:pPr eaLnBrk="0" hangingPunct="0"/>
            <a:endParaRPr lang="en-US"/>
          </a:p>
          <a:p>
            <a:pPr eaLnBrk="0" hangingPunct="0"/>
            <a:endParaRPr lang="en-US">
              <a:latin typeface="Arial" charset="0"/>
            </a:endParaRPr>
          </a:p>
          <a:p>
            <a:pPr eaLnBrk="0" hangingPunct="0"/>
            <a:endParaRPr lang="en-US"/>
          </a:p>
          <a:p>
            <a:pPr eaLnBrk="0" hangingPunct="0"/>
            <a:endParaRPr lang="en-US" sz="2400">
              <a:latin typeface="Arial" charset="0"/>
            </a:endParaRPr>
          </a:p>
          <a:p>
            <a:pPr eaLnBrk="0" hangingPunct="0"/>
            <a:endParaRPr lang="en-US">
              <a:latin typeface="Arial" charset="0"/>
            </a:endParaRPr>
          </a:p>
          <a:p>
            <a:pPr eaLnBrk="0" hangingPunct="0"/>
            <a:endParaRPr lang="en-US">
              <a:latin typeface="Arial" charset="0"/>
            </a:endParaRPr>
          </a:p>
        </p:txBody>
      </p:sp>
      <p:sp>
        <p:nvSpPr>
          <p:cNvPr id="3789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789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7895" name="TextBox 32"/>
          <p:cNvSpPr txBox="1">
            <a:spLocks noChangeArrowheads="1"/>
          </p:cNvSpPr>
          <p:nvPr/>
        </p:nvSpPr>
        <p:spPr bwMode="auto">
          <a:xfrm>
            <a:off x="4572000" y="1133475"/>
            <a:ext cx="4572000" cy="676275"/>
          </a:xfrm>
          <a:prstGeom prst="rect">
            <a:avLst/>
          </a:prstGeom>
          <a:noFill/>
          <a:ln w="9525">
            <a:noFill/>
            <a:miter lim="800000"/>
            <a:headEnd/>
            <a:tailEnd/>
          </a:ln>
        </p:spPr>
        <p:txBody>
          <a:bodyPr>
            <a:prstTxWarp prst="textNoShape">
              <a:avLst/>
            </a:prstTxWarp>
            <a:spAutoFit/>
          </a:bodyPr>
          <a:lstStyle/>
          <a:p>
            <a:pPr eaLnBrk="0" hangingPunct="0"/>
            <a:endParaRPr lang="en-US" sz="2400" i="1">
              <a:latin typeface="Arial" charset="0"/>
            </a:endParaRPr>
          </a:p>
          <a:p>
            <a:pPr eaLnBrk="0" hangingPunct="0"/>
            <a:endParaRPr lang="en-US"/>
          </a:p>
        </p:txBody>
      </p:sp>
      <p:sp>
        <p:nvSpPr>
          <p:cNvPr id="3789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789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789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789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3790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14" name="TextBox 13"/>
          <p:cNvSpPr txBox="1"/>
          <p:nvPr/>
        </p:nvSpPr>
        <p:spPr>
          <a:xfrm>
            <a:off x="2810907" y="6011322"/>
            <a:ext cx="3805512" cy="369332"/>
          </a:xfrm>
          <a:prstGeom prst="rect">
            <a:avLst/>
          </a:prstGeom>
          <a:solidFill>
            <a:schemeClr val="bg1"/>
          </a:solidFill>
        </p:spPr>
        <p:txBody>
          <a:bodyPr wrap="none" rtlCol="0">
            <a:spAutoFit/>
          </a:bodyPr>
          <a:lstStyle/>
          <a:p>
            <a:r>
              <a:rPr lang="en-US" dirty="0" smtClean="0"/>
              <a:t>Wind Speed at hub height (ms</a:t>
            </a:r>
            <a:r>
              <a:rPr lang="en-US" baseline="30000" dirty="0" smtClean="0"/>
              <a:t>-1</a:t>
            </a:r>
            <a:r>
              <a:rPr lang="en-US" dirty="0" smtClean="0"/>
              <a:t>)</a:t>
            </a:r>
            <a:endParaRPr lang="en-US" dirty="0"/>
          </a:p>
        </p:txBody>
      </p:sp>
      <p:sp>
        <p:nvSpPr>
          <p:cNvPr id="16" name="TextBox 15"/>
          <p:cNvSpPr txBox="1"/>
          <p:nvPr/>
        </p:nvSpPr>
        <p:spPr>
          <a:xfrm>
            <a:off x="2726242" y="1471090"/>
            <a:ext cx="1493368" cy="1015663"/>
          </a:xfrm>
          <a:prstGeom prst="rect">
            <a:avLst/>
          </a:prstGeom>
          <a:solidFill>
            <a:schemeClr val="bg1"/>
          </a:solidFill>
        </p:spPr>
        <p:txBody>
          <a:bodyPr wrap="none" rtlCol="0">
            <a:spAutoFit/>
          </a:bodyPr>
          <a:lstStyle/>
          <a:p>
            <a:r>
              <a:rPr lang="en-US" sz="2000" dirty="0" smtClean="0"/>
              <a:t>Stable</a:t>
            </a:r>
          </a:p>
          <a:p>
            <a:r>
              <a:rPr lang="en-US" sz="2000" dirty="0" smtClean="0"/>
              <a:t>Neutral</a:t>
            </a:r>
          </a:p>
          <a:p>
            <a:r>
              <a:rPr lang="en-US" sz="2000" dirty="0" smtClean="0"/>
              <a:t>Turbulent .</a:t>
            </a:r>
            <a:endParaRPr lang="en-US" sz="2000" dirty="0"/>
          </a:p>
        </p:txBody>
      </p:sp>
      <p:sp>
        <p:nvSpPr>
          <p:cNvPr id="17" name="TextBox 16"/>
          <p:cNvSpPr txBox="1"/>
          <p:nvPr/>
        </p:nvSpPr>
        <p:spPr>
          <a:xfrm>
            <a:off x="169344" y="6403731"/>
            <a:ext cx="3482030" cy="369332"/>
          </a:xfrm>
          <a:prstGeom prst="rect">
            <a:avLst/>
          </a:prstGeom>
          <a:noFill/>
        </p:spPr>
        <p:txBody>
          <a:bodyPr wrap="none" rtlCol="0">
            <a:spAutoFit/>
          </a:bodyPr>
          <a:lstStyle/>
          <a:p>
            <a:r>
              <a:rPr lang="en-US" dirty="0" smtClean="0"/>
              <a:t>Wharton and Lundquist, 2010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b="1" dirty="0" smtClean="0">
                <a:latin typeface="Helvetica" charset="0"/>
                <a:cs typeface="ＭＳ Ｐゴシック" charset="-128"/>
              </a:rPr>
              <a:t>Wind farm “underperformance” can in part be explained due to incomplete resource assessment</a:t>
            </a:r>
            <a:endParaRPr lang="en-US" sz="3200" b="1" dirty="0">
              <a:latin typeface="Helvetica" charset="0"/>
              <a:cs typeface="ＭＳ Ｐゴシック" charset="-128"/>
            </a:endParaRPr>
          </a:p>
        </p:txBody>
      </p:sp>
      <p:sp>
        <p:nvSpPr>
          <p:cNvPr id="45059" name="Content Placeholder 2"/>
          <p:cNvSpPr>
            <a:spLocks noGrp="1"/>
          </p:cNvSpPr>
          <p:nvPr>
            <p:ph sz="half" idx="1"/>
          </p:nvPr>
        </p:nvSpPr>
        <p:spPr>
          <a:xfrm>
            <a:off x="250125" y="1600200"/>
            <a:ext cx="4139630" cy="5019657"/>
          </a:xfrm>
        </p:spPr>
        <p:txBody>
          <a:bodyPr>
            <a:normAutofit fontScale="92500" lnSpcReduction="20000"/>
          </a:bodyPr>
          <a:lstStyle/>
          <a:p>
            <a:pPr eaLnBrk="1" hangingPunct="1"/>
            <a:r>
              <a:rPr lang="en-US" sz="2200" b="1" dirty="0" smtClean="0">
                <a:solidFill>
                  <a:schemeClr val="tx1"/>
                </a:solidFill>
                <a:cs typeface="ＭＳ Ｐゴシック" charset="-128"/>
              </a:rPr>
              <a:t>Industry must upgrade resource assessment instruments</a:t>
            </a:r>
            <a:r>
              <a:rPr lang="en-US" sz="2200" dirty="0" smtClean="0">
                <a:solidFill>
                  <a:schemeClr val="tx1"/>
                </a:solidFill>
                <a:cs typeface="ＭＳ Ｐゴシック" charset="-128"/>
              </a:rPr>
              <a:t>:</a:t>
            </a:r>
          </a:p>
          <a:p>
            <a:pPr lvl="1"/>
            <a:r>
              <a:rPr lang="en-US" sz="2000" dirty="0" smtClean="0">
                <a:solidFill>
                  <a:schemeClr val="tx1"/>
                </a:solidFill>
                <a:cs typeface="ＭＳ Ｐゴシック" charset="-128"/>
              </a:rPr>
              <a:t>SODAR </a:t>
            </a:r>
            <a:r>
              <a:rPr lang="en-US" sz="2000" dirty="0">
                <a:solidFill>
                  <a:schemeClr val="tx1"/>
                </a:solidFill>
                <a:cs typeface="ＭＳ Ｐゴシック" charset="-128"/>
              </a:rPr>
              <a:t>stability </a:t>
            </a:r>
            <a:r>
              <a:rPr lang="en-US" sz="2000" dirty="0" smtClean="0">
                <a:solidFill>
                  <a:schemeClr val="tx1"/>
                </a:solidFill>
                <a:cs typeface="ＭＳ Ｐゴシック" charset="-128"/>
              </a:rPr>
              <a:t>parameters segregate </a:t>
            </a:r>
            <a:r>
              <a:rPr lang="en-US" sz="2000" dirty="0">
                <a:solidFill>
                  <a:schemeClr val="tx1"/>
                </a:solidFill>
                <a:cs typeface="ＭＳ Ｐゴシック" charset="-128"/>
              </a:rPr>
              <a:t>wind farm data into stable, neutral and convective periods in agreement with research-grade </a:t>
            </a:r>
            <a:r>
              <a:rPr lang="en-US" sz="2000" dirty="0" smtClean="0">
                <a:solidFill>
                  <a:schemeClr val="tx1"/>
                </a:solidFill>
                <a:cs typeface="ＭＳ Ｐゴシック" charset="-128"/>
              </a:rPr>
              <a:t>observations </a:t>
            </a:r>
          </a:p>
          <a:p>
            <a:pPr lvl="1"/>
            <a:r>
              <a:rPr lang="en-US" sz="2000" dirty="0" smtClean="0">
                <a:solidFill>
                  <a:schemeClr val="tx1"/>
                </a:solidFill>
                <a:cs typeface="ＭＳ Ｐゴシック" charset="-128"/>
              </a:rPr>
              <a:t>Cup anemometers inaccurate for turbulence</a:t>
            </a:r>
          </a:p>
          <a:p>
            <a:pPr eaLnBrk="1" hangingPunct="1"/>
            <a:r>
              <a:rPr lang="en-US" sz="2200" dirty="0" smtClean="0">
                <a:solidFill>
                  <a:schemeClr val="tx1"/>
                </a:solidFill>
                <a:cs typeface="ＭＳ Ｐゴシック" charset="-128"/>
              </a:rPr>
              <a:t>Power </a:t>
            </a:r>
            <a:r>
              <a:rPr lang="en-US" sz="2200" dirty="0">
                <a:solidFill>
                  <a:schemeClr val="tx1"/>
                </a:solidFill>
                <a:cs typeface="ＭＳ Ｐゴシック" charset="-128"/>
              </a:rPr>
              <a:t>output correlates</a:t>
            </a:r>
            <a:r>
              <a:rPr lang="en-US" sz="2200" dirty="0" smtClean="0">
                <a:solidFill>
                  <a:schemeClr val="tx1"/>
                </a:solidFill>
                <a:cs typeface="ＭＳ Ｐゴシック" charset="-128"/>
              </a:rPr>
              <a:t> with </a:t>
            </a:r>
            <a:r>
              <a:rPr lang="en-US" sz="2200" dirty="0">
                <a:solidFill>
                  <a:schemeClr val="tx1"/>
                </a:solidFill>
                <a:cs typeface="ＭＳ Ｐゴシック" charset="-128"/>
              </a:rPr>
              <a:t>atmospheric </a:t>
            </a:r>
            <a:r>
              <a:rPr lang="en-US" sz="2200" dirty="0" smtClean="0">
                <a:solidFill>
                  <a:schemeClr val="tx1"/>
                </a:solidFill>
                <a:cs typeface="ＭＳ Ｐゴシック" charset="-128"/>
              </a:rPr>
              <a:t>stability:</a:t>
            </a:r>
          </a:p>
          <a:p>
            <a:pPr lvl="1" eaLnBrk="1" hangingPunct="1"/>
            <a:r>
              <a:rPr lang="en-US" sz="2200" dirty="0">
                <a:solidFill>
                  <a:schemeClr val="tx1"/>
                </a:solidFill>
              </a:rPr>
              <a:t>Enhanced</a:t>
            </a:r>
            <a:r>
              <a:rPr lang="en-US" sz="2200" dirty="0" smtClean="0">
                <a:solidFill>
                  <a:schemeClr val="tx1"/>
                </a:solidFill>
              </a:rPr>
              <a:t> performance </a:t>
            </a:r>
            <a:r>
              <a:rPr lang="en-US" sz="2200" dirty="0">
                <a:solidFill>
                  <a:schemeClr val="tx1"/>
                </a:solidFill>
              </a:rPr>
              <a:t>during stable </a:t>
            </a:r>
            <a:r>
              <a:rPr lang="en-US" sz="2200" dirty="0" smtClean="0">
                <a:solidFill>
                  <a:schemeClr val="tx1"/>
                </a:solidFill>
              </a:rPr>
              <a:t>conditions  </a:t>
            </a:r>
          </a:p>
          <a:p>
            <a:pPr lvl="1" eaLnBrk="1" hangingPunct="1"/>
            <a:r>
              <a:rPr lang="en-US" sz="2200" dirty="0" smtClean="0">
                <a:solidFill>
                  <a:schemeClr val="tx1"/>
                </a:solidFill>
              </a:rPr>
              <a:t>Reduced performance </a:t>
            </a:r>
            <a:r>
              <a:rPr lang="en-US" sz="2200" dirty="0">
                <a:solidFill>
                  <a:schemeClr val="tx1"/>
                </a:solidFill>
              </a:rPr>
              <a:t>during convective </a:t>
            </a:r>
            <a:r>
              <a:rPr lang="en-US" sz="2200" dirty="0" smtClean="0">
                <a:solidFill>
                  <a:schemeClr val="tx1"/>
                </a:solidFill>
              </a:rPr>
              <a:t>conditions</a:t>
            </a:r>
          </a:p>
          <a:p>
            <a:pPr lvl="1" eaLnBrk="1" hangingPunct="1">
              <a:buFont typeface="Times" charset="0"/>
              <a:buNone/>
            </a:pPr>
            <a:endParaRPr lang="en-US" sz="2000" dirty="0">
              <a:solidFill>
                <a:srgbClr val="99CCFF"/>
              </a:solidFill>
            </a:endParaRPr>
          </a:p>
        </p:txBody>
      </p:sp>
      <p:pic>
        <p:nvPicPr>
          <p:cNvPr id="6" name="Content Placeholder 5" descr="hotp.gif"/>
          <p:cNvPicPr>
            <a:picLocks noGrp="1" noChangeAspect="1"/>
          </p:cNvPicPr>
          <p:nvPr>
            <p:ph sz="half" idx="2"/>
          </p:nvPr>
        </p:nvPicPr>
        <p:blipFill>
          <a:blip r:embed="rId2"/>
          <a:srcRect l="-4993" r="-4993"/>
          <a:stretch>
            <a:fillRect/>
          </a:stretch>
        </p:blipFill>
        <p:spPr>
          <a:xfrm>
            <a:off x="4572000" y="1397680"/>
            <a:ext cx="4418795" cy="4997447"/>
          </a:xfrm>
        </p:spPr>
      </p:pic>
      <p:sp>
        <p:nvSpPr>
          <p:cNvPr id="5" name="TextBox 4"/>
          <p:cNvSpPr txBox="1"/>
          <p:nvPr/>
        </p:nvSpPr>
        <p:spPr>
          <a:xfrm>
            <a:off x="4675428" y="6350445"/>
            <a:ext cx="4315368" cy="369332"/>
          </a:xfrm>
          <a:prstGeom prst="rect">
            <a:avLst/>
          </a:prstGeom>
          <a:noFill/>
        </p:spPr>
        <p:txBody>
          <a:bodyPr wrap="none" rtlCol="0">
            <a:spAutoFit/>
          </a:bodyPr>
          <a:lstStyle/>
          <a:p>
            <a:r>
              <a:rPr lang="en-US" i="1" dirty="0" smtClean="0"/>
              <a:t>North American </a:t>
            </a:r>
            <a:r>
              <a:rPr lang="en-US" i="1" dirty="0" err="1" smtClean="0"/>
              <a:t>Windpower</a:t>
            </a:r>
            <a:r>
              <a:rPr lang="en-US" i="1" dirty="0" smtClean="0"/>
              <a:t>, Nov. 2010</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t>Forecasting wind power becomes very difficult in complex terrain</a:t>
            </a:r>
            <a:endParaRPr lang="en-US" sz="3200" b="1" dirty="0"/>
          </a:p>
        </p:txBody>
      </p:sp>
      <p:pic>
        <p:nvPicPr>
          <p:cNvPr id="7" name="Content Placeholder 6" descr="Screen shot 2010-10-29 at 8.39.53 PM.png"/>
          <p:cNvPicPr>
            <a:picLocks noGrp="1" noChangeAspect="1"/>
          </p:cNvPicPr>
          <p:nvPr>
            <p:ph idx="1"/>
          </p:nvPr>
        </p:nvPicPr>
        <p:blipFill>
          <a:blip r:embed="rId2"/>
          <a:srcRect l="-19670" r="-19670"/>
          <a:stretch>
            <a:fillRect/>
          </a:stretch>
        </p:blipFill>
        <p:spPr>
          <a:xfrm>
            <a:off x="-415715" y="1380071"/>
            <a:ext cx="10142979" cy="5477929"/>
          </a:xfrm>
        </p:spPr>
      </p:pic>
      <p:sp>
        <p:nvSpPr>
          <p:cNvPr id="8" name="TextBox 7"/>
          <p:cNvSpPr txBox="1"/>
          <p:nvPr/>
        </p:nvSpPr>
        <p:spPr>
          <a:xfrm>
            <a:off x="1219176" y="6502406"/>
            <a:ext cx="6509565" cy="369332"/>
          </a:xfrm>
          <a:prstGeom prst="rect">
            <a:avLst/>
          </a:prstGeom>
          <a:noFill/>
        </p:spPr>
        <p:txBody>
          <a:bodyPr wrap="none" rtlCol="0">
            <a:spAutoFit/>
          </a:bodyPr>
          <a:lstStyle/>
          <a:p>
            <a:r>
              <a:rPr lang="en-US" dirty="0" smtClean="0"/>
              <a:t>Marti et al., 2006; EWEC presentation, </a:t>
            </a:r>
            <a:r>
              <a:rPr lang="en-US" dirty="0" err="1" smtClean="0"/>
              <a:t>imarti@cener.com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1403639"/>
            <a:ext cx="8382000" cy="3549361"/>
          </a:xfrm>
          <a:prstGeom prst="rect">
            <a:avLst/>
          </a:prstGeom>
          <a:noFill/>
          <a:ln w="9525">
            <a:noFill/>
            <a:miter lim="800000"/>
            <a:headEnd/>
            <a:tailEnd/>
          </a:ln>
        </p:spPr>
      </p:pic>
      <p:sp>
        <p:nvSpPr>
          <p:cNvPr id="5" name="TextBox 4"/>
          <p:cNvSpPr txBox="1"/>
          <p:nvPr/>
        </p:nvSpPr>
        <p:spPr>
          <a:xfrm>
            <a:off x="6739478" y="4927599"/>
            <a:ext cx="2115846"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Source:  </a:t>
            </a:r>
            <a:r>
              <a:rPr lang="en-US" i="1" dirty="0" err="1" smtClean="0">
                <a:latin typeface="Times New Roman" pitchFamily="18" charset="0"/>
                <a:cs typeface="Times New Roman" pitchFamily="18" charset="0"/>
              </a:rPr>
              <a:t>UniFly</a:t>
            </a:r>
            <a:r>
              <a:rPr lang="en-US" i="1" dirty="0" smtClean="0">
                <a:latin typeface="Times New Roman" pitchFamily="18" charset="0"/>
                <a:cs typeface="Times New Roman" pitchFamily="18" charset="0"/>
              </a:rPr>
              <a:t> A/S</a:t>
            </a:r>
            <a:endParaRPr lang="en-US" i="1" dirty="0">
              <a:latin typeface="Times New Roman" pitchFamily="18" charset="0"/>
              <a:cs typeface="Times New Roman" pitchFamily="18" charset="0"/>
            </a:endParaRPr>
          </a:p>
        </p:txBody>
      </p:sp>
      <p:sp>
        <p:nvSpPr>
          <p:cNvPr id="9" name="Rectangle 8"/>
          <p:cNvSpPr/>
          <p:nvPr/>
        </p:nvSpPr>
        <p:spPr>
          <a:xfrm>
            <a:off x="4072478" y="5156199"/>
            <a:ext cx="4572000" cy="646331"/>
          </a:xfrm>
          <a:prstGeom prst="rect">
            <a:avLst/>
          </a:prstGeom>
        </p:spPr>
        <p:txBody>
          <a:bodyPr>
            <a:spAutoFit/>
          </a:bodyPr>
          <a:lstStyle/>
          <a:p>
            <a:pPr lvl="0" fontAlgn="base">
              <a:spcBef>
                <a:spcPct val="0"/>
              </a:spcBef>
              <a:spcAft>
                <a:spcPct val="0"/>
              </a:spcAft>
            </a:pPr>
            <a:r>
              <a:rPr lang="en-US" dirty="0" smtClean="0">
                <a:latin typeface="Arial" pitchFamily="34" charset="0"/>
                <a:ea typeface="Times New Roman" pitchFamily="18" charset="0"/>
                <a:cs typeface="Times New Roman" pitchFamily="18" charset="0"/>
              </a:rPr>
              <a:t>Horns Rev 1 owned by </a:t>
            </a:r>
            <a:r>
              <a:rPr lang="en-US" dirty="0" err="1" smtClean="0">
                <a:latin typeface="Arial" pitchFamily="34" charset="0"/>
                <a:ea typeface="Times New Roman" pitchFamily="18" charset="0"/>
                <a:cs typeface="Times New Roman" pitchFamily="18" charset="0"/>
              </a:rPr>
              <a:t>Vattenfall</a:t>
            </a:r>
            <a:r>
              <a:rPr lang="en-US" dirty="0" smtClean="0">
                <a:latin typeface="Arial" pitchFamily="34" charset="0"/>
                <a:ea typeface="Times New Roman" pitchFamily="18" charset="0"/>
                <a:cs typeface="Times New Roman" pitchFamily="18" charset="0"/>
              </a:rPr>
              <a:t>. Photographer Christian </a:t>
            </a:r>
            <a:r>
              <a:rPr lang="en-US" dirty="0" err="1" smtClean="0">
                <a:latin typeface="Arial" pitchFamily="34" charset="0"/>
                <a:ea typeface="Times New Roman" pitchFamily="18" charset="0"/>
                <a:cs typeface="Times New Roman" pitchFamily="18" charset="0"/>
              </a:rPr>
              <a:t>Steiness</a:t>
            </a:r>
            <a:r>
              <a:rPr lang="en-US" dirty="0" smtClean="0">
                <a:latin typeface="Arial" pitchFamily="34" charset="0"/>
                <a:ea typeface="Times New Roman" pitchFamily="18" charset="0"/>
                <a:cs typeface="Times New Roman" pitchFamily="18" charset="0"/>
              </a:rPr>
              <a:t>.</a:t>
            </a:r>
            <a:endParaRPr lang="en-US" dirty="0" smtClean="0">
              <a:latin typeface="Arial" pitchFamily="34" charset="0"/>
            </a:endParaRPr>
          </a:p>
        </p:txBody>
      </p:sp>
      <p:sp>
        <p:nvSpPr>
          <p:cNvPr id="7" name="Title 6"/>
          <p:cNvSpPr>
            <a:spLocks noGrp="1"/>
          </p:cNvSpPr>
          <p:nvPr>
            <p:ph type="title"/>
          </p:nvPr>
        </p:nvSpPr>
        <p:spPr/>
        <p:txBody>
          <a:bodyPr/>
          <a:lstStyle/>
          <a:p>
            <a:r>
              <a:rPr lang="en-US" sz="2800" b="1" dirty="0" smtClean="0"/>
              <a:t>Turbine wakes undermine downstream power production and increase maintenance costs</a:t>
            </a:r>
            <a:endParaRPr lang="en-US" sz="28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1371600"/>
            <a:ext cx="8382000" cy="3549361"/>
          </a:xfrm>
          <a:prstGeom prst="rect">
            <a:avLst/>
          </a:prstGeom>
          <a:noFill/>
          <a:ln w="9525">
            <a:noFill/>
            <a:miter lim="800000"/>
            <a:headEnd/>
            <a:tailEnd/>
          </a:ln>
        </p:spPr>
      </p:pic>
      <p:sp>
        <p:nvSpPr>
          <p:cNvPr id="8" name="TextBox 7"/>
          <p:cNvSpPr txBox="1"/>
          <p:nvPr/>
        </p:nvSpPr>
        <p:spPr>
          <a:xfrm>
            <a:off x="381000" y="4114800"/>
            <a:ext cx="2191113" cy="738664"/>
          </a:xfrm>
          <a:prstGeom prst="rect">
            <a:avLst/>
          </a:prstGeom>
          <a:noFill/>
        </p:spPr>
        <p:txBody>
          <a:bodyPr wrap="none" rtlCol="0">
            <a:spAutoFit/>
          </a:bodyPr>
          <a:lstStyle/>
          <a:p>
            <a:r>
              <a:rPr lang="en-US" sz="1400" i="1" dirty="0" smtClean="0">
                <a:solidFill>
                  <a:schemeClr val="bg1"/>
                </a:solidFill>
                <a:effectLst>
                  <a:outerShdw blurRad="38100" dist="38100" dir="2700000" algn="tl">
                    <a:srgbClr val="000000">
                      <a:alpha val="43137"/>
                    </a:srgbClr>
                  </a:outerShdw>
                </a:effectLst>
              </a:rPr>
              <a:t>moist area near sea surface</a:t>
            </a:r>
          </a:p>
          <a:p>
            <a:r>
              <a:rPr lang="en-US" sz="1400" i="1" dirty="0" smtClean="0">
                <a:solidFill>
                  <a:schemeClr val="bg1"/>
                </a:solidFill>
                <a:effectLst>
                  <a:outerShdw blurRad="38100" dist="38100" dir="2700000" algn="tl">
                    <a:srgbClr val="000000">
                      <a:alpha val="43137"/>
                    </a:srgbClr>
                  </a:outerShdw>
                </a:effectLst>
              </a:rPr>
              <a:t>capped by marine inversion</a:t>
            </a:r>
          </a:p>
          <a:p>
            <a:r>
              <a:rPr lang="en-US" sz="1400" i="1" dirty="0" smtClean="0">
                <a:solidFill>
                  <a:schemeClr val="bg1"/>
                </a:solidFill>
                <a:effectLst>
                  <a:outerShdw blurRad="38100" dist="38100" dir="2700000" algn="tl">
                    <a:srgbClr val="000000">
                      <a:alpha val="43137"/>
                    </a:srgbClr>
                  </a:outerShdw>
                </a:effectLst>
              </a:rPr>
              <a:t>just above turbine rotors</a:t>
            </a:r>
            <a:endParaRPr lang="en-US" sz="1400" i="1" dirty="0">
              <a:solidFill>
                <a:schemeClr val="bg1"/>
              </a:solidFill>
              <a:effectLst>
                <a:outerShdw blurRad="38100" dist="38100" dir="2700000" algn="tl">
                  <a:srgbClr val="000000">
                    <a:alpha val="43137"/>
                  </a:srgbClr>
                </a:outerShdw>
              </a:effectLst>
            </a:endParaRPr>
          </a:p>
        </p:txBody>
      </p:sp>
      <p:grpSp>
        <p:nvGrpSpPr>
          <p:cNvPr id="2" name="Group 16"/>
          <p:cNvGrpSpPr/>
          <p:nvPr/>
        </p:nvGrpSpPr>
        <p:grpSpPr>
          <a:xfrm>
            <a:off x="2743200" y="3429000"/>
            <a:ext cx="2409005" cy="1169551"/>
            <a:chOff x="2743200" y="3429000"/>
            <a:chExt cx="2409005" cy="1169551"/>
          </a:xfrm>
        </p:grpSpPr>
        <p:sp>
          <p:nvSpPr>
            <p:cNvPr id="9" name="TextBox 8"/>
            <p:cNvSpPr txBox="1"/>
            <p:nvPr/>
          </p:nvSpPr>
          <p:spPr>
            <a:xfrm>
              <a:off x="2971800" y="3429000"/>
              <a:ext cx="2180405" cy="1169551"/>
            </a:xfrm>
            <a:prstGeom prst="rect">
              <a:avLst/>
            </a:prstGeom>
            <a:noFill/>
          </p:spPr>
          <p:txBody>
            <a:bodyPr wrap="none" rtlCol="0">
              <a:spAutoFit/>
            </a:bodyPr>
            <a:lstStyle/>
            <a:p>
              <a:r>
                <a:rPr lang="en-US" sz="1400" b="1" i="1" dirty="0">
                  <a:solidFill>
                    <a:schemeClr val="accent5">
                      <a:lumMod val="40000"/>
                      <a:lumOff val="60000"/>
                    </a:schemeClr>
                  </a:solidFill>
                  <a:effectLst>
                    <a:outerShdw blurRad="38100" dist="38100" dir="2700000" algn="tl">
                      <a:srgbClr val="000000">
                        <a:alpha val="43137"/>
                      </a:srgbClr>
                    </a:outerShdw>
                  </a:effectLst>
                </a:rPr>
                <a:t>V</a:t>
              </a:r>
              <a:r>
                <a:rPr lang="en-US" sz="1400" b="1" i="1" dirty="0" smtClean="0">
                  <a:solidFill>
                    <a:schemeClr val="accent5">
                      <a:lumMod val="40000"/>
                      <a:lumOff val="60000"/>
                    </a:schemeClr>
                  </a:solidFill>
                  <a:effectLst>
                    <a:outerShdw blurRad="38100" dist="38100" dir="2700000" algn="tl">
                      <a:srgbClr val="000000">
                        <a:alpha val="43137"/>
                      </a:srgbClr>
                    </a:outerShdw>
                  </a:effectLst>
                </a:rPr>
                <a:t>ertical velocity in wake</a:t>
              </a:r>
            </a:p>
            <a:p>
              <a:r>
                <a:rPr lang="en-US" sz="1400" b="1" i="1" dirty="0" smtClean="0">
                  <a:solidFill>
                    <a:schemeClr val="accent5">
                      <a:lumMod val="40000"/>
                      <a:lumOff val="60000"/>
                    </a:schemeClr>
                  </a:solidFill>
                  <a:effectLst>
                    <a:outerShdw blurRad="38100" dist="38100" dir="2700000" algn="tl">
                      <a:srgbClr val="000000">
                        <a:alpha val="43137"/>
                      </a:srgbClr>
                    </a:outerShdw>
                  </a:effectLst>
                </a:rPr>
                <a:t>cools air forming cloud.</a:t>
              </a:r>
            </a:p>
            <a:p>
              <a:r>
                <a:rPr lang="en-US" sz="1400" b="1" i="1" dirty="0" smtClean="0">
                  <a:solidFill>
                    <a:schemeClr val="accent5">
                      <a:lumMod val="40000"/>
                      <a:lumOff val="60000"/>
                    </a:schemeClr>
                  </a:solidFill>
                  <a:effectLst>
                    <a:outerShdw blurRad="38100" dist="38100" dir="2700000" algn="tl">
                      <a:srgbClr val="000000">
                        <a:alpha val="43137"/>
                      </a:srgbClr>
                    </a:outerShdw>
                  </a:effectLst>
                </a:rPr>
                <a:t>Latent heat release is</a:t>
              </a:r>
            </a:p>
            <a:p>
              <a:r>
                <a:rPr lang="en-US" sz="1400" b="1" i="1" dirty="0" smtClean="0">
                  <a:solidFill>
                    <a:schemeClr val="accent5">
                      <a:lumMod val="40000"/>
                      <a:lumOff val="60000"/>
                    </a:schemeClr>
                  </a:solidFill>
                  <a:effectLst>
                    <a:outerShdw blurRad="38100" dist="38100" dir="2700000" algn="tl">
                      <a:srgbClr val="000000">
                        <a:alpha val="43137"/>
                      </a:srgbClr>
                    </a:outerShdw>
                  </a:effectLst>
                </a:rPr>
                <a:t>creating vertical buoyant</a:t>
              </a:r>
            </a:p>
            <a:p>
              <a:r>
                <a:rPr lang="en-US" sz="1400" b="1" i="1" dirty="0" smtClean="0">
                  <a:solidFill>
                    <a:schemeClr val="accent5">
                      <a:lumMod val="40000"/>
                      <a:lumOff val="60000"/>
                    </a:schemeClr>
                  </a:solidFill>
                  <a:effectLst>
                    <a:outerShdw blurRad="38100" dist="38100" dir="2700000" algn="tl">
                      <a:srgbClr val="000000">
                        <a:alpha val="43137"/>
                      </a:srgbClr>
                    </a:outerShdw>
                  </a:effectLst>
                </a:rPr>
                <a:t>plumes and wave motions</a:t>
              </a:r>
              <a:r>
                <a:rPr lang="en-US" sz="1400" b="1" i="1" dirty="0" smtClean="0">
                  <a:solidFill>
                    <a:schemeClr val="accent5">
                      <a:lumMod val="40000"/>
                      <a:lumOff val="60000"/>
                    </a:schemeClr>
                  </a:solidFill>
                </a:rPr>
                <a:t>.</a:t>
              </a:r>
              <a:endParaRPr lang="en-US" sz="1400" b="1" i="1" dirty="0">
                <a:solidFill>
                  <a:schemeClr val="accent5">
                    <a:lumMod val="40000"/>
                    <a:lumOff val="60000"/>
                  </a:schemeClr>
                </a:solidFill>
              </a:endParaRPr>
            </a:p>
          </p:txBody>
        </p:sp>
        <p:cxnSp>
          <p:nvCxnSpPr>
            <p:cNvPr id="12" name="Straight Arrow Connector 11"/>
            <p:cNvCxnSpPr>
              <a:endCxn id="9" idx="1"/>
            </p:cNvCxnSpPr>
            <p:nvPr/>
          </p:nvCxnSpPr>
          <p:spPr>
            <a:xfrm>
              <a:off x="2743200" y="3810000"/>
              <a:ext cx="228600" cy="203776"/>
            </a:xfrm>
            <a:prstGeom prst="straightConnector1">
              <a:avLst/>
            </a:prstGeom>
            <a:ln w="28575">
              <a:solidFill>
                <a:schemeClr val="accent5">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7315200" y="32766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23"/>
          <p:cNvGrpSpPr/>
          <p:nvPr/>
        </p:nvGrpSpPr>
        <p:grpSpPr>
          <a:xfrm>
            <a:off x="5029200" y="1905000"/>
            <a:ext cx="3444396" cy="1068388"/>
            <a:chOff x="5029200" y="1905000"/>
            <a:chExt cx="3444396" cy="1068388"/>
          </a:xfrm>
        </p:grpSpPr>
        <p:cxnSp>
          <p:nvCxnSpPr>
            <p:cNvPr id="16" name="Straight Arrow Connector 15"/>
            <p:cNvCxnSpPr/>
            <p:nvPr/>
          </p:nvCxnSpPr>
          <p:spPr>
            <a:xfrm>
              <a:off x="6934200" y="2971800"/>
              <a:ext cx="1524000" cy="1588"/>
            </a:xfrm>
            <a:prstGeom prst="straightConnector1">
              <a:avLst/>
            </a:prstGeom>
            <a:ln w="22225">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34200" y="1905000"/>
              <a:ext cx="1539396" cy="954107"/>
            </a:xfrm>
            <a:prstGeom prst="rect">
              <a:avLst/>
            </a:prstGeom>
            <a:noFill/>
          </p:spPr>
          <p:txBody>
            <a:bodyPr wrap="none" rtlCol="0">
              <a:spAutoFit/>
            </a:bodyPr>
            <a:lstStyle/>
            <a:p>
              <a:r>
                <a:rPr lang="en-US" sz="1400" i="1" dirty="0" smtClean="0">
                  <a:effectLst>
                    <a:outerShdw blurRad="38100" dist="38100" dir="2700000" algn="tl">
                      <a:srgbClr val="000000">
                        <a:alpha val="43137"/>
                      </a:srgbClr>
                    </a:outerShdw>
                  </a:effectLst>
                </a:rPr>
                <a:t>significant lateral</a:t>
              </a:r>
            </a:p>
            <a:p>
              <a:r>
                <a:rPr lang="en-US" sz="1400" i="1" dirty="0" smtClean="0">
                  <a:effectLst>
                    <a:outerShdw blurRad="38100" dist="38100" dir="2700000" algn="tl">
                      <a:srgbClr val="000000">
                        <a:alpha val="43137"/>
                      </a:srgbClr>
                    </a:outerShdw>
                  </a:effectLst>
                </a:rPr>
                <a:t>wake growth likely</a:t>
              </a:r>
            </a:p>
            <a:p>
              <a:r>
                <a:rPr lang="en-US" sz="1400" i="1" dirty="0" smtClean="0">
                  <a:effectLst>
                    <a:outerShdw blurRad="38100" dist="38100" dir="2700000" algn="tl">
                      <a:srgbClr val="000000">
                        <a:alpha val="43137"/>
                      </a:srgbClr>
                    </a:outerShdw>
                  </a:effectLst>
                </a:rPr>
                <a:t>due to weaker </a:t>
              </a:r>
            </a:p>
            <a:p>
              <a:r>
                <a:rPr lang="en-US" sz="1400" i="1" dirty="0" smtClean="0">
                  <a:effectLst>
                    <a:outerShdw blurRad="38100" dist="38100" dir="2700000" algn="tl">
                      <a:srgbClr val="000000">
                        <a:alpha val="43137"/>
                      </a:srgbClr>
                    </a:outerShdw>
                  </a:effectLst>
                </a:rPr>
                <a:t>winds at right</a:t>
              </a:r>
              <a:endParaRPr lang="en-US" sz="1400" i="1" dirty="0">
                <a:effectLst>
                  <a:outerShdw blurRad="38100" dist="38100" dir="2700000" algn="tl">
                    <a:srgbClr val="000000">
                      <a:alpha val="43137"/>
                    </a:srgbClr>
                  </a:outerShdw>
                </a:effectLst>
              </a:endParaRPr>
            </a:p>
          </p:txBody>
        </p:sp>
        <p:cxnSp>
          <p:nvCxnSpPr>
            <p:cNvPr id="20" name="Straight Arrow Connector 19"/>
            <p:cNvCxnSpPr/>
            <p:nvPr/>
          </p:nvCxnSpPr>
          <p:spPr>
            <a:xfrm>
              <a:off x="5029200" y="2895600"/>
              <a:ext cx="1066800" cy="1588"/>
            </a:xfrm>
            <a:prstGeom prst="straightConnector1">
              <a:avLst/>
            </a:prstGeom>
            <a:ln w="22225">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25"/>
          <p:cNvGrpSpPr/>
          <p:nvPr/>
        </p:nvGrpSpPr>
        <p:grpSpPr>
          <a:xfrm>
            <a:off x="228600" y="5410200"/>
            <a:ext cx="8619455" cy="405933"/>
            <a:chOff x="164024" y="5334000"/>
            <a:chExt cx="8619455" cy="405933"/>
          </a:xfrm>
        </p:grpSpPr>
        <p:cxnSp>
          <p:nvCxnSpPr>
            <p:cNvPr id="27" name="Straight Arrow Connector 26"/>
            <p:cNvCxnSpPr/>
            <p:nvPr/>
          </p:nvCxnSpPr>
          <p:spPr>
            <a:xfrm>
              <a:off x="762000" y="5334000"/>
              <a:ext cx="7543800" cy="1588"/>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4024" y="5401159"/>
              <a:ext cx="1264705" cy="307777"/>
            </a:xfrm>
            <a:prstGeom prst="rect">
              <a:avLst/>
            </a:prstGeom>
            <a:noFill/>
          </p:spPr>
          <p:txBody>
            <a:bodyPr wrap="none" rtlCol="0">
              <a:spAutoFit/>
            </a:bodyPr>
            <a:lstStyle/>
            <a:p>
              <a:r>
                <a:rPr lang="en-US" sz="1400" i="1" dirty="0" smtClean="0"/>
                <a:t>stronger winds</a:t>
              </a:r>
              <a:endParaRPr lang="en-US" sz="1400" i="1" dirty="0"/>
            </a:p>
          </p:txBody>
        </p:sp>
        <p:sp>
          <p:nvSpPr>
            <p:cNvPr id="31" name="TextBox 30"/>
            <p:cNvSpPr txBox="1"/>
            <p:nvPr/>
          </p:nvSpPr>
          <p:spPr>
            <a:xfrm>
              <a:off x="7604502" y="5415366"/>
              <a:ext cx="1178977" cy="307777"/>
            </a:xfrm>
            <a:prstGeom prst="rect">
              <a:avLst/>
            </a:prstGeom>
            <a:noFill/>
          </p:spPr>
          <p:txBody>
            <a:bodyPr wrap="none" rtlCol="0">
              <a:spAutoFit/>
            </a:bodyPr>
            <a:lstStyle/>
            <a:p>
              <a:r>
                <a:rPr lang="en-US" sz="1400" i="1" dirty="0" smtClean="0"/>
                <a:t>weaker winds</a:t>
              </a:r>
              <a:endParaRPr lang="en-US" sz="1400" i="1" dirty="0"/>
            </a:p>
          </p:txBody>
        </p:sp>
        <p:sp>
          <p:nvSpPr>
            <p:cNvPr id="25" name="TextBox 24"/>
            <p:cNvSpPr txBox="1"/>
            <p:nvPr/>
          </p:nvSpPr>
          <p:spPr>
            <a:xfrm>
              <a:off x="3394129" y="5432156"/>
              <a:ext cx="2519664" cy="307777"/>
            </a:xfrm>
            <a:prstGeom prst="rect">
              <a:avLst/>
            </a:prstGeom>
            <a:noFill/>
          </p:spPr>
          <p:txBody>
            <a:bodyPr wrap="none" rtlCol="0">
              <a:spAutoFit/>
            </a:bodyPr>
            <a:lstStyle/>
            <a:p>
              <a:r>
                <a:rPr lang="en-US" sz="1400" i="1" dirty="0" smtClean="0"/>
                <a:t>horizontal wind speed gradient?</a:t>
              </a:r>
              <a:endParaRPr lang="en-US" sz="1400" i="1" dirty="0"/>
            </a:p>
          </p:txBody>
        </p:sp>
      </p:grpSp>
      <p:grpSp>
        <p:nvGrpSpPr>
          <p:cNvPr id="5" name="Group 40"/>
          <p:cNvGrpSpPr/>
          <p:nvPr/>
        </p:nvGrpSpPr>
        <p:grpSpPr>
          <a:xfrm>
            <a:off x="5306878" y="3715719"/>
            <a:ext cx="2183249" cy="769901"/>
            <a:chOff x="5306878" y="3715719"/>
            <a:chExt cx="2183249" cy="769901"/>
          </a:xfrm>
        </p:grpSpPr>
        <p:cxnSp>
          <p:nvCxnSpPr>
            <p:cNvPr id="29" name="Straight Arrow Connector 28"/>
            <p:cNvCxnSpPr/>
            <p:nvPr/>
          </p:nvCxnSpPr>
          <p:spPr>
            <a:xfrm>
              <a:off x="5306878" y="3715719"/>
              <a:ext cx="484322" cy="322881"/>
            </a:xfrm>
            <a:prstGeom prst="straightConnector1">
              <a:avLst/>
            </a:prstGeom>
            <a:ln w="38100">
              <a:solidFill>
                <a:schemeClr val="accent5">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91200" y="3962400"/>
              <a:ext cx="1698927" cy="523220"/>
            </a:xfrm>
            <a:prstGeom prst="rect">
              <a:avLst/>
            </a:prstGeom>
            <a:noFill/>
          </p:spPr>
          <p:txBody>
            <a:bodyPr wrap="none" rtlCol="0">
              <a:spAutoFit/>
            </a:bodyPr>
            <a:lstStyle/>
            <a:p>
              <a:r>
                <a:rPr lang="en-US" sz="1400" b="1" i="1" dirty="0" smtClean="0">
                  <a:solidFill>
                    <a:schemeClr val="accent5">
                      <a:lumMod val="40000"/>
                      <a:lumOff val="60000"/>
                    </a:schemeClr>
                  </a:solidFill>
                  <a:effectLst>
                    <a:outerShdw blurRad="38100" dist="38100" dir="2700000" algn="tl">
                      <a:srgbClr val="000000">
                        <a:alpha val="43137"/>
                      </a:srgbClr>
                    </a:outerShdw>
                  </a:effectLst>
                </a:rPr>
                <a:t>strong 3-D turbulent</a:t>
              </a:r>
            </a:p>
            <a:p>
              <a:r>
                <a:rPr lang="en-US" sz="1400" b="1" i="1" dirty="0" smtClean="0">
                  <a:solidFill>
                    <a:schemeClr val="accent5">
                      <a:lumMod val="40000"/>
                      <a:lumOff val="60000"/>
                    </a:schemeClr>
                  </a:solidFill>
                  <a:effectLst>
                    <a:outerShdw blurRad="38100" dist="38100" dir="2700000" algn="tl">
                      <a:srgbClr val="000000">
                        <a:alpha val="43137"/>
                      </a:srgbClr>
                    </a:outerShdw>
                  </a:effectLst>
                </a:rPr>
                <a:t>mixing region</a:t>
              </a:r>
            </a:p>
          </p:txBody>
        </p:sp>
      </p:grpSp>
      <p:grpSp>
        <p:nvGrpSpPr>
          <p:cNvPr id="10" name="Group 52"/>
          <p:cNvGrpSpPr/>
          <p:nvPr/>
        </p:nvGrpSpPr>
        <p:grpSpPr>
          <a:xfrm>
            <a:off x="634637" y="381000"/>
            <a:ext cx="5785752" cy="2621299"/>
            <a:chOff x="634637" y="381000"/>
            <a:chExt cx="5785752" cy="2621299"/>
          </a:xfrm>
        </p:grpSpPr>
        <p:cxnSp>
          <p:nvCxnSpPr>
            <p:cNvPr id="6" name="Straight Arrow Connector 5"/>
            <p:cNvCxnSpPr/>
            <p:nvPr/>
          </p:nvCxnSpPr>
          <p:spPr>
            <a:xfrm rot="5400000" flipH="1" flipV="1">
              <a:off x="495300" y="1028700"/>
              <a:ext cx="1905000" cy="1219200"/>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381000"/>
              <a:ext cx="4362989" cy="954107"/>
            </a:xfrm>
            <a:prstGeom prst="rect">
              <a:avLst/>
            </a:prstGeom>
            <a:noFill/>
          </p:spPr>
          <p:txBody>
            <a:bodyPr wrap="none" rtlCol="0">
              <a:spAutoFit/>
            </a:bodyPr>
            <a:lstStyle/>
            <a:p>
              <a:r>
                <a:rPr lang="en-US" sz="1400" i="1" dirty="0" smtClean="0"/>
                <a:t>buoyant plume:</a:t>
              </a:r>
            </a:p>
            <a:p>
              <a:r>
                <a:rPr lang="en-US" sz="1400" i="1" dirty="0" smtClean="0"/>
                <a:t>entraining dryer air, as a result of </a:t>
              </a:r>
            </a:p>
            <a:p>
              <a:r>
                <a:rPr lang="en-US" sz="1400" i="1" dirty="0" smtClean="0"/>
                <a:t>downward momentum, temperature, and moisture fluxes</a:t>
              </a:r>
            </a:p>
            <a:p>
              <a:r>
                <a:rPr lang="en-US" sz="1400" i="1" dirty="0" smtClean="0"/>
                <a:t>and stronger winds near the surface</a:t>
              </a:r>
            </a:p>
          </p:txBody>
        </p:sp>
        <p:cxnSp>
          <p:nvCxnSpPr>
            <p:cNvPr id="43" name="Straight Arrow Connector 42"/>
            <p:cNvCxnSpPr/>
            <p:nvPr/>
          </p:nvCxnSpPr>
          <p:spPr>
            <a:xfrm rot="5400000">
              <a:off x="444931" y="2811005"/>
              <a:ext cx="381000" cy="1588"/>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51"/>
          <p:cNvGrpSpPr/>
          <p:nvPr/>
        </p:nvGrpSpPr>
        <p:grpSpPr>
          <a:xfrm>
            <a:off x="2613044" y="2484210"/>
            <a:ext cx="2146424" cy="948219"/>
            <a:chOff x="2613044" y="2484210"/>
            <a:chExt cx="2146424" cy="948219"/>
          </a:xfrm>
        </p:grpSpPr>
        <p:sp>
          <p:nvSpPr>
            <p:cNvPr id="21" name="Freeform 20"/>
            <p:cNvSpPr/>
            <p:nvPr/>
          </p:nvSpPr>
          <p:spPr>
            <a:xfrm rot="20350335">
              <a:off x="2613044" y="2484210"/>
              <a:ext cx="2146424" cy="948219"/>
            </a:xfrm>
            <a:custGeom>
              <a:avLst/>
              <a:gdLst>
                <a:gd name="connsiteX0" fmla="*/ 0 w 2193010"/>
                <a:gd name="connsiteY0" fmla="*/ 1008505 h 1008505"/>
                <a:gd name="connsiteX1" fmla="*/ 23248 w 2193010"/>
                <a:gd name="connsiteY1" fmla="*/ 853522 h 1008505"/>
                <a:gd name="connsiteX2" fmla="*/ 30997 w 2193010"/>
                <a:gd name="connsiteY2" fmla="*/ 830275 h 1008505"/>
                <a:gd name="connsiteX3" fmla="*/ 38746 w 2193010"/>
                <a:gd name="connsiteY3" fmla="*/ 799278 h 1008505"/>
                <a:gd name="connsiteX4" fmla="*/ 69742 w 2193010"/>
                <a:gd name="connsiteY4" fmla="*/ 737285 h 1008505"/>
                <a:gd name="connsiteX5" fmla="*/ 92990 w 2193010"/>
                <a:gd name="connsiteY5" fmla="*/ 683041 h 1008505"/>
                <a:gd name="connsiteX6" fmla="*/ 108488 w 2193010"/>
                <a:gd name="connsiteY6" fmla="*/ 667542 h 1008505"/>
                <a:gd name="connsiteX7" fmla="*/ 139485 w 2193010"/>
                <a:gd name="connsiteY7" fmla="*/ 659793 h 1008505"/>
                <a:gd name="connsiteX8" fmla="*/ 255722 w 2193010"/>
                <a:gd name="connsiteY8" fmla="*/ 667542 h 1008505"/>
                <a:gd name="connsiteX9" fmla="*/ 271220 w 2193010"/>
                <a:gd name="connsiteY9" fmla="*/ 683041 h 1008505"/>
                <a:gd name="connsiteX10" fmla="*/ 395207 w 2193010"/>
                <a:gd name="connsiteY10" fmla="*/ 675292 h 1008505"/>
                <a:gd name="connsiteX11" fmla="*/ 410705 w 2193010"/>
                <a:gd name="connsiteY11" fmla="*/ 512559 h 1008505"/>
                <a:gd name="connsiteX12" fmla="*/ 426203 w 2193010"/>
                <a:gd name="connsiteY12" fmla="*/ 489312 h 1008505"/>
                <a:gd name="connsiteX13" fmla="*/ 457200 w 2193010"/>
                <a:gd name="connsiteY13" fmla="*/ 473814 h 1008505"/>
                <a:gd name="connsiteX14" fmla="*/ 488197 w 2193010"/>
                <a:gd name="connsiteY14" fmla="*/ 450566 h 1008505"/>
                <a:gd name="connsiteX15" fmla="*/ 495946 w 2193010"/>
                <a:gd name="connsiteY15" fmla="*/ 427319 h 1008505"/>
                <a:gd name="connsiteX16" fmla="*/ 526942 w 2193010"/>
                <a:gd name="connsiteY16" fmla="*/ 411820 h 1008505"/>
                <a:gd name="connsiteX17" fmla="*/ 542441 w 2193010"/>
                <a:gd name="connsiteY17" fmla="*/ 396322 h 1008505"/>
                <a:gd name="connsiteX18" fmla="*/ 604434 w 2193010"/>
                <a:gd name="connsiteY18" fmla="*/ 404071 h 1008505"/>
                <a:gd name="connsiteX19" fmla="*/ 643180 w 2193010"/>
                <a:gd name="connsiteY19" fmla="*/ 442817 h 1008505"/>
                <a:gd name="connsiteX20" fmla="*/ 674176 w 2193010"/>
                <a:gd name="connsiteY20" fmla="*/ 473814 h 1008505"/>
                <a:gd name="connsiteX21" fmla="*/ 681925 w 2193010"/>
                <a:gd name="connsiteY21" fmla="*/ 497061 h 1008505"/>
                <a:gd name="connsiteX22" fmla="*/ 743919 w 2193010"/>
                <a:gd name="connsiteY22" fmla="*/ 497061 h 1008505"/>
                <a:gd name="connsiteX23" fmla="*/ 782664 w 2193010"/>
                <a:gd name="connsiteY23" fmla="*/ 458315 h 1008505"/>
                <a:gd name="connsiteX24" fmla="*/ 821410 w 2193010"/>
                <a:gd name="connsiteY24" fmla="*/ 411820 h 1008505"/>
                <a:gd name="connsiteX25" fmla="*/ 836909 w 2193010"/>
                <a:gd name="connsiteY25" fmla="*/ 380824 h 1008505"/>
                <a:gd name="connsiteX26" fmla="*/ 860156 w 2193010"/>
                <a:gd name="connsiteY26" fmla="*/ 342078 h 1008505"/>
                <a:gd name="connsiteX27" fmla="*/ 891153 w 2193010"/>
                <a:gd name="connsiteY27" fmla="*/ 287834 h 1008505"/>
                <a:gd name="connsiteX28" fmla="*/ 914400 w 2193010"/>
                <a:gd name="connsiteY28" fmla="*/ 264586 h 1008505"/>
                <a:gd name="connsiteX29" fmla="*/ 945397 w 2193010"/>
                <a:gd name="connsiteY29" fmla="*/ 249088 h 1008505"/>
                <a:gd name="connsiteX30" fmla="*/ 968644 w 2193010"/>
                <a:gd name="connsiteY30" fmla="*/ 233590 h 1008505"/>
                <a:gd name="connsiteX31" fmla="*/ 1038387 w 2193010"/>
                <a:gd name="connsiteY31" fmla="*/ 249088 h 1008505"/>
                <a:gd name="connsiteX32" fmla="*/ 1084881 w 2193010"/>
                <a:gd name="connsiteY32" fmla="*/ 280085 h 1008505"/>
                <a:gd name="connsiteX33" fmla="*/ 1115878 w 2193010"/>
                <a:gd name="connsiteY33" fmla="*/ 318831 h 1008505"/>
                <a:gd name="connsiteX34" fmla="*/ 1131376 w 2193010"/>
                <a:gd name="connsiteY34" fmla="*/ 342078 h 1008505"/>
                <a:gd name="connsiteX35" fmla="*/ 1162373 w 2193010"/>
                <a:gd name="connsiteY35" fmla="*/ 365325 h 1008505"/>
                <a:gd name="connsiteX36" fmla="*/ 1177871 w 2193010"/>
                <a:gd name="connsiteY36" fmla="*/ 380824 h 1008505"/>
                <a:gd name="connsiteX37" fmla="*/ 1239864 w 2193010"/>
                <a:gd name="connsiteY37" fmla="*/ 365325 h 1008505"/>
                <a:gd name="connsiteX38" fmla="*/ 1301858 w 2193010"/>
                <a:gd name="connsiteY38" fmla="*/ 318831 h 1008505"/>
                <a:gd name="connsiteX39" fmla="*/ 1317356 w 2193010"/>
                <a:gd name="connsiteY39" fmla="*/ 295583 h 1008505"/>
                <a:gd name="connsiteX40" fmla="*/ 1340603 w 2193010"/>
                <a:gd name="connsiteY40" fmla="*/ 256837 h 1008505"/>
                <a:gd name="connsiteX41" fmla="*/ 1363851 w 2193010"/>
                <a:gd name="connsiteY41" fmla="*/ 233590 h 1008505"/>
                <a:gd name="connsiteX42" fmla="*/ 1387098 w 2193010"/>
                <a:gd name="connsiteY42" fmla="*/ 187095 h 1008505"/>
                <a:gd name="connsiteX43" fmla="*/ 1410346 w 2193010"/>
                <a:gd name="connsiteY43" fmla="*/ 140600 h 1008505"/>
                <a:gd name="connsiteX44" fmla="*/ 1433593 w 2193010"/>
                <a:gd name="connsiteY44" fmla="*/ 125102 h 1008505"/>
                <a:gd name="connsiteX45" fmla="*/ 1449092 w 2193010"/>
                <a:gd name="connsiteY45" fmla="*/ 109603 h 1008505"/>
                <a:gd name="connsiteX46" fmla="*/ 1503336 w 2193010"/>
                <a:gd name="connsiteY46" fmla="*/ 86356 h 1008505"/>
                <a:gd name="connsiteX47" fmla="*/ 1588576 w 2193010"/>
                <a:gd name="connsiteY47" fmla="*/ 125102 h 1008505"/>
                <a:gd name="connsiteX48" fmla="*/ 1619573 w 2193010"/>
                <a:gd name="connsiteY48" fmla="*/ 140600 h 1008505"/>
                <a:gd name="connsiteX49" fmla="*/ 1704814 w 2193010"/>
                <a:gd name="connsiteY49" fmla="*/ 210342 h 1008505"/>
                <a:gd name="connsiteX50" fmla="*/ 1728061 w 2193010"/>
                <a:gd name="connsiteY50" fmla="*/ 225841 h 1008505"/>
                <a:gd name="connsiteX51" fmla="*/ 1751309 w 2193010"/>
                <a:gd name="connsiteY51" fmla="*/ 233590 h 1008505"/>
                <a:gd name="connsiteX52" fmla="*/ 1805553 w 2193010"/>
                <a:gd name="connsiteY52" fmla="*/ 218092 h 1008505"/>
                <a:gd name="connsiteX53" fmla="*/ 1844298 w 2193010"/>
                <a:gd name="connsiteY53" fmla="*/ 194844 h 1008505"/>
                <a:gd name="connsiteX54" fmla="*/ 1883044 w 2193010"/>
                <a:gd name="connsiteY54" fmla="*/ 163847 h 1008505"/>
                <a:gd name="connsiteX55" fmla="*/ 1921790 w 2193010"/>
                <a:gd name="connsiteY55" fmla="*/ 117353 h 1008505"/>
                <a:gd name="connsiteX56" fmla="*/ 1991532 w 2193010"/>
                <a:gd name="connsiteY56" fmla="*/ 78607 h 1008505"/>
                <a:gd name="connsiteX57" fmla="*/ 2022529 w 2193010"/>
                <a:gd name="connsiteY57" fmla="*/ 47610 h 1008505"/>
                <a:gd name="connsiteX58" fmla="*/ 2069024 w 2193010"/>
                <a:gd name="connsiteY58" fmla="*/ 24363 h 1008505"/>
                <a:gd name="connsiteX59" fmla="*/ 2092271 w 2193010"/>
                <a:gd name="connsiteY59" fmla="*/ 32112 h 1008505"/>
                <a:gd name="connsiteX60" fmla="*/ 2123268 w 2193010"/>
                <a:gd name="connsiteY60" fmla="*/ 39861 h 1008505"/>
                <a:gd name="connsiteX61" fmla="*/ 2146515 w 2193010"/>
                <a:gd name="connsiteY61" fmla="*/ 55359 h 1008505"/>
                <a:gd name="connsiteX62" fmla="*/ 2162014 w 2193010"/>
                <a:gd name="connsiteY62" fmla="*/ 78607 h 1008505"/>
                <a:gd name="connsiteX63" fmla="*/ 2193010 w 2193010"/>
                <a:gd name="connsiteY63" fmla="*/ 109603 h 10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93010" h="1008505">
                  <a:moveTo>
                    <a:pt x="0" y="1008505"/>
                  </a:moveTo>
                  <a:cubicBezTo>
                    <a:pt x="7749" y="956844"/>
                    <a:pt x="14297" y="904988"/>
                    <a:pt x="23248" y="853522"/>
                  </a:cubicBezTo>
                  <a:cubicBezTo>
                    <a:pt x="24648" y="845475"/>
                    <a:pt x="28753" y="838129"/>
                    <a:pt x="30997" y="830275"/>
                  </a:cubicBezTo>
                  <a:cubicBezTo>
                    <a:pt x="33923" y="820034"/>
                    <a:pt x="34650" y="809109"/>
                    <a:pt x="38746" y="799278"/>
                  </a:cubicBezTo>
                  <a:cubicBezTo>
                    <a:pt x="47632" y="777952"/>
                    <a:pt x="64138" y="759698"/>
                    <a:pt x="69742" y="737285"/>
                  </a:cubicBezTo>
                  <a:cubicBezTo>
                    <a:pt x="77526" y="706154"/>
                    <a:pt x="73530" y="707366"/>
                    <a:pt x="92990" y="683041"/>
                  </a:cubicBezTo>
                  <a:cubicBezTo>
                    <a:pt x="97554" y="677336"/>
                    <a:pt x="101953" y="670809"/>
                    <a:pt x="108488" y="667542"/>
                  </a:cubicBezTo>
                  <a:cubicBezTo>
                    <a:pt x="118014" y="662779"/>
                    <a:pt x="129153" y="662376"/>
                    <a:pt x="139485" y="659793"/>
                  </a:cubicBezTo>
                  <a:cubicBezTo>
                    <a:pt x="178231" y="662376"/>
                    <a:pt x="217481" y="660793"/>
                    <a:pt x="255722" y="667542"/>
                  </a:cubicBezTo>
                  <a:cubicBezTo>
                    <a:pt x="262917" y="668812"/>
                    <a:pt x="263925" y="682636"/>
                    <a:pt x="271220" y="683041"/>
                  </a:cubicBezTo>
                  <a:lnTo>
                    <a:pt x="395207" y="675292"/>
                  </a:lnTo>
                  <a:cubicBezTo>
                    <a:pt x="395269" y="674363"/>
                    <a:pt x="400105" y="544358"/>
                    <a:pt x="410705" y="512559"/>
                  </a:cubicBezTo>
                  <a:cubicBezTo>
                    <a:pt x="413650" y="503724"/>
                    <a:pt x="419048" y="495274"/>
                    <a:pt x="426203" y="489312"/>
                  </a:cubicBezTo>
                  <a:cubicBezTo>
                    <a:pt x="435077" y="481917"/>
                    <a:pt x="447404" y="479936"/>
                    <a:pt x="457200" y="473814"/>
                  </a:cubicBezTo>
                  <a:cubicBezTo>
                    <a:pt x="468152" y="466969"/>
                    <a:pt x="477865" y="458315"/>
                    <a:pt x="488197" y="450566"/>
                  </a:cubicBezTo>
                  <a:cubicBezTo>
                    <a:pt x="490780" y="442817"/>
                    <a:pt x="490170" y="433095"/>
                    <a:pt x="495946" y="427319"/>
                  </a:cubicBezTo>
                  <a:cubicBezTo>
                    <a:pt x="504114" y="419151"/>
                    <a:pt x="517330" y="418228"/>
                    <a:pt x="526942" y="411820"/>
                  </a:cubicBezTo>
                  <a:cubicBezTo>
                    <a:pt x="533021" y="407767"/>
                    <a:pt x="537275" y="401488"/>
                    <a:pt x="542441" y="396322"/>
                  </a:cubicBezTo>
                  <a:cubicBezTo>
                    <a:pt x="563105" y="398905"/>
                    <a:pt x="584343" y="398591"/>
                    <a:pt x="604434" y="404071"/>
                  </a:cubicBezTo>
                  <a:cubicBezTo>
                    <a:pt x="629473" y="410900"/>
                    <a:pt x="628472" y="425657"/>
                    <a:pt x="643180" y="442817"/>
                  </a:cubicBezTo>
                  <a:cubicBezTo>
                    <a:pt x="652689" y="453911"/>
                    <a:pt x="663844" y="463482"/>
                    <a:pt x="674176" y="473814"/>
                  </a:cubicBezTo>
                  <a:cubicBezTo>
                    <a:pt x="676759" y="481563"/>
                    <a:pt x="676149" y="491285"/>
                    <a:pt x="681925" y="497061"/>
                  </a:cubicBezTo>
                  <a:cubicBezTo>
                    <a:pt x="697811" y="512946"/>
                    <a:pt x="729182" y="500008"/>
                    <a:pt x="743919" y="497061"/>
                  </a:cubicBezTo>
                  <a:cubicBezTo>
                    <a:pt x="783774" y="470491"/>
                    <a:pt x="753142" y="495218"/>
                    <a:pt x="782664" y="458315"/>
                  </a:cubicBezTo>
                  <a:cubicBezTo>
                    <a:pt x="812988" y="420411"/>
                    <a:pt x="783718" y="472127"/>
                    <a:pt x="821410" y="411820"/>
                  </a:cubicBezTo>
                  <a:cubicBezTo>
                    <a:pt x="827532" y="402024"/>
                    <a:pt x="831299" y="390922"/>
                    <a:pt x="836909" y="380824"/>
                  </a:cubicBezTo>
                  <a:cubicBezTo>
                    <a:pt x="844224" y="367658"/>
                    <a:pt x="852842" y="355244"/>
                    <a:pt x="860156" y="342078"/>
                  </a:cubicBezTo>
                  <a:cubicBezTo>
                    <a:pt x="872792" y="319332"/>
                    <a:pt x="874911" y="307324"/>
                    <a:pt x="891153" y="287834"/>
                  </a:cubicBezTo>
                  <a:cubicBezTo>
                    <a:pt x="898169" y="279415"/>
                    <a:pt x="905482" y="270956"/>
                    <a:pt x="914400" y="264586"/>
                  </a:cubicBezTo>
                  <a:cubicBezTo>
                    <a:pt x="923800" y="257872"/>
                    <a:pt x="935367" y="254819"/>
                    <a:pt x="945397" y="249088"/>
                  </a:cubicBezTo>
                  <a:cubicBezTo>
                    <a:pt x="953483" y="244467"/>
                    <a:pt x="960895" y="238756"/>
                    <a:pt x="968644" y="233590"/>
                  </a:cubicBezTo>
                  <a:cubicBezTo>
                    <a:pt x="972719" y="234405"/>
                    <a:pt x="1031092" y="245440"/>
                    <a:pt x="1038387" y="249088"/>
                  </a:cubicBezTo>
                  <a:cubicBezTo>
                    <a:pt x="1055047" y="257418"/>
                    <a:pt x="1084881" y="280085"/>
                    <a:pt x="1084881" y="280085"/>
                  </a:cubicBezTo>
                  <a:cubicBezTo>
                    <a:pt x="1132594" y="351650"/>
                    <a:pt x="1071703" y="263611"/>
                    <a:pt x="1115878" y="318831"/>
                  </a:cubicBezTo>
                  <a:cubicBezTo>
                    <a:pt x="1121696" y="326103"/>
                    <a:pt x="1124791" y="335493"/>
                    <a:pt x="1131376" y="342078"/>
                  </a:cubicBezTo>
                  <a:cubicBezTo>
                    <a:pt x="1140509" y="351210"/>
                    <a:pt x="1152451" y="357057"/>
                    <a:pt x="1162373" y="365325"/>
                  </a:cubicBezTo>
                  <a:cubicBezTo>
                    <a:pt x="1167986" y="370002"/>
                    <a:pt x="1172705" y="375658"/>
                    <a:pt x="1177871" y="380824"/>
                  </a:cubicBezTo>
                  <a:cubicBezTo>
                    <a:pt x="1198535" y="375658"/>
                    <a:pt x="1220812" y="374851"/>
                    <a:pt x="1239864" y="365325"/>
                  </a:cubicBezTo>
                  <a:cubicBezTo>
                    <a:pt x="1262968" y="353773"/>
                    <a:pt x="1301858" y="318831"/>
                    <a:pt x="1301858" y="318831"/>
                  </a:cubicBezTo>
                  <a:cubicBezTo>
                    <a:pt x="1307024" y="311082"/>
                    <a:pt x="1312420" y="303481"/>
                    <a:pt x="1317356" y="295583"/>
                  </a:cubicBezTo>
                  <a:cubicBezTo>
                    <a:pt x="1325338" y="282811"/>
                    <a:pt x="1331566" y="268886"/>
                    <a:pt x="1340603" y="256837"/>
                  </a:cubicBezTo>
                  <a:cubicBezTo>
                    <a:pt x="1347178" y="248070"/>
                    <a:pt x="1356102" y="241339"/>
                    <a:pt x="1363851" y="233590"/>
                  </a:cubicBezTo>
                  <a:cubicBezTo>
                    <a:pt x="1383326" y="175161"/>
                    <a:pt x="1357057" y="247176"/>
                    <a:pt x="1387098" y="187095"/>
                  </a:cubicBezTo>
                  <a:cubicBezTo>
                    <a:pt x="1399703" y="161886"/>
                    <a:pt x="1388140" y="162806"/>
                    <a:pt x="1410346" y="140600"/>
                  </a:cubicBezTo>
                  <a:cubicBezTo>
                    <a:pt x="1416931" y="134015"/>
                    <a:pt x="1426321" y="130920"/>
                    <a:pt x="1433593" y="125102"/>
                  </a:cubicBezTo>
                  <a:cubicBezTo>
                    <a:pt x="1439298" y="120538"/>
                    <a:pt x="1443013" y="113656"/>
                    <a:pt x="1449092" y="109603"/>
                  </a:cubicBezTo>
                  <a:cubicBezTo>
                    <a:pt x="1468243" y="96835"/>
                    <a:pt x="1482671" y="93244"/>
                    <a:pt x="1503336" y="86356"/>
                  </a:cubicBezTo>
                  <a:cubicBezTo>
                    <a:pt x="1548502" y="101411"/>
                    <a:pt x="1519274" y="90451"/>
                    <a:pt x="1588576" y="125102"/>
                  </a:cubicBezTo>
                  <a:lnTo>
                    <a:pt x="1619573" y="140600"/>
                  </a:lnTo>
                  <a:cubicBezTo>
                    <a:pt x="1653584" y="174611"/>
                    <a:pt x="1651735" y="174953"/>
                    <a:pt x="1704814" y="210342"/>
                  </a:cubicBezTo>
                  <a:cubicBezTo>
                    <a:pt x="1712563" y="215508"/>
                    <a:pt x="1719731" y="221676"/>
                    <a:pt x="1728061" y="225841"/>
                  </a:cubicBezTo>
                  <a:cubicBezTo>
                    <a:pt x="1735367" y="229494"/>
                    <a:pt x="1743560" y="231007"/>
                    <a:pt x="1751309" y="233590"/>
                  </a:cubicBezTo>
                  <a:cubicBezTo>
                    <a:pt x="1757097" y="232143"/>
                    <a:pt x="1797614" y="222856"/>
                    <a:pt x="1805553" y="218092"/>
                  </a:cubicBezTo>
                  <a:cubicBezTo>
                    <a:pt x="1858740" y="186179"/>
                    <a:pt x="1778441" y="216796"/>
                    <a:pt x="1844298" y="194844"/>
                  </a:cubicBezTo>
                  <a:cubicBezTo>
                    <a:pt x="1878960" y="142854"/>
                    <a:pt x="1838129" y="193791"/>
                    <a:pt x="1883044" y="163847"/>
                  </a:cubicBezTo>
                  <a:cubicBezTo>
                    <a:pt x="1921131" y="138455"/>
                    <a:pt x="1893199" y="145945"/>
                    <a:pt x="1921790" y="117353"/>
                  </a:cubicBezTo>
                  <a:cubicBezTo>
                    <a:pt x="1934348" y="104795"/>
                    <a:pt x="1983418" y="82664"/>
                    <a:pt x="1991532" y="78607"/>
                  </a:cubicBezTo>
                  <a:cubicBezTo>
                    <a:pt x="2001864" y="68275"/>
                    <a:pt x="2010138" y="55354"/>
                    <a:pt x="2022529" y="47610"/>
                  </a:cubicBezTo>
                  <a:cubicBezTo>
                    <a:pt x="2098705" y="0"/>
                    <a:pt x="2019863" y="73521"/>
                    <a:pt x="2069024" y="24363"/>
                  </a:cubicBezTo>
                  <a:cubicBezTo>
                    <a:pt x="2076773" y="26946"/>
                    <a:pt x="2084417" y="29868"/>
                    <a:pt x="2092271" y="32112"/>
                  </a:cubicBezTo>
                  <a:cubicBezTo>
                    <a:pt x="2102512" y="35038"/>
                    <a:pt x="2113479" y="35666"/>
                    <a:pt x="2123268" y="39861"/>
                  </a:cubicBezTo>
                  <a:cubicBezTo>
                    <a:pt x="2131828" y="43530"/>
                    <a:pt x="2138766" y="50193"/>
                    <a:pt x="2146515" y="55359"/>
                  </a:cubicBezTo>
                  <a:cubicBezTo>
                    <a:pt x="2151681" y="63108"/>
                    <a:pt x="2155953" y="71536"/>
                    <a:pt x="2162014" y="78607"/>
                  </a:cubicBezTo>
                  <a:cubicBezTo>
                    <a:pt x="2171523" y="89701"/>
                    <a:pt x="2193010" y="109603"/>
                    <a:pt x="2193010" y="109603"/>
                  </a:cubicBezTo>
                </a:path>
              </a:pathLst>
            </a:cu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rot="5400000">
              <a:off x="3239294" y="3237706"/>
              <a:ext cx="228600" cy="1588"/>
            </a:xfrm>
            <a:prstGeom prst="straightConnector1">
              <a:avLst/>
            </a:prstGeom>
            <a:ln w="127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613836" y="2998774"/>
              <a:ext cx="228600" cy="1588"/>
            </a:xfrm>
            <a:prstGeom prst="straightConnector1">
              <a:avLst/>
            </a:prstGeom>
            <a:ln w="127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117531" y="2619065"/>
              <a:ext cx="228600" cy="1588"/>
            </a:xfrm>
            <a:prstGeom prst="straightConnector1">
              <a:avLst/>
            </a:prstGeom>
            <a:ln w="127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861809" y="2788255"/>
              <a:ext cx="228600" cy="1588"/>
            </a:xfrm>
            <a:prstGeom prst="straightConnector1">
              <a:avLst/>
            </a:prstGeom>
            <a:ln w="12700">
              <a:solidFill>
                <a:schemeClr val="accent6">
                  <a:lumMod val="20000"/>
                  <a:lumOff val="8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3086894" y="3298407"/>
              <a:ext cx="228600" cy="1588"/>
            </a:xfrm>
            <a:prstGeom prst="straightConnector1">
              <a:avLst/>
            </a:prstGeom>
            <a:ln w="12700">
              <a:solidFill>
                <a:schemeClr val="accent6">
                  <a:lumMod val="20000"/>
                  <a:lumOff val="8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3435606" y="3067224"/>
              <a:ext cx="228600" cy="1588"/>
            </a:xfrm>
            <a:prstGeom prst="straightConnector1">
              <a:avLst/>
            </a:prstGeom>
            <a:ln w="12700">
              <a:solidFill>
                <a:schemeClr val="accent6">
                  <a:lumMod val="20000"/>
                  <a:lumOff val="8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829277" y="6248400"/>
            <a:ext cx="4238523" cy="369332"/>
          </a:xfrm>
          <a:prstGeom prst="rect">
            <a:avLst/>
          </a:prstGeom>
          <a:noFill/>
        </p:spPr>
        <p:txBody>
          <a:bodyPr wrap="none" rtlCol="0">
            <a:spAutoFit/>
          </a:bodyPr>
          <a:lstStyle/>
          <a:p>
            <a:r>
              <a:rPr lang="en-US" dirty="0" smtClean="0">
                <a:latin typeface="Arial" pitchFamily="34" charset="0"/>
                <a:cs typeface="Arial" pitchFamily="34" charset="0"/>
              </a:rPr>
              <a:t>Annotation by Neil Kelley, NREL NWTC</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t>Turbine wakes have a severe impact on power production, depending on inflow angle relative to turbine orientation</a:t>
            </a:r>
            <a:endParaRPr lang="en-US" sz="2800" b="1" dirty="0"/>
          </a:p>
        </p:txBody>
      </p:sp>
      <p:pic>
        <p:nvPicPr>
          <p:cNvPr id="5" name="Content Placeholder 4" descr="Screen shot 2010-10-29 at 9.49.57 PM.png"/>
          <p:cNvPicPr>
            <a:picLocks noGrp="1" noChangeAspect="1"/>
          </p:cNvPicPr>
          <p:nvPr>
            <p:ph idx="1"/>
          </p:nvPr>
        </p:nvPicPr>
        <p:blipFill>
          <a:blip r:embed="rId2"/>
          <a:srcRect b="75030"/>
          <a:stretch>
            <a:fillRect/>
          </a:stretch>
        </p:blipFill>
        <p:spPr>
          <a:xfrm>
            <a:off x="40231" y="1567602"/>
            <a:ext cx="9831902" cy="2784268"/>
          </a:xfrm>
        </p:spPr>
      </p:pic>
      <p:sp>
        <p:nvSpPr>
          <p:cNvPr id="6" name="TextBox 5"/>
          <p:cNvSpPr txBox="1"/>
          <p:nvPr/>
        </p:nvSpPr>
        <p:spPr>
          <a:xfrm>
            <a:off x="186263" y="6129869"/>
            <a:ext cx="8985490" cy="646331"/>
          </a:xfrm>
          <a:prstGeom prst="rect">
            <a:avLst/>
          </a:prstGeom>
          <a:noFill/>
        </p:spPr>
        <p:txBody>
          <a:bodyPr wrap="none" rtlCol="0">
            <a:spAutoFit/>
          </a:bodyPr>
          <a:lstStyle/>
          <a:p>
            <a:r>
              <a:rPr lang="en-US" dirty="0" err="1" smtClean="0"/>
              <a:t>Barthelmie</a:t>
            </a:r>
            <a:r>
              <a:rPr lang="en-US" dirty="0" smtClean="0"/>
              <a:t> R.J., et al. </a:t>
            </a:r>
            <a:r>
              <a:rPr lang="en-US" dirty="0" err="1" smtClean="0"/>
              <a:t>Modelling</a:t>
            </a:r>
            <a:r>
              <a:rPr lang="en-US" dirty="0" smtClean="0"/>
              <a:t> the impact of wakes on power output at </a:t>
            </a:r>
            <a:r>
              <a:rPr lang="en-US" dirty="0" err="1" smtClean="0"/>
              <a:t>Nysted</a:t>
            </a:r>
            <a:r>
              <a:rPr lang="en-US" dirty="0" smtClean="0"/>
              <a:t> </a:t>
            </a:r>
          </a:p>
          <a:p>
            <a:r>
              <a:rPr lang="en-US" dirty="0" smtClean="0"/>
              <a:t>and Horns Rev. In EWEC, Marseille (2009).</a:t>
            </a:r>
            <a:endParaRPr lang="en-US" dirty="0"/>
          </a:p>
        </p:txBody>
      </p:sp>
      <p:pic>
        <p:nvPicPr>
          <p:cNvPr id="7" name="Content Placeholder 4" descr="Screen shot 2010-10-29 at 9.49.57 PM.png"/>
          <p:cNvPicPr>
            <a:picLocks noChangeAspect="1"/>
          </p:cNvPicPr>
          <p:nvPr/>
        </p:nvPicPr>
        <p:blipFill>
          <a:blip r:embed="rId2"/>
          <a:srcRect l="54000" t="79359" r="14727" b="4329"/>
          <a:stretch>
            <a:fillRect/>
          </a:stretch>
        </p:blipFill>
        <p:spPr>
          <a:xfrm>
            <a:off x="5516826" y="4310918"/>
            <a:ext cx="3074725" cy="1818951"/>
          </a:xfrm>
          <a:prstGeom prst="rect">
            <a:avLst/>
          </a:prstGeom>
        </p:spPr>
      </p:pic>
      <p:sp>
        <p:nvSpPr>
          <p:cNvPr id="8" name="TextBox 7"/>
          <p:cNvSpPr txBox="1"/>
          <p:nvPr/>
        </p:nvSpPr>
        <p:spPr>
          <a:xfrm>
            <a:off x="1134542" y="3911612"/>
            <a:ext cx="3502882" cy="646331"/>
          </a:xfrm>
          <a:prstGeom prst="rect">
            <a:avLst/>
          </a:prstGeom>
          <a:solidFill>
            <a:schemeClr val="bg1"/>
          </a:solidFill>
        </p:spPr>
        <p:txBody>
          <a:bodyPr wrap="none" rtlCol="0">
            <a:spAutoFit/>
          </a:bodyPr>
          <a:lstStyle/>
          <a:p>
            <a:r>
              <a:rPr lang="en-US" dirty="0" smtClean="0"/>
              <a:t>1  2  3   4   5   6   7   8   9  10</a:t>
            </a:r>
          </a:p>
          <a:p>
            <a:pPr algn="ctr"/>
            <a:r>
              <a:rPr lang="en-US" dirty="0" smtClean="0"/>
              <a:t>Turbine Number in the Row</a:t>
            </a:r>
            <a:endParaRPr lang="en-US" dirty="0"/>
          </a:p>
        </p:txBody>
      </p:sp>
      <p:grpSp>
        <p:nvGrpSpPr>
          <p:cNvPr id="11" name="Group 10"/>
          <p:cNvGrpSpPr/>
          <p:nvPr/>
        </p:nvGrpSpPr>
        <p:grpSpPr>
          <a:xfrm>
            <a:off x="1134542" y="4351870"/>
            <a:ext cx="4382285" cy="1306728"/>
            <a:chOff x="1134542" y="4351870"/>
            <a:chExt cx="4382285" cy="1306728"/>
          </a:xfrm>
        </p:grpSpPr>
        <p:sp>
          <p:nvSpPr>
            <p:cNvPr id="9" name="Left Brace 8"/>
            <p:cNvSpPr/>
            <p:nvPr/>
          </p:nvSpPr>
          <p:spPr>
            <a:xfrm>
              <a:off x="4927601" y="4351870"/>
              <a:ext cx="589226" cy="1185330"/>
            </a:xfrm>
            <a:prstGeom prst="leftBrace">
              <a:avLst/>
            </a:prstGeom>
            <a:ln w="38100" cmpd="sng">
              <a:solidFill>
                <a:schemeClr val="tx1"/>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134542" y="5012267"/>
              <a:ext cx="3967753" cy="646331"/>
            </a:xfrm>
            <a:prstGeom prst="rect">
              <a:avLst/>
            </a:prstGeom>
            <a:noFill/>
          </p:spPr>
          <p:txBody>
            <a:bodyPr wrap="none" rtlCol="0">
              <a:spAutoFit/>
            </a:bodyPr>
            <a:lstStyle/>
            <a:p>
              <a:r>
                <a:rPr lang="en-US" dirty="0" smtClean="0"/>
                <a:t>Models have a hard time matching</a:t>
              </a:r>
            </a:p>
            <a:p>
              <a:r>
                <a:rPr lang="en-US" dirty="0" smtClean="0"/>
                <a:t>the observations!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 name="Picture 15"/>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10532" y="2597811"/>
            <a:ext cx="5819462" cy="4364597"/>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b="1" dirty="0" smtClean="0"/>
              <a:t>What are the downwind impacts of large wind farms?</a:t>
            </a:r>
            <a:endParaRPr lang="en-US" sz="3600" b="1" dirty="0"/>
          </a:p>
        </p:txBody>
      </p:sp>
      <p:sp>
        <p:nvSpPr>
          <p:cNvPr id="12" name="Text Placeholder 11"/>
          <p:cNvSpPr>
            <a:spLocks noGrp="1"/>
          </p:cNvSpPr>
          <p:nvPr>
            <p:ph type="body" idx="1"/>
          </p:nvPr>
        </p:nvSpPr>
        <p:spPr>
          <a:xfrm>
            <a:off x="250125" y="1846924"/>
            <a:ext cx="4139629" cy="750887"/>
          </a:xfrm>
        </p:spPr>
        <p:txBody>
          <a:bodyPr/>
          <a:lstStyle/>
          <a:p>
            <a:r>
              <a:rPr lang="en-US" sz="1800" b="1" dirty="0" smtClean="0">
                <a:solidFill>
                  <a:schemeClr val="tx1"/>
                </a:solidFill>
              </a:rPr>
              <a:t>Rhodes et al., 2010:</a:t>
            </a:r>
          </a:p>
          <a:p>
            <a:r>
              <a:rPr lang="en-US" sz="1800" b="1" dirty="0" smtClean="0">
                <a:solidFill>
                  <a:schemeClr val="tx1"/>
                </a:solidFill>
              </a:rPr>
              <a:t>Can turbine wakes be detected at </a:t>
            </a:r>
          </a:p>
          <a:p>
            <a:r>
              <a:rPr lang="en-US" sz="1800" b="1" dirty="0" smtClean="0">
                <a:solidFill>
                  <a:schemeClr val="tx1"/>
                </a:solidFill>
              </a:rPr>
              <a:t>the surface? Do they impact crops?</a:t>
            </a:r>
          </a:p>
        </p:txBody>
      </p:sp>
      <p:sp>
        <p:nvSpPr>
          <p:cNvPr id="21" name="Text Placeholder 20"/>
          <p:cNvSpPr>
            <a:spLocks noGrp="1"/>
          </p:cNvSpPr>
          <p:nvPr>
            <p:ph type="body" sz="quarter" idx="3"/>
          </p:nvPr>
        </p:nvSpPr>
        <p:spPr/>
        <p:txBody>
          <a:bodyPr/>
          <a:lstStyle/>
          <a:p>
            <a:endParaRPr lang="en-US"/>
          </a:p>
        </p:txBody>
      </p:sp>
      <p:pic>
        <p:nvPicPr>
          <p:cNvPr id="20" name="Content Placeholder 19" descr="IMG_7574-1.JPG"/>
          <p:cNvPicPr>
            <a:picLocks noGrp="1" noChangeAspect="1"/>
          </p:cNvPicPr>
          <p:nvPr>
            <p:ph sz="half" idx="2"/>
          </p:nvPr>
        </p:nvPicPr>
        <p:blipFill>
          <a:blip r:embed="rId3"/>
          <a:srcRect t="-12422" b="-12422"/>
          <a:stretch>
            <a:fillRect/>
          </a:stretch>
        </p:blipFill>
        <p:spPr>
          <a:xfrm>
            <a:off x="5452532" y="2088899"/>
            <a:ext cx="2878668" cy="2695555"/>
          </a:xfrm>
        </p:spPr>
      </p:pic>
      <p:sp>
        <p:nvSpPr>
          <p:cNvPr id="22" name="TextBox 21"/>
          <p:cNvSpPr txBox="1"/>
          <p:nvPr/>
        </p:nvSpPr>
        <p:spPr>
          <a:xfrm>
            <a:off x="4622799" y="1427073"/>
            <a:ext cx="4258272" cy="923330"/>
          </a:xfrm>
          <a:prstGeom prst="rect">
            <a:avLst/>
          </a:prstGeom>
          <a:noFill/>
        </p:spPr>
        <p:txBody>
          <a:bodyPr wrap="none" rtlCol="0">
            <a:spAutoFit/>
          </a:bodyPr>
          <a:lstStyle/>
          <a:p>
            <a:r>
              <a:rPr lang="en-US" dirty="0" smtClean="0"/>
              <a:t>BLADE – summer 2010, University of</a:t>
            </a:r>
          </a:p>
          <a:p>
            <a:r>
              <a:rPr lang="en-US" dirty="0" smtClean="0"/>
              <a:t>Colorado collaboration</a:t>
            </a:r>
          </a:p>
          <a:p>
            <a:r>
              <a:rPr lang="en-US" dirty="0" smtClean="0"/>
              <a:t>with Iowa State University</a:t>
            </a:r>
            <a:endParaRPr lang="en-US" dirty="0"/>
          </a:p>
        </p:txBody>
      </p:sp>
      <p:pic>
        <p:nvPicPr>
          <p:cNvPr id="26" name="Content Placeholder 6" descr="IMG_7745.JPG"/>
          <p:cNvPicPr>
            <a:picLocks noGrp="1" noChangeAspect="1"/>
          </p:cNvPicPr>
          <p:nvPr>
            <p:ph sz="quarter" idx="4"/>
          </p:nvPr>
        </p:nvPicPr>
        <p:blipFill>
          <a:blip r:embed="rId4" cstate="print"/>
          <a:srcRect t="-12422" b="-12422"/>
          <a:stretch>
            <a:fillRect/>
          </a:stretch>
        </p:blipFill>
        <p:spPr>
          <a:xfrm>
            <a:off x="5452532" y="4386291"/>
            <a:ext cx="2859617" cy="2677715"/>
          </a:xfrm>
        </p:spPr>
      </p:pic>
      <p:sp>
        <p:nvSpPr>
          <p:cNvPr id="29" name="Slide Number Placeholder 2"/>
          <p:cNvSpPr>
            <a:spLocks noGrp="1"/>
          </p:cNvSpPr>
          <p:nvPr>
            <p:ph type="sldNum" sz="quarter" idx="12"/>
          </p:nvPr>
        </p:nvSpPr>
        <p:spPr>
          <a:xfrm>
            <a:off x="12852400" y="5682921"/>
            <a:ext cx="2133600" cy="365125"/>
          </a:xfrm>
        </p:spPr>
        <p:txBody>
          <a:bodyPr/>
          <a:lstStyle/>
          <a:p>
            <a:fld id="{A2713651-7EAE-4AEE-BEF5-2F5D1D9A6082}" type="slidenum">
              <a:rPr lang="en-US" smtClean="0"/>
              <a:pPr/>
              <a:t>26</a:t>
            </a:fld>
            <a:endParaRPr lang="en-US" dirty="0"/>
          </a:p>
        </p:txBody>
      </p:sp>
      <p:sp>
        <p:nvSpPr>
          <p:cNvPr id="30" name="Rectangle 29"/>
          <p:cNvSpPr/>
          <p:nvPr/>
        </p:nvSpPr>
        <p:spPr>
          <a:xfrm>
            <a:off x="549274" y="4352425"/>
            <a:ext cx="4462993" cy="1382450"/>
          </a:xfrm>
          <a:prstGeom prst="rect">
            <a:avLst/>
          </a:prstGeom>
          <a:solidFill>
            <a:schemeClr val="tx1">
              <a:lumMod val="95000"/>
              <a:lumOff val="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21074" y="4625741"/>
            <a:ext cx="1905000" cy="584775"/>
          </a:xfrm>
          <a:prstGeom prst="rect">
            <a:avLst/>
          </a:prstGeom>
          <a:noFill/>
        </p:spPr>
        <p:txBody>
          <a:bodyPr wrap="square" rtlCol="0">
            <a:spAutoFit/>
          </a:bodyPr>
          <a:lstStyle/>
          <a:p>
            <a:r>
              <a:rPr lang="en-US" sz="3200" dirty="0" smtClean="0"/>
              <a:t>Rotor Disk</a:t>
            </a:r>
            <a:endParaRPr lang="en-US" sz="3200" dirty="0"/>
          </a:p>
        </p:txBody>
      </p:sp>
      <p:cxnSp>
        <p:nvCxnSpPr>
          <p:cNvPr id="32" name="Straight Arrow Connector 31"/>
          <p:cNvCxnSpPr/>
          <p:nvPr/>
        </p:nvCxnSpPr>
        <p:spPr>
          <a:xfrm rot="5400000">
            <a:off x="2754046" y="5077119"/>
            <a:ext cx="138324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7206" y="11922"/>
            <a:ext cx="10201276" cy="1754326"/>
          </a:xfrm>
          <a:prstGeom prst="rect">
            <a:avLst/>
          </a:prstGeom>
          <a:noFill/>
        </p:spPr>
        <p:txBody>
          <a:bodyPr wrap="square" rtlCol="0">
            <a:spAutoFit/>
          </a:bodyPr>
          <a:lstStyle/>
          <a:p>
            <a:pPr algn="ctr"/>
            <a:r>
              <a:rPr lang="en-US" sz="3600" b="1" dirty="0" smtClean="0">
                <a:solidFill>
                  <a:schemeClr val="bg1"/>
                </a:solidFill>
              </a:rPr>
              <a:t>Modern wind turbines have rated power </a:t>
            </a:r>
          </a:p>
          <a:p>
            <a:pPr algn="ctr"/>
            <a:r>
              <a:rPr lang="en-US" sz="3600" b="1" dirty="0" smtClean="0">
                <a:solidFill>
                  <a:schemeClr val="bg1"/>
                </a:solidFill>
              </a:rPr>
              <a:t>of 2MW, hub height of 80 m and rotor </a:t>
            </a:r>
          </a:p>
          <a:p>
            <a:pPr algn="ctr"/>
            <a:r>
              <a:rPr lang="en-US" sz="3600" b="1" dirty="0" smtClean="0">
                <a:solidFill>
                  <a:schemeClr val="bg1"/>
                </a:solidFill>
              </a:rPr>
              <a:t>diameter of about 80 m</a:t>
            </a:r>
          </a:p>
        </p:txBody>
      </p:sp>
      <p:pic>
        <p:nvPicPr>
          <p:cNvPr id="3" name="Picture 2" descr="ShallowOffshoreWindStatus.PNG"/>
          <p:cNvPicPr>
            <a:picLocks noChangeAspect="1"/>
          </p:cNvPicPr>
          <p:nvPr/>
        </p:nvPicPr>
        <p:blipFill>
          <a:blip r:embed="rId3"/>
          <a:stretch>
            <a:fillRect/>
          </a:stretch>
        </p:blipFill>
        <p:spPr>
          <a:xfrm>
            <a:off x="0" y="11921"/>
            <a:ext cx="9144000" cy="6682153"/>
          </a:xfrm>
          <a:prstGeom prst="rect">
            <a:avLst/>
          </a:prstGeom>
        </p:spPr>
      </p:pic>
      <p:sp>
        <p:nvSpPr>
          <p:cNvPr id="4" name="TextBox 3"/>
          <p:cNvSpPr txBox="1"/>
          <p:nvPr/>
        </p:nvSpPr>
        <p:spPr>
          <a:xfrm>
            <a:off x="4622803" y="6536273"/>
            <a:ext cx="3275769" cy="369332"/>
          </a:xfrm>
          <a:prstGeom prst="rect">
            <a:avLst/>
          </a:prstGeom>
          <a:noFill/>
        </p:spPr>
        <p:txBody>
          <a:bodyPr wrap="none" rtlCol="0">
            <a:spAutoFit/>
          </a:bodyPr>
          <a:lstStyle/>
          <a:p>
            <a:r>
              <a:rPr lang="en-US" dirty="0" smtClean="0"/>
              <a:t>Mike Robinson, NREL NWTC</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3" descr="wind_turbine_BKG_Right"/>
          <p:cNvPicPr>
            <a:picLocks noChangeAspect="1" noChangeArrowheads="1"/>
          </p:cNvPicPr>
          <p:nvPr/>
        </p:nvPicPr>
        <p:blipFill>
          <a:blip r:embed="rId2" cstate="print"/>
          <a:srcRect b="11501"/>
          <a:stretch>
            <a:fillRect/>
          </a:stretch>
        </p:blipFill>
        <p:spPr bwMode="auto">
          <a:xfrm>
            <a:off x="4520969" y="0"/>
            <a:ext cx="4623031" cy="6858000"/>
          </a:xfrm>
          <a:prstGeom prst="rect">
            <a:avLst/>
          </a:prstGeom>
          <a:ln>
            <a:noFill/>
          </a:ln>
          <a:effectLst>
            <a:softEdge rad="112500"/>
          </a:effectLst>
        </p:spPr>
      </p:pic>
      <p:sp>
        <p:nvSpPr>
          <p:cNvPr id="3" name="Content Placeholder 2"/>
          <p:cNvSpPr>
            <a:spLocks noGrp="1"/>
          </p:cNvSpPr>
          <p:nvPr>
            <p:ph idx="1"/>
          </p:nvPr>
        </p:nvSpPr>
        <p:spPr>
          <a:xfrm>
            <a:off x="549275" y="1457325"/>
            <a:ext cx="8236513" cy="4729162"/>
          </a:xfrm>
        </p:spPr>
        <p:txBody>
          <a:bodyPr>
            <a:normAutofit lnSpcReduction="10000"/>
          </a:bodyPr>
          <a:lstStyle/>
          <a:p>
            <a:r>
              <a:rPr lang="en-US" sz="3200" b="1" dirty="0" smtClean="0">
                <a:solidFill>
                  <a:schemeClr val="accent1">
                    <a:lumMod val="75000"/>
                  </a:schemeClr>
                </a:solidFill>
              </a:rPr>
              <a:t>Wind is renewable domestic resource</a:t>
            </a:r>
          </a:p>
          <a:p>
            <a:r>
              <a:rPr lang="en-US" sz="3200" b="1" dirty="0" smtClean="0">
                <a:solidFill>
                  <a:schemeClr val="accent1">
                    <a:lumMod val="75000"/>
                  </a:schemeClr>
                </a:solidFill>
              </a:rPr>
              <a:t>Minimal CO</a:t>
            </a:r>
            <a:r>
              <a:rPr lang="en-US" sz="3200" b="1" baseline="-25000" dirty="0" smtClean="0">
                <a:solidFill>
                  <a:schemeClr val="accent1">
                    <a:lumMod val="75000"/>
                  </a:schemeClr>
                </a:solidFill>
              </a:rPr>
              <a:t>2</a:t>
            </a:r>
            <a:r>
              <a:rPr lang="en-US" sz="3200" b="1" dirty="0" smtClean="0">
                <a:solidFill>
                  <a:schemeClr val="accent1">
                    <a:lumMod val="75000"/>
                  </a:schemeClr>
                </a:solidFill>
              </a:rPr>
              <a:t> emissions  </a:t>
            </a:r>
          </a:p>
          <a:p>
            <a:r>
              <a:rPr lang="en-US" sz="3200" b="1" dirty="0" smtClean="0">
                <a:solidFill>
                  <a:schemeClr val="accent1">
                    <a:lumMod val="75000"/>
                  </a:schemeClr>
                </a:solidFill>
              </a:rPr>
              <a:t>No water requirements</a:t>
            </a:r>
          </a:p>
          <a:p>
            <a:r>
              <a:rPr lang="en-US" sz="3200" b="1" dirty="0" smtClean="0">
                <a:solidFill>
                  <a:schemeClr val="accent1">
                    <a:lumMod val="75000"/>
                  </a:schemeClr>
                </a:solidFill>
              </a:rPr>
              <a:t>Wind turbines/farms are mature technology </a:t>
            </a:r>
          </a:p>
          <a:p>
            <a:r>
              <a:rPr lang="en-US" sz="3200" b="1" dirty="0" smtClean="0">
                <a:solidFill>
                  <a:schemeClr val="accent1">
                    <a:lumMod val="75000"/>
                  </a:schemeClr>
                </a:solidFill>
              </a:rPr>
              <a:t>Wind technology scales </a:t>
            </a:r>
          </a:p>
          <a:p>
            <a:r>
              <a:rPr lang="en-US" sz="3200" b="1" dirty="0" smtClean="0">
                <a:solidFill>
                  <a:schemeClr val="accent1">
                    <a:lumMod val="75000"/>
                  </a:schemeClr>
                </a:solidFill>
              </a:rPr>
              <a:t>Potential to generate jobs locally</a:t>
            </a:r>
          </a:p>
          <a:p>
            <a:endParaRPr lang="en-US" sz="3200" b="1" dirty="0" smtClean="0"/>
          </a:p>
          <a:p>
            <a:endParaRPr lang="en-US" sz="3200" b="1" dirty="0"/>
          </a:p>
        </p:txBody>
      </p:sp>
      <p:sp>
        <p:nvSpPr>
          <p:cNvPr id="4" name="TextBox 3"/>
          <p:cNvSpPr txBox="1"/>
          <p:nvPr/>
        </p:nvSpPr>
        <p:spPr>
          <a:xfrm>
            <a:off x="2234456" y="171450"/>
            <a:ext cx="4573025" cy="646331"/>
          </a:xfrm>
          <a:prstGeom prst="rect">
            <a:avLst/>
          </a:prstGeom>
          <a:noFill/>
        </p:spPr>
        <p:txBody>
          <a:bodyPr wrap="square" rtlCol="0">
            <a:spAutoFit/>
          </a:bodyPr>
          <a:lstStyle/>
          <a:p>
            <a:r>
              <a:rPr lang="en-US" sz="3600" b="1" dirty="0" smtClean="0">
                <a:solidFill>
                  <a:schemeClr val="accent1">
                    <a:lumMod val="75000"/>
                  </a:schemeClr>
                </a:solidFill>
              </a:rPr>
              <a:t>Why wind energy? </a:t>
            </a:r>
            <a:endParaRPr lang="en-US" sz="36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288626" y="-671342"/>
            <a:ext cx="8586592" cy="1336956"/>
          </a:xfrm>
        </p:spPr>
        <p:txBody>
          <a:bodyPr>
            <a:normAutofit/>
          </a:bodyPr>
          <a:lstStyle/>
          <a:p>
            <a:pPr eaLnBrk="1" hangingPunct="1"/>
            <a:r>
              <a:rPr lang="en-US" sz="3200" b="1" dirty="0" smtClean="0"/>
              <a:t>This is an exciting time for wind energy!</a:t>
            </a:r>
          </a:p>
        </p:txBody>
      </p:sp>
      <p:grpSp>
        <p:nvGrpSpPr>
          <p:cNvPr id="3" name="Group 13"/>
          <p:cNvGrpSpPr/>
          <p:nvPr/>
        </p:nvGrpSpPr>
        <p:grpSpPr>
          <a:xfrm>
            <a:off x="4854168" y="907864"/>
            <a:ext cx="3946851" cy="2597354"/>
            <a:chOff x="3091503" y="4124121"/>
            <a:chExt cx="3946851" cy="2597354"/>
          </a:xfrm>
        </p:grpSpPr>
        <p:pic>
          <p:nvPicPr>
            <p:cNvPr id="6153" name="Picture 12" descr="UniflyHornsRev.jpg"/>
            <p:cNvPicPr>
              <a:picLocks noChangeAspect="1"/>
            </p:cNvPicPr>
            <p:nvPr/>
          </p:nvPicPr>
          <p:blipFill>
            <a:blip r:embed="rId2" cstate="print"/>
            <a:srcRect t="14635"/>
            <a:stretch>
              <a:fillRect/>
            </a:stretch>
          </p:blipFill>
          <p:spPr bwMode="auto">
            <a:xfrm>
              <a:off x="3648075" y="5037137"/>
              <a:ext cx="2832100" cy="1684338"/>
            </a:xfrm>
            <a:prstGeom prst="rect">
              <a:avLst/>
            </a:prstGeom>
            <a:noFill/>
            <a:ln w="9525">
              <a:noFill/>
              <a:miter lim="800000"/>
              <a:headEnd/>
              <a:tailEnd/>
            </a:ln>
          </p:spPr>
        </p:pic>
        <p:sp>
          <p:nvSpPr>
            <p:cNvPr id="6154" name="TextBox 13"/>
            <p:cNvSpPr txBox="1">
              <a:spLocks noChangeArrowheads="1"/>
            </p:cNvSpPr>
            <p:nvPr/>
          </p:nvSpPr>
          <p:spPr bwMode="auto">
            <a:xfrm>
              <a:off x="3091503" y="4124121"/>
              <a:ext cx="3946851" cy="923330"/>
            </a:xfrm>
            <a:prstGeom prst="rect">
              <a:avLst/>
            </a:prstGeom>
            <a:noFill/>
            <a:ln w="9525">
              <a:noFill/>
              <a:miter lim="800000"/>
              <a:headEnd/>
              <a:tailEnd/>
            </a:ln>
          </p:spPr>
          <p:txBody>
            <a:bodyPr wrap="none">
              <a:spAutoFit/>
            </a:bodyPr>
            <a:lstStyle/>
            <a:p>
              <a:pPr algn="ctr"/>
              <a:r>
                <a:rPr lang="en-US" dirty="0"/>
                <a:t>Turbine wakes</a:t>
              </a:r>
              <a:r>
                <a:rPr lang="en-US" dirty="0" smtClean="0"/>
                <a:t> can be studied with</a:t>
              </a:r>
            </a:p>
            <a:p>
              <a:pPr algn="ctr"/>
              <a:r>
                <a:rPr lang="en-US" dirty="0" smtClean="0"/>
                <a:t>remote sensing equipment and </a:t>
              </a:r>
            </a:p>
            <a:p>
              <a:pPr algn="ctr"/>
              <a:r>
                <a:rPr lang="en-US" dirty="0" smtClean="0"/>
                <a:t>simulated to quantify impact</a:t>
              </a:r>
              <a:endParaRPr lang="en-US" dirty="0"/>
            </a:p>
          </p:txBody>
        </p:sp>
      </p:grpSp>
      <p:grpSp>
        <p:nvGrpSpPr>
          <p:cNvPr id="5" name="Group 21"/>
          <p:cNvGrpSpPr/>
          <p:nvPr/>
        </p:nvGrpSpPr>
        <p:grpSpPr>
          <a:xfrm>
            <a:off x="150809" y="1216425"/>
            <a:ext cx="4484145" cy="3641386"/>
            <a:chOff x="320139" y="1673616"/>
            <a:chExt cx="4484145" cy="3641385"/>
          </a:xfrm>
        </p:grpSpPr>
        <p:pic>
          <p:nvPicPr>
            <p:cNvPr id="15" name="Picture 21" descr="summerpowercurve_UequivTI.jpg"/>
            <p:cNvPicPr>
              <a:picLocks noChangeAspect="1"/>
            </p:cNvPicPr>
            <p:nvPr/>
          </p:nvPicPr>
          <p:blipFill>
            <a:blip r:embed="rId3"/>
            <a:srcRect l="7561" t="11139" r="10397" b="4950"/>
            <a:stretch>
              <a:fillRect/>
            </a:stretch>
          </p:blipFill>
          <p:spPr bwMode="auto">
            <a:xfrm>
              <a:off x="758325" y="1673616"/>
              <a:ext cx="3450931" cy="2695184"/>
            </a:xfrm>
            <a:prstGeom prst="rect">
              <a:avLst/>
            </a:prstGeom>
            <a:noFill/>
            <a:ln w="9525">
              <a:noFill/>
              <a:miter lim="800000"/>
              <a:headEnd/>
              <a:tailEnd/>
            </a:ln>
          </p:spPr>
        </p:pic>
        <p:sp>
          <p:nvSpPr>
            <p:cNvPr id="16" name="TextBox 15"/>
            <p:cNvSpPr txBox="1"/>
            <p:nvPr/>
          </p:nvSpPr>
          <p:spPr>
            <a:xfrm>
              <a:off x="320139" y="4391671"/>
              <a:ext cx="4484145" cy="923330"/>
            </a:xfrm>
            <a:prstGeom prst="rect">
              <a:avLst/>
            </a:prstGeom>
            <a:noFill/>
          </p:spPr>
          <p:txBody>
            <a:bodyPr wrap="none" rtlCol="0">
              <a:spAutoFit/>
            </a:bodyPr>
            <a:lstStyle/>
            <a:p>
              <a:r>
                <a:rPr lang="en-US" b="1" dirty="0" smtClean="0"/>
                <a:t>Power production issues can be </a:t>
              </a:r>
            </a:p>
            <a:p>
              <a:r>
                <a:rPr lang="en-US" b="1" dirty="0" smtClean="0"/>
                <a:t>unraveled with new instruments </a:t>
              </a:r>
            </a:p>
            <a:p>
              <a:r>
                <a:rPr lang="en-US" b="1" dirty="0" smtClean="0"/>
                <a:t>and new focus on atmospheric science</a:t>
              </a:r>
            </a:p>
          </p:txBody>
        </p:sp>
      </p:grpSp>
      <p:sp>
        <p:nvSpPr>
          <p:cNvPr id="20" name="Rectangle 19"/>
          <p:cNvSpPr/>
          <p:nvPr/>
        </p:nvSpPr>
        <p:spPr>
          <a:xfrm>
            <a:off x="68497" y="5393048"/>
            <a:ext cx="4737540" cy="923330"/>
          </a:xfrm>
          <a:prstGeom prst="rect">
            <a:avLst/>
          </a:prstGeom>
          <a:solidFill>
            <a:srgbClr val="FFFF00"/>
          </a:solidFill>
        </p:spPr>
        <p:txBody>
          <a:bodyPr wrap="square">
            <a:spAutoFit/>
          </a:bodyPr>
          <a:lstStyle/>
          <a:p>
            <a:pPr algn="ctr"/>
            <a:r>
              <a:rPr lang="en-US" b="1" dirty="0" smtClean="0"/>
              <a:t>Julie K. Lundquist</a:t>
            </a:r>
          </a:p>
          <a:p>
            <a:pPr algn="ctr"/>
            <a:r>
              <a:rPr lang="en-US" b="1" dirty="0" smtClean="0">
                <a:hlinkClick r:id="rId4"/>
              </a:rPr>
              <a:t>Julie.Lundquist@colorado.edu</a:t>
            </a:r>
            <a:endParaRPr lang="en-US" b="1" dirty="0" smtClean="0"/>
          </a:p>
          <a:p>
            <a:pPr algn="ctr"/>
            <a:r>
              <a:rPr lang="en-US" b="1" dirty="0" smtClean="0"/>
              <a:t>http://</a:t>
            </a:r>
            <a:r>
              <a:rPr lang="en-US" b="1" dirty="0" err="1" smtClean="0"/>
              <a:t>atoc.colorado.edu/~jlundqui</a:t>
            </a:r>
            <a:endParaRPr lang="en-US" b="1" dirty="0"/>
          </a:p>
        </p:txBody>
      </p:sp>
      <p:grpSp>
        <p:nvGrpSpPr>
          <p:cNvPr id="27" name="Group 26"/>
          <p:cNvGrpSpPr/>
          <p:nvPr/>
        </p:nvGrpSpPr>
        <p:grpSpPr>
          <a:xfrm>
            <a:off x="4953549" y="3966260"/>
            <a:ext cx="4192674" cy="2306913"/>
            <a:chOff x="4953549" y="3966260"/>
            <a:chExt cx="4192674" cy="2306913"/>
          </a:xfrm>
        </p:grpSpPr>
        <p:pic>
          <p:nvPicPr>
            <p:cNvPr id="25" name="Picture 24" descr="TimeOfDayProduction.PNG"/>
            <p:cNvPicPr>
              <a:picLocks noChangeAspect="1"/>
            </p:cNvPicPr>
            <p:nvPr/>
          </p:nvPicPr>
          <p:blipFill>
            <a:blip r:embed="rId5"/>
            <a:stretch>
              <a:fillRect/>
            </a:stretch>
          </p:blipFill>
          <p:spPr>
            <a:xfrm>
              <a:off x="5628865" y="4512923"/>
              <a:ext cx="2630298" cy="1760250"/>
            </a:xfrm>
            <a:prstGeom prst="rect">
              <a:avLst/>
            </a:prstGeom>
          </p:spPr>
        </p:pic>
        <p:sp>
          <p:nvSpPr>
            <p:cNvPr id="26" name="TextBox 25"/>
            <p:cNvSpPr txBox="1"/>
            <p:nvPr/>
          </p:nvSpPr>
          <p:spPr>
            <a:xfrm>
              <a:off x="4953549" y="3966260"/>
              <a:ext cx="4192674" cy="646331"/>
            </a:xfrm>
            <a:prstGeom prst="rect">
              <a:avLst/>
            </a:prstGeom>
            <a:noFill/>
          </p:spPr>
          <p:txBody>
            <a:bodyPr wrap="none" rtlCol="0">
              <a:spAutoFit/>
            </a:bodyPr>
            <a:lstStyle/>
            <a:p>
              <a:r>
                <a:rPr lang="en-US" dirty="0" smtClean="0"/>
                <a:t>Forecasting skill can support</a:t>
              </a:r>
            </a:p>
            <a:p>
              <a:r>
                <a:rPr lang="en-US" dirty="0" smtClean="0"/>
                <a:t>high grid penetration of wind energy</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1336956"/>
          </a:xfrm>
        </p:spPr>
        <p:txBody>
          <a:bodyPr/>
          <a:lstStyle/>
          <a:p>
            <a:r>
              <a:rPr lang="en-US" b="1" dirty="0" smtClean="0"/>
              <a:t>Today’s discussion on harnessing the wind…</a:t>
            </a:r>
            <a:endParaRPr lang="en-US" b="1" dirty="0"/>
          </a:p>
        </p:txBody>
      </p:sp>
      <p:sp>
        <p:nvSpPr>
          <p:cNvPr id="3" name="Content Placeholder 2"/>
          <p:cNvSpPr>
            <a:spLocks noGrp="1"/>
          </p:cNvSpPr>
          <p:nvPr>
            <p:ph idx="1"/>
          </p:nvPr>
        </p:nvSpPr>
        <p:spPr/>
        <p:txBody>
          <a:bodyPr>
            <a:normAutofit/>
          </a:bodyPr>
          <a:lstStyle/>
          <a:p>
            <a:pPr>
              <a:buFont typeface="Arial"/>
              <a:buChar char="•"/>
            </a:pPr>
            <a:r>
              <a:rPr lang="en-US" sz="2800" dirty="0" smtClean="0">
                <a:solidFill>
                  <a:srgbClr val="005C9E"/>
                </a:solidFill>
              </a:rPr>
              <a:t>Recent historical developments</a:t>
            </a:r>
          </a:p>
          <a:p>
            <a:pPr>
              <a:buFont typeface="Arial"/>
              <a:buChar char="•"/>
            </a:pPr>
            <a:r>
              <a:rPr lang="en-US" sz="2800" dirty="0" smtClean="0">
                <a:solidFill>
                  <a:srgbClr val="005C9E"/>
                </a:solidFill>
              </a:rPr>
              <a:t>Domestic wind resources and how we use them</a:t>
            </a:r>
          </a:p>
          <a:p>
            <a:pPr>
              <a:buFont typeface="Arial"/>
              <a:buChar char="•"/>
            </a:pPr>
            <a:r>
              <a:rPr lang="en-US" sz="2800" dirty="0" smtClean="0">
                <a:solidFill>
                  <a:srgbClr val="005C9E"/>
                </a:solidFill>
              </a:rPr>
              <a:t>Exciting technical challenges</a:t>
            </a:r>
          </a:p>
          <a:p>
            <a:pPr>
              <a:buFont typeface="Arial"/>
              <a:buChar char="•"/>
            </a:pPr>
            <a:r>
              <a:rPr lang="en-US" sz="2800" dirty="0" smtClean="0">
                <a:solidFill>
                  <a:srgbClr val="005C9E"/>
                </a:solidFill>
              </a:rPr>
              <a:t>CODA: A few suggestions for exercises</a:t>
            </a:r>
          </a:p>
          <a:p>
            <a:endParaRPr lang="en-US" sz="2800" dirty="0" smtClean="0"/>
          </a:p>
          <a:p>
            <a:pPr>
              <a:buFont typeface="Arial"/>
              <a:buChar char="•"/>
            </a:pPr>
            <a:endParaRPr lang="en-US" sz="2800" dirty="0"/>
          </a:p>
        </p:txBody>
      </p:sp>
      <p:pic>
        <p:nvPicPr>
          <p:cNvPr id="5" name="Picture 3" descr="wind_turbine_BKG_Right"/>
          <p:cNvPicPr>
            <a:picLocks noChangeAspect="1" noChangeArrowheads="1"/>
          </p:cNvPicPr>
          <p:nvPr/>
        </p:nvPicPr>
        <p:blipFill>
          <a:blip r:embed="rId2" cstate="print"/>
          <a:srcRect b="11501"/>
          <a:stretch>
            <a:fillRect/>
          </a:stretch>
        </p:blipFill>
        <p:spPr bwMode="auto">
          <a:xfrm>
            <a:off x="4520969" y="0"/>
            <a:ext cx="4623031" cy="6858000"/>
          </a:xfrm>
          <a:prstGeom prst="rect">
            <a:avLst/>
          </a:prstGeom>
          <a:ln>
            <a:noFill/>
          </a:ln>
          <a:effectLst>
            <a:softEdge rad="112500"/>
          </a:effectLst>
        </p:spPr>
      </p:pic>
      <p:pic>
        <p:nvPicPr>
          <p:cNvPr id="6" name="Picture 9"/>
          <p:cNvPicPr>
            <a:picLocks noChangeAspect="1" noChangeArrowheads="1"/>
          </p:cNvPicPr>
          <p:nvPr/>
        </p:nvPicPr>
        <p:blipFill>
          <a:blip r:embed="rId3"/>
          <a:srcRect/>
          <a:stretch>
            <a:fillRect/>
          </a:stretch>
        </p:blipFill>
        <p:spPr bwMode="auto">
          <a:xfrm>
            <a:off x="360325" y="4082895"/>
            <a:ext cx="3974613" cy="2598615"/>
          </a:xfrm>
          <a:prstGeom prst="rect">
            <a:avLst/>
          </a:prstGeom>
          <a:noFill/>
          <a:ln w="9525">
            <a:noFill/>
            <a:miter lim="800000"/>
            <a:headEnd/>
            <a:tailEnd/>
          </a:ln>
        </p:spPr>
      </p:pic>
      <p:pic>
        <p:nvPicPr>
          <p:cNvPr id="7" name="Picture 11"/>
          <p:cNvPicPr>
            <a:picLocks noChangeAspect="1" noChangeArrowheads="1"/>
          </p:cNvPicPr>
          <p:nvPr/>
        </p:nvPicPr>
        <p:blipFill>
          <a:blip r:embed="rId4"/>
          <a:srcRect/>
          <a:stretch>
            <a:fillRect/>
          </a:stretch>
        </p:blipFill>
        <p:spPr bwMode="auto">
          <a:xfrm>
            <a:off x="4808579" y="4065962"/>
            <a:ext cx="3974613" cy="2639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few wind-related exercises</a:t>
            </a:r>
            <a:endParaRPr lang="en-US" b="1" dirty="0"/>
          </a:p>
        </p:txBody>
      </p:sp>
      <p:sp>
        <p:nvSpPr>
          <p:cNvPr id="4" name="Content Placeholder 3"/>
          <p:cNvSpPr>
            <a:spLocks noGrp="1"/>
          </p:cNvSpPr>
          <p:nvPr>
            <p:ph idx="1"/>
          </p:nvPr>
        </p:nvSpPr>
        <p:spPr/>
        <p:txBody>
          <a:bodyPr>
            <a:normAutofit lnSpcReduction="10000"/>
          </a:bodyPr>
          <a:lstStyle/>
          <a:p>
            <a:r>
              <a:rPr lang="en-US" dirty="0" smtClean="0"/>
              <a:t>Define and understand “capacity factor” – a 1.5MW turbine does not always produce 1.5MW</a:t>
            </a:r>
          </a:p>
          <a:p>
            <a:r>
              <a:rPr lang="en-US" dirty="0" smtClean="0"/>
              <a:t>How many turbines of a given size and a given capacity factor would need to be deployed to provide a given percentage of US electrical needs?</a:t>
            </a:r>
          </a:p>
          <a:p>
            <a:r>
              <a:rPr lang="en-US" dirty="0" smtClean="0"/>
              <a:t>What would be the impact of introducing electric cars onto the utility of wind-generated electricity?</a:t>
            </a:r>
          </a:p>
          <a:p>
            <a:r>
              <a:rPr lang="en-US" dirty="0" smtClean="0"/>
              <a:t>Map the evolution of a wind turbine wake and define the “optimal” downwind location of turbine #2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09600" y="228600"/>
            <a:ext cx="7772400" cy="914400"/>
          </a:xfrm>
        </p:spPr>
        <p:txBody>
          <a:bodyPr>
            <a:noAutofit/>
          </a:bodyPr>
          <a:lstStyle/>
          <a:p>
            <a:pPr eaLnBrk="1" hangingPunct="1"/>
            <a:r>
              <a:rPr lang="en-US" sz="2800" b="1" dirty="0"/>
              <a:t>Early</a:t>
            </a:r>
            <a:r>
              <a:rPr lang="en-US" sz="2800" b="1" dirty="0" smtClean="0"/>
              <a:t> electric </a:t>
            </a:r>
            <a:r>
              <a:rPr lang="en-US" sz="2800" b="1" dirty="0"/>
              <a:t>w</a:t>
            </a:r>
            <a:r>
              <a:rPr lang="en-US" sz="2800" b="1" dirty="0" smtClean="0"/>
              <a:t>ind </a:t>
            </a:r>
            <a:r>
              <a:rPr lang="en-US" sz="2800" b="1" dirty="0"/>
              <a:t>t</a:t>
            </a:r>
            <a:r>
              <a:rPr lang="en-US" sz="2800" b="1" dirty="0" smtClean="0"/>
              <a:t>urbines </a:t>
            </a:r>
            <a:r>
              <a:rPr lang="en-US" sz="2800" b="1" dirty="0"/>
              <a:t>helped</a:t>
            </a:r>
            <a:r>
              <a:rPr lang="en-US" sz="2800" b="1" dirty="0" smtClean="0"/>
              <a:t> electrify </a:t>
            </a:r>
            <a:r>
              <a:rPr lang="en-US" sz="2800" b="1" dirty="0"/>
              <a:t>r</a:t>
            </a:r>
            <a:r>
              <a:rPr lang="en-US" sz="2800" b="1" dirty="0" smtClean="0"/>
              <a:t>emote farms </a:t>
            </a:r>
            <a:r>
              <a:rPr lang="en-US" sz="2800" b="1" dirty="0"/>
              <a:t>in the early 1900’s</a:t>
            </a:r>
          </a:p>
        </p:txBody>
      </p:sp>
      <p:pic>
        <p:nvPicPr>
          <p:cNvPr id="35843" name="Picture 3" descr="jacobs wind charger"/>
          <p:cNvPicPr>
            <a:picLocks noChangeAspect="1" noChangeArrowheads="1"/>
          </p:cNvPicPr>
          <p:nvPr/>
        </p:nvPicPr>
        <p:blipFill>
          <a:blip r:embed="rId3"/>
          <a:srcRect/>
          <a:stretch>
            <a:fillRect/>
          </a:stretch>
        </p:blipFill>
        <p:spPr bwMode="auto">
          <a:xfrm>
            <a:off x="457200" y="1524000"/>
            <a:ext cx="3695700" cy="4495800"/>
          </a:xfrm>
          <a:prstGeom prst="rect">
            <a:avLst/>
          </a:prstGeom>
          <a:noFill/>
          <a:ln w="9525">
            <a:noFill/>
            <a:miter lim="800000"/>
            <a:headEnd/>
            <a:tailEnd/>
          </a:ln>
        </p:spPr>
      </p:pic>
      <p:pic>
        <p:nvPicPr>
          <p:cNvPr id="35844" name="Picture 2" descr="http://www.antiqueradio.com/images/Mar02-Russell-Wind-Fig3.jpg"/>
          <p:cNvPicPr>
            <a:picLocks noChangeAspect="1" noChangeArrowheads="1"/>
          </p:cNvPicPr>
          <p:nvPr/>
        </p:nvPicPr>
        <p:blipFill>
          <a:blip r:embed="rId4"/>
          <a:srcRect/>
          <a:stretch>
            <a:fillRect/>
          </a:stretch>
        </p:blipFill>
        <p:spPr bwMode="auto">
          <a:xfrm>
            <a:off x="4876800" y="1524000"/>
            <a:ext cx="3451225" cy="4572000"/>
          </a:xfrm>
          <a:prstGeom prst="rect">
            <a:avLst/>
          </a:prstGeom>
          <a:noFill/>
          <a:ln w="9525">
            <a:noFill/>
            <a:miter lim="800000"/>
            <a:headEnd/>
            <a:tailEnd/>
          </a:ln>
        </p:spPr>
      </p:pic>
      <p:sp>
        <p:nvSpPr>
          <p:cNvPr id="5" name="TextBox 4"/>
          <p:cNvSpPr txBox="1"/>
          <p:nvPr/>
        </p:nvSpPr>
        <p:spPr>
          <a:xfrm>
            <a:off x="203202" y="6400802"/>
            <a:ext cx="7169826" cy="646331"/>
          </a:xfrm>
          <a:prstGeom prst="rect">
            <a:avLst/>
          </a:prstGeom>
          <a:noFill/>
        </p:spPr>
        <p:txBody>
          <a:bodyPr wrap="none" rtlCol="0">
            <a:spAutoFit/>
          </a:bodyPr>
          <a:lstStyle/>
          <a:p>
            <a:r>
              <a:rPr lang="en-US" dirty="0" smtClean="0"/>
              <a:t>Figure courtesy Richard Lawrence &amp; Joe Rand, </a:t>
            </a:r>
            <a:r>
              <a:rPr lang="en-US" dirty="0" err="1" smtClean="0"/>
              <a:t>www.kidwind.org</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dirty="0" smtClean="0"/>
              <a:t>National Renewable Energy Laboratory                                                                                                                                       Innovation for Our Energy Future</a:t>
            </a:r>
          </a:p>
        </p:txBody>
      </p:sp>
      <p:pic>
        <p:nvPicPr>
          <p:cNvPr id="12291" name="Picture 4" descr="2009Jan02_Evolution of Wind Technology Internationl v01 copy"/>
          <p:cNvPicPr>
            <a:picLocks noChangeAspect="1" noChangeArrowheads="1"/>
          </p:cNvPicPr>
          <p:nvPr/>
        </p:nvPicPr>
        <p:blipFill>
          <a:blip r:embed="rId2" cstate="print">
            <a:clrChange>
              <a:clrFrom>
                <a:srgbClr val="C2D2EB"/>
              </a:clrFrom>
              <a:clrTo>
                <a:srgbClr val="C2D2EB">
                  <a:alpha val="0"/>
                </a:srgbClr>
              </a:clrTo>
            </a:clrChange>
          </a:blip>
          <a:srcRect/>
          <a:stretch>
            <a:fillRect/>
          </a:stretch>
        </p:blipFill>
        <p:spPr bwMode="auto">
          <a:xfrm>
            <a:off x="0" y="298990"/>
            <a:ext cx="9144000" cy="5919787"/>
          </a:xfrm>
          <a:prstGeom prst="rect">
            <a:avLst/>
          </a:prstGeom>
          <a:noFill/>
          <a:ln w="9525">
            <a:noFill/>
            <a:miter lim="800000"/>
            <a:headEnd/>
            <a:tailEnd/>
          </a:ln>
        </p:spPr>
      </p:pic>
      <p:sp>
        <p:nvSpPr>
          <p:cNvPr id="5" name="TextBox 4"/>
          <p:cNvSpPr txBox="1"/>
          <p:nvPr/>
        </p:nvSpPr>
        <p:spPr>
          <a:xfrm>
            <a:off x="3640667" y="6275668"/>
            <a:ext cx="3275769" cy="369332"/>
          </a:xfrm>
          <a:prstGeom prst="rect">
            <a:avLst/>
          </a:prstGeom>
          <a:noFill/>
        </p:spPr>
        <p:txBody>
          <a:bodyPr wrap="none" rtlCol="0">
            <a:spAutoFit/>
          </a:bodyPr>
          <a:lstStyle/>
          <a:p>
            <a:r>
              <a:rPr lang="en-US" dirty="0" smtClean="0"/>
              <a:t>Mike Robinson, NREL NWTC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7" name="Picture 2" descr="GE 3"/>
          <p:cNvPicPr>
            <a:picLocks noChangeAspect="1" noChangeArrowheads="1"/>
          </p:cNvPicPr>
          <p:nvPr/>
        </p:nvPicPr>
        <p:blipFill>
          <a:blip r:embed="rId2" cstate="print"/>
          <a:srcRect l="8200" t="18800" r="47000" b="6000"/>
          <a:stretch>
            <a:fillRect/>
          </a:stretch>
        </p:blipFill>
        <p:spPr bwMode="auto">
          <a:xfrm>
            <a:off x="4584700" y="1119188"/>
            <a:ext cx="4078288" cy="5130800"/>
          </a:xfrm>
          <a:prstGeom prst="rect">
            <a:avLst/>
          </a:prstGeom>
          <a:noFill/>
          <a:ln w="9525">
            <a:noFill/>
            <a:miter lim="800000"/>
            <a:headEnd/>
            <a:tailEnd/>
          </a:ln>
        </p:spPr>
      </p:pic>
      <p:sp>
        <p:nvSpPr>
          <p:cNvPr id="11268" name="Rectangle 3"/>
          <p:cNvSpPr>
            <a:spLocks noChangeArrowheads="1"/>
          </p:cNvSpPr>
          <p:nvPr/>
        </p:nvSpPr>
        <p:spPr bwMode="auto">
          <a:xfrm>
            <a:off x="173038" y="1031875"/>
            <a:ext cx="4246562" cy="3496342"/>
          </a:xfrm>
          <a:prstGeom prst="rect">
            <a:avLst/>
          </a:prstGeom>
          <a:noFill/>
          <a:ln w="9525">
            <a:noFill/>
            <a:miter lim="800000"/>
            <a:headEnd/>
            <a:tailEnd/>
          </a:ln>
        </p:spPr>
        <p:txBody>
          <a:bodyPr>
            <a:spAutoFit/>
          </a:bodyPr>
          <a:lstStyle/>
          <a:p>
            <a:pPr marL="228600" indent="-228600" defTabSz="914400" fontAlgn="base">
              <a:lnSpc>
                <a:spcPct val="40000"/>
              </a:lnSpc>
              <a:spcBef>
                <a:spcPct val="50000"/>
              </a:spcBef>
              <a:spcAft>
                <a:spcPct val="0"/>
              </a:spcAft>
            </a:pPr>
            <a:endParaRPr lang="en-US" sz="2200" b="1" dirty="0">
              <a:solidFill>
                <a:schemeClr val="accent1"/>
              </a:solidFill>
            </a:endParaRPr>
          </a:p>
          <a:p>
            <a:pPr marL="228600" indent="-228600" defTabSz="914400" fontAlgn="base">
              <a:spcBef>
                <a:spcPct val="70000"/>
              </a:spcBef>
              <a:spcAft>
                <a:spcPct val="0"/>
              </a:spcAft>
              <a:buFontTx/>
              <a:buChar char="•"/>
            </a:pPr>
            <a:r>
              <a:rPr lang="en-US" b="1" dirty="0">
                <a:solidFill>
                  <a:schemeClr val="accent1"/>
                </a:solidFill>
              </a:rPr>
              <a:t>2.5 MW - typical commercial turbine Installation</a:t>
            </a:r>
          </a:p>
          <a:p>
            <a:pPr marL="228600" indent="-228600" defTabSz="914400" fontAlgn="base">
              <a:spcBef>
                <a:spcPct val="70000"/>
              </a:spcBef>
              <a:spcAft>
                <a:spcPct val="0"/>
              </a:spcAft>
              <a:buFontTx/>
              <a:buChar char="•"/>
            </a:pPr>
            <a:r>
              <a:rPr lang="en-US" b="1" dirty="0">
                <a:solidFill>
                  <a:schemeClr val="accent1"/>
                </a:solidFill>
              </a:rPr>
              <a:t>5.0 MW </a:t>
            </a:r>
            <a:r>
              <a:rPr lang="en-US" b="1" dirty="0" smtClean="0">
                <a:solidFill>
                  <a:schemeClr val="accent1"/>
                </a:solidFill>
              </a:rPr>
              <a:t>turbines </a:t>
            </a:r>
            <a:r>
              <a:rPr lang="en-US" b="1" dirty="0">
                <a:solidFill>
                  <a:schemeClr val="accent1"/>
                </a:solidFill>
              </a:rPr>
              <a:t>being installed </a:t>
            </a:r>
            <a:r>
              <a:rPr lang="en-US" b="1" dirty="0" smtClean="0">
                <a:solidFill>
                  <a:schemeClr val="accent1"/>
                </a:solidFill>
              </a:rPr>
              <a:t>offshore </a:t>
            </a:r>
            <a:r>
              <a:rPr lang="en-US" b="1" dirty="0">
                <a:solidFill>
                  <a:schemeClr val="accent1"/>
                </a:solidFill>
              </a:rPr>
              <a:t>in Europe</a:t>
            </a:r>
            <a:endParaRPr lang="en-US" b="1" dirty="0" smtClean="0">
              <a:solidFill>
                <a:schemeClr val="accent1"/>
              </a:solidFill>
            </a:endParaRPr>
          </a:p>
          <a:p>
            <a:pPr marL="228600" indent="-228600" defTabSz="914400" fontAlgn="base">
              <a:spcBef>
                <a:spcPct val="70000"/>
              </a:spcBef>
              <a:spcAft>
                <a:spcPct val="0"/>
              </a:spcAft>
              <a:buFontTx/>
              <a:buChar char="•"/>
            </a:pPr>
            <a:r>
              <a:rPr lang="en-US" b="1" dirty="0" smtClean="0">
                <a:solidFill>
                  <a:schemeClr val="accent1"/>
                </a:solidFill>
              </a:rPr>
              <a:t>Many </a:t>
            </a:r>
            <a:r>
              <a:rPr lang="en-US" b="1" dirty="0">
                <a:solidFill>
                  <a:schemeClr val="accent1"/>
                </a:solidFill>
              </a:rPr>
              <a:t>manufacturers have a </a:t>
            </a:r>
            <a:r>
              <a:rPr lang="en-US" b="1" dirty="0" smtClean="0">
                <a:solidFill>
                  <a:schemeClr val="accent1"/>
                </a:solidFill>
              </a:rPr>
              <a:t>5-10 </a:t>
            </a:r>
            <a:r>
              <a:rPr lang="en-US" b="1" dirty="0">
                <a:solidFill>
                  <a:schemeClr val="accent1"/>
                </a:solidFill>
              </a:rPr>
              <a:t>MW </a:t>
            </a:r>
            <a:r>
              <a:rPr lang="en-US" b="1" dirty="0" smtClean="0">
                <a:solidFill>
                  <a:schemeClr val="accent1"/>
                </a:solidFill>
              </a:rPr>
              <a:t>machines </a:t>
            </a:r>
            <a:r>
              <a:rPr lang="en-US" b="1" dirty="0">
                <a:solidFill>
                  <a:schemeClr val="accent1"/>
                </a:solidFill>
              </a:rPr>
              <a:t>in design</a:t>
            </a:r>
          </a:p>
          <a:p>
            <a:pPr marL="228600" indent="-228600" defTabSz="914400" fontAlgn="base">
              <a:spcBef>
                <a:spcPct val="70000"/>
              </a:spcBef>
              <a:spcAft>
                <a:spcPct val="0"/>
              </a:spcAft>
              <a:buFontTx/>
              <a:buChar char="•"/>
            </a:pPr>
            <a:r>
              <a:rPr lang="en-US" b="1" dirty="0">
                <a:solidFill>
                  <a:schemeClr val="accent1"/>
                </a:solidFill>
              </a:rPr>
              <a:t>Large turbine development programs targeting offshore </a:t>
            </a:r>
            <a:r>
              <a:rPr lang="en-US" b="1" dirty="0" smtClean="0">
                <a:solidFill>
                  <a:schemeClr val="accent1"/>
                </a:solidFill>
              </a:rPr>
              <a:t>markets</a:t>
            </a:r>
          </a:p>
        </p:txBody>
      </p:sp>
      <p:sp>
        <p:nvSpPr>
          <p:cNvPr id="11269" name="Rectangle 4"/>
          <p:cNvSpPr>
            <a:spLocks noChangeArrowheads="1"/>
          </p:cNvSpPr>
          <p:nvPr/>
        </p:nvSpPr>
        <p:spPr bwMode="auto">
          <a:xfrm>
            <a:off x="371474" y="57150"/>
            <a:ext cx="8772525" cy="641350"/>
          </a:xfrm>
          <a:prstGeom prst="rect">
            <a:avLst/>
          </a:prstGeom>
          <a:noFill/>
          <a:ln w="9525" algn="ctr">
            <a:noFill/>
            <a:miter lim="800000"/>
            <a:headEnd/>
            <a:tailEnd/>
          </a:ln>
        </p:spPr>
        <p:txBody>
          <a:bodyPr anchor="ctr"/>
          <a:lstStyle/>
          <a:p>
            <a:pPr algn="ctr" defTabSz="914400" fontAlgn="base">
              <a:spcBef>
                <a:spcPct val="0"/>
              </a:spcBef>
              <a:spcAft>
                <a:spcPct val="0"/>
              </a:spcAft>
            </a:pPr>
            <a:r>
              <a:rPr lang="en-US" sz="3600" b="1" dirty="0" smtClean="0">
                <a:solidFill>
                  <a:srgbClr val="005C9E"/>
                </a:solidFill>
              </a:rPr>
              <a:t>Today’s Wind Turbine Technology</a:t>
            </a:r>
            <a:endParaRPr lang="en-US" sz="3600" b="1" dirty="0">
              <a:solidFill>
                <a:srgbClr val="005C9E"/>
              </a:solidFill>
            </a:endParaRPr>
          </a:p>
        </p:txBody>
      </p:sp>
      <p:sp>
        <p:nvSpPr>
          <p:cNvPr id="11270" name="Text Box 5"/>
          <p:cNvSpPr txBox="1">
            <a:spLocks noChangeArrowheads="1"/>
          </p:cNvSpPr>
          <p:nvPr/>
        </p:nvSpPr>
        <p:spPr bwMode="auto">
          <a:xfrm>
            <a:off x="4800600" y="1371600"/>
            <a:ext cx="2047875" cy="3968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000" b="1">
                <a:solidFill>
                  <a:srgbClr val="FFFFFF"/>
                </a:solidFill>
              </a:rPr>
              <a:t>Boeing 747-400</a:t>
            </a:r>
          </a:p>
        </p:txBody>
      </p:sp>
      <p:sp>
        <p:nvSpPr>
          <p:cNvPr id="224262" name="Freeform 6"/>
          <p:cNvSpPr>
            <a:spLocks noChangeAspect="1"/>
          </p:cNvSpPr>
          <p:nvPr/>
        </p:nvSpPr>
        <p:spPr bwMode="auto">
          <a:xfrm rot="-1520392">
            <a:off x="5791200" y="1981200"/>
            <a:ext cx="2133600" cy="1890713"/>
          </a:xfrm>
          <a:custGeom>
            <a:avLst/>
            <a:gdLst>
              <a:gd name="T0" fmla="*/ 2147483647 w 4065"/>
              <a:gd name="T1" fmla="*/ 2147483647 h 4667"/>
              <a:gd name="T2" fmla="*/ 2147483647 w 4065"/>
              <a:gd name="T3" fmla="*/ 2147483647 h 4667"/>
              <a:gd name="T4" fmla="*/ 2147483647 w 4065"/>
              <a:gd name="T5" fmla="*/ 2147483647 h 4667"/>
              <a:gd name="T6" fmla="*/ 2147483647 w 4065"/>
              <a:gd name="T7" fmla="*/ 2147483647 h 4667"/>
              <a:gd name="T8" fmla="*/ 2147483647 w 4065"/>
              <a:gd name="T9" fmla="*/ 2147483647 h 4667"/>
              <a:gd name="T10" fmla="*/ 2147483647 w 4065"/>
              <a:gd name="T11" fmla="*/ 2147483647 h 4667"/>
              <a:gd name="T12" fmla="*/ 2147483647 w 4065"/>
              <a:gd name="T13" fmla="*/ 2147483647 h 4667"/>
              <a:gd name="T14" fmla="*/ 2147483647 w 4065"/>
              <a:gd name="T15" fmla="*/ 2147483647 h 4667"/>
              <a:gd name="T16" fmla="*/ 2147483647 w 4065"/>
              <a:gd name="T17" fmla="*/ 2147483647 h 4667"/>
              <a:gd name="T18" fmla="*/ 2147483647 w 4065"/>
              <a:gd name="T19" fmla="*/ 2147483647 h 4667"/>
              <a:gd name="T20" fmla="*/ 2147483647 w 4065"/>
              <a:gd name="T21" fmla="*/ 2147483647 h 4667"/>
              <a:gd name="T22" fmla="*/ 2147483647 w 4065"/>
              <a:gd name="T23" fmla="*/ 2147483647 h 4667"/>
              <a:gd name="T24" fmla="*/ 2147483647 w 4065"/>
              <a:gd name="T25" fmla="*/ 2147483647 h 4667"/>
              <a:gd name="T26" fmla="*/ 2147483647 w 4065"/>
              <a:gd name="T27" fmla="*/ 2147483647 h 4667"/>
              <a:gd name="T28" fmla="*/ 2147483647 w 4065"/>
              <a:gd name="T29" fmla="*/ 2147483647 h 4667"/>
              <a:gd name="T30" fmla="*/ 2147483647 w 4065"/>
              <a:gd name="T31" fmla="*/ 2147483647 h 4667"/>
              <a:gd name="T32" fmla="*/ 2147483647 w 4065"/>
              <a:gd name="T33" fmla="*/ 2147483647 h 4667"/>
              <a:gd name="T34" fmla="*/ 2147483647 w 4065"/>
              <a:gd name="T35" fmla="*/ 2147483647 h 4667"/>
              <a:gd name="T36" fmla="*/ 2147483647 w 4065"/>
              <a:gd name="T37" fmla="*/ 0 h 4667"/>
              <a:gd name="T38" fmla="*/ 2147483647 w 4065"/>
              <a:gd name="T39" fmla="*/ 2147483647 h 4667"/>
              <a:gd name="T40" fmla="*/ 2147483647 w 4065"/>
              <a:gd name="T41" fmla="*/ 2147483647 h 4667"/>
              <a:gd name="T42" fmla="*/ 2147483647 w 4065"/>
              <a:gd name="T43" fmla="*/ 2147483647 h 4667"/>
              <a:gd name="T44" fmla="*/ 2147483647 w 4065"/>
              <a:gd name="T45" fmla="*/ 2147483647 h 4667"/>
              <a:gd name="T46" fmla="*/ 2147483647 w 4065"/>
              <a:gd name="T47" fmla="*/ 2147483647 h 4667"/>
              <a:gd name="T48" fmla="*/ 2147483647 w 4065"/>
              <a:gd name="T49" fmla="*/ 2147483647 h 4667"/>
              <a:gd name="T50" fmla="*/ 2147483647 w 4065"/>
              <a:gd name="T51" fmla="*/ 2147483647 h 4667"/>
              <a:gd name="T52" fmla="*/ 2147483647 w 4065"/>
              <a:gd name="T53" fmla="*/ 2147483647 h 4667"/>
              <a:gd name="T54" fmla="*/ 2147483647 w 4065"/>
              <a:gd name="T55" fmla="*/ 2147483647 h 4667"/>
              <a:gd name="T56" fmla="*/ 2147483647 w 4065"/>
              <a:gd name="T57" fmla="*/ 2147483647 h 4667"/>
              <a:gd name="T58" fmla="*/ 2147483647 w 4065"/>
              <a:gd name="T59" fmla="*/ 2147483647 h 4667"/>
              <a:gd name="T60" fmla="*/ 2147483647 w 4065"/>
              <a:gd name="T61" fmla="*/ 2147483647 h 4667"/>
              <a:gd name="T62" fmla="*/ 2147483647 w 4065"/>
              <a:gd name="T63" fmla="*/ 2147483647 h 4667"/>
              <a:gd name="T64" fmla="*/ 2147483647 w 4065"/>
              <a:gd name="T65" fmla="*/ 2147483647 h 4667"/>
              <a:gd name="T66" fmla="*/ 2147483647 w 4065"/>
              <a:gd name="T67" fmla="*/ 2147483647 h 4667"/>
              <a:gd name="T68" fmla="*/ 2147483647 w 4065"/>
              <a:gd name="T69" fmla="*/ 2147483647 h 4667"/>
              <a:gd name="T70" fmla="*/ 2147483647 w 4065"/>
              <a:gd name="T71" fmla="*/ 2147483647 h 4667"/>
              <a:gd name="T72" fmla="*/ 2147483647 w 4065"/>
              <a:gd name="T73" fmla="*/ 2147483647 h 4667"/>
              <a:gd name="T74" fmla="*/ 2147483647 w 4065"/>
              <a:gd name="T75" fmla="*/ 2147483647 h 46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65"/>
              <a:gd name="T115" fmla="*/ 0 h 4667"/>
              <a:gd name="T116" fmla="*/ 4065 w 4065"/>
              <a:gd name="T117" fmla="*/ 4667 h 46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65" h="4667">
                <a:moveTo>
                  <a:pt x="2032" y="4574"/>
                </a:moveTo>
                <a:lnTo>
                  <a:pt x="1982" y="4530"/>
                </a:lnTo>
                <a:lnTo>
                  <a:pt x="1946" y="4470"/>
                </a:lnTo>
                <a:lnTo>
                  <a:pt x="1328" y="4667"/>
                </a:lnTo>
                <a:lnTo>
                  <a:pt x="1333" y="4495"/>
                </a:lnTo>
                <a:lnTo>
                  <a:pt x="1893" y="3923"/>
                </a:lnTo>
                <a:lnTo>
                  <a:pt x="1856" y="3631"/>
                </a:lnTo>
                <a:lnTo>
                  <a:pt x="1810" y="3255"/>
                </a:lnTo>
                <a:lnTo>
                  <a:pt x="1810" y="2332"/>
                </a:lnTo>
                <a:lnTo>
                  <a:pt x="1207" y="2554"/>
                </a:lnTo>
                <a:lnTo>
                  <a:pt x="687" y="2857"/>
                </a:lnTo>
                <a:lnTo>
                  <a:pt x="12" y="3286"/>
                </a:lnTo>
                <a:lnTo>
                  <a:pt x="0" y="3313"/>
                </a:lnTo>
                <a:lnTo>
                  <a:pt x="42" y="3035"/>
                </a:lnTo>
                <a:lnTo>
                  <a:pt x="473" y="2681"/>
                </a:lnTo>
                <a:lnTo>
                  <a:pt x="632" y="2518"/>
                </a:lnTo>
                <a:lnTo>
                  <a:pt x="632" y="2377"/>
                </a:lnTo>
                <a:lnTo>
                  <a:pt x="603" y="2377"/>
                </a:lnTo>
                <a:lnTo>
                  <a:pt x="603" y="2197"/>
                </a:lnTo>
                <a:lnTo>
                  <a:pt x="732" y="2197"/>
                </a:lnTo>
                <a:lnTo>
                  <a:pt x="732" y="2377"/>
                </a:lnTo>
                <a:lnTo>
                  <a:pt x="695" y="2377"/>
                </a:lnTo>
                <a:lnTo>
                  <a:pt x="695" y="2487"/>
                </a:lnTo>
                <a:lnTo>
                  <a:pt x="1028" y="2141"/>
                </a:lnTo>
                <a:lnTo>
                  <a:pt x="1221" y="1940"/>
                </a:lnTo>
                <a:lnTo>
                  <a:pt x="1221" y="1788"/>
                </a:lnTo>
                <a:lnTo>
                  <a:pt x="1174" y="1788"/>
                </a:lnTo>
                <a:lnTo>
                  <a:pt x="1174" y="1550"/>
                </a:lnTo>
                <a:lnTo>
                  <a:pt x="1344" y="1550"/>
                </a:lnTo>
                <a:lnTo>
                  <a:pt x="1344" y="1775"/>
                </a:lnTo>
                <a:lnTo>
                  <a:pt x="1290" y="1775"/>
                </a:lnTo>
                <a:lnTo>
                  <a:pt x="1290" y="1924"/>
                </a:lnTo>
                <a:lnTo>
                  <a:pt x="1598" y="1588"/>
                </a:lnTo>
                <a:lnTo>
                  <a:pt x="1833" y="1357"/>
                </a:lnTo>
                <a:lnTo>
                  <a:pt x="1827" y="866"/>
                </a:lnTo>
                <a:lnTo>
                  <a:pt x="1845" y="486"/>
                </a:lnTo>
                <a:lnTo>
                  <a:pt x="1925" y="109"/>
                </a:lnTo>
                <a:lnTo>
                  <a:pt x="2011" y="0"/>
                </a:lnTo>
                <a:lnTo>
                  <a:pt x="2055" y="0"/>
                </a:lnTo>
                <a:lnTo>
                  <a:pt x="2139" y="109"/>
                </a:lnTo>
                <a:lnTo>
                  <a:pt x="2220" y="486"/>
                </a:lnTo>
                <a:lnTo>
                  <a:pt x="2237" y="866"/>
                </a:lnTo>
                <a:lnTo>
                  <a:pt x="2231" y="1357"/>
                </a:lnTo>
                <a:lnTo>
                  <a:pt x="2467" y="1588"/>
                </a:lnTo>
                <a:lnTo>
                  <a:pt x="2775" y="1924"/>
                </a:lnTo>
                <a:lnTo>
                  <a:pt x="2775" y="1775"/>
                </a:lnTo>
                <a:lnTo>
                  <a:pt x="2721" y="1775"/>
                </a:lnTo>
                <a:lnTo>
                  <a:pt x="2721" y="1550"/>
                </a:lnTo>
                <a:lnTo>
                  <a:pt x="2891" y="1550"/>
                </a:lnTo>
                <a:lnTo>
                  <a:pt x="2891" y="1788"/>
                </a:lnTo>
                <a:lnTo>
                  <a:pt x="2843" y="1788"/>
                </a:lnTo>
                <a:lnTo>
                  <a:pt x="2843" y="1940"/>
                </a:lnTo>
                <a:lnTo>
                  <a:pt x="3037" y="2141"/>
                </a:lnTo>
                <a:lnTo>
                  <a:pt x="3371" y="2487"/>
                </a:lnTo>
                <a:lnTo>
                  <a:pt x="3371" y="2377"/>
                </a:lnTo>
                <a:lnTo>
                  <a:pt x="3333" y="2377"/>
                </a:lnTo>
                <a:lnTo>
                  <a:pt x="3333" y="2197"/>
                </a:lnTo>
                <a:lnTo>
                  <a:pt x="3461" y="2197"/>
                </a:lnTo>
                <a:lnTo>
                  <a:pt x="3461" y="2377"/>
                </a:lnTo>
                <a:lnTo>
                  <a:pt x="3432" y="2377"/>
                </a:lnTo>
                <a:lnTo>
                  <a:pt x="3432" y="2518"/>
                </a:lnTo>
                <a:lnTo>
                  <a:pt x="3591" y="2681"/>
                </a:lnTo>
                <a:lnTo>
                  <a:pt x="4022" y="3035"/>
                </a:lnTo>
                <a:lnTo>
                  <a:pt x="4065" y="3313"/>
                </a:lnTo>
                <a:lnTo>
                  <a:pt x="4053" y="3286"/>
                </a:lnTo>
                <a:lnTo>
                  <a:pt x="3377" y="2857"/>
                </a:lnTo>
                <a:lnTo>
                  <a:pt x="2857" y="2554"/>
                </a:lnTo>
                <a:lnTo>
                  <a:pt x="2255" y="2332"/>
                </a:lnTo>
                <a:lnTo>
                  <a:pt x="2255" y="3255"/>
                </a:lnTo>
                <a:lnTo>
                  <a:pt x="2208" y="3631"/>
                </a:lnTo>
                <a:lnTo>
                  <a:pt x="2172" y="3923"/>
                </a:lnTo>
                <a:lnTo>
                  <a:pt x="2732" y="4495"/>
                </a:lnTo>
                <a:lnTo>
                  <a:pt x="2737" y="4667"/>
                </a:lnTo>
                <a:lnTo>
                  <a:pt x="2119" y="4470"/>
                </a:lnTo>
                <a:lnTo>
                  <a:pt x="2083" y="4530"/>
                </a:lnTo>
                <a:lnTo>
                  <a:pt x="2032" y="4574"/>
                </a:lnTo>
                <a:lnTo>
                  <a:pt x="2033" y="4574"/>
                </a:lnTo>
              </a:path>
            </a:pathLst>
          </a:custGeom>
          <a:noFill/>
          <a:ln w="19050" cmpd="sng">
            <a:solidFill>
              <a:schemeClr val="bg1"/>
            </a:solidFill>
            <a:prstDash val="solid"/>
            <a:round/>
            <a:headEnd/>
            <a:tailEnd/>
          </a:ln>
        </p:spPr>
        <p:txBody>
          <a:bodyPr/>
          <a:lstStyle/>
          <a:p>
            <a:pPr defTabSz="914400" fontAlgn="base">
              <a:spcBef>
                <a:spcPct val="0"/>
              </a:spcBef>
              <a:spcAft>
                <a:spcPct val="0"/>
              </a:spcAft>
            </a:pPr>
            <a:endParaRPr lang="en-US" sz="2800" b="1">
              <a:solidFill>
                <a:srgbClr val="0959A5"/>
              </a:solidFill>
            </a:endParaRPr>
          </a:p>
        </p:txBody>
      </p:sp>
      <p:sp>
        <p:nvSpPr>
          <p:cNvPr id="8" name="TextBox 7"/>
          <p:cNvSpPr txBox="1"/>
          <p:nvPr/>
        </p:nvSpPr>
        <p:spPr>
          <a:xfrm>
            <a:off x="371474" y="6519333"/>
            <a:ext cx="3203296" cy="369332"/>
          </a:xfrm>
          <a:prstGeom prst="rect">
            <a:avLst/>
          </a:prstGeom>
          <a:noFill/>
        </p:spPr>
        <p:txBody>
          <a:bodyPr wrap="none" rtlCol="0">
            <a:spAutoFit/>
          </a:bodyPr>
          <a:lstStyle/>
          <a:p>
            <a:r>
              <a:rPr lang="en-US" dirty="0" smtClean="0"/>
              <a:t>Mike Robinson, NREL NWTC</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anim calcmode="lin" valueType="num">
                                      <p:cBhvr additive="base">
                                        <p:cTn id="7" dur="500" fill="hold"/>
                                        <p:tgtEl>
                                          <p:spTgt spid="224262"/>
                                        </p:tgtEl>
                                        <p:attrNameLst>
                                          <p:attrName>ppt_x</p:attrName>
                                        </p:attrNameLst>
                                      </p:cBhvr>
                                      <p:tavLst>
                                        <p:tav tm="0">
                                          <p:val>
                                            <p:strVal val="#ppt_x"/>
                                          </p:val>
                                        </p:tav>
                                        <p:tav tm="100000">
                                          <p:val>
                                            <p:strVal val="#ppt_x"/>
                                          </p:val>
                                        </p:tav>
                                      </p:tavLst>
                                    </p:anim>
                                    <p:anim calcmode="lin" valueType="num">
                                      <p:cBhvr additive="base">
                                        <p:cTn id="8" dur="500" fill="hold"/>
                                        <p:tgtEl>
                                          <p:spTgt spid="224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p:spPr>
        <p:txBody>
          <a:bodyPr/>
          <a:lstStyle/>
          <a:p>
            <a:r>
              <a:rPr lang="en-US" smtClean="0"/>
              <a:t>National Renewable Energy Laboratory                                                                                                                                       Innovation for Our Energy Future</a:t>
            </a:r>
          </a:p>
        </p:txBody>
      </p:sp>
      <p:graphicFrame>
        <p:nvGraphicFramePr>
          <p:cNvPr id="1026" name="Object 2"/>
          <p:cNvGraphicFramePr>
            <a:graphicFrameLocks noChangeAspect="1"/>
          </p:cNvGraphicFramePr>
          <p:nvPr>
            <p:ph type="chart" idx="1"/>
          </p:nvPr>
        </p:nvGraphicFramePr>
        <p:xfrm>
          <a:off x="838200" y="1393825"/>
          <a:ext cx="7620000" cy="4699000"/>
        </p:xfrm>
        <a:graphic>
          <a:graphicData uri="http://schemas.openxmlformats.org/presentationml/2006/ole">
            <p:oleObj spid="_x0000_s1445890" name="Chart" r:id="rId4" imgW="8115300" imgH="5003800" progId="MSGraph.Chart.8">
              <p:embed followColorScheme="full"/>
            </p:oleObj>
          </a:graphicData>
        </a:graphic>
      </p:graphicFrame>
      <p:sp>
        <p:nvSpPr>
          <p:cNvPr id="1028" name="Text Box 3"/>
          <p:cNvSpPr txBox="1">
            <a:spLocks noChangeArrowheads="1"/>
          </p:cNvSpPr>
          <p:nvPr/>
        </p:nvSpPr>
        <p:spPr bwMode="auto">
          <a:xfrm>
            <a:off x="4177234" y="947738"/>
            <a:ext cx="2947465" cy="1247775"/>
          </a:xfrm>
          <a:prstGeom prst="rect">
            <a:avLst/>
          </a:prstGeom>
          <a:solidFill>
            <a:schemeClr val="bg1"/>
          </a:solidFill>
          <a:ln w="12700">
            <a:solidFill>
              <a:schemeClr val="tx1"/>
            </a:solidFill>
            <a:miter lim="800000"/>
            <a:headEnd/>
            <a:tailEnd/>
          </a:ln>
        </p:spPr>
        <p:txBody>
          <a:bodyPr wrap="square">
            <a:spAutoFit/>
          </a:bodyPr>
          <a:lstStyle/>
          <a:p>
            <a:pPr eaLnBrk="0" hangingPunct="0">
              <a:spcBef>
                <a:spcPct val="50000"/>
              </a:spcBef>
            </a:pPr>
            <a:r>
              <a:rPr lang="en-US" sz="1000" b="0" u="sng" dirty="0">
                <a:solidFill>
                  <a:schemeClr val="tx1"/>
                </a:solidFill>
              </a:rPr>
              <a:t>Jan 2009 Cumulative MW = 115,016</a:t>
            </a:r>
            <a:endParaRPr lang="en-US" sz="1000" b="0" dirty="0">
              <a:solidFill>
                <a:schemeClr val="tx1"/>
              </a:solidFill>
            </a:endParaRPr>
          </a:p>
          <a:p>
            <a:pPr eaLnBrk="0" hangingPunct="0">
              <a:spcBef>
                <a:spcPct val="50000"/>
              </a:spcBef>
            </a:pPr>
            <a:r>
              <a:rPr lang="en-US" sz="1000" b="0" dirty="0">
                <a:solidFill>
                  <a:schemeClr val="tx1"/>
                </a:solidFill>
              </a:rPr>
              <a:t>Rest of World   	=    23,711</a:t>
            </a:r>
          </a:p>
          <a:p>
            <a:pPr eaLnBrk="0" hangingPunct="0"/>
            <a:endParaRPr lang="en-US" sz="500" b="0" dirty="0">
              <a:solidFill>
                <a:schemeClr val="tx1"/>
              </a:solidFill>
            </a:endParaRPr>
          </a:p>
          <a:p>
            <a:pPr eaLnBrk="0" hangingPunct="0"/>
            <a:r>
              <a:rPr lang="en-US" sz="1000" b="0" dirty="0">
                <a:solidFill>
                  <a:schemeClr val="tx1"/>
                </a:solidFill>
              </a:rPr>
              <a:t>North America 	=    27,416 MW</a:t>
            </a:r>
          </a:p>
          <a:p>
            <a:pPr lvl="1" eaLnBrk="0" hangingPunct="0"/>
            <a:r>
              <a:rPr lang="en-US" sz="900" b="0" dirty="0">
                <a:solidFill>
                  <a:schemeClr val="tx1"/>
                </a:solidFill>
              </a:rPr>
              <a:t>       </a:t>
            </a:r>
            <a:r>
              <a:rPr lang="en-US" sz="1000" b="0" dirty="0">
                <a:solidFill>
                  <a:schemeClr val="tx1"/>
                </a:solidFill>
              </a:rPr>
              <a:t>U.S       25,170 </a:t>
            </a:r>
          </a:p>
          <a:p>
            <a:pPr lvl="1" eaLnBrk="0" hangingPunct="0"/>
            <a:r>
              <a:rPr lang="en-US" sz="1000" b="0" dirty="0">
                <a:solidFill>
                  <a:schemeClr val="tx1"/>
                </a:solidFill>
              </a:rPr>
              <a:t>Canada         2,246</a:t>
            </a:r>
          </a:p>
          <a:p>
            <a:pPr eaLnBrk="0" hangingPunct="0">
              <a:spcBef>
                <a:spcPct val="50000"/>
              </a:spcBef>
            </a:pPr>
            <a:r>
              <a:rPr lang="en-US" sz="1000" b="0" dirty="0">
                <a:solidFill>
                  <a:schemeClr val="tx1"/>
                </a:solidFill>
              </a:rPr>
              <a:t>Europe        	=    63,889 MW</a:t>
            </a:r>
            <a:endParaRPr lang="en-US" sz="1200" b="0" dirty="0">
              <a:solidFill>
                <a:schemeClr val="tx1"/>
              </a:solidFill>
              <a:latin typeface="Times New Roman" pitchFamily="18" charset="0"/>
            </a:endParaRPr>
          </a:p>
        </p:txBody>
      </p:sp>
      <p:sp>
        <p:nvSpPr>
          <p:cNvPr id="1029" name="Rectangle 4"/>
          <p:cNvSpPr>
            <a:spLocks noGrp="1" noChangeArrowheads="1"/>
          </p:cNvSpPr>
          <p:nvPr>
            <p:ph type="title"/>
          </p:nvPr>
        </p:nvSpPr>
        <p:spPr>
          <a:xfrm>
            <a:off x="0" y="0"/>
            <a:ext cx="9144000" cy="752475"/>
          </a:xfrm>
          <a:noFill/>
        </p:spPr>
        <p:txBody>
          <a:bodyPr/>
          <a:lstStyle/>
          <a:p>
            <a:pPr algn="ctr" eaLnBrk="1" hangingPunct="1"/>
            <a:r>
              <a:rPr lang="en-US" sz="3200" dirty="0" smtClean="0"/>
              <a:t>Growth of Wind Energy Capacity Worldwide</a:t>
            </a:r>
          </a:p>
        </p:txBody>
      </p:sp>
      <p:sp>
        <p:nvSpPr>
          <p:cNvPr id="1030" name="Text Box 5"/>
          <p:cNvSpPr txBox="1">
            <a:spLocks noChangeArrowheads="1"/>
          </p:cNvSpPr>
          <p:nvPr/>
        </p:nvSpPr>
        <p:spPr bwMode="auto">
          <a:xfrm rot="-5459030">
            <a:off x="-1183481" y="3204369"/>
            <a:ext cx="3132138" cy="457200"/>
          </a:xfrm>
          <a:prstGeom prst="rect">
            <a:avLst/>
          </a:prstGeom>
          <a:noFill/>
          <a:ln w="9525">
            <a:noFill/>
            <a:miter lim="800000"/>
            <a:headEnd/>
            <a:tailEnd/>
          </a:ln>
        </p:spPr>
        <p:txBody>
          <a:bodyPr>
            <a:spAutoFit/>
          </a:bodyPr>
          <a:lstStyle/>
          <a:p>
            <a:pPr algn="ctr" eaLnBrk="0" hangingPunct="0">
              <a:spcBef>
                <a:spcPct val="50000"/>
              </a:spcBef>
            </a:pPr>
            <a:r>
              <a:rPr lang="en-US" sz="2400">
                <a:solidFill>
                  <a:schemeClr val="tx1"/>
                </a:solidFill>
              </a:rPr>
              <a:t>MW Installed</a:t>
            </a:r>
            <a:endParaRPr lang="en-US" sz="2400">
              <a:solidFill>
                <a:schemeClr val="accent2"/>
              </a:solidFill>
            </a:endParaRPr>
          </a:p>
        </p:txBody>
      </p:sp>
      <p:sp>
        <p:nvSpPr>
          <p:cNvPr id="1031" name="Text Box 6"/>
          <p:cNvSpPr txBox="1">
            <a:spLocks noChangeArrowheads="1"/>
          </p:cNvSpPr>
          <p:nvPr/>
        </p:nvSpPr>
        <p:spPr bwMode="auto">
          <a:xfrm>
            <a:off x="701675" y="6299200"/>
            <a:ext cx="7664450" cy="211138"/>
          </a:xfrm>
          <a:prstGeom prst="rect">
            <a:avLst/>
          </a:prstGeom>
          <a:noFill/>
          <a:ln w="9525">
            <a:noFill/>
            <a:miter lim="800000"/>
            <a:headEnd/>
            <a:tailEnd/>
          </a:ln>
        </p:spPr>
        <p:txBody>
          <a:bodyPr>
            <a:spAutoFit/>
          </a:bodyPr>
          <a:lstStyle/>
          <a:p>
            <a:pPr eaLnBrk="0" hangingPunct="0">
              <a:lnSpc>
                <a:spcPct val="65000"/>
              </a:lnSpc>
              <a:spcBef>
                <a:spcPct val="50000"/>
              </a:spcBef>
            </a:pPr>
            <a:r>
              <a:rPr lang="en-US" sz="1200">
                <a:solidFill>
                  <a:schemeClr val="tx1"/>
                </a:solidFill>
              </a:rPr>
              <a:t>Sources:  BTM World Market Update 2007;  AWEA, January 2009; Windpower Monthly, January 2009</a:t>
            </a:r>
          </a:p>
        </p:txBody>
      </p:sp>
      <p:grpSp>
        <p:nvGrpSpPr>
          <p:cNvPr id="2" name="Group 7"/>
          <p:cNvGrpSpPr>
            <a:grpSpLocks/>
          </p:cNvGrpSpPr>
          <p:nvPr/>
        </p:nvGrpSpPr>
        <p:grpSpPr bwMode="auto">
          <a:xfrm>
            <a:off x="877887" y="946150"/>
            <a:ext cx="3299347" cy="1585913"/>
            <a:chOff x="1968" y="681"/>
            <a:chExt cx="1776" cy="999"/>
          </a:xfrm>
        </p:grpSpPr>
        <p:sp>
          <p:nvSpPr>
            <p:cNvPr id="1038" name="Rectangle 8"/>
            <p:cNvSpPr>
              <a:spLocks noChangeArrowheads="1"/>
            </p:cNvSpPr>
            <p:nvPr/>
          </p:nvSpPr>
          <p:spPr bwMode="auto">
            <a:xfrm>
              <a:off x="1968" y="681"/>
              <a:ext cx="1776" cy="999"/>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1039" name="Text Box 9"/>
            <p:cNvSpPr txBox="1">
              <a:spLocks noChangeArrowheads="1"/>
            </p:cNvSpPr>
            <p:nvPr/>
          </p:nvSpPr>
          <p:spPr bwMode="auto">
            <a:xfrm>
              <a:off x="2978" y="882"/>
              <a:ext cx="360"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Pacific</a:t>
              </a:r>
            </a:p>
          </p:txBody>
        </p:sp>
        <p:sp>
          <p:nvSpPr>
            <p:cNvPr id="1040" name="Rectangle 10"/>
            <p:cNvSpPr>
              <a:spLocks noChangeArrowheads="1"/>
            </p:cNvSpPr>
            <p:nvPr/>
          </p:nvSpPr>
          <p:spPr bwMode="auto">
            <a:xfrm>
              <a:off x="2074" y="902"/>
              <a:ext cx="115" cy="115"/>
            </a:xfrm>
            <a:prstGeom prst="rect">
              <a:avLst/>
            </a:prstGeom>
            <a:solidFill>
              <a:srgbClr val="00FF00"/>
            </a:solidFill>
            <a:ln w="12700">
              <a:solidFill>
                <a:schemeClr val="tx1"/>
              </a:solidFill>
              <a:miter lim="800000"/>
              <a:headEnd/>
              <a:tailEnd/>
            </a:ln>
          </p:spPr>
          <p:txBody>
            <a:bodyPr wrap="none" anchor="ctr"/>
            <a:lstStyle/>
            <a:p>
              <a:endParaRPr lang="en-US"/>
            </a:p>
          </p:txBody>
        </p:sp>
        <p:sp>
          <p:nvSpPr>
            <p:cNvPr id="1041" name="Rectangle 11"/>
            <p:cNvSpPr>
              <a:spLocks noChangeArrowheads="1"/>
            </p:cNvSpPr>
            <p:nvPr/>
          </p:nvSpPr>
          <p:spPr bwMode="auto">
            <a:xfrm>
              <a:off x="2074" y="1046"/>
              <a:ext cx="115" cy="115"/>
            </a:xfrm>
            <a:prstGeom prst="rect">
              <a:avLst/>
            </a:prstGeom>
            <a:solidFill>
              <a:srgbClr val="0000FF"/>
            </a:solidFill>
            <a:ln w="12700">
              <a:solidFill>
                <a:schemeClr val="tx1"/>
              </a:solidFill>
              <a:miter lim="800000"/>
              <a:headEnd/>
              <a:tailEnd/>
            </a:ln>
          </p:spPr>
          <p:txBody>
            <a:bodyPr wrap="none" anchor="ctr"/>
            <a:lstStyle/>
            <a:p>
              <a:endParaRPr lang="en-US"/>
            </a:p>
          </p:txBody>
        </p:sp>
        <p:sp>
          <p:nvSpPr>
            <p:cNvPr id="1042" name="Rectangle 12"/>
            <p:cNvSpPr>
              <a:spLocks noChangeArrowheads="1"/>
            </p:cNvSpPr>
            <p:nvPr/>
          </p:nvSpPr>
          <p:spPr bwMode="auto">
            <a:xfrm>
              <a:off x="2074" y="1190"/>
              <a:ext cx="115" cy="115"/>
            </a:xfrm>
            <a:prstGeom prst="rect">
              <a:avLst/>
            </a:prstGeom>
            <a:solidFill>
              <a:srgbClr val="333399"/>
            </a:solidFill>
            <a:ln w="12700">
              <a:solidFill>
                <a:schemeClr val="tx1"/>
              </a:solidFill>
              <a:miter lim="800000"/>
              <a:headEnd/>
              <a:tailEnd/>
            </a:ln>
          </p:spPr>
          <p:txBody>
            <a:bodyPr wrap="none" anchor="ctr"/>
            <a:lstStyle/>
            <a:p>
              <a:endParaRPr lang="en-US"/>
            </a:p>
          </p:txBody>
        </p:sp>
        <p:sp>
          <p:nvSpPr>
            <p:cNvPr id="1043" name="Rectangle 13"/>
            <p:cNvSpPr>
              <a:spLocks noChangeArrowheads="1"/>
            </p:cNvSpPr>
            <p:nvPr/>
          </p:nvSpPr>
          <p:spPr bwMode="auto">
            <a:xfrm>
              <a:off x="2895" y="902"/>
              <a:ext cx="115" cy="115"/>
            </a:xfrm>
            <a:prstGeom prst="rect">
              <a:avLst/>
            </a:prstGeom>
            <a:solidFill>
              <a:srgbClr val="CCFFCC"/>
            </a:solidFill>
            <a:ln w="12700">
              <a:solidFill>
                <a:schemeClr val="tx1"/>
              </a:solidFill>
              <a:miter lim="800000"/>
              <a:headEnd/>
              <a:tailEnd/>
            </a:ln>
          </p:spPr>
          <p:txBody>
            <a:bodyPr wrap="none" anchor="ctr"/>
            <a:lstStyle/>
            <a:p>
              <a:endParaRPr lang="en-US"/>
            </a:p>
          </p:txBody>
        </p:sp>
        <p:sp>
          <p:nvSpPr>
            <p:cNvPr id="1044" name="Rectangle 14"/>
            <p:cNvSpPr>
              <a:spLocks noChangeArrowheads="1"/>
            </p:cNvSpPr>
            <p:nvPr/>
          </p:nvSpPr>
          <p:spPr bwMode="auto">
            <a:xfrm>
              <a:off x="2897" y="1045"/>
              <a:ext cx="115" cy="115"/>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045" name="Rectangle 15"/>
            <p:cNvSpPr>
              <a:spLocks noChangeArrowheads="1"/>
            </p:cNvSpPr>
            <p:nvPr/>
          </p:nvSpPr>
          <p:spPr bwMode="auto">
            <a:xfrm>
              <a:off x="2896" y="1188"/>
              <a:ext cx="115" cy="115"/>
            </a:xfrm>
            <a:prstGeom prst="rect">
              <a:avLst/>
            </a:prstGeom>
            <a:solidFill>
              <a:srgbClr val="666699"/>
            </a:solidFill>
            <a:ln w="12700">
              <a:solidFill>
                <a:schemeClr val="tx1"/>
              </a:solidFill>
              <a:miter lim="800000"/>
              <a:headEnd/>
              <a:tailEnd/>
            </a:ln>
          </p:spPr>
          <p:txBody>
            <a:bodyPr wrap="none" anchor="ctr"/>
            <a:lstStyle/>
            <a:p>
              <a:endParaRPr lang="en-US"/>
            </a:p>
          </p:txBody>
        </p:sp>
        <p:sp>
          <p:nvSpPr>
            <p:cNvPr id="1046" name="Text Box 16"/>
            <p:cNvSpPr txBox="1">
              <a:spLocks noChangeArrowheads="1"/>
            </p:cNvSpPr>
            <p:nvPr/>
          </p:nvSpPr>
          <p:spPr bwMode="auto">
            <a:xfrm>
              <a:off x="2006" y="720"/>
              <a:ext cx="419" cy="154"/>
            </a:xfrm>
            <a:prstGeom prst="rect">
              <a:avLst/>
            </a:prstGeom>
            <a:noFill/>
            <a:ln w="12700">
              <a:noFill/>
              <a:miter lim="800000"/>
              <a:headEnd/>
              <a:tailEnd/>
            </a:ln>
          </p:spPr>
          <p:txBody>
            <a:bodyPr wrap="square">
              <a:spAutoFit/>
            </a:bodyPr>
            <a:lstStyle/>
            <a:p>
              <a:pPr eaLnBrk="0" hangingPunct="0">
                <a:spcBef>
                  <a:spcPct val="50000"/>
                </a:spcBef>
              </a:pPr>
              <a:r>
                <a:rPr lang="en-US" sz="1000" b="0" u="sng">
                  <a:solidFill>
                    <a:schemeClr val="tx1"/>
                  </a:solidFill>
                </a:rPr>
                <a:t>Actual</a:t>
              </a:r>
            </a:p>
          </p:txBody>
        </p:sp>
        <p:sp>
          <p:nvSpPr>
            <p:cNvPr id="1047" name="Text Box 17"/>
            <p:cNvSpPr txBox="1">
              <a:spLocks noChangeArrowheads="1"/>
            </p:cNvSpPr>
            <p:nvPr/>
          </p:nvSpPr>
          <p:spPr bwMode="auto">
            <a:xfrm>
              <a:off x="2832" y="720"/>
              <a:ext cx="511" cy="154"/>
            </a:xfrm>
            <a:prstGeom prst="rect">
              <a:avLst/>
            </a:prstGeom>
            <a:noFill/>
            <a:ln w="12700">
              <a:noFill/>
              <a:miter lim="800000"/>
              <a:headEnd/>
              <a:tailEnd/>
            </a:ln>
          </p:spPr>
          <p:txBody>
            <a:bodyPr wrap="square">
              <a:spAutoFit/>
            </a:bodyPr>
            <a:lstStyle/>
            <a:p>
              <a:pPr eaLnBrk="0" hangingPunct="0">
                <a:spcBef>
                  <a:spcPct val="50000"/>
                </a:spcBef>
              </a:pPr>
              <a:r>
                <a:rPr lang="en-US" sz="1000" b="0" u="sng">
                  <a:solidFill>
                    <a:schemeClr val="tx1"/>
                  </a:solidFill>
                </a:rPr>
                <a:t>Projected</a:t>
              </a:r>
            </a:p>
          </p:txBody>
        </p:sp>
        <p:sp>
          <p:nvSpPr>
            <p:cNvPr id="1048" name="Text Box 18"/>
            <p:cNvSpPr txBox="1">
              <a:spLocks noChangeArrowheads="1"/>
            </p:cNvSpPr>
            <p:nvPr/>
          </p:nvSpPr>
          <p:spPr bwMode="auto">
            <a:xfrm>
              <a:off x="2163" y="889"/>
              <a:ext cx="358"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Pacific</a:t>
              </a:r>
            </a:p>
          </p:txBody>
        </p:sp>
        <p:sp>
          <p:nvSpPr>
            <p:cNvPr id="1049" name="Text Box 19"/>
            <p:cNvSpPr txBox="1">
              <a:spLocks noChangeArrowheads="1"/>
            </p:cNvSpPr>
            <p:nvPr/>
          </p:nvSpPr>
          <p:spPr bwMode="auto">
            <a:xfrm>
              <a:off x="2159" y="1038"/>
              <a:ext cx="736"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Rest of the World</a:t>
              </a:r>
            </a:p>
          </p:txBody>
        </p:sp>
        <p:sp>
          <p:nvSpPr>
            <p:cNvPr id="1050" name="Text Box 20"/>
            <p:cNvSpPr txBox="1">
              <a:spLocks noChangeArrowheads="1"/>
            </p:cNvSpPr>
            <p:nvPr/>
          </p:nvSpPr>
          <p:spPr bwMode="auto">
            <a:xfrm>
              <a:off x="2973" y="1031"/>
              <a:ext cx="734"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Rest of the World</a:t>
              </a:r>
            </a:p>
          </p:txBody>
        </p:sp>
        <p:sp>
          <p:nvSpPr>
            <p:cNvPr id="1051" name="Text Box 21"/>
            <p:cNvSpPr txBox="1">
              <a:spLocks noChangeArrowheads="1"/>
            </p:cNvSpPr>
            <p:nvPr/>
          </p:nvSpPr>
          <p:spPr bwMode="auto">
            <a:xfrm>
              <a:off x="2154" y="1177"/>
              <a:ext cx="352"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Asia</a:t>
              </a:r>
            </a:p>
          </p:txBody>
        </p:sp>
        <p:sp>
          <p:nvSpPr>
            <p:cNvPr id="1052" name="Text Box 22"/>
            <p:cNvSpPr txBox="1">
              <a:spLocks noChangeArrowheads="1"/>
            </p:cNvSpPr>
            <p:nvPr/>
          </p:nvSpPr>
          <p:spPr bwMode="auto">
            <a:xfrm>
              <a:off x="2976" y="1172"/>
              <a:ext cx="360"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Asia</a:t>
              </a:r>
            </a:p>
          </p:txBody>
        </p:sp>
        <p:sp>
          <p:nvSpPr>
            <p:cNvPr id="1053" name="Rectangle 23"/>
            <p:cNvSpPr>
              <a:spLocks noChangeArrowheads="1"/>
            </p:cNvSpPr>
            <p:nvPr/>
          </p:nvSpPr>
          <p:spPr bwMode="auto">
            <a:xfrm>
              <a:off x="2072" y="1332"/>
              <a:ext cx="115" cy="115"/>
            </a:xfrm>
            <a:prstGeom prst="rect">
              <a:avLst/>
            </a:prstGeom>
            <a:solidFill>
              <a:srgbClr val="800000"/>
            </a:solidFill>
            <a:ln w="12700">
              <a:solidFill>
                <a:schemeClr val="tx1"/>
              </a:solidFill>
              <a:miter lim="800000"/>
              <a:headEnd/>
              <a:tailEnd/>
            </a:ln>
          </p:spPr>
          <p:txBody>
            <a:bodyPr wrap="none" anchor="ctr"/>
            <a:lstStyle/>
            <a:p>
              <a:endParaRPr lang="en-US"/>
            </a:p>
          </p:txBody>
        </p:sp>
        <p:sp>
          <p:nvSpPr>
            <p:cNvPr id="1054" name="Rectangle 24"/>
            <p:cNvSpPr>
              <a:spLocks noChangeArrowheads="1"/>
            </p:cNvSpPr>
            <p:nvPr/>
          </p:nvSpPr>
          <p:spPr bwMode="auto">
            <a:xfrm>
              <a:off x="2073" y="1477"/>
              <a:ext cx="115" cy="115"/>
            </a:xfrm>
            <a:prstGeom prst="rect">
              <a:avLst/>
            </a:prstGeom>
            <a:solidFill>
              <a:srgbClr val="008080"/>
            </a:solidFill>
            <a:ln w="12700">
              <a:solidFill>
                <a:schemeClr val="tx1"/>
              </a:solidFill>
              <a:miter lim="800000"/>
              <a:headEnd/>
              <a:tailEnd/>
            </a:ln>
          </p:spPr>
          <p:txBody>
            <a:bodyPr wrap="none" anchor="ctr"/>
            <a:lstStyle/>
            <a:p>
              <a:endParaRPr lang="en-US"/>
            </a:p>
          </p:txBody>
        </p:sp>
        <p:sp>
          <p:nvSpPr>
            <p:cNvPr id="1055" name="Rectangle 25"/>
            <p:cNvSpPr>
              <a:spLocks noChangeArrowheads="1"/>
            </p:cNvSpPr>
            <p:nvPr/>
          </p:nvSpPr>
          <p:spPr bwMode="auto">
            <a:xfrm>
              <a:off x="2895" y="1328"/>
              <a:ext cx="115" cy="115"/>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056" name="Rectangle 26"/>
            <p:cNvSpPr>
              <a:spLocks noChangeArrowheads="1"/>
            </p:cNvSpPr>
            <p:nvPr/>
          </p:nvSpPr>
          <p:spPr bwMode="auto">
            <a:xfrm>
              <a:off x="2895" y="1470"/>
              <a:ext cx="115" cy="115"/>
            </a:xfrm>
            <a:prstGeom prst="rect">
              <a:avLst/>
            </a:prstGeom>
            <a:solidFill>
              <a:srgbClr val="00FFFF"/>
            </a:solidFill>
            <a:ln w="12700">
              <a:solidFill>
                <a:schemeClr val="tx1"/>
              </a:solidFill>
              <a:miter lim="800000"/>
              <a:headEnd/>
              <a:tailEnd/>
            </a:ln>
          </p:spPr>
          <p:txBody>
            <a:bodyPr wrap="none" anchor="ctr"/>
            <a:lstStyle/>
            <a:p>
              <a:endParaRPr lang="en-US"/>
            </a:p>
          </p:txBody>
        </p:sp>
        <p:sp>
          <p:nvSpPr>
            <p:cNvPr id="1057" name="Text Box 27"/>
            <p:cNvSpPr txBox="1">
              <a:spLocks noChangeArrowheads="1"/>
            </p:cNvSpPr>
            <p:nvPr/>
          </p:nvSpPr>
          <p:spPr bwMode="auto">
            <a:xfrm>
              <a:off x="2154" y="1313"/>
              <a:ext cx="642"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North America</a:t>
              </a:r>
            </a:p>
          </p:txBody>
        </p:sp>
        <p:sp>
          <p:nvSpPr>
            <p:cNvPr id="1058" name="Text Box 28"/>
            <p:cNvSpPr txBox="1">
              <a:spLocks noChangeArrowheads="1"/>
            </p:cNvSpPr>
            <p:nvPr/>
          </p:nvSpPr>
          <p:spPr bwMode="auto">
            <a:xfrm>
              <a:off x="2976" y="1311"/>
              <a:ext cx="672"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North America</a:t>
              </a:r>
            </a:p>
          </p:txBody>
        </p:sp>
        <p:sp>
          <p:nvSpPr>
            <p:cNvPr id="1059" name="Text Box 29"/>
            <p:cNvSpPr txBox="1">
              <a:spLocks noChangeArrowheads="1"/>
            </p:cNvSpPr>
            <p:nvPr/>
          </p:nvSpPr>
          <p:spPr bwMode="auto">
            <a:xfrm>
              <a:off x="2150" y="1460"/>
              <a:ext cx="406"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Europe</a:t>
              </a:r>
            </a:p>
          </p:txBody>
        </p:sp>
        <p:sp>
          <p:nvSpPr>
            <p:cNvPr id="1060" name="Text Box 30"/>
            <p:cNvSpPr txBox="1">
              <a:spLocks noChangeArrowheads="1"/>
            </p:cNvSpPr>
            <p:nvPr/>
          </p:nvSpPr>
          <p:spPr bwMode="auto">
            <a:xfrm>
              <a:off x="2976" y="1450"/>
              <a:ext cx="520" cy="154"/>
            </a:xfrm>
            <a:prstGeom prst="rect">
              <a:avLst/>
            </a:prstGeom>
            <a:noFill/>
            <a:ln w="12700">
              <a:noFill/>
              <a:miter lim="800000"/>
              <a:headEnd/>
              <a:tailEnd/>
            </a:ln>
          </p:spPr>
          <p:txBody>
            <a:bodyPr wrap="square">
              <a:spAutoFit/>
            </a:bodyPr>
            <a:lstStyle/>
            <a:p>
              <a:pPr eaLnBrk="0" hangingPunct="0">
                <a:spcBef>
                  <a:spcPct val="50000"/>
                </a:spcBef>
              </a:pPr>
              <a:r>
                <a:rPr lang="en-US" sz="1000" b="0">
                  <a:solidFill>
                    <a:schemeClr val="tx1"/>
                  </a:solidFill>
                </a:rPr>
                <a:t>Europe</a:t>
              </a:r>
            </a:p>
          </p:txBody>
        </p:sp>
      </p:grpSp>
      <p:sp>
        <p:nvSpPr>
          <p:cNvPr id="1033" name="Text Box 31"/>
          <p:cNvSpPr txBox="1">
            <a:spLocks noChangeArrowheads="1"/>
          </p:cNvSpPr>
          <p:nvPr/>
        </p:nvSpPr>
        <p:spPr bwMode="auto">
          <a:xfrm>
            <a:off x="8191500" y="4391025"/>
            <a:ext cx="533400" cy="30480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1"/>
                </a:solidFill>
              </a:rPr>
              <a:t>EU</a:t>
            </a:r>
          </a:p>
        </p:txBody>
      </p:sp>
      <p:sp>
        <p:nvSpPr>
          <p:cNvPr id="1034" name="Text Box 32"/>
          <p:cNvSpPr txBox="1">
            <a:spLocks noChangeArrowheads="1"/>
          </p:cNvSpPr>
          <p:nvPr/>
        </p:nvSpPr>
        <p:spPr bwMode="auto">
          <a:xfrm>
            <a:off x="7929563" y="4633913"/>
            <a:ext cx="533400" cy="30480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1"/>
                </a:solidFill>
              </a:rPr>
              <a:t>US</a:t>
            </a:r>
          </a:p>
        </p:txBody>
      </p:sp>
      <p:sp>
        <p:nvSpPr>
          <p:cNvPr id="1035" name="Text Box 33"/>
          <p:cNvSpPr txBox="1">
            <a:spLocks noChangeArrowheads="1"/>
          </p:cNvSpPr>
          <p:nvPr/>
        </p:nvSpPr>
        <p:spPr bwMode="auto">
          <a:xfrm>
            <a:off x="7643813" y="4876800"/>
            <a:ext cx="990600" cy="30480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1"/>
                </a:solidFill>
              </a:rPr>
              <a:t>Asia</a:t>
            </a:r>
          </a:p>
        </p:txBody>
      </p:sp>
      <p:sp>
        <p:nvSpPr>
          <p:cNvPr id="1036" name="Text Box 34"/>
          <p:cNvSpPr txBox="1">
            <a:spLocks noChangeArrowheads="1"/>
          </p:cNvSpPr>
          <p:nvPr/>
        </p:nvSpPr>
        <p:spPr bwMode="auto">
          <a:xfrm>
            <a:off x="7396163" y="5110163"/>
            <a:ext cx="1752600" cy="30480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1"/>
                </a:solidFill>
              </a:rPr>
              <a:t>Rest of the World</a:t>
            </a:r>
          </a:p>
        </p:txBody>
      </p:sp>
      <p:sp>
        <p:nvSpPr>
          <p:cNvPr id="1037" name="Text Box 35"/>
          <p:cNvSpPr txBox="1">
            <a:spLocks noChangeArrowheads="1"/>
          </p:cNvSpPr>
          <p:nvPr/>
        </p:nvSpPr>
        <p:spPr bwMode="auto">
          <a:xfrm>
            <a:off x="7124700" y="5353050"/>
            <a:ext cx="1752600" cy="30480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1"/>
                </a:solidFill>
              </a:rPr>
              <a:t>Pacific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Screen shot 2010-10-21 at 3.35.53 PM.png"/>
          <p:cNvPicPr>
            <a:picLocks noGrp="1" noChangeAspect="1"/>
          </p:cNvPicPr>
          <p:nvPr>
            <p:ph sz="half" idx="1"/>
          </p:nvPr>
        </p:nvPicPr>
        <p:blipFill>
          <a:blip r:embed="rId2"/>
          <a:srcRect t="-52219" b="-52219"/>
          <a:stretch>
            <a:fillRect/>
          </a:stretch>
        </p:blipFill>
        <p:spPr>
          <a:xfrm>
            <a:off x="937823" y="-1128172"/>
            <a:ext cx="7653728" cy="8656001"/>
          </a:xfrm>
        </p:spPr>
      </p:pic>
      <p:sp>
        <p:nvSpPr>
          <p:cNvPr id="4" name="Title 3"/>
          <p:cNvSpPr>
            <a:spLocks noGrp="1"/>
          </p:cNvSpPr>
          <p:nvPr>
            <p:ph type="title"/>
          </p:nvPr>
        </p:nvSpPr>
        <p:spPr/>
        <p:txBody>
          <a:bodyPr/>
          <a:lstStyle/>
          <a:p>
            <a:r>
              <a:rPr lang="en-US" b="1" dirty="0" smtClean="0"/>
              <a:t>US enjoys tremendous wind resources</a:t>
            </a:r>
            <a:endParaRPr lang="en-US" b="1" dirty="0"/>
          </a:p>
        </p:txBody>
      </p:sp>
      <p:pic>
        <p:nvPicPr>
          <p:cNvPr id="10" name="Picture 9" descr="Screen shot 2010-10-21 at 3.37.05 PM.png"/>
          <p:cNvPicPr>
            <a:picLocks noChangeAspect="1"/>
          </p:cNvPicPr>
          <p:nvPr/>
        </p:nvPicPr>
        <p:blipFill>
          <a:blip r:embed="rId3"/>
          <a:stretch>
            <a:fillRect/>
          </a:stretch>
        </p:blipFill>
        <p:spPr>
          <a:xfrm>
            <a:off x="6070600" y="6512431"/>
            <a:ext cx="2997200" cy="304800"/>
          </a:xfrm>
          <a:prstGeom prst="rect">
            <a:avLst/>
          </a:prstGeom>
        </p:spPr>
      </p:pic>
      <p:sp>
        <p:nvSpPr>
          <p:cNvPr id="11" name="TextBox 10"/>
          <p:cNvSpPr txBox="1"/>
          <p:nvPr/>
        </p:nvSpPr>
        <p:spPr>
          <a:xfrm>
            <a:off x="192406" y="4762066"/>
            <a:ext cx="2866818" cy="369332"/>
          </a:xfrm>
          <a:prstGeom prst="rect">
            <a:avLst/>
          </a:prstGeom>
          <a:noFill/>
        </p:spPr>
        <p:txBody>
          <a:bodyPr wrap="square" rtlCol="0">
            <a:spAutoFit/>
          </a:bodyPr>
          <a:lstStyle/>
          <a:p>
            <a:r>
              <a:rPr lang="en-US" dirty="0" smtClean="0"/>
              <a:t>Lu et al., 2009, </a:t>
            </a:r>
            <a:r>
              <a:rPr lang="en-US" i="1" dirty="0" smtClean="0"/>
              <a:t>PNAS</a:t>
            </a:r>
            <a:endParaRPr lang="en-US" dirty="0"/>
          </a:p>
        </p:txBody>
      </p:sp>
      <p:sp>
        <p:nvSpPr>
          <p:cNvPr id="13" name="TextBox 12"/>
          <p:cNvSpPr txBox="1"/>
          <p:nvPr/>
        </p:nvSpPr>
        <p:spPr>
          <a:xfrm>
            <a:off x="173166" y="5407499"/>
            <a:ext cx="8686342" cy="1015663"/>
          </a:xfrm>
          <a:prstGeom prst="rect">
            <a:avLst/>
          </a:prstGeom>
          <a:noFill/>
        </p:spPr>
        <p:txBody>
          <a:bodyPr wrap="none" rtlCol="0">
            <a:spAutoFit/>
          </a:bodyPr>
          <a:lstStyle/>
          <a:p>
            <a:r>
              <a:rPr lang="en-US" sz="2000" dirty="0" smtClean="0"/>
              <a:t>Annual onshore wind energy potential on a state-by-state basis for the </a:t>
            </a:r>
          </a:p>
          <a:p>
            <a:r>
              <a:rPr lang="en-US" sz="2000" dirty="0" smtClean="0"/>
              <a:t>contiguous U.S. expressed in </a:t>
            </a:r>
            <a:r>
              <a:rPr lang="en-US" sz="2000" dirty="0" err="1" smtClean="0"/>
              <a:t>TWh</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Screen shot 2010-10-21 at 3.36.15 PM.png"/>
          <p:cNvPicPr>
            <a:picLocks noGrp="1" noChangeAspect="1"/>
          </p:cNvPicPr>
          <p:nvPr>
            <p:ph sz="half" idx="2"/>
          </p:nvPr>
        </p:nvPicPr>
        <p:blipFill>
          <a:blip r:embed="rId2"/>
          <a:srcRect t="-51850" b="-51850"/>
          <a:stretch>
            <a:fillRect/>
          </a:stretch>
        </p:blipFill>
        <p:spPr>
          <a:xfrm>
            <a:off x="991795" y="-1047957"/>
            <a:ext cx="7290429" cy="8245129"/>
          </a:xfrm>
        </p:spPr>
      </p:pic>
      <p:sp>
        <p:nvSpPr>
          <p:cNvPr id="4" name="Title 3"/>
          <p:cNvSpPr>
            <a:spLocks noGrp="1"/>
          </p:cNvSpPr>
          <p:nvPr>
            <p:ph type="title"/>
          </p:nvPr>
        </p:nvSpPr>
        <p:spPr/>
        <p:txBody>
          <a:bodyPr/>
          <a:lstStyle/>
          <a:p>
            <a:r>
              <a:rPr lang="en-US" b="1" dirty="0" smtClean="0"/>
              <a:t>US enjoys tremendous wind resources</a:t>
            </a:r>
            <a:endParaRPr lang="en-US" b="1" dirty="0"/>
          </a:p>
        </p:txBody>
      </p:sp>
      <p:pic>
        <p:nvPicPr>
          <p:cNvPr id="10" name="Picture 9" descr="Screen shot 2010-10-21 at 3.37.05 PM.png"/>
          <p:cNvPicPr>
            <a:picLocks noChangeAspect="1"/>
          </p:cNvPicPr>
          <p:nvPr/>
        </p:nvPicPr>
        <p:blipFill>
          <a:blip r:embed="rId3"/>
          <a:stretch>
            <a:fillRect/>
          </a:stretch>
        </p:blipFill>
        <p:spPr>
          <a:xfrm>
            <a:off x="6070600" y="6512431"/>
            <a:ext cx="2997200" cy="304800"/>
          </a:xfrm>
          <a:prstGeom prst="rect">
            <a:avLst/>
          </a:prstGeom>
        </p:spPr>
      </p:pic>
      <p:sp>
        <p:nvSpPr>
          <p:cNvPr id="11" name="TextBox 10"/>
          <p:cNvSpPr txBox="1"/>
          <p:nvPr/>
        </p:nvSpPr>
        <p:spPr>
          <a:xfrm>
            <a:off x="192406" y="4762066"/>
            <a:ext cx="2866818" cy="369332"/>
          </a:xfrm>
          <a:prstGeom prst="rect">
            <a:avLst/>
          </a:prstGeom>
          <a:noFill/>
        </p:spPr>
        <p:txBody>
          <a:bodyPr wrap="square" rtlCol="0">
            <a:spAutoFit/>
          </a:bodyPr>
          <a:lstStyle/>
          <a:p>
            <a:r>
              <a:rPr lang="en-US" dirty="0" smtClean="0"/>
              <a:t>Lu et al., 2009, </a:t>
            </a:r>
            <a:r>
              <a:rPr lang="en-US" i="1" dirty="0" smtClean="0"/>
              <a:t>PNAS</a:t>
            </a:r>
            <a:endParaRPr lang="en-US" dirty="0"/>
          </a:p>
        </p:txBody>
      </p:sp>
      <p:sp>
        <p:nvSpPr>
          <p:cNvPr id="13" name="TextBox 12"/>
          <p:cNvSpPr txBox="1"/>
          <p:nvPr/>
        </p:nvSpPr>
        <p:spPr>
          <a:xfrm>
            <a:off x="173166" y="5407499"/>
            <a:ext cx="8686342" cy="1015663"/>
          </a:xfrm>
          <a:prstGeom prst="rect">
            <a:avLst/>
          </a:prstGeom>
          <a:noFill/>
        </p:spPr>
        <p:txBody>
          <a:bodyPr wrap="none" rtlCol="0">
            <a:spAutoFit/>
          </a:bodyPr>
          <a:lstStyle/>
          <a:p>
            <a:r>
              <a:rPr lang="en-US" sz="2000" dirty="0" smtClean="0"/>
              <a:t>Annual onshore wind energy potential on a state-by-state basis for the </a:t>
            </a:r>
          </a:p>
          <a:p>
            <a:r>
              <a:rPr lang="en-US" sz="2000" dirty="0" smtClean="0"/>
              <a:t>contiguous U.S. expressed as a ratio with respect to retail sales in the </a:t>
            </a:r>
          </a:p>
          <a:p>
            <a:r>
              <a:rPr lang="en-US" sz="2000" dirty="0" smtClean="0"/>
              <a:t>states in 2006.</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tx1"/>
          </a:solidFill>
          <a:tailEnd type="triangle" w="lg" len="med"/>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rel_template">
  <a:themeElements>
    <a:clrScheme name="NREL">
      <a:dk1>
        <a:srgbClr val="0959A5"/>
      </a:dk1>
      <a:lt1>
        <a:srgbClr val="FFFFFF"/>
      </a:lt1>
      <a:dk2>
        <a:srgbClr val="000000"/>
      </a:dk2>
      <a:lt2>
        <a:srgbClr val="DDDDDD"/>
      </a:lt2>
      <a:accent1>
        <a:srgbClr val="0079C1"/>
      </a:accent1>
      <a:accent2>
        <a:srgbClr val="E37C00"/>
      </a:accent2>
      <a:accent3>
        <a:srgbClr val="7D3027"/>
      </a:accent3>
      <a:accent4>
        <a:srgbClr val="163A74"/>
      </a:accent4>
      <a:accent5>
        <a:srgbClr val="A5ACB0"/>
      </a:accent5>
      <a:accent6>
        <a:srgbClr val="5A8E22"/>
      </a:accent6>
      <a:hlink>
        <a:srgbClr val="7D3027"/>
      </a:hlink>
      <a:folHlink>
        <a:srgbClr val="5A8E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5C9E"/>
      </a:accent1>
      <a:accent2>
        <a:srgbClr val="F3BF00"/>
      </a:accent2>
      <a:accent3>
        <a:srgbClr val="FFFFFF"/>
      </a:accent3>
      <a:accent4>
        <a:srgbClr val="000000"/>
      </a:accent4>
      <a:accent5>
        <a:srgbClr val="AAB5CC"/>
      </a:accent5>
      <a:accent6>
        <a:srgbClr val="DCAD00"/>
      </a:accent6>
      <a:hlink>
        <a:srgbClr val="005C9E"/>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959A5"/>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959A5"/>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18425</TotalTime>
  <Words>1668</Words>
  <Application>Microsoft Macintosh PowerPoint</Application>
  <PresentationFormat>On-screen Show (4:3)</PresentationFormat>
  <Paragraphs>245</Paragraphs>
  <Slides>31</Slides>
  <Notes>10</Notes>
  <HiddenSlides>0</HiddenSlides>
  <MMClips>1</MMClips>
  <ScaleCrop>false</ScaleCrop>
  <HeadingPairs>
    <vt:vector size="6" baseType="variant">
      <vt:variant>
        <vt:lpstr>Design Template</vt:lpstr>
      </vt:variant>
      <vt:variant>
        <vt:i4>3</vt:i4>
      </vt:variant>
      <vt:variant>
        <vt:lpstr>Embedded OLE Servers</vt:lpstr>
      </vt:variant>
      <vt:variant>
        <vt:i4>2</vt:i4>
      </vt:variant>
      <vt:variant>
        <vt:lpstr>Slide Titles</vt:lpstr>
      </vt:variant>
      <vt:variant>
        <vt:i4>31</vt:i4>
      </vt:variant>
    </vt:vector>
  </HeadingPairs>
  <TitlesOfParts>
    <vt:vector size="36" baseType="lpstr">
      <vt:lpstr>Breeze</vt:lpstr>
      <vt:lpstr>nrel_template</vt:lpstr>
      <vt:lpstr>Blank Presentation</vt:lpstr>
      <vt:lpstr>Chart</vt:lpstr>
      <vt:lpstr>Equation</vt:lpstr>
      <vt:lpstr>Harnessing the Wind: Recent Developments in Wind Energy</vt:lpstr>
      <vt:lpstr>Slide 2</vt:lpstr>
      <vt:lpstr>Today’s discussion on harnessing the wind…</vt:lpstr>
      <vt:lpstr>Early electric wind turbines helped electrify remote farms in the early 1900’s</vt:lpstr>
      <vt:lpstr>Slide 5</vt:lpstr>
      <vt:lpstr>Slide 6</vt:lpstr>
      <vt:lpstr>Growth of Wind Energy Capacity Worldwide</vt:lpstr>
      <vt:lpstr>US enjoys tremendous wind resources</vt:lpstr>
      <vt:lpstr>US enjoys tremendous wind resources</vt:lpstr>
      <vt:lpstr>Slide 10</vt:lpstr>
      <vt:lpstr>US has deployed &gt; 36 GW of wind-generated electricity</vt:lpstr>
      <vt:lpstr>Wind is responsible for ~ 2% of US electricity production</vt:lpstr>
      <vt:lpstr>Advance of wind energy requires resolution of several exciting technical challenges</vt:lpstr>
      <vt:lpstr>Though both demand and supply fluctuate, robust predictions of wind availability are required to balance load </vt:lpstr>
      <vt:lpstr>Though both demand and supply fluctuate, robust predictions of wind availability are required to balance load </vt:lpstr>
      <vt:lpstr>Could the grid be balanced with only renewables?</vt:lpstr>
      <vt:lpstr>Turbine manufacturers provide power curves to quantify expectations for turbine performance</vt:lpstr>
      <vt:lpstr>Power forecasting requires data – How is meteorology measured at a wind farm?</vt:lpstr>
      <vt:lpstr>Power curves show tremendous variability – can we gain insight by considering atmospheric turbulence?</vt:lpstr>
      <vt:lpstr>Stratification of power curves reveal  atmospheric influences on power output</vt:lpstr>
      <vt:lpstr>Wind farm “underperformance” can in part be explained due to incomplete resource assessment</vt:lpstr>
      <vt:lpstr>Forecasting wind power becomes very difficult in complex terrain</vt:lpstr>
      <vt:lpstr>Turbine wakes undermine downstream power production and increase maintenance costs</vt:lpstr>
      <vt:lpstr>Slide 24</vt:lpstr>
      <vt:lpstr>Turbine wakes have a severe impact on power production, depending on inflow angle relative to turbine orientation</vt:lpstr>
      <vt:lpstr>What are the downwind impacts of large wind farms?</vt:lpstr>
      <vt:lpstr>Slide 27</vt:lpstr>
      <vt:lpstr>Slide 28</vt:lpstr>
      <vt:lpstr>This is an exciting time for wind energy!</vt:lpstr>
      <vt:lpstr>A few wind-related exercises</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Harnessing the  Power of the Wind</dc:title>
  <dc:creator>Julie K Lundquist</dc:creator>
  <cp:lastModifiedBy>Julie K Lundquist</cp:lastModifiedBy>
  <cp:revision>116</cp:revision>
  <dcterms:created xsi:type="dcterms:W3CDTF">2010-11-01T03:11:49Z</dcterms:created>
  <dcterms:modified xsi:type="dcterms:W3CDTF">2010-11-01T03:17:15Z</dcterms:modified>
</cp:coreProperties>
</file>