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0" r:id="rId1"/>
  </p:sldMasterIdLst>
  <p:notesMasterIdLst>
    <p:notesMasterId r:id="rId34"/>
  </p:notesMasterIdLst>
  <p:handoutMasterIdLst>
    <p:handoutMasterId r:id="rId35"/>
  </p:handoutMasterIdLst>
  <p:sldIdLst>
    <p:sldId id="256" r:id="rId2"/>
    <p:sldId id="384" r:id="rId3"/>
    <p:sldId id="385" r:id="rId4"/>
    <p:sldId id="395" r:id="rId5"/>
    <p:sldId id="396" r:id="rId6"/>
    <p:sldId id="397" r:id="rId7"/>
    <p:sldId id="398" r:id="rId8"/>
    <p:sldId id="399" r:id="rId9"/>
    <p:sldId id="400" r:id="rId10"/>
    <p:sldId id="430" r:id="rId11"/>
    <p:sldId id="431" r:id="rId12"/>
    <p:sldId id="402" r:id="rId13"/>
    <p:sldId id="403" r:id="rId14"/>
    <p:sldId id="404" r:id="rId15"/>
    <p:sldId id="425" r:id="rId16"/>
    <p:sldId id="423" r:id="rId17"/>
    <p:sldId id="424" r:id="rId18"/>
    <p:sldId id="405" r:id="rId19"/>
    <p:sldId id="406" r:id="rId20"/>
    <p:sldId id="408" r:id="rId21"/>
    <p:sldId id="410" r:id="rId22"/>
    <p:sldId id="428" r:id="rId23"/>
    <p:sldId id="426" r:id="rId24"/>
    <p:sldId id="427" r:id="rId25"/>
    <p:sldId id="411" r:id="rId26"/>
    <p:sldId id="422" r:id="rId27"/>
    <p:sldId id="414" r:id="rId28"/>
    <p:sldId id="413" r:id="rId29"/>
    <p:sldId id="416" r:id="rId30"/>
    <p:sldId id="417" r:id="rId31"/>
    <p:sldId id="412" r:id="rId32"/>
    <p:sldId id="429" r:id="rId33"/>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6" autoAdjust="0"/>
    <p:restoredTop sz="91189" autoAdjust="0"/>
  </p:normalViewPr>
  <p:slideViewPr>
    <p:cSldViewPr>
      <p:cViewPr varScale="1">
        <p:scale>
          <a:sx n="82" d="100"/>
          <a:sy n="82" d="100"/>
        </p:scale>
        <p:origin x="-444" y="-84"/>
      </p:cViewPr>
      <p:guideLst>
        <p:guide orient="horz" pos="2160"/>
        <p:guide pos="2880"/>
      </p:guideLst>
    </p:cSldViewPr>
  </p:slideViewPr>
  <p:outlineViewPr>
    <p:cViewPr>
      <p:scale>
        <a:sx n="33" d="100"/>
        <a:sy n="33" d="100"/>
      </p:scale>
      <p:origin x="0" y="3306"/>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143375" y="0"/>
            <a:ext cx="3170238" cy="479425"/>
          </a:xfrm>
          <a:prstGeom prst="rect">
            <a:avLst/>
          </a:prstGeom>
        </p:spPr>
        <p:txBody>
          <a:bodyPr vert="horz" lIns="91440" tIns="45720" rIns="91440" bIns="45720" rtlCol="0"/>
          <a:lstStyle>
            <a:lvl1pPr algn="r">
              <a:defRPr sz="1200"/>
            </a:lvl1pPr>
          </a:lstStyle>
          <a:p>
            <a:fld id="{9D8CF9E6-4D7D-4E6F-9434-9964457D264A}" type="datetimeFigureOut">
              <a:rPr lang="en-US" smtClean="0"/>
              <a:pPr/>
              <a:t>10/29/2010</a:t>
            </a:fld>
            <a:endParaRPr lang="en-US"/>
          </a:p>
        </p:txBody>
      </p:sp>
      <p:sp>
        <p:nvSpPr>
          <p:cNvPr id="4" name="Footer Placeholder 3"/>
          <p:cNvSpPr>
            <a:spLocks noGrp="1"/>
          </p:cNvSpPr>
          <p:nvPr>
            <p:ph type="ftr" sz="quarter" idx="2"/>
          </p:nvPr>
        </p:nvSpPr>
        <p:spPr>
          <a:xfrm>
            <a:off x="0" y="9120188"/>
            <a:ext cx="3170238" cy="4794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143375" y="9120188"/>
            <a:ext cx="3170238" cy="479425"/>
          </a:xfrm>
          <a:prstGeom prst="rect">
            <a:avLst/>
          </a:prstGeom>
        </p:spPr>
        <p:txBody>
          <a:bodyPr vert="horz" lIns="91440" tIns="45720" rIns="91440" bIns="45720" rtlCol="0" anchor="b"/>
          <a:lstStyle>
            <a:lvl1pPr algn="r">
              <a:defRPr sz="1200"/>
            </a:lvl1pPr>
          </a:lstStyle>
          <a:p>
            <a:fld id="{8764B2D9-F3B2-44B0-A507-DA39AA6A54F9}" type="slidenum">
              <a:rPr lang="en-US" smtClean="0"/>
              <a:pPr/>
              <a:t>‹#›</a:t>
            </a:fld>
            <a:endParaRPr lang="en-US"/>
          </a:p>
        </p:txBody>
      </p:sp>
    </p:spTree>
    <p:extLst>
      <p:ext uri="{BB962C8B-B14F-4D97-AF65-F5344CB8AC3E}">
        <p14:creationId xmlns:p14="http://schemas.microsoft.com/office/powerpoint/2010/main" val="29295397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5747" tIns="47873" rIns="95747" bIns="47873"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5747" tIns="47873" rIns="95747" bIns="47873" rtlCol="0"/>
          <a:lstStyle>
            <a:lvl1pPr algn="r">
              <a:defRPr sz="1300"/>
            </a:lvl1pPr>
          </a:lstStyle>
          <a:p>
            <a:fld id="{D7034AC9-21B4-47ED-ADE1-AD6D28AA0A8E}" type="datetimeFigureOut">
              <a:rPr lang="en-US" smtClean="0"/>
              <a:pPr/>
              <a:t>10/29/2010</a:t>
            </a:fld>
            <a:endParaRPr lang="en-US"/>
          </a:p>
        </p:txBody>
      </p:sp>
      <p:sp>
        <p:nvSpPr>
          <p:cNvPr id="4" name="Slide Image Placeholder 3"/>
          <p:cNvSpPr>
            <a:spLocks noGrp="1" noRot="1" noChangeAspect="1"/>
          </p:cNvSpPr>
          <p:nvPr>
            <p:ph type="sldImg" idx="2"/>
          </p:nvPr>
        </p:nvSpPr>
        <p:spPr>
          <a:xfrm>
            <a:off x="1257300" y="719138"/>
            <a:ext cx="4800600" cy="3600450"/>
          </a:xfrm>
          <a:prstGeom prst="rect">
            <a:avLst/>
          </a:prstGeom>
          <a:noFill/>
          <a:ln w="12700">
            <a:solidFill>
              <a:prstClr val="black"/>
            </a:solidFill>
          </a:ln>
        </p:spPr>
        <p:txBody>
          <a:bodyPr vert="horz" lIns="95747" tIns="47873" rIns="95747" bIns="47873"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5747" tIns="47873" rIns="95747" bIns="47873"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5747" tIns="47873" rIns="95747" bIns="47873"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5747" tIns="47873" rIns="95747" bIns="47873" rtlCol="0" anchor="b"/>
          <a:lstStyle>
            <a:lvl1pPr algn="r">
              <a:defRPr sz="1300"/>
            </a:lvl1pPr>
          </a:lstStyle>
          <a:p>
            <a:fld id="{C9738B6D-D8D3-4A11-8C33-386CBF0F0CC2}" type="slidenum">
              <a:rPr lang="en-US" smtClean="0"/>
              <a:pPr/>
              <a:t>‹#›</a:t>
            </a:fld>
            <a:endParaRPr lang="en-US"/>
          </a:p>
        </p:txBody>
      </p:sp>
    </p:spTree>
    <p:extLst>
      <p:ext uri="{BB962C8B-B14F-4D97-AF65-F5344CB8AC3E}">
        <p14:creationId xmlns:p14="http://schemas.microsoft.com/office/powerpoint/2010/main" val="10479336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000" dirty="0" smtClean="0"/>
              <a:t>Supplying energy to an expanding</a:t>
            </a:r>
            <a:r>
              <a:rPr lang="en-US" sz="1000" baseline="0" dirty="0" smtClean="0"/>
              <a:t> global population with a rising standard of living while maintaining human and natural systems is an increasingly difficult task. Yet, it is a task that will largely determine the quality humanity’s future.</a:t>
            </a:r>
            <a:endParaRPr lang="en-US" sz="1000" dirty="0"/>
          </a:p>
        </p:txBody>
      </p:sp>
      <p:sp>
        <p:nvSpPr>
          <p:cNvPr id="4" name="Slide Number Placeholder 3"/>
          <p:cNvSpPr>
            <a:spLocks noGrp="1"/>
          </p:cNvSpPr>
          <p:nvPr>
            <p:ph type="sldNum" sz="quarter" idx="10"/>
          </p:nvPr>
        </p:nvSpPr>
        <p:spPr/>
        <p:txBody>
          <a:bodyPr/>
          <a:lstStyle/>
          <a:p>
            <a:fld id="{C9738B6D-D8D3-4A11-8C33-386CBF0F0CC2}"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9738B6D-D8D3-4A11-8C33-386CBF0F0CC2}"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9738B6D-D8D3-4A11-8C33-386CBF0F0CC2}"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9738B6D-D8D3-4A11-8C33-386CBF0F0CC2}"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Unfortunately, the general</a:t>
            </a:r>
            <a:r>
              <a:rPr lang="en-US" baseline="0" dirty="0" smtClean="0"/>
              <a:t> public’s understanding of energy science can be rudimentary. Even individuals actively engaged in teaching science may have gaps in their understanding of the science of energy. In May, we asked individuals attending a SERC workshop on teaching energy in Wyoming these three questions about energy science. Surprisingly, out of approximately 21-23 respondents the vast majority did not answer the questions correctly. Similar results were found for middle and high school teachers engaged in a Wyoming MSP project on energy and the environment.</a:t>
            </a:r>
            <a:endParaRPr lang="en-US" dirty="0" smtClean="0"/>
          </a:p>
        </p:txBody>
      </p:sp>
      <p:sp>
        <p:nvSpPr>
          <p:cNvPr id="4" name="Slide Number Placeholder 3"/>
          <p:cNvSpPr>
            <a:spLocks noGrp="1"/>
          </p:cNvSpPr>
          <p:nvPr>
            <p:ph type="sldNum" sz="quarter" idx="10"/>
          </p:nvPr>
        </p:nvSpPr>
        <p:spPr/>
        <p:txBody>
          <a:bodyPr/>
          <a:lstStyle/>
          <a:p>
            <a:fld id="{C9738B6D-D8D3-4A11-8C33-386CBF0F0CC2}"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Given</a:t>
            </a:r>
            <a:r>
              <a:rPr lang="en-US" baseline="0" dirty="0" smtClean="0"/>
              <a:t> its broad and diverse character, energy science is multidimensional in nature. It encompasses biology, chemistry, Earth science and physics to name just a few disciplines. Dealing with energy science requires explicitly integrating these disciplines to illustrate the richness and complexity of energy. In addition, some key subject areas important in understanding energy are commonly absent from undergraduate science courses. One that immediately comes to mind is thermodynamics, which describes and explains virtually all phenomena involving heat and matter. Additional barriers to energy instruction are created by the use of everyday words that have special, precise meanings with respect to energy. This co-mingling of vocabularies is often a major source of confusion for students.</a:t>
            </a:r>
            <a:endParaRPr lang="en-US" dirty="0"/>
          </a:p>
        </p:txBody>
      </p:sp>
      <p:sp>
        <p:nvSpPr>
          <p:cNvPr id="4" name="Slide Number Placeholder 3"/>
          <p:cNvSpPr>
            <a:spLocks noGrp="1"/>
          </p:cNvSpPr>
          <p:nvPr>
            <p:ph type="sldNum" sz="quarter" idx="10"/>
          </p:nvPr>
        </p:nvSpPr>
        <p:spPr/>
        <p:txBody>
          <a:bodyPr/>
          <a:lstStyle/>
          <a:p>
            <a:fld id="{C9738B6D-D8D3-4A11-8C33-386CBF0F0CC2}"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addition</a:t>
            </a:r>
            <a:r>
              <a:rPr lang="en-US" baseline="0" dirty="0" smtClean="0"/>
              <a:t> to being constrained by scientific principles, energy issues/problems also have a particular context. This context provides information about energy systems and/or issues that are relevant to a particular discussion. Context determines scale (temporal and spatial), the technologies involved as well as the relevant economics. These types of information are critical to evaluating different energy scenarios and solutions. In large part, they determine which energy solution is most viable and likely of success.</a:t>
            </a:r>
            <a:endParaRPr lang="en-US" dirty="0"/>
          </a:p>
        </p:txBody>
      </p:sp>
      <p:sp>
        <p:nvSpPr>
          <p:cNvPr id="4" name="Slide Number Placeholder 3"/>
          <p:cNvSpPr>
            <a:spLocks noGrp="1"/>
          </p:cNvSpPr>
          <p:nvPr>
            <p:ph type="sldNum" sz="quarter" idx="10"/>
          </p:nvPr>
        </p:nvSpPr>
        <p:spPr/>
        <p:txBody>
          <a:bodyPr/>
          <a:lstStyle/>
          <a:p>
            <a:fld id="{C9738B6D-D8D3-4A11-8C33-386CBF0F0CC2}"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Like energy science,</a:t>
            </a:r>
            <a:r>
              <a:rPr lang="en-US" baseline="0" dirty="0" smtClean="0"/>
              <a:t> energy context is a subject few people have a good and reliable grasp of. In addition to the energy science questions, the participants at the SERC energy workshop were asked these three questions about energy content. Most people did not answer these questions correctly either. And yet this type of information is important in addressing some of the most pressing issues facing our nation as we have seen in the previous slide.</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fld id="{C9738B6D-D8D3-4A11-8C33-386CBF0F0CC2}"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9738B6D-D8D3-4A11-8C33-386CBF0F0CC2}"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9738B6D-D8D3-4A11-8C33-386CBF0F0CC2}"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economics, environmental</a:t>
            </a:r>
            <a:r>
              <a:rPr lang="en-US" baseline="0" dirty="0" smtClean="0"/>
              <a:t>, social and other perspectives of energy solutions are determined by social context. For example, petroleum production has had vastly different impacts in Norway and Nigeria. Production of Nigeria’s hydrocarbon reserves has produced many negative social, political, economic and environmental impacts. The vast wealth flowing into the country has funded massive corruption, inequitable distribution of wealth and pity various ethnic factions against each other. Political unrest has characterized the Niger Delta where various groups routinely capture foreign and domestic oil workers and hold them for ransom. Acts of vandalism and terrorism against the country’s oil infrastructure has produced serious environmental damage as well as loss of life. In addition, lax environmental laws and their enforcement have resulted in significant damage to the wetlands of the delta.</a:t>
            </a:r>
          </a:p>
          <a:p>
            <a:endParaRPr lang="en-US" baseline="0" dirty="0" smtClean="0"/>
          </a:p>
          <a:p>
            <a:r>
              <a:rPr lang="en-US" baseline="0" dirty="0" smtClean="0"/>
              <a:t>In Norway, the discovery of the oil and gas fields of the North Sea have been an economic boon for the country. Production from the fields has made Norway one of the world’s biggest exporters of oil and gas. The country has protected its environment with strict laws. For example, they have required the sequestration of carbon dioxide produced from natural gas production at </a:t>
            </a:r>
            <a:r>
              <a:rPr lang="en-US" baseline="0" dirty="0" err="1" smtClean="0"/>
              <a:t>Sliepner</a:t>
            </a:r>
            <a:r>
              <a:rPr lang="en-US" baseline="0" dirty="0" smtClean="0"/>
              <a:t>, the first such operation in the world. In addition to carefully guarding their environment as well as social and political institutions, Norway has set aside a portion of its hydrocarbon wealth for future generations. Few would argue against the overall good of hydrocarbon production in this nation. </a:t>
            </a:r>
            <a:endParaRPr lang="en-US" dirty="0" smtClean="0"/>
          </a:p>
          <a:p>
            <a:endParaRPr lang="en-US" dirty="0"/>
          </a:p>
        </p:txBody>
      </p:sp>
      <p:sp>
        <p:nvSpPr>
          <p:cNvPr id="4" name="Slide Number Placeholder 3"/>
          <p:cNvSpPr>
            <a:spLocks noGrp="1"/>
          </p:cNvSpPr>
          <p:nvPr>
            <p:ph type="sldNum" sz="quarter" idx="10"/>
          </p:nvPr>
        </p:nvSpPr>
        <p:spPr/>
        <p:txBody>
          <a:bodyPr/>
          <a:lstStyle/>
          <a:p>
            <a:fld id="{C9738B6D-D8D3-4A11-8C33-386CBF0F0CC2}"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importance of this</a:t>
            </a:r>
            <a:r>
              <a:rPr lang="en-US" baseline="0" dirty="0" smtClean="0"/>
              <a:t> task and the public’s awareness of its importance is evident in the way energy has been portrayed in the media in recent years. Over the past two decades, energy has grown from a topic that was occasionally in the news to one that is virtually front and center always. This change in media coverage is evident at all levels. Local, national and international media outlets all report more frequently on energy issues and their ramifications for different segments of the human population.</a:t>
            </a:r>
          </a:p>
          <a:p>
            <a:endParaRPr lang="en-US" baseline="0" dirty="0" smtClean="0"/>
          </a:p>
          <a:p>
            <a:r>
              <a:rPr lang="en-US" dirty="0" smtClean="0"/>
              <a:t>Evidence for this shift</a:t>
            </a:r>
            <a:r>
              <a:rPr lang="en-US" baseline="0" dirty="0" smtClean="0"/>
              <a:t> in focus are particularly easy to cite in the last year or so. Witness, for example, the </a:t>
            </a:r>
            <a:endParaRPr lang="en-US" dirty="0"/>
          </a:p>
        </p:txBody>
      </p:sp>
      <p:sp>
        <p:nvSpPr>
          <p:cNvPr id="4" name="Slide Number Placeholder 3"/>
          <p:cNvSpPr>
            <a:spLocks noGrp="1"/>
          </p:cNvSpPr>
          <p:nvPr>
            <p:ph type="sldNum" sz="quarter" idx="10"/>
          </p:nvPr>
        </p:nvSpPr>
        <p:spPr/>
        <p:txBody>
          <a:bodyPr/>
          <a:lstStyle/>
          <a:p>
            <a:fld id="{C9738B6D-D8D3-4A11-8C33-386CBF0F0CC2}"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9738B6D-D8D3-4A11-8C33-386CBF0F0CC2}"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9738B6D-D8D3-4A11-8C33-386CBF0F0CC2}"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9738B6D-D8D3-4A11-8C33-386CBF0F0CC2}"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9738B6D-D8D3-4A11-8C33-386CBF0F0CC2}"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4C8A683-8CD5-4BF9-B285-C3FCE3C28718}"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Investigating the natural world through the application of science and scientific principles requires making sense of large amounts of data, assessing qualitatively the importance of different factors and performing simply calculations. These skills constitute the </a:t>
            </a:r>
            <a:r>
              <a:rPr lang="en-US" b="1" dirty="0" smtClean="0"/>
              <a:t>fundamental literacies</a:t>
            </a:r>
            <a:r>
              <a:rPr lang="en-US" dirty="0" smtClean="0"/>
              <a:t>. They are crucial to working in the real world as well as the scientific realm. These skills are important in nearly all professions, e.g. social sciences, humanities, etc., as well as in everyday activities, e.g. selecting the best cell phone plan. It is likely that you were introduced to many of these skills at some point in your educational career. However, the lack of practice may have dulled your ability to apply these skills.</a:t>
            </a:r>
          </a:p>
          <a:p>
            <a:endParaRPr lang="en-US" dirty="0" smtClean="0"/>
          </a:p>
          <a:p>
            <a:r>
              <a:rPr lang="en-US" dirty="0" smtClean="0"/>
              <a:t>Understanding and using scientific content requires mastering a series of technical literacies. Although some of them vary from one scientific discipline to another, other technical literacies are shared by a number of scientific disciplines. Unlike with the fundamental literacies, many individuals will have had limited, if any, experience with these types of skills. Yet, a quick perusal of any introductory science textbook will demonstrate clearly the importance of these literacies in understanding and applying scientific content.</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Combining the fundamental and technical literacies with scientific content produces scientific understanding, i.e. the ability to use scientific knowledge in new settings and to draw correct inferences and conclusions from scientific reasoning. Most introductory science courses are designed to go only this far in their instruction. They assume students can apply what they have learned in the course to societal applications without further assistance. In addition, many assume students have mastered the two literacies or will learn them on their own during the course. They rarely provide systematic and meaningful practice with these critical tools.</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C9738B6D-D8D3-4A11-8C33-386CBF0F0CC2}"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Investigating the natural world through the application of science and scientific principles requires making sense of large amounts of data, assessing qualitatively the importance of different factors and performing simply calculations. These skills constitute the </a:t>
            </a:r>
            <a:r>
              <a:rPr lang="en-US" b="1" dirty="0" smtClean="0"/>
              <a:t>fundamental literacies</a:t>
            </a:r>
            <a:r>
              <a:rPr lang="en-US" dirty="0" smtClean="0"/>
              <a:t>. They are crucial to working in the real world as well as the scientific realm. These skills are important in nearly all professions, e.g. social sciences, humanities, etc., as well as in everyday activities, e.g. selecting the best cell phone plan. It is likely that you were introduced to many of these skills at some point in your educational career. However, the lack of practice may have dulled your ability to apply these skills.</a:t>
            </a:r>
          </a:p>
          <a:p>
            <a:endParaRPr lang="en-US" dirty="0" smtClean="0"/>
          </a:p>
          <a:p>
            <a:r>
              <a:rPr lang="en-US" dirty="0" smtClean="0"/>
              <a:t>Understanding and using scientific content requires mastering a series of technical literacies. Although some of them vary from one scientific discipline to another, other technical literacies are shared by a number of scientific disciplines. Unlike with the fundamental literacies, many individuals will have had limited, if any, experience with these types of skills. Yet, a quick perusal of any introductory science textbook will demonstrate clearly the importance of these literacies in understanding and applying scientific content.</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Combining the fundamental and technical literacies with scientific content produces scientific understanding, i.e. the ability to use scientific knowledge in new settings and to draw correct inferences and conclusions from scientific reasoning. Most introductory science courses are designed to go only this far in their instruction. They assume students can apply what they have learned in the course to societal applications without further assistance. In addition, many assume students have mastered the two literacies or will learn them on their own during the course. They rarely provide systematic and meaningful practice with these critical tools.</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C9738B6D-D8D3-4A11-8C33-386CBF0F0CC2}"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9738B6D-D8D3-4A11-8C33-386CBF0F0CC2}"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9738B6D-D8D3-4A11-8C33-386CBF0F0CC2}"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9738B6D-D8D3-4A11-8C33-386CBF0F0CC2}"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9738B6D-D8D3-4A11-8C33-386CBF0F0CC2}"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9738B6D-D8D3-4A11-8C33-386CBF0F0CC2}"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9738B6D-D8D3-4A11-8C33-386CBF0F0CC2}"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9738B6D-D8D3-4A11-8C33-386CBF0F0CC2}" type="slidenum">
              <a:rPr lang="en-US" smtClean="0"/>
              <a:pPr/>
              <a:t>32</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9738B6D-D8D3-4A11-8C33-386CBF0F0CC2}"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9738B6D-D8D3-4A11-8C33-386CBF0F0CC2}"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economics, environmental</a:t>
            </a:r>
            <a:r>
              <a:rPr lang="en-US" baseline="0" dirty="0" smtClean="0"/>
              <a:t>, social and other perspectives of energy solutions are determined by social context. For example petroleum production has had vastly different impacts in Norway and Nigeria. In Norway, the discovery of the oil and gas fields of the North Sea have been an economic boon for the country. In addition to carefully guarding their environment as well as social and political institutions, Norway has set aside a portion of its hydrocarbon wealth for future generations. Few would argue against the overall good of hydrocarbon production in this nation.</a:t>
            </a:r>
          </a:p>
          <a:p>
            <a:endParaRPr lang="en-US" baseline="0" dirty="0" smtClean="0"/>
          </a:p>
          <a:p>
            <a:r>
              <a:rPr lang="en-US" baseline="0" dirty="0" smtClean="0"/>
              <a:t>Conversely, Nigeria’s hydrocarbon reserves have had a much less positive impact. They</a:t>
            </a:r>
            <a:endParaRPr lang="en-US" dirty="0" smtClean="0"/>
          </a:p>
          <a:p>
            <a:endParaRPr lang="en-US" dirty="0"/>
          </a:p>
        </p:txBody>
      </p:sp>
      <p:sp>
        <p:nvSpPr>
          <p:cNvPr id="4" name="Slide Number Placeholder 3"/>
          <p:cNvSpPr>
            <a:spLocks noGrp="1"/>
          </p:cNvSpPr>
          <p:nvPr>
            <p:ph type="sldNum" sz="quarter" idx="10"/>
          </p:nvPr>
        </p:nvSpPr>
        <p:spPr/>
        <p:txBody>
          <a:bodyPr/>
          <a:lstStyle/>
          <a:p>
            <a:fld id="{C9738B6D-D8D3-4A11-8C33-386CBF0F0CC2}"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9738B6D-D8D3-4A11-8C33-386CBF0F0CC2}"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9738B6D-D8D3-4A11-8C33-386CBF0F0CC2}"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9738B6D-D8D3-4A11-8C33-386CBF0F0CC2}"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r>
              <a:rPr lang="en-US" smtClean="0"/>
              <a:t>30-Oct-10</a:t>
            </a:r>
            <a:endParaRPr lang="en-US" dirty="0"/>
          </a:p>
        </p:txBody>
      </p:sp>
      <p:sp>
        <p:nvSpPr>
          <p:cNvPr id="19" name="Footer Placeholder 18"/>
          <p:cNvSpPr>
            <a:spLocks noGrp="1"/>
          </p:cNvSpPr>
          <p:nvPr>
            <p:ph type="ftr" sz="quarter" idx="11"/>
          </p:nvPr>
        </p:nvSpPr>
        <p:spPr/>
        <p:txBody>
          <a:bodyPr/>
          <a:lstStyle>
            <a:lvl1pPr>
              <a:defRPr/>
            </a:lvl1pPr>
          </a:lstStyle>
          <a:p>
            <a:r>
              <a:rPr lang="en-US" smtClean="0"/>
              <a:t>2010 GSA Teaching Energy Workshop</a:t>
            </a:r>
            <a:endParaRPr lang="en-US" dirty="0"/>
          </a:p>
        </p:txBody>
      </p:sp>
      <p:sp>
        <p:nvSpPr>
          <p:cNvPr id="27" name="Slide Number Placeholder 26"/>
          <p:cNvSpPr>
            <a:spLocks noGrp="1"/>
          </p:cNvSpPr>
          <p:nvPr>
            <p:ph type="sldNum" sz="quarter" idx="12"/>
          </p:nvPr>
        </p:nvSpPr>
        <p:spPr/>
        <p:txBody>
          <a:bodyPr/>
          <a:lstStyle/>
          <a:p>
            <a:fld id="{BF079385-7B87-4A71-A5B4-34DC02EB24E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lvl1pPr marL="420624" indent="-384048">
              <a:buClr>
                <a:schemeClr val="accent3"/>
              </a:buClr>
              <a:buSzPct val="95000"/>
              <a:buFont typeface="Courier New" pitchFamily="49" charset="0"/>
              <a:buChar char="o"/>
              <a:defRPr/>
            </a:lvl1pPr>
            <a:lvl2pPr>
              <a:buClr>
                <a:schemeClr val="accent2"/>
              </a:buClr>
              <a:defRPr/>
            </a:lvl2pPr>
            <a:lvl3pPr marL="1005840" indent="-256032">
              <a:buSzPct val="75000"/>
              <a:buFont typeface="Wingdings" pitchFamily="2" charset="2"/>
              <a:buChar char="q"/>
              <a:defRPr/>
            </a:lvl3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6" name="Slide Number Placeholder 5"/>
          <p:cNvSpPr>
            <a:spLocks noGrp="1"/>
          </p:cNvSpPr>
          <p:nvPr>
            <p:ph type="sldNum" sz="quarter" idx="12"/>
          </p:nvPr>
        </p:nvSpPr>
        <p:spPr/>
        <p:txBody>
          <a:bodyPr/>
          <a:lstStyle/>
          <a:p>
            <a:fld id="{BF079385-7B87-4A71-A5B4-34DC02EB24E3}" type="slidenum">
              <a:rPr lang="en-US" smtClean="0"/>
              <a:pPr/>
              <a:t>‹#›</a:t>
            </a:fld>
            <a:endParaRPr lang="en-US"/>
          </a:p>
        </p:txBody>
      </p:sp>
      <p:sp>
        <p:nvSpPr>
          <p:cNvPr id="7" name="Date Placeholder 29"/>
          <p:cNvSpPr>
            <a:spLocks noGrp="1"/>
          </p:cNvSpPr>
          <p:nvPr>
            <p:ph type="dt" sz="half" idx="10"/>
          </p:nvPr>
        </p:nvSpPr>
        <p:spPr>
          <a:xfrm>
            <a:off x="457200" y="6422064"/>
            <a:ext cx="2133600" cy="365125"/>
          </a:xfrm>
        </p:spPr>
        <p:txBody>
          <a:bodyPr/>
          <a:lstStyle/>
          <a:p>
            <a:r>
              <a:rPr lang="en-US" smtClean="0"/>
              <a:t>30-Oct-10</a:t>
            </a:r>
            <a:endParaRPr lang="en-US" dirty="0"/>
          </a:p>
        </p:txBody>
      </p:sp>
      <p:sp>
        <p:nvSpPr>
          <p:cNvPr id="8" name="Footer Placeholder 18"/>
          <p:cNvSpPr>
            <a:spLocks noGrp="1"/>
          </p:cNvSpPr>
          <p:nvPr>
            <p:ph type="ftr" sz="quarter" idx="11"/>
          </p:nvPr>
        </p:nvSpPr>
        <p:spPr>
          <a:xfrm>
            <a:off x="3124200" y="6422064"/>
            <a:ext cx="2895600" cy="365125"/>
          </a:xfrm>
        </p:spPr>
        <p:txBody>
          <a:bodyPr/>
          <a:lstStyle>
            <a:lvl1pPr>
              <a:defRPr/>
            </a:lvl1pPr>
          </a:lstStyle>
          <a:p>
            <a:r>
              <a:rPr lang="en-US" smtClean="0"/>
              <a:t>2010 GSA Teaching Energy Workshop</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Slide Number Placeholder 6"/>
          <p:cNvSpPr>
            <a:spLocks noGrp="1"/>
          </p:cNvSpPr>
          <p:nvPr>
            <p:ph type="sldNum" sz="quarter" idx="12"/>
          </p:nvPr>
        </p:nvSpPr>
        <p:spPr/>
        <p:txBody>
          <a:bodyPr/>
          <a:lstStyle/>
          <a:p>
            <a:fld id="{BF079385-7B87-4A71-A5B4-34DC02EB24E3}" type="slidenum">
              <a:rPr lang="en-US" smtClean="0"/>
              <a:pPr/>
              <a:t>‹#›</a:t>
            </a:fld>
            <a:endParaRPr lang="en-US"/>
          </a:p>
        </p:txBody>
      </p:sp>
      <p:sp>
        <p:nvSpPr>
          <p:cNvPr id="8" name="Date Placeholder 29"/>
          <p:cNvSpPr>
            <a:spLocks noGrp="1"/>
          </p:cNvSpPr>
          <p:nvPr>
            <p:ph type="dt" sz="half" idx="10"/>
          </p:nvPr>
        </p:nvSpPr>
        <p:spPr>
          <a:xfrm>
            <a:off x="457200" y="6422064"/>
            <a:ext cx="2133600" cy="365125"/>
          </a:xfrm>
        </p:spPr>
        <p:txBody>
          <a:bodyPr/>
          <a:lstStyle/>
          <a:p>
            <a:r>
              <a:rPr lang="en-US" smtClean="0"/>
              <a:t>30-Oct-10</a:t>
            </a:r>
            <a:endParaRPr lang="en-US" dirty="0"/>
          </a:p>
        </p:txBody>
      </p:sp>
      <p:sp>
        <p:nvSpPr>
          <p:cNvPr id="9" name="Footer Placeholder 18"/>
          <p:cNvSpPr>
            <a:spLocks noGrp="1"/>
          </p:cNvSpPr>
          <p:nvPr>
            <p:ph type="ftr" sz="quarter" idx="11"/>
          </p:nvPr>
        </p:nvSpPr>
        <p:spPr>
          <a:xfrm>
            <a:off x="3124200" y="6422064"/>
            <a:ext cx="2895600" cy="365125"/>
          </a:xfrm>
        </p:spPr>
        <p:txBody>
          <a:bodyPr/>
          <a:lstStyle>
            <a:lvl1pPr>
              <a:defRPr/>
            </a:lvl1pPr>
          </a:lstStyle>
          <a:p>
            <a:r>
              <a:rPr lang="en-US" smtClean="0"/>
              <a:t>2010 GSA Teaching Energy Workshop</a:t>
            </a:r>
            <a:endParaRPr lang="en-US"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9" name="Slide Number Placeholder 8"/>
          <p:cNvSpPr>
            <a:spLocks noGrp="1"/>
          </p:cNvSpPr>
          <p:nvPr>
            <p:ph type="sldNum" sz="quarter" idx="12"/>
          </p:nvPr>
        </p:nvSpPr>
        <p:spPr/>
        <p:txBody>
          <a:bodyPr/>
          <a:lstStyle/>
          <a:p>
            <a:fld id="{BF079385-7B87-4A71-A5B4-34DC02EB24E3}" type="slidenum">
              <a:rPr lang="en-US" smtClean="0"/>
              <a:pPr/>
              <a:t>‹#›</a:t>
            </a:fld>
            <a:endParaRPr lang="en-US"/>
          </a:p>
        </p:txBody>
      </p:sp>
      <p:sp>
        <p:nvSpPr>
          <p:cNvPr id="10" name="Date Placeholder 29"/>
          <p:cNvSpPr>
            <a:spLocks noGrp="1"/>
          </p:cNvSpPr>
          <p:nvPr>
            <p:ph type="dt" sz="half" idx="10"/>
          </p:nvPr>
        </p:nvSpPr>
        <p:spPr>
          <a:xfrm>
            <a:off x="457200" y="6422064"/>
            <a:ext cx="2133600" cy="365125"/>
          </a:xfrm>
        </p:spPr>
        <p:txBody>
          <a:bodyPr/>
          <a:lstStyle/>
          <a:p>
            <a:r>
              <a:rPr lang="en-US" smtClean="0"/>
              <a:t>30-Oct-10</a:t>
            </a:r>
            <a:endParaRPr lang="en-US" dirty="0"/>
          </a:p>
        </p:txBody>
      </p:sp>
      <p:sp>
        <p:nvSpPr>
          <p:cNvPr id="11" name="Footer Placeholder 18"/>
          <p:cNvSpPr>
            <a:spLocks noGrp="1"/>
          </p:cNvSpPr>
          <p:nvPr>
            <p:ph type="ftr" sz="quarter" idx="11"/>
          </p:nvPr>
        </p:nvSpPr>
        <p:spPr>
          <a:xfrm>
            <a:off x="3124200" y="6422064"/>
            <a:ext cx="2895600" cy="365125"/>
          </a:xfrm>
        </p:spPr>
        <p:txBody>
          <a:bodyPr/>
          <a:lstStyle>
            <a:lvl1pPr>
              <a:defRPr/>
            </a:lvl1pPr>
          </a:lstStyle>
          <a:p>
            <a:r>
              <a:rPr lang="en-US" smtClean="0"/>
              <a:t>2010 GSA Teaching Energy Workshop</a:t>
            </a:r>
            <a:endParaRPr lang="en-US"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r>
              <a:rPr lang="en-US" smtClean="0"/>
              <a:t>30-Oct-10</a:t>
            </a:r>
            <a:endParaRPr lang="en-US" dirty="0"/>
          </a:p>
        </p:txBody>
      </p:sp>
      <p:sp>
        <p:nvSpPr>
          <p:cNvPr id="6" name="Footer Placeholder 5"/>
          <p:cNvSpPr>
            <a:spLocks noGrp="1"/>
          </p:cNvSpPr>
          <p:nvPr>
            <p:ph type="ftr" sz="quarter" idx="11"/>
          </p:nvPr>
        </p:nvSpPr>
        <p:spPr/>
        <p:txBody>
          <a:bodyPr/>
          <a:lstStyle/>
          <a:p>
            <a:r>
              <a:rPr lang="en-US" smtClean="0"/>
              <a:t>2010 GSA Teaching Energy Workshop</a:t>
            </a:r>
            <a:endParaRPr lang="en-US" dirty="0"/>
          </a:p>
        </p:txBody>
      </p:sp>
      <p:sp>
        <p:nvSpPr>
          <p:cNvPr id="8" name="Slide Number Placeholder 8"/>
          <p:cNvSpPr>
            <a:spLocks noGrp="1"/>
          </p:cNvSpPr>
          <p:nvPr>
            <p:ph type="sldNum" sz="quarter" idx="12"/>
          </p:nvPr>
        </p:nvSpPr>
        <p:spPr>
          <a:xfrm>
            <a:off x="8153400" y="6422064"/>
            <a:ext cx="762000" cy="365125"/>
          </a:xfrm>
        </p:spPr>
        <p:txBody>
          <a:bodyPr/>
          <a:lstStyle/>
          <a:p>
            <a:fld id="{BF079385-7B87-4A71-A5B4-34DC02EB24E3}"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dirty="0" smtClean="0"/>
              <a:t>Click to edit Master title style</a:t>
            </a:r>
            <a:endParaRPr kumimoji="0" lang="en-US" dirty="0"/>
          </a:p>
        </p:txBody>
      </p:sp>
      <p:sp>
        <p:nvSpPr>
          <p:cNvPr id="3" name="Date Placeholder 2"/>
          <p:cNvSpPr>
            <a:spLocks noGrp="1"/>
          </p:cNvSpPr>
          <p:nvPr>
            <p:ph type="dt" sz="half" idx="10"/>
          </p:nvPr>
        </p:nvSpPr>
        <p:spPr/>
        <p:txBody>
          <a:bodyPr/>
          <a:lstStyle/>
          <a:p>
            <a:r>
              <a:rPr lang="en-US" smtClean="0"/>
              <a:t>30-Oct-10</a:t>
            </a:r>
            <a:endParaRPr lang="en-US" dirty="0"/>
          </a:p>
        </p:txBody>
      </p:sp>
      <p:sp>
        <p:nvSpPr>
          <p:cNvPr id="4" name="Footer Placeholder 3"/>
          <p:cNvSpPr>
            <a:spLocks noGrp="1"/>
          </p:cNvSpPr>
          <p:nvPr>
            <p:ph type="ftr" sz="quarter" idx="11"/>
          </p:nvPr>
        </p:nvSpPr>
        <p:spPr/>
        <p:txBody>
          <a:bodyPr/>
          <a:lstStyle/>
          <a:p>
            <a:r>
              <a:rPr lang="en-US" smtClean="0"/>
              <a:t>2010 GSA Teaching Energy Workshop</a:t>
            </a:r>
            <a:endParaRPr lang="en-US" dirty="0"/>
          </a:p>
        </p:txBody>
      </p:sp>
      <p:sp>
        <p:nvSpPr>
          <p:cNvPr id="5" name="Slide Number Placeholder 4"/>
          <p:cNvSpPr>
            <a:spLocks noGrp="1"/>
          </p:cNvSpPr>
          <p:nvPr>
            <p:ph type="sldNum" sz="quarter" idx="12"/>
          </p:nvPr>
        </p:nvSpPr>
        <p:spPr/>
        <p:txBody>
          <a:bodyPr/>
          <a:lstStyle/>
          <a:p>
            <a:fld id="{BF079385-7B87-4A71-A5B4-34DC02EB24E3}" type="slidenum">
              <a:rPr lang="en-US" smtClean="0"/>
              <a:pPr/>
              <a:t>‹#›</a:t>
            </a:fld>
            <a:endParaRPr lang="en-US"/>
          </a:p>
        </p:txBody>
      </p:sp>
      <p:sp>
        <p:nvSpPr>
          <p:cNvPr id="7" name="Content Placeholder 6"/>
          <p:cNvSpPr>
            <a:spLocks noGrp="1"/>
          </p:cNvSpPr>
          <p:nvPr>
            <p:ph sz="quarter" idx="13"/>
          </p:nvPr>
        </p:nvSpPr>
        <p:spPr>
          <a:xfrm>
            <a:off x="457200" y="2133600"/>
            <a:ext cx="8305800" cy="1295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Content Placeholder 8"/>
          <p:cNvSpPr>
            <a:spLocks noGrp="1"/>
          </p:cNvSpPr>
          <p:nvPr>
            <p:ph sz="quarter" idx="14"/>
          </p:nvPr>
        </p:nvSpPr>
        <p:spPr>
          <a:xfrm>
            <a:off x="457200" y="3886200"/>
            <a:ext cx="8302752" cy="1905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dirty="0" smtClean="0"/>
              <a:t>Click to edit Master text styles</a:t>
            </a:r>
          </a:p>
          <a:p>
            <a:pPr lvl="1" eaLnBrk="1" latinLnBrk="0" hangingPunct="1"/>
            <a:r>
              <a:rPr kumimoji="0" lang="en-US" dirty="0" smtClean="0"/>
              <a:t>Second level</a:t>
            </a:r>
          </a:p>
          <a:p>
            <a:pPr lvl="2" eaLnBrk="1" latinLnBrk="0" hangingPunct="1"/>
            <a:r>
              <a:rPr kumimoji="0" lang="en-US" dirty="0" smtClean="0"/>
              <a:t>Third level</a:t>
            </a:r>
          </a:p>
          <a:p>
            <a:pPr lvl="3" eaLnBrk="1" latinLnBrk="0" hangingPunct="1"/>
            <a:r>
              <a:rPr kumimoji="0" lang="en-US" dirty="0" smtClean="0"/>
              <a:t>Fourth level</a:t>
            </a:r>
          </a:p>
          <a:p>
            <a:pPr lvl="4" eaLnBrk="1" latinLnBrk="0" hangingPunct="1"/>
            <a:r>
              <a:rPr kumimoji="0" lang="en-US" dirty="0" smtClean="0"/>
              <a:t>Fifth level</a:t>
            </a:r>
            <a:endParaRPr kumimoji="0" lang="en-US" dirty="0"/>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800">
                <a:solidFill>
                  <a:schemeClr val="tx2">
                    <a:shade val="50000"/>
                  </a:schemeClr>
                </a:solidFill>
              </a:defRPr>
            </a:lvl1pPr>
          </a:lstStyle>
          <a:p>
            <a:r>
              <a:rPr lang="en-US" smtClean="0"/>
              <a:t>30-Oct-10</a:t>
            </a:r>
            <a:endParaRPr lang="en-US" dirty="0"/>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800">
                <a:solidFill>
                  <a:schemeClr val="tx2">
                    <a:shade val="50000"/>
                  </a:schemeClr>
                </a:solidFill>
              </a:defRPr>
            </a:lvl1pPr>
          </a:lstStyle>
          <a:p>
            <a:r>
              <a:rPr lang="en-US" smtClean="0"/>
              <a:t>2010 GSA Teaching Energy Workshop</a:t>
            </a:r>
            <a:endParaRPr lang="en-US" dirty="0"/>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800">
                <a:solidFill>
                  <a:schemeClr val="tx2">
                    <a:shade val="50000"/>
                  </a:schemeClr>
                </a:solidFill>
              </a:defRPr>
            </a:lvl1pPr>
          </a:lstStyle>
          <a:p>
            <a:fld id="{BF079385-7B87-4A71-A5B4-34DC02EB24E3}"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751" r:id="rId1"/>
    <p:sldLayoutId id="2147483752" r:id="rId2"/>
    <p:sldLayoutId id="2147483754" r:id="rId3"/>
    <p:sldLayoutId id="2147483755" r:id="rId4"/>
    <p:sldLayoutId id="2147483758" r:id="rId5"/>
    <p:sldLayoutId id="2147483690" r:id="rId6"/>
  </p:sldLayoutIdLst>
  <p:timing>
    <p:tnLst>
      <p:par>
        <p:cTn id="1" dur="indefinite" restart="never" nodeType="tmRoot"/>
      </p:par>
    </p:tnLst>
  </p:timing>
  <p:hf hdr="0"/>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3"/>
        </a:buClr>
        <a:buSzPct val="95000"/>
        <a:buFont typeface="Courier New" pitchFamily="49" charset="0"/>
        <a:buChar char="o"/>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85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0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60000"/>
        <a:buFont typeface="Wingdings" pitchFamily="2" charset="2"/>
        <a:buChar char="q"/>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gif"/><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28600"/>
            <a:ext cx="7620000" cy="2438400"/>
          </a:xfrm>
        </p:spPr>
        <p:txBody>
          <a:bodyPr anchor="ctr">
            <a:normAutofit/>
          </a:bodyPr>
          <a:lstStyle/>
          <a:p>
            <a:pPr algn="ctr"/>
            <a:r>
              <a:rPr lang="en-US" sz="4400" dirty="0" smtClean="0">
                <a:effectLst>
                  <a:outerShdw blurRad="38100" dist="38100" dir="2700000" algn="tl">
                    <a:srgbClr val="000000">
                      <a:alpha val="43137"/>
                    </a:srgbClr>
                  </a:outerShdw>
                </a:effectLst>
              </a:rPr>
              <a:t>energy and Energy policy in the classroom</a:t>
            </a:r>
            <a:endParaRPr lang="en-US" sz="4400"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457200" y="2667000"/>
            <a:ext cx="8042148" cy="2362200"/>
          </a:xfrm>
        </p:spPr>
        <p:txBody>
          <a:bodyPr>
            <a:normAutofit/>
          </a:bodyPr>
          <a:lstStyle/>
          <a:p>
            <a:r>
              <a:rPr lang="en-US" dirty="0" smtClean="0"/>
              <a:t>James D. </a:t>
            </a:r>
            <a:r>
              <a:rPr lang="en-US" dirty="0" smtClean="0"/>
              <a:t>Myers</a:t>
            </a:r>
          </a:p>
          <a:p>
            <a:r>
              <a:rPr lang="en-US" dirty="0" smtClean="0"/>
              <a:t>Professor, Department </a:t>
            </a:r>
            <a:r>
              <a:rPr lang="en-US" dirty="0" smtClean="0"/>
              <a:t>of Geology &amp; </a:t>
            </a:r>
            <a:r>
              <a:rPr lang="en-US" dirty="0" smtClean="0"/>
              <a:t>Geophysics</a:t>
            </a:r>
          </a:p>
          <a:p>
            <a:r>
              <a:rPr lang="en-US" dirty="0" smtClean="0"/>
              <a:t>Director, Wyoming CCS Technology Institute</a:t>
            </a:r>
            <a:endParaRPr lang="en-US" dirty="0" smtClean="0"/>
          </a:p>
          <a:p>
            <a:r>
              <a:rPr lang="en-US" dirty="0" smtClean="0"/>
              <a:t>University </a:t>
            </a:r>
            <a:r>
              <a:rPr lang="en-US" dirty="0" smtClean="0"/>
              <a:t>of Wyoming</a:t>
            </a:r>
          </a:p>
        </p:txBody>
      </p:sp>
      <p:pic>
        <p:nvPicPr>
          <p:cNvPr id="5" name="Picture 4" descr="UW-Signature_two_lines_uwbrown.jpg"/>
          <p:cNvPicPr>
            <a:picLocks noChangeAspect="1"/>
          </p:cNvPicPr>
          <p:nvPr/>
        </p:nvPicPr>
        <p:blipFill>
          <a:blip r:embed="rId3" cstate="print"/>
          <a:stretch>
            <a:fillRect/>
          </a:stretch>
        </p:blipFill>
        <p:spPr>
          <a:xfrm>
            <a:off x="228600" y="6134100"/>
            <a:ext cx="1905000" cy="5715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4638"/>
            <a:ext cx="7467600" cy="1143000"/>
          </a:xfrm>
        </p:spPr>
        <p:txBody>
          <a:bodyPr/>
          <a:lstStyle/>
          <a:p>
            <a:pPr algn="ctr"/>
            <a:r>
              <a:rPr lang="en-US" sz="4800" dirty="0" smtClean="0"/>
              <a:t>Energy Instruction (EI)</a:t>
            </a:r>
            <a:endParaRPr lang="en-US" dirty="0"/>
          </a:p>
        </p:txBody>
      </p:sp>
      <p:sp>
        <p:nvSpPr>
          <p:cNvPr id="3" name="Content Placeholder 2"/>
          <p:cNvSpPr>
            <a:spLocks noGrp="1"/>
          </p:cNvSpPr>
          <p:nvPr>
            <p:ph idx="1"/>
          </p:nvPr>
        </p:nvSpPr>
        <p:spPr>
          <a:xfrm>
            <a:off x="457200" y="1600200"/>
            <a:ext cx="8153400" cy="4876800"/>
          </a:xfrm>
        </p:spPr>
        <p:txBody>
          <a:bodyPr>
            <a:noAutofit/>
          </a:bodyPr>
          <a:lstStyle/>
          <a:p>
            <a:pPr marL="342900" lvl="0" indent="-342900">
              <a:buClr>
                <a:schemeClr val="accent3"/>
              </a:buClr>
              <a:buSzPct val="95000"/>
              <a:buFont typeface="Courier New" pitchFamily="49" charset="0"/>
              <a:buChar char="o"/>
            </a:pPr>
            <a:r>
              <a:rPr lang="en-US" sz="2400" dirty="0" smtClean="0"/>
              <a:t>energy instruction must be multi-dimensional</a:t>
            </a:r>
          </a:p>
          <a:p>
            <a:pPr marL="731520" lvl="1">
              <a:buSzPct val="85000"/>
            </a:pPr>
            <a:r>
              <a:rPr lang="en-US" sz="2000" i="1" dirty="0" smtClean="0">
                <a:solidFill>
                  <a:srgbClr val="FFC000"/>
                </a:solidFill>
              </a:rPr>
              <a:t>energy science/context</a:t>
            </a:r>
            <a:r>
              <a:rPr lang="en-US" sz="2000" dirty="0" smtClean="0"/>
              <a:t> and </a:t>
            </a:r>
            <a:r>
              <a:rPr lang="en-US" sz="2000" i="1" dirty="0" smtClean="0">
                <a:solidFill>
                  <a:srgbClr val="FFC000"/>
                </a:solidFill>
              </a:rPr>
              <a:t>technology</a:t>
            </a:r>
            <a:r>
              <a:rPr lang="en-US" sz="2000" dirty="0" smtClean="0"/>
              <a:t> are critical -  defined by subject area</a:t>
            </a:r>
          </a:p>
          <a:p>
            <a:pPr marL="731520" lvl="1">
              <a:buSzPct val="85000"/>
            </a:pPr>
            <a:r>
              <a:rPr lang="en-US" sz="2000" i="1" dirty="0" smtClean="0">
                <a:solidFill>
                  <a:srgbClr val="FFC000"/>
                </a:solidFill>
              </a:rPr>
              <a:t>social context </a:t>
            </a:r>
            <a:r>
              <a:rPr lang="en-US" sz="2000" dirty="0" smtClean="0"/>
              <a:t>necessary to connect subject and student - determined by instructor’s interest</a:t>
            </a:r>
          </a:p>
          <a:p>
            <a:pPr marL="342900" lvl="0" indent="-342900">
              <a:buClr>
                <a:schemeClr val="accent3"/>
              </a:buClr>
              <a:buSzPct val="95000"/>
              <a:buFont typeface="Courier New" pitchFamily="49" charset="0"/>
              <a:buChar char="o"/>
              <a:defRPr/>
            </a:pPr>
            <a:r>
              <a:rPr lang="en-US" sz="2400" dirty="0" smtClean="0"/>
              <a:t>effective learning requires, however, another dimension - </a:t>
            </a:r>
            <a:r>
              <a:rPr lang="en-US" sz="2400" b="1" i="1" dirty="0" smtClean="0">
                <a:solidFill>
                  <a:srgbClr val="FFC000"/>
                </a:solidFill>
              </a:rPr>
              <a:t>pedagogy</a:t>
            </a:r>
          </a:p>
          <a:p>
            <a:pPr marL="731520" lvl="1">
              <a:buSzPct val="86000"/>
            </a:pPr>
            <a:r>
              <a:rPr lang="en-US" sz="2000" dirty="0" smtClean="0"/>
              <a:t>ensures student success in the classroom</a:t>
            </a:r>
          </a:p>
          <a:p>
            <a:pPr marL="731520" lvl="1">
              <a:buSzPct val="86000"/>
            </a:pPr>
            <a:r>
              <a:rPr lang="en-US" sz="2000" dirty="0" smtClean="0"/>
              <a:t>facilitates transfer of classroom knowledge to real world</a:t>
            </a:r>
          </a:p>
          <a:p>
            <a:endParaRPr lang="en-US" sz="2000" dirty="0" smtClean="0"/>
          </a:p>
        </p:txBody>
      </p:sp>
      <p:sp>
        <p:nvSpPr>
          <p:cNvPr id="6" name="Slide Number Placeholder 5"/>
          <p:cNvSpPr>
            <a:spLocks noGrp="1"/>
          </p:cNvSpPr>
          <p:nvPr>
            <p:ph type="sldNum" sz="quarter" idx="12"/>
          </p:nvPr>
        </p:nvSpPr>
        <p:spPr/>
        <p:txBody>
          <a:bodyPr/>
          <a:lstStyle/>
          <a:p>
            <a:fld id="{BF079385-7B87-4A71-A5B4-34DC02EB24E3}" type="slidenum">
              <a:rPr lang="en-US" smtClean="0"/>
              <a:pPr/>
              <a:t>10</a:t>
            </a:fld>
            <a:endParaRPr lang="en-US"/>
          </a:p>
        </p:txBody>
      </p:sp>
      <p:sp>
        <p:nvSpPr>
          <p:cNvPr id="7" name="Date Placeholder 6"/>
          <p:cNvSpPr>
            <a:spLocks noGrp="1"/>
          </p:cNvSpPr>
          <p:nvPr>
            <p:ph type="dt" sz="half" idx="10"/>
          </p:nvPr>
        </p:nvSpPr>
        <p:spPr/>
        <p:txBody>
          <a:bodyPr/>
          <a:lstStyle/>
          <a:p>
            <a:r>
              <a:rPr lang="en-US" smtClean="0"/>
              <a:t>30-Oct-10</a:t>
            </a:r>
            <a:endParaRPr lang="en-US" dirty="0"/>
          </a:p>
        </p:txBody>
      </p:sp>
      <p:sp>
        <p:nvSpPr>
          <p:cNvPr id="8" name="Footer Placeholder 7"/>
          <p:cNvSpPr>
            <a:spLocks noGrp="1"/>
          </p:cNvSpPr>
          <p:nvPr>
            <p:ph type="ftr" sz="quarter" idx="11"/>
          </p:nvPr>
        </p:nvSpPr>
        <p:spPr/>
        <p:txBody>
          <a:bodyPr/>
          <a:lstStyle/>
          <a:p>
            <a:r>
              <a:rPr lang="en-US" smtClean="0"/>
              <a:t>2010 GSA Teaching Energy Workshop</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4638"/>
            <a:ext cx="7467600" cy="1143000"/>
          </a:xfrm>
        </p:spPr>
        <p:txBody>
          <a:bodyPr/>
          <a:lstStyle/>
          <a:p>
            <a:pPr algn="ctr"/>
            <a:r>
              <a:rPr lang="en-US" sz="4800" dirty="0" smtClean="0"/>
              <a:t>Energy Instruction (EI)</a:t>
            </a:r>
            <a:endParaRPr lang="en-US" dirty="0"/>
          </a:p>
        </p:txBody>
      </p:sp>
      <p:sp>
        <p:nvSpPr>
          <p:cNvPr id="3" name="Content Placeholder 2"/>
          <p:cNvSpPr>
            <a:spLocks noGrp="1"/>
          </p:cNvSpPr>
          <p:nvPr>
            <p:ph idx="1"/>
          </p:nvPr>
        </p:nvSpPr>
        <p:spPr>
          <a:xfrm>
            <a:off x="304800" y="3733800"/>
            <a:ext cx="8153400" cy="1295400"/>
          </a:xfrm>
        </p:spPr>
        <p:txBody>
          <a:bodyPr>
            <a:noAutofit/>
          </a:bodyPr>
          <a:lstStyle/>
          <a:p>
            <a:pPr marL="342900" lvl="0" indent="-342900">
              <a:buClr>
                <a:schemeClr val="accent3"/>
              </a:buClr>
              <a:buSzPct val="95000"/>
              <a:buFont typeface="Courier New" pitchFamily="49" charset="0"/>
              <a:buChar char="o"/>
            </a:pPr>
            <a:r>
              <a:rPr lang="en-US" sz="2400" dirty="0" smtClean="0"/>
              <a:t>must be modified to explicitly recognize the role of pedagogy in teaching energy</a:t>
            </a:r>
          </a:p>
          <a:p>
            <a:pPr marL="576072" lvl="1">
              <a:buClr>
                <a:schemeClr val="accent3"/>
              </a:buClr>
              <a:buSzPct val="95000"/>
            </a:pPr>
            <a:r>
              <a:rPr lang="en-US" sz="2000" dirty="0" smtClean="0"/>
              <a:t>with this addition, representation for teaching energy becomes:</a:t>
            </a:r>
            <a:endParaRPr lang="en-US" sz="1600" dirty="0" smtClean="0"/>
          </a:p>
          <a:p>
            <a:endParaRPr lang="en-US" sz="2000" dirty="0" smtClean="0"/>
          </a:p>
        </p:txBody>
      </p:sp>
      <p:sp>
        <p:nvSpPr>
          <p:cNvPr id="6" name="Slide Number Placeholder 5"/>
          <p:cNvSpPr>
            <a:spLocks noGrp="1"/>
          </p:cNvSpPr>
          <p:nvPr>
            <p:ph type="sldNum" sz="quarter" idx="12"/>
          </p:nvPr>
        </p:nvSpPr>
        <p:spPr/>
        <p:txBody>
          <a:bodyPr/>
          <a:lstStyle/>
          <a:p>
            <a:fld id="{BF079385-7B87-4A71-A5B4-34DC02EB24E3}" type="slidenum">
              <a:rPr lang="en-US" smtClean="0"/>
              <a:pPr/>
              <a:t>11</a:t>
            </a:fld>
            <a:endParaRPr lang="en-US"/>
          </a:p>
        </p:txBody>
      </p:sp>
      <p:pic>
        <p:nvPicPr>
          <p:cNvPr id="7" name="Content Placeholder 3" descr="teaching energy.tif"/>
          <p:cNvPicPr>
            <a:picLocks noChangeAspect="1"/>
          </p:cNvPicPr>
          <p:nvPr/>
        </p:nvPicPr>
        <p:blipFill>
          <a:blip r:embed="rId3" cstate="print"/>
          <a:stretch>
            <a:fillRect/>
          </a:stretch>
        </p:blipFill>
        <p:spPr>
          <a:xfrm>
            <a:off x="609600" y="5181600"/>
            <a:ext cx="7607808" cy="941832"/>
          </a:xfrm>
          <a:prstGeom prst="rect">
            <a:avLst/>
          </a:prstGeom>
        </p:spPr>
      </p:pic>
      <p:pic>
        <p:nvPicPr>
          <p:cNvPr id="8" name="Content Placeholder 7" descr="energy issues w sc.tif"/>
          <p:cNvPicPr>
            <a:picLocks noChangeAspect="1"/>
          </p:cNvPicPr>
          <p:nvPr/>
        </p:nvPicPr>
        <p:blipFill>
          <a:blip r:embed="rId4" cstate="print"/>
          <a:stretch>
            <a:fillRect/>
          </a:stretch>
        </p:blipFill>
        <p:spPr>
          <a:xfrm>
            <a:off x="685800" y="2438400"/>
            <a:ext cx="7467600" cy="932471"/>
          </a:xfrm>
          <a:prstGeom prst="rect">
            <a:avLst/>
          </a:prstGeom>
        </p:spPr>
      </p:pic>
      <p:sp>
        <p:nvSpPr>
          <p:cNvPr id="9" name="Content Placeholder 2"/>
          <p:cNvSpPr txBox="1">
            <a:spLocks/>
          </p:cNvSpPr>
          <p:nvPr/>
        </p:nvSpPr>
        <p:spPr>
          <a:xfrm>
            <a:off x="304800" y="1524000"/>
            <a:ext cx="8153400" cy="914400"/>
          </a:xfrm>
          <a:prstGeom prst="rect">
            <a:avLst/>
          </a:prstGeom>
        </p:spPr>
        <p:txBody>
          <a:bodyPr vert="horz">
            <a:noAutofit/>
          </a:bodyPr>
          <a:lstStyle/>
          <a:p>
            <a:pPr marL="342900" marR="0" lvl="0" indent="-342900" algn="l" defTabSz="914400" rtl="0" eaLnBrk="1" fontAlgn="auto" latinLnBrk="0" hangingPunct="1">
              <a:lnSpc>
                <a:spcPct val="100000"/>
              </a:lnSpc>
              <a:spcBef>
                <a:spcPct val="20000"/>
              </a:spcBef>
              <a:spcAft>
                <a:spcPts val="0"/>
              </a:spcAft>
              <a:buClr>
                <a:schemeClr val="accent3"/>
              </a:buClr>
              <a:buSzPct val="95000"/>
              <a:buFont typeface="Courier New" pitchFamily="49" charset="0"/>
              <a:buChar char="o"/>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our</a:t>
            </a:r>
            <a:r>
              <a:rPr kumimoji="0" lang="en-US" sz="2400" b="0" i="0" u="none" strike="noStrike" kern="1200" cap="none" spc="0" normalizeH="0" noProof="0" dirty="0" smtClean="0">
                <a:ln>
                  <a:noFill/>
                </a:ln>
                <a:solidFill>
                  <a:schemeClr val="tx1"/>
                </a:solidFill>
                <a:effectLst/>
                <a:uLnTx/>
                <a:uFillTx/>
                <a:latin typeface="+mn-lt"/>
                <a:ea typeface="+mn-ea"/>
                <a:cs typeface="+mn-cs"/>
              </a:rPr>
              <a:t> earlier symbolic representation of energy solutions fails to capture this important component</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a:t>
            </a: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0" name="Date Placeholder 9"/>
          <p:cNvSpPr>
            <a:spLocks noGrp="1"/>
          </p:cNvSpPr>
          <p:nvPr>
            <p:ph type="dt" sz="half" idx="10"/>
          </p:nvPr>
        </p:nvSpPr>
        <p:spPr/>
        <p:txBody>
          <a:bodyPr/>
          <a:lstStyle/>
          <a:p>
            <a:r>
              <a:rPr lang="en-US" smtClean="0"/>
              <a:t>30-Oct-10</a:t>
            </a:r>
            <a:endParaRPr lang="en-US" dirty="0"/>
          </a:p>
        </p:txBody>
      </p:sp>
      <p:sp>
        <p:nvSpPr>
          <p:cNvPr id="11" name="Footer Placeholder 10"/>
          <p:cNvSpPr>
            <a:spLocks noGrp="1"/>
          </p:cNvSpPr>
          <p:nvPr>
            <p:ph type="ftr" sz="quarter" idx="11"/>
          </p:nvPr>
        </p:nvSpPr>
        <p:spPr/>
        <p:txBody>
          <a:bodyPr/>
          <a:lstStyle/>
          <a:p>
            <a:r>
              <a:rPr lang="en-US" smtClean="0"/>
              <a:t>2010 GSA Teaching Energy Workshop</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4638"/>
            <a:ext cx="7620000" cy="1143000"/>
          </a:xfrm>
        </p:spPr>
        <p:txBody>
          <a:bodyPr>
            <a:normAutofit/>
          </a:bodyPr>
          <a:lstStyle/>
          <a:p>
            <a:pPr algn="ctr"/>
            <a:r>
              <a:rPr lang="en-US" sz="4800" dirty="0" smtClean="0"/>
              <a:t>EI: Energy Science: The Need</a:t>
            </a:r>
            <a:endParaRPr lang="en-US" dirty="0"/>
          </a:p>
        </p:txBody>
      </p:sp>
      <p:sp>
        <p:nvSpPr>
          <p:cNvPr id="3" name="Content Placeholder 2"/>
          <p:cNvSpPr>
            <a:spLocks noGrp="1"/>
          </p:cNvSpPr>
          <p:nvPr>
            <p:ph idx="1"/>
          </p:nvPr>
        </p:nvSpPr>
        <p:spPr>
          <a:xfrm>
            <a:off x="457200" y="1600200"/>
            <a:ext cx="8153400" cy="4876800"/>
          </a:xfrm>
        </p:spPr>
        <p:txBody>
          <a:bodyPr>
            <a:noAutofit/>
          </a:bodyPr>
          <a:lstStyle/>
          <a:p>
            <a:pPr>
              <a:buClr>
                <a:schemeClr val="accent3"/>
              </a:buClr>
              <a:buSzPct val="95000"/>
              <a:buFont typeface="Courier New" pitchFamily="49" charset="0"/>
              <a:buChar char="o"/>
            </a:pPr>
            <a:r>
              <a:rPr lang="en-US" sz="2400" dirty="0" smtClean="0"/>
              <a:t>energy discussions involve:</a:t>
            </a:r>
          </a:p>
          <a:p>
            <a:pPr lvl="1"/>
            <a:r>
              <a:rPr lang="en-US" sz="2000" dirty="0" smtClean="0"/>
              <a:t>large number of primary energy sources (PES)</a:t>
            </a:r>
          </a:p>
          <a:p>
            <a:pPr lvl="1"/>
            <a:r>
              <a:rPr lang="en-US" sz="2000" dirty="0" smtClean="0"/>
              <a:t>different array of trading units</a:t>
            </a:r>
          </a:p>
          <a:p>
            <a:pPr lvl="1"/>
            <a:r>
              <a:rPr lang="en-US" sz="2000" dirty="0" smtClean="0"/>
              <a:t>variety of units to express energy density</a:t>
            </a:r>
          </a:p>
          <a:p>
            <a:pPr>
              <a:buClr>
                <a:schemeClr val="accent3"/>
              </a:buClr>
              <a:buSzPct val="95000"/>
              <a:buFont typeface="Courier New" pitchFamily="49" charset="0"/>
              <a:buChar char="o"/>
            </a:pPr>
            <a:r>
              <a:rPr lang="en-US" sz="2400" dirty="0" smtClean="0"/>
              <a:t>PES have different physical states, e.g. solid, liquid, gas</a:t>
            </a:r>
          </a:p>
          <a:p>
            <a:pPr lvl="1"/>
            <a:r>
              <a:rPr lang="en-US" sz="2000" dirty="0" smtClean="0"/>
              <a:t>determines usefulness for different applications</a:t>
            </a:r>
          </a:p>
          <a:p>
            <a:pPr>
              <a:buClr>
                <a:schemeClr val="accent3"/>
              </a:buClr>
              <a:buSzPct val="95000"/>
              <a:buFont typeface="Courier New" pitchFamily="49" charset="0"/>
              <a:buChar char="o"/>
            </a:pPr>
            <a:r>
              <a:rPr lang="en-US" sz="2400" dirty="0" smtClean="0"/>
              <a:t>read/hear about these all the time in the media</a:t>
            </a:r>
          </a:p>
          <a:p>
            <a:pPr lvl="1"/>
            <a:r>
              <a:rPr lang="en-US" sz="2000" dirty="0" smtClean="0"/>
              <a:t>to contribute to the discussion need to understand this background material</a:t>
            </a:r>
          </a:p>
          <a:p>
            <a:endParaRPr lang="en-US" sz="2000" dirty="0" smtClean="0"/>
          </a:p>
        </p:txBody>
      </p:sp>
      <p:sp>
        <p:nvSpPr>
          <p:cNvPr id="6" name="Slide Number Placeholder 5"/>
          <p:cNvSpPr>
            <a:spLocks noGrp="1"/>
          </p:cNvSpPr>
          <p:nvPr>
            <p:ph type="sldNum" sz="quarter" idx="12"/>
          </p:nvPr>
        </p:nvSpPr>
        <p:spPr/>
        <p:txBody>
          <a:bodyPr/>
          <a:lstStyle/>
          <a:p>
            <a:fld id="{BF079385-7B87-4A71-A5B4-34DC02EB24E3}" type="slidenum">
              <a:rPr lang="en-US" smtClean="0"/>
              <a:pPr/>
              <a:t>12</a:t>
            </a:fld>
            <a:endParaRPr lang="en-US"/>
          </a:p>
        </p:txBody>
      </p:sp>
      <p:sp>
        <p:nvSpPr>
          <p:cNvPr id="7" name="Date Placeholder 6"/>
          <p:cNvSpPr>
            <a:spLocks noGrp="1"/>
          </p:cNvSpPr>
          <p:nvPr>
            <p:ph type="dt" sz="half" idx="10"/>
          </p:nvPr>
        </p:nvSpPr>
        <p:spPr/>
        <p:txBody>
          <a:bodyPr/>
          <a:lstStyle/>
          <a:p>
            <a:r>
              <a:rPr lang="en-US" smtClean="0"/>
              <a:t>30-Oct-10</a:t>
            </a:r>
            <a:endParaRPr lang="en-US" dirty="0"/>
          </a:p>
        </p:txBody>
      </p:sp>
      <p:sp>
        <p:nvSpPr>
          <p:cNvPr id="8" name="Footer Placeholder 7"/>
          <p:cNvSpPr>
            <a:spLocks noGrp="1"/>
          </p:cNvSpPr>
          <p:nvPr>
            <p:ph type="ftr" sz="quarter" idx="11"/>
          </p:nvPr>
        </p:nvSpPr>
        <p:spPr/>
        <p:txBody>
          <a:bodyPr/>
          <a:lstStyle/>
          <a:p>
            <a:r>
              <a:rPr lang="en-US" smtClean="0"/>
              <a:t>2010 GSA Teaching Energy Workshop</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274638"/>
            <a:ext cx="8305800" cy="1143000"/>
          </a:xfrm>
        </p:spPr>
        <p:txBody>
          <a:bodyPr>
            <a:noAutofit/>
          </a:bodyPr>
          <a:lstStyle/>
          <a:p>
            <a:pPr algn="ctr"/>
            <a:r>
              <a:rPr lang="en-US" sz="4800" dirty="0" smtClean="0"/>
              <a:t>EI: Energy Science: Grasp</a:t>
            </a:r>
            <a:endParaRPr lang="en-US" sz="4800" dirty="0"/>
          </a:p>
        </p:txBody>
      </p:sp>
      <p:sp>
        <p:nvSpPr>
          <p:cNvPr id="7" name="Content Placeholder 6"/>
          <p:cNvSpPr>
            <a:spLocks noGrp="1"/>
          </p:cNvSpPr>
          <p:nvPr>
            <p:ph sz="half" idx="1"/>
          </p:nvPr>
        </p:nvSpPr>
        <p:spPr>
          <a:xfrm>
            <a:off x="457200" y="1600200"/>
            <a:ext cx="4191000" cy="4525963"/>
          </a:xfrm>
        </p:spPr>
        <p:txBody>
          <a:bodyPr>
            <a:normAutofit/>
          </a:bodyPr>
          <a:lstStyle/>
          <a:p>
            <a:pPr marL="420624" lvl="1" indent="-384048">
              <a:buClr>
                <a:schemeClr val="accent3"/>
              </a:buClr>
              <a:buSzPct val="95000"/>
              <a:buFont typeface="Courier New" pitchFamily="49" charset="0"/>
              <a:buChar char="o"/>
            </a:pPr>
            <a:r>
              <a:rPr lang="en-US" sz="2400" dirty="0" smtClean="0"/>
              <a:t>Which thermodynamic quantity is a measure of the quality of energy?</a:t>
            </a:r>
          </a:p>
          <a:p>
            <a:pPr marL="420624" lvl="1" indent="-384048">
              <a:buClr>
                <a:schemeClr val="accent3"/>
              </a:buClr>
              <a:buSzPct val="95000"/>
              <a:buFont typeface="Courier New" pitchFamily="49" charset="0"/>
              <a:buChar char="o"/>
            </a:pPr>
            <a:r>
              <a:rPr lang="en-US" sz="2400" dirty="0" smtClean="0"/>
              <a:t>The thermodynamic efficiency of a heat engine is determined, in part, by what factor?</a:t>
            </a:r>
          </a:p>
          <a:p>
            <a:pPr marL="420624" lvl="1" indent="-384048">
              <a:buClr>
                <a:schemeClr val="accent3"/>
              </a:buClr>
              <a:buSzPct val="95000"/>
              <a:buFont typeface="Courier New" pitchFamily="49" charset="0"/>
              <a:buChar char="o"/>
            </a:pPr>
            <a:r>
              <a:rPr lang="en-US" sz="2400" dirty="0" smtClean="0"/>
              <a:t>The </a:t>
            </a:r>
            <a:r>
              <a:rPr lang="en-US" sz="2400" dirty="0" err="1" smtClean="0"/>
              <a:t>zeroth</a:t>
            </a:r>
            <a:r>
              <a:rPr lang="en-US" sz="2400" dirty="0" smtClean="0"/>
              <a:t> law of thermodynamics defines what thermodynamic quantity?</a:t>
            </a:r>
            <a:endParaRPr lang="en-US" sz="1600" dirty="0" smtClean="0"/>
          </a:p>
        </p:txBody>
      </p:sp>
      <p:sp>
        <p:nvSpPr>
          <p:cNvPr id="6" name="Slide Number Placeholder 5"/>
          <p:cNvSpPr>
            <a:spLocks noGrp="1"/>
          </p:cNvSpPr>
          <p:nvPr>
            <p:ph type="sldNum" sz="quarter" idx="12"/>
          </p:nvPr>
        </p:nvSpPr>
        <p:spPr/>
        <p:txBody>
          <a:bodyPr/>
          <a:lstStyle/>
          <a:p>
            <a:fld id="{BF079385-7B87-4A71-A5B4-34DC02EB24E3}" type="slidenum">
              <a:rPr lang="en-US" smtClean="0"/>
              <a:pPr/>
              <a:t>13</a:t>
            </a:fld>
            <a:endParaRPr lang="en-US"/>
          </a:p>
        </p:txBody>
      </p:sp>
      <p:pic>
        <p:nvPicPr>
          <p:cNvPr id="9" name="Content Placeholder 8" descr="survey-summary.jpg"/>
          <p:cNvPicPr>
            <a:picLocks noGrp="1" noChangeAspect="1"/>
          </p:cNvPicPr>
          <p:nvPr>
            <p:ph sz="half" idx="2"/>
          </p:nvPr>
        </p:nvPicPr>
        <p:blipFill>
          <a:blip r:embed="rId3" cstate="print"/>
          <a:stretch>
            <a:fillRect/>
          </a:stretch>
        </p:blipFill>
        <p:spPr>
          <a:xfrm>
            <a:off x="5334000" y="1676400"/>
            <a:ext cx="2944784" cy="4495800"/>
          </a:xfrm>
        </p:spPr>
      </p:pic>
      <p:sp>
        <p:nvSpPr>
          <p:cNvPr id="3" name="Date Placeholder 2"/>
          <p:cNvSpPr>
            <a:spLocks noGrp="1"/>
          </p:cNvSpPr>
          <p:nvPr>
            <p:ph type="dt" sz="half" idx="10"/>
          </p:nvPr>
        </p:nvSpPr>
        <p:spPr/>
        <p:txBody>
          <a:bodyPr/>
          <a:lstStyle/>
          <a:p>
            <a:r>
              <a:rPr lang="en-US" smtClean="0"/>
              <a:t>30-Oct-10</a:t>
            </a:r>
            <a:endParaRPr lang="en-US" dirty="0"/>
          </a:p>
        </p:txBody>
      </p:sp>
      <p:sp>
        <p:nvSpPr>
          <p:cNvPr id="8" name="Footer Placeholder 7"/>
          <p:cNvSpPr>
            <a:spLocks noGrp="1"/>
          </p:cNvSpPr>
          <p:nvPr>
            <p:ph type="ftr" sz="quarter" idx="11"/>
          </p:nvPr>
        </p:nvSpPr>
        <p:spPr/>
        <p:txBody>
          <a:bodyPr/>
          <a:lstStyle/>
          <a:p>
            <a:r>
              <a:rPr lang="en-US" smtClean="0"/>
              <a:t>2010 GSA Teaching Energy Workshop</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4638"/>
            <a:ext cx="7467600" cy="1143000"/>
          </a:xfrm>
        </p:spPr>
        <p:txBody>
          <a:bodyPr/>
          <a:lstStyle/>
          <a:p>
            <a:pPr algn="ctr"/>
            <a:r>
              <a:rPr lang="en-US" sz="4800" dirty="0" smtClean="0"/>
              <a:t>EI: Energy Science: Scope</a:t>
            </a:r>
            <a:endParaRPr lang="en-US" dirty="0"/>
          </a:p>
        </p:txBody>
      </p:sp>
      <p:sp>
        <p:nvSpPr>
          <p:cNvPr id="3" name="Content Placeholder 2"/>
          <p:cNvSpPr>
            <a:spLocks noGrp="1"/>
          </p:cNvSpPr>
          <p:nvPr>
            <p:ph idx="1"/>
          </p:nvPr>
        </p:nvSpPr>
        <p:spPr>
          <a:xfrm>
            <a:off x="457200" y="1600200"/>
            <a:ext cx="8153400" cy="4876800"/>
          </a:xfrm>
        </p:spPr>
        <p:txBody>
          <a:bodyPr>
            <a:noAutofit/>
          </a:bodyPr>
          <a:lstStyle/>
          <a:p>
            <a:pPr>
              <a:buClr>
                <a:schemeClr val="accent3"/>
              </a:buClr>
              <a:buSzPct val="95000"/>
              <a:buFont typeface="Courier New" pitchFamily="49" charset="0"/>
              <a:buChar char="o"/>
            </a:pPr>
            <a:r>
              <a:rPr lang="en-US" sz="2400" dirty="0" smtClean="0"/>
              <a:t>multidimensional: biology, chemistry, Earth science, physics</a:t>
            </a:r>
          </a:p>
          <a:p>
            <a:pPr lvl="1"/>
            <a:r>
              <a:rPr lang="en-US" sz="2000" dirty="0" smtClean="0"/>
              <a:t>requires explicit integration</a:t>
            </a:r>
          </a:p>
          <a:p>
            <a:pPr>
              <a:buClr>
                <a:schemeClr val="accent3"/>
              </a:buClr>
              <a:buSzPct val="95000"/>
              <a:buFont typeface="Courier New" pitchFamily="49" charset="0"/>
              <a:buChar char="o"/>
            </a:pPr>
            <a:r>
              <a:rPr lang="en-US" sz="2400" dirty="0" smtClean="0"/>
              <a:t>some key subject areas are absent in most undergraduate science courses:</a:t>
            </a:r>
          </a:p>
          <a:p>
            <a:pPr lvl="1"/>
            <a:r>
              <a:rPr lang="en-US" sz="2000" dirty="0" smtClean="0"/>
              <a:t>thermodynamics</a:t>
            </a:r>
          </a:p>
          <a:p>
            <a:pPr>
              <a:buClr>
                <a:schemeClr val="accent3"/>
              </a:buClr>
              <a:buSzPct val="95000"/>
              <a:buFont typeface="Courier New" pitchFamily="49" charset="0"/>
              <a:buChar char="o"/>
            </a:pPr>
            <a:r>
              <a:rPr lang="en-US" sz="2400" dirty="0" smtClean="0"/>
              <a:t>uses a language in which every day words have special meanings, e.g. heat, work, energy, etc.</a:t>
            </a:r>
          </a:p>
          <a:p>
            <a:pPr lvl="1"/>
            <a:r>
              <a:rPr lang="en-US" sz="2000" dirty="0" smtClean="0"/>
              <a:t>potential source of confusion for students (Solomon, 1983)</a:t>
            </a:r>
          </a:p>
          <a:p>
            <a:endParaRPr lang="en-US" sz="2000" dirty="0" smtClean="0"/>
          </a:p>
        </p:txBody>
      </p:sp>
      <p:sp>
        <p:nvSpPr>
          <p:cNvPr id="6" name="Slide Number Placeholder 5"/>
          <p:cNvSpPr>
            <a:spLocks noGrp="1"/>
          </p:cNvSpPr>
          <p:nvPr>
            <p:ph type="sldNum" sz="quarter" idx="12"/>
          </p:nvPr>
        </p:nvSpPr>
        <p:spPr/>
        <p:txBody>
          <a:bodyPr/>
          <a:lstStyle/>
          <a:p>
            <a:fld id="{BF079385-7B87-4A71-A5B4-34DC02EB24E3}" type="slidenum">
              <a:rPr lang="en-US" smtClean="0"/>
              <a:pPr/>
              <a:t>14</a:t>
            </a:fld>
            <a:endParaRPr lang="en-US"/>
          </a:p>
        </p:txBody>
      </p:sp>
      <p:sp>
        <p:nvSpPr>
          <p:cNvPr id="7" name="Date Placeholder 6"/>
          <p:cNvSpPr>
            <a:spLocks noGrp="1"/>
          </p:cNvSpPr>
          <p:nvPr>
            <p:ph type="dt" sz="half" idx="10"/>
          </p:nvPr>
        </p:nvSpPr>
        <p:spPr/>
        <p:txBody>
          <a:bodyPr/>
          <a:lstStyle/>
          <a:p>
            <a:r>
              <a:rPr lang="en-US" smtClean="0"/>
              <a:t>30-Oct-10</a:t>
            </a:r>
            <a:endParaRPr lang="en-US" dirty="0"/>
          </a:p>
        </p:txBody>
      </p:sp>
      <p:sp>
        <p:nvSpPr>
          <p:cNvPr id="8" name="Footer Placeholder 7"/>
          <p:cNvSpPr>
            <a:spLocks noGrp="1"/>
          </p:cNvSpPr>
          <p:nvPr>
            <p:ph type="ftr" sz="quarter" idx="11"/>
          </p:nvPr>
        </p:nvSpPr>
        <p:spPr/>
        <p:txBody>
          <a:bodyPr/>
          <a:lstStyle/>
          <a:p>
            <a:r>
              <a:rPr lang="en-US" smtClean="0"/>
              <a:t>2010 GSA Teaching Energy Workshop</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4638"/>
            <a:ext cx="7467600" cy="1143000"/>
          </a:xfrm>
        </p:spPr>
        <p:txBody>
          <a:bodyPr/>
          <a:lstStyle/>
          <a:p>
            <a:pPr algn="ctr"/>
            <a:r>
              <a:rPr lang="en-US" sz="4800" dirty="0" smtClean="0"/>
              <a:t>EI: Energy Context: Impact</a:t>
            </a:r>
            <a:endParaRPr lang="en-US" dirty="0"/>
          </a:p>
        </p:txBody>
      </p:sp>
      <p:sp>
        <p:nvSpPr>
          <p:cNvPr id="13" name="Content Placeholder 12"/>
          <p:cNvSpPr>
            <a:spLocks noGrp="1"/>
          </p:cNvSpPr>
          <p:nvPr>
            <p:ph idx="1"/>
          </p:nvPr>
        </p:nvSpPr>
        <p:spPr>
          <a:xfrm>
            <a:off x="457200" y="1600200"/>
            <a:ext cx="8153400" cy="4525963"/>
          </a:xfrm>
        </p:spPr>
        <p:txBody>
          <a:bodyPr>
            <a:normAutofit/>
          </a:bodyPr>
          <a:lstStyle/>
          <a:p>
            <a:pPr>
              <a:buFont typeface="Courier New" pitchFamily="49" charset="0"/>
              <a:buChar char="o"/>
            </a:pPr>
            <a:r>
              <a:rPr lang="en-US" sz="2400" dirty="0" smtClean="0"/>
              <a:t>energy discussions always have a cont</a:t>
            </a:r>
            <a:r>
              <a:rPr lang="en-US" sz="2600" dirty="0" smtClean="0"/>
              <a:t>ext</a:t>
            </a:r>
          </a:p>
          <a:p>
            <a:pPr lvl="1"/>
            <a:r>
              <a:rPr lang="en-US" sz="2000" dirty="0" smtClean="0"/>
              <a:t>What country? What is the environment like?</a:t>
            </a:r>
          </a:p>
          <a:p>
            <a:pPr>
              <a:buFont typeface="Courier New" pitchFamily="49" charset="0"/>
              <a:buChar char="o"/>
            </a:pPr>
            <a:r>
              <a:rPr lang="en-US" sz="2400" dirty="0" smtClean="0"/>
              <a:t>energy context provides information about energy systems/issues’:</a:t>
            </a:r>
          </a:p>
          <a:p>
            <a:pPr lvl="1"/>
            <a:r>
              <a:rPr lang="en-US" sz="2000" dirty="0" smtClean="0"/>
              <a:t>scale</a:t>
            </a:r>
          </a:p>
          <a:p>
            <a:pPr lvl="1"/>
            <a:r>
              <a:rPr lang="en-US" sz="2000" dirty="0" smtClean="0"/>
              <a:t>technology(</a:t>
            </a:r>
            <a:r>
              <a:rPr lang="en-US" sz="2000" dirty="0" err="1" smtClean="0"/>
              <a:t>ies</a:t>
            </a:r>
            <a:r>
              <a:rPr lang="en-US" sz="2000" dirty="0" smtClean="0"/>
              <a:t>)</a:t>
            </a:r>
          </a:p>
          <a:p>
            <a:pPr lvl="1"/>
            <a:r>
              <a:rPr lang="en-US" sz="2000" dirty="0" smtClean="0"/>
              <a:t>economics</a:t>
            </a:r>
          </a:p>
          <a:p>
            <a:pPr>
              <a:buFont typeface="Courier New" pitchFamily="49" charset="0"/>
              <a:buChar char="o"/>
            </a:pPr>
            <a:r>
              <a:rPr lang="en-US" sz="2400" dirty="0" smtClean="0"/>
              <a:t>information critical to evaluating different solutions</a:t>
            </a:r>
          </a:p>
          <a:p>
            <a:pPr lvl="1"/>
            <a:r>
              <a:rPr lang="en-US" sz="2000" dirty="0" smtClean="0"/>
              <a:t>choosing most viable energy solution</a:t>
            </a:r>
            <a:endParaRPr lang="en-US" sz="2400" dirty="0"/>
          </a:p>
        </p:txBody>
      </p:sp>
      <p:sp>
        <p:nvSpPr>
          <p:cNvPr id="6" name="Slide Number Placeholder 5"/>
          <p:cNvSpPr>
            <a:spLocks noGrp="1"/>
          </p:cNvSpPr>
          <p:nvPr>
            <p:ph type="sldNum" sz="quarter" idx="12"/>
          </p:nvPr>
        </p:nvSpPr>
        <p:spPr/>
        <p:txBody>
          <a:bodyPr/>
          <a:lstStyle/>
          <a:p>
            <a:fld id="{BF079385-7B87-4A71-A5B4-34DC02EB24E3}" type="slidenum">
              <a:rPr lang="en-US" smtClean="0"/>
              <a:pPr/>
              <a:t>15</a:t>
            </a:fld>
            <a:endParaRPr lang="en-US"/>
          </a:p>
        </p:txBody>
      </p:sp>
      <p:sp>
        <p:nvSpPr>
          <p:cNvPr id="3" name="Date Placeholder 2"/>
          <p:cNvSpPr>
            <a:spLocks noGrp="1"/>
          </p:cNvSpPr>
          <p:nvPr>
            <p:ph type="dt" sz="half" idx="10"/>
          </p:nvPr>
        </p:nvSpPr>
        <p:spPr/>
        <p:txBody>
          <a:bodyPr/>
          <a:lstStyle/>
          <a:p>
            <a:r>
              <a:rPr lang="en-US" smtClean="0"/>
              <a:t>30-Oct-10</a:t>
            </a:r>
            <a:endParaRPr lang="en-US" dirty="0"/>
          </a:p>
        </p:txBody>
      </p:sp>
      <p:sp>
        <p:nvSpPr>
          <p:cNvPr id="7" name="Footer Placeholder 6"/>
          <p:cNvSpPr>
            <a:spLocks noGrp="1"/>
          </p:cNvSpPr>
          <p:nvPr>
            <p:ph type="ftr" sz="quarter" idx="11"/>
          </p:nvPr>
        </p:nvSpPr>
        <p:spPr/>
        <p:txBody>
          <a:bodyPr/>
          <a:lstStyle/>
          <a:p>
            <a:r>
              <a:rPr lang="en-US" smtClean="0"/>
              <a:t>2010 GSA Teaching Energy Workshop</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noAutofit/>
          </a:bodyPr>
          <a:lstStyle/>
          <a:p>
            <a:pPr algn="ctr"/>
            <a:r>
              <a:rPr lang="en-US" sz="4800" dirty="0" smtClean="0"/>
              <a:t>EI: Energy Context: Grasp</a:t>
            </a:r>
            <a:endParaRPr lang="en-US" sz="4800" dirty="0"/>
          </a:p>
        </p:txBody>
      </p:sp>
      <p:sp>
        <p:nvSpPr>
          <p:cNvPr id="7" name="Content Placeholder 6"/>
          <p:cNvSpPr>
            <a:spLocks noGrp="1"/>
          </p:cNvSpPr>
          <p:nvPr>
            <p:ph sz="half" idx="1"/>
          </p:nvPr>
        </p:nvSpPr>
        <p:spPr>
          <a:xfrm>
            <a:off x="457200" y="1600200"/>
            <a:ext cx="4191000" cy="4525963"/>
          </a:xfrm>
        </p:spPr>
        <p:txBody>
          <a:bodyPr>
            <a:noAutofit/>
          </a:bodyPr>
          <a:lstStyle/>
          <a:p>
            <a:pPr>
              <a:buFont typeface="Courier New" pitchFamily="49" charset="0"/>
              <a:buChar char="o"/>
            </a:pPr>
            <a:r>
              <a:rPr lang="en-US" sz="2400" dirty="0" smtClean="0"/>
              <a:t>Which nation exports the most petroleum to the United States?</a:t>
            </a:r>
          </a:p>
          <a:p>
            <a:pPr>
              <a:buFont typeface="Courier New" pitchFamily="49" charset="0"/>
              <a:buChar char="o"/>
            </a:pPr>
            <a:r>
              <a:rPr lang="en-US" sz="2400" dirty="0" smtClean="0"/>
              <a:t>Which nation is the third largest producer of petroleum in the world?</a:t>
            </a:r>
          </a:p>
          <a:p>
            <a:pPr>
              <a:buFont typeface="Courier New" pitchFamily="49" charset="0"/>
              <a:buChar char="o"/>
            </a:pPr>
            <a:r>
              <a:rPr lang="en-US" sz="2400" dirty="0" smtClean="0"/>
              <a:t>Which nation has more nuclear reactors?</a:t>
            </a:r>
          </a:p>
        </p:txBody>
      </p:sp>
      <p:sp>
        <p:nvSpPr>
          <p:cNvPr id="6" name="Slide Number Placeholder 5"/>
          <p:cNvSpPr>
            <a:spLocks noGrp="1"/>
          </p:cNvSpPr>
          <p:nvPr>
            <p:ph type="sldNum" sz="quarter" idx="12"/>
          </p:nvPr>
        </p:nvSpPr>
        <p:spPr/>
        <p:txBody>
          <a:bodyPr/>
          <a:lstStyle/>
          <a:p>
            <a:fld id="{BF079385-7B87-4A71-A5B4-34DC02EB24E3}" type="slidenum">
              <a:rPr lang="en-US" smtClean="0"/>
              <a:pPr/>
              <a:t>16</a:t>
            </a:fld>
            <a:endParaRPr lang="en-US"/>
          </a:p>
        </p:txBody>
      </p:sp>
      <p:pic>
        <p:nvPicPr>
          <p:cNvPr id="9" name="Content Placeholder 8" descr="survey-summary.jpg"/>
          <p:cNvPicPr>
            <a:picLocks noGrp="1" noChangeAspect="1"/>
          </p:cNvPicPr>
          <p:nvPr>
            <p:ph sz="half" idx="2"/>
          </p:nvPr>
        </p:nvPicPr>
        <p:blipFill>
          <a:blip r:embed="rId3" cstate="print"/>
          <a:stretch>
            <a:fillRect/>
          </a:stretch>
        </p:blipFill>
        <p:spPr>
          <a:xfrm>
            <a:off x="5334000" y="1676400"/>
            <a:ext cx="2944784" cy="4495800"/>
          </a:xfrm>
        </p:spPr>
      </p:pic>
      <p:sp>
        <p:nvSpPr>
          <p:cNvPr id="3" name="Date Placeholder 2"/>
          <p:cNvSpPr>
            <a:spLocks noGrp="1"/>
          </p:cNvSpPr>
          <p:nvPr>
            <p:ph type="dt" sz="half" idx="10"/>
          </p:nvPr>
        </p:nvSpPr>
        <p:spPr/>
        <p:txBody>
          <a:bodyPr/>
          <a:lstStyle/>
          <a:p>
            <a:r>
              <a:rPr lang="en-US" smtClean="0"/>
              <a:t>30-Oct-10</a:t>
            </a:r>
            <a:endParaRPr lang="en-US" dirty="0"/>
          </a:p>
        </p:txBody>
      </p:sp>
      <p:sp>
        <p:nvSpPr>
          <p:cNvPr id="8" name="Footer Placeholder 7"/>
          <p:cNvSpPr>
            <a:spLocks noGrp="1"/>
          </p:cNvSpPr>
          <p:nvPr>
            <p:ph type="ftr" sz="quarter" idx="11"/>
          </p:nvPr>
        </p:nvSpPr>
        <p:spPr/>
        <p:txBody>
          <a:bodyPr/>
          <a:lstStyle/>
          <a:p>
            <a:r>
              <a:rPr lang="en-US" smtClean="0"/>
              <a:t>2010 GSA Teaching Energy Workshop</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800" dirty="0" smtClean="0"/>
              <a:t>EI: Energy Context: An Example</a:t>
            </a:r>
            <a:endParaRPr lang="en-US" dirty="0"/>
          </a:p>
        </p:txBody>
      </p:sp>
      <p:sp>
        <p:nvSpPr>
          <p:cNvPr id="9" name="Text Placeholder 8"/>
          <p:cNvSpPr>
            <a:spLocks noGrp="1"/>
          </p:cNvSpPr>
          <p:nvPr>
            <p:ph type="body" idx="1"/>
          </p:nvPr>
        </p:nvSpPr>
        <p:spPr>
          <a:xfrm>
            <a:off x="457200" y="5867400"/>
            <a:ext cx="4040188" cy="838200"/>
          </a:xfrm>
        </p:spPr>
        <p:txBody>
          <a:bodyPr/>
          <a:lstStyle/>
          <a:p>
            <a:pPr lvl="0" algn="ctr"/>
            <a:r>
              <a:rPr lang="en-US" dirty="0" smtClean="0"/>
              <a:t>U.S. oil production</a:t>
            </a:r>
          </a:p>
        </p:txBody>
      </p:sp>
      <p:sp>
        <p:nvSpPr>
          <p:cNvPr id="11" name="Text Placeholder 10"/>
          <p:cNvSpPr>
            <a:spLocks noGrp="1"/>
          </p:cNvSpPr>
          <p:nvPr>
            <p:ph type="body" sz="half" idx="3"/>
          </p:nvPr>
        </p:nvSpPr>
        <p:spPr>
          <a:xfrm>
            <a:off x="4645025" y="5867400"/>
            <a:ext cx="4041775" cy="838200"/>
          </a:xfrm>
        </p:spPr>
        <p:txBody>
          <a:bodyPr/>
          <a:lstStyle/>
          <a:p>
            <a:pPr lvl="0" algn="ctr"/>
            <a:r>
              <a:rPr lang="en-US" dirty="0" smtClean="0"/>
              <a:t>Saudi oil production</a:t>
            </a:r>
          </a:p>
        </p:txBody>
      </p:sp>
      <p:sp>
        <p:nvSpPr>
          <p:cNvPr id="6" name="Slide Number Placeholder 5"/>
          <p:cNvSpPr>
            <a:spLocks noGrp="1"/>
          </p:cNvSpPr>
          <p:nvPr>
            <p:ph type="sldNum" sz="quarter" idx="12"/>
          </p:nvPr>
        </p:nvSpPr>
        <p:spPr/>
        <p:txBody>
          <a:bodyPr/>
          <a:lstStyle/>
          <a:p>
            <a:fld id="{BF079385-7B87-4A71-A5B4-34DC02EB24E3}" type="slidenum">
              <a:rPr lang="en-US" smtClean="0"/>
              <a:pPr/>
              <a:t>17</a:t>
            </a:fld>
            <a:endParaRPr lang="en-US"/>
          </a:p>
        </p:txBody>
      </p:sp>
      <p:pic>
        <p:nvPicPr>
          <p:cNvPr id="15" name="Content Placeholder 6" descr="IMG_0023.JPG"/>
          <p:cNvPicPr>
            <a:picLocks noChangeAspect="1"/>
          </p:cNvPicPr>
          <p:nvPr/>
        </p:nvPicPr>
        <p:blipFill>
          <a:blip r:embed="rId3" cstate="print"/>
          <a:stretch>
            <a:fillRect/>
          </a:stretch>
        </p:blipFill>
        <p:spPr>
          <a:xfrm>
            <a:off x="533400" y="2133600"/>
            <a:ext cx="3950493" cy="3581400"/>
          </a:xfrm>
          <a:prstGeom prst="rect">
            <a:avLst/>
          </a:prstGeom>
        </p:spPr>
      </p:pic>
      <p:pic>
        <p:nvPicPr>
          <p:cNvPr id="16" name="Content Placeholder 7" descr="Qatif_Central_Producing_facility.jpg"/>
          <p:cNvPicPr>
            <a:picLocks noChangeAspect="1"/>
          </p:cNvPicPr>
          <p:nvPr/>
        </p:nvPicPr>
        <p:blipFill>
          <a:blip r:embed="rId4" cstate="print"/>
          <a:stretch>
            <a:fillRect/>
          </a:stretch>
        </p:blipFill>
        <p:spPr>
          <a:xfrm>
            <a:off x="4648200" y="2133600"/>
            <a:ext cx="3985592" cy="3581400"/>
          </a:xfrm>
          <a:prstGeom prst="rect">
            <a:avLst/>
          </a:prstGeom>
        </p:spPr>
      </p:pic>
      <p:sp>
        <p:nvSpPr>
          <p:cNvPr id="10" name="TextBox 9"/>
          <p:cNvSpPr txBox="1"/>
          <p:nvPr/>
        </p:nvSpPr>
        <p:spPr>
          <a:xfrm>
            <a:off x="723900" y="1219200"/>
            <a:ext cx="7696200" cy="830997"/>
          </a:xfrm>
          <a:prstGeom prst="rect">
            <a:avLst/>
          </a:prstGeom>
          <a:noFill/>
        </p:spPr>
        <p:txBody>
          <a:bodyPr wrap="square" rtlCol="0">
            <a:spAutoFit/>
          </a:bodyPr>
          <a:lstStyle/>
          <a:p>
            <a:r>
              <a:rPr lang="en-US" sz="2400" i="1" dirty="0" smtClean="0">
                <a:solidFill>
                  <a:srgbClr val="00B0F0"/>
                </a:solidFill>
              </a:rPr>
              <a:t>How can the U.S. achieve energy independence</a:t>
            </a:r>
            <a:r>
              <a:rPr lang="en-US" sz="2000" i="1" dirty="0" smtClean="0">
                <a:solidFill>
                  <a:srgbClr val="00B0F0"/>
                </a:solidFill>
              </a:rPr>
              <a:t> </a:t>
            </a:r>
            <a:r>
              <a:rPr lang="en-US" sz="2400" i="1" dirty="0" smtClean="0">
                <a:solidFill>
                  <a:srgbClr val="00B0F0"/>
                </a:solidFill>
              </a:rPr>
              <a:t>with respect to petroleum?</a:t>
            </a:r>
            <a:endParaRPr lang="en-US" sz="2400" i="1" dirty="0">
              <a:solidFill>
                <a:srgbClr val="00B0F0"/>
              </a:solidFill>
            </a:endParaRPr>
          </a:p>
        </p:txBody>
      </p:sp>
      <p:sp>
        <p:nvSpPr>
          <p:cNvPr id="3" name="Date Placeholder 2"/>
          <p:cNvSpPr>
            <a:spLocks noGrp="1"/>
          </p:cNvSpPr>
          <p:nvPr>
            <p:ph type="dt" sz="half" idx="10"/>
          </p:nvPr>
        </p:nvSpPr>
        <p:spPr/>
        <p:txBody>
          <a:bodyPr/>
          <a:lstStyle/>
          <a:p>
            <a:r>
              <a:rPr lang="en-US" smtClean="0"/>
              <a:t>30-Oct-10</a:t>
            </a:r>
            <a:endParaRPr lang="en-US" dirty="0"/>
          </a:p>
        </p:txBody>
      </p:sp>
      <p:sp>
        <p:nvSpPr>
          <p:cNvPr id="7" name="Footer Placeholder 6"/>
          <p:cNvSpPr>
            <a:spLocks noGrp="1"/>
          </p:cNvSpPr>
          <p:nvPr>
            <p:ph type="ftr" sz="quarter" idx="11"/>
          </p:nvPr>
        </p:nvSpPr>
        <p:spPr/>
        <p:txBody>
          <a:bodyPr/>
          <a:lstStyle/>
          <a:p>
            <a:r>
              <a:rPr lang="en-US" smtClean="0"/>
              <a:t>2010 GSA Teaching Energy Workshop</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1"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4638"/>
            <a:ext cx="7467600" cy="1143000"/>
          </a:xfrm>
        </p:spPr>
        <p:txBody>
          <a:bodyPr/>
          <a:lstStyle/>
          <a:p>
            <a:pPr algn="ctr"/>
            <a:r>
              <a:rPr lang="en-US" sz="4800" dirty="0" smtClean="0"/>
              <a:t>EI: Technology</a:t>
            </a:r>
            <a:endParaRPr lang="en-US" dirty="0"/>
          </a:p>
        </p:txBody>
      </p:sp>
      <p:sp>
        <p:nvSpPr>
          <p:cNvPr id="3" name="Content Placeholder 2"/>
          <p:cNvSpPr>
            <a:spLocks noGrp="1"/>
          </p:cNvSpPr>
          <p:nvPr>
            <p:ph idx="1"/>
          </p:nvPr>
        </p:nvSpPr>
        <p:spPr>
          <a:xfrm>
            <a:off x="457200" y="1600200"/>
            <a:ext cx="8153400" cy="4876800"/>
          </a:xfrm>
        </p:spPr>
        <p:txBody>
          <a:bodyPr>
            <a:noAutofit/>
          </a:bodyPr>
          <a:lstStyle/>
          <a:p>
            <a:pPr>
              <a:buFont typeface="Courier New" pitchFamily="49" charset="0"/>
              <a:buChar char="o"/>
            </a:pPr>
            <a:r>
              <a:rPr lang="en-US" sz="2400" dirty="0" smtClean="0"/>
              <a:t>indicates what is physically possible</a:t>
            </a:r>
          </a:p>
          <a:p>
            <a:pPr>
              <a:buFont typeface="Courier New" pitchFamily="49" charset="0"/>
              <a:buChar char="o"/>
            </a:pPr>
            <a:r>
              <a:rPr lang="en-US" sz="2400" dirty="0" smtClean="0"/>
              <a:t>increasingly important as we reach the end of fossil fuel era and look for a new energy future</a:t>
            </a:r>
          </a:p>
          <a:p>
            <a:pPr lvl="1"/>
            <a:r>
              <a:rPr lang="en-US" sz="2000" dirty="0" smtClean="0"/>
              <a:t>debates about wind and solar, all have key technological components</a:t>
            </a:r>
          </a:p>
          <a:p>
            <a:pPr>
              <a:buFont typeface="Courier New" pitchFamily="49" charset="0"/>
              <a:buChar char="o"/>
            </a:pPr>
            <a:r>
              <a:rPr lang="en-US" sz="2400" dirty="0" smtClean="0"/>
              <a:t>switch to “green” energy will be heavily influenced by technology, e.g. </a:t>
            </a:r>
            <a:r>
              <a:rPr lang="en-US" sz="2400" dirty="0" err="1" smtClean="0"/>
              <a:t>biofuels</a:t>
            </a:r>
            <a:endParaRPr lang="en-US" sz="2400" dirty="0" smtClean="0"/>
          </a:p>
          <a:p>
            <a:pPr>
              <a:buFont typeface="Courier New" pitchFamily="49" charset="0"/>
              <a:buChar char="o"/>
            </a:pPr>
            <a:r>
              <a:rPr lang="en-US" sz="2400" dirty="0" smtClean="0"/>
              <a:t>these types of discussions are critical if we are to make a successful transition from fossil fuels</a:t>
            </a:r>
          </a:p>
          <a:p>
            <a:pPr lvl="1"/>
            <a:r>
              <a:rPr lang="en-US" sz="2000" dirty="0" smtClean="0"/>
              <a:t>didn’t get it right for nuclear</a:t>
            </a:r>
          </a:p>
          <a:p>
            <a:pPr lvl="1"/>
            <a:r>
              <a:rPr lang="en-US" sz="2000" dirty="0" smtClean="0"/>
              <a:t>can’t afford to make a similar mistake with green energy</a:t>
            </a:r>
          </a:p>
          <a:p>
            <a:endParaRPr lang="en-US" sz="2000" dirty="0" smtClean="0"/>
          </a:p>
        </p:txBody>
      </p:sp>
      <p:sp>
        <p:nvSpPr>
          <p:cNvPr id="6" name="Slide Number Placeholder 5"/>
          <p:cNvSpPr>
            <a:spLocks noGrp="1"/>
          </p:cNvSpPr>
          <p:nvPr>
            <p:ph type="sldNum" sz="quarter" idx="12"/>
          </p:nvPr>
        </p:nvSpPr>
        <p:spPr/>
        <p:txBody>
          <a:bodyPr/>
          <a:lstStyle/>
          <a:p>
            <a:fld id="{BF079385-7B87-4A71-A5B4-34DC02EB24E3}" type="slidenum">
              <a:rPr lang="en-US" smtClean="0"/>
              <a:pPr/>
              <a:t>18</a:t>
            </a:fld>
            <a:endParaRPr lang="en-US"/>
          </a:p>
        </p:txBody>
      </p:sp>
      <p:sp>
        <p:nvSpPr>
          <p:cNvPr id="7" name="Date Placeholder 6"/>
          <p:cNvSpPr>
            <a:spLocks noGrp="1"/>
          </p:cNvSpPr>
          <p:nvPr>
            <p:ph type="dt" sz="half" idx="10"/>
          </p:nvPr>
        </p:nvSpPr>
        <p:spPr/>
        <p:txBody>
          <a:bodyPr/>
          <a:lstStyle/>
          <a:p>
            <a:r>
              <a:rPr lang="en-US" smtClean="0"/>
              <a:t>30-Oct-10</a:t>
            </a:r>
            <a:endParaRPr lang="en-US" dirty="0"/>
          </a:p>
        </p:txBody>
      </p:sp>
      <p:sp>
        <p:nvSpPr>
          <p:cNvPr id="8" name="Footer Placeholder 7"/>
          <p:cNvSpPr>
            <a:spLocks noGrp="1"/>
          </p:cNvSpPr>
          <p:nvPr>
            <p:ph type="ftr" sz="quarter" idx="11"/>
          </p:nvPr>
        </p:nvSpPr>
        <p:spPr/>
        <p:txBody>
          <a:bodyPr/>
          <a:lstStyle/>
          <a:p>
            <a:r>
              <a:rPr lang="en-US" smtClean="0"/>
              <a:t>2010 GSA Teaching Energy Workshop</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4638"/>
            <a:ext cx="7467600" cy="1143000"/>
          </a:xfrm>
        </p:spPr>
        <p:txBody>
          <a:bodyPr/>
          <a:lstStyle/>
          <a:p>
            <a:pPr algn="ctr"/>
            <a:r>
              <a:rPr lang="en-US" sz="4800" dirty="0" smtClean="0"/>
              <a:t>EI: Other Perspectives</a:t>
            </a:r>
            <a:endParaRPr lang="en-US" dirty="0"/>
          </a:p>
        </p:txBody>
      </p:sp>
      <p:sp>
        <p:nvSpPr>
          <p:cNvPr id="3" name="Content Placeholder 2"/>
          <p:cNvSpPr>
            <a:spLocks noGrp="1"/>
          </p:cNvSpPr>
          <p:nvPr>
            <p:ph idx="1"/>
          </p:nvPr>
        </p:nvSpPr>
        <p:spPr>
          <a:xfrm>
            <a:off x="457200" y="1600200"/>
            <a:ext cx="8153400" cy="1981200"/>
          </a:xfrm>
        </p:spPr>
        <p:txBody>
          <a:bodyPr>
            <a:noAutofit/>
          </a:bodyPr>
          <a:lstStyle/>
          <a:p>
            <a:pPr marL="342900" lvl="0" indent="-342900">
              <a:lnSpc>
                <a:spcPct val="80000"/>
              </a:lnSpc>
              <a:buClr>
                <a:schemeClr val="accent3"/>
              </a:buClr>
              <a:buSzPct val="95000"/>
              <a:buFont typeface="Courier New" pitchFamily="49" charset="0"/>
              <a:buChar char="o"/>
              <a:defRPr/>
            </a:pPr>
            <a:r>
              <a:rPr lang="en-US" sz="2400" dirty="0" smtClean="0"/>
              <a:t>the additional perspectives of energy issues, i.e. economics, environment, social, etc., are defined by </a:t>
            </a:r>
            <a:r>
              <a:rPr lang="en-US" sz="2400" i="1" dirty="0" smtClean="0">
                <a:solidFill>
                  <a:srgbClr val="FFFF00"/>
                </a:solidFill>
              </a:rPr>
              <a:t>social context</a:t>
            </a:r>
          </a:p>
          <a:p>
            <a:pPr marL="342900" lvl="0" indent="-342900">
              <a:lnSpc>
                <a:spcPct val="80000"/>
              </a:lnSpc>
              <a:buClr>
                <a:schemeClr val="accent3"/>
              </a:buClr>
              <a:buSzPct val="95000"/>
              <a:buFont typeface="Courier New" pitchFamily="49" charset="0"/>
              <a:buChar char="o"/>
              <a:defRPr/>
            </a:pPr>
            <a:r>
              <a:rPr lang="en-US" sz="2400" dirty="0" smtClean="0"/>
              <a:t>to illustrate, consider the following cases:</a:t>
            </a:r>
          </a:p>
          <a:p>
            <a:pPr marL="731520" lvl="1">
              <a:lnSpc>
                <a:spcPct val="80000"/>
              </a:lnSpc>
              <a:buSzPct val="85000"/>
            </a:pPr>
            <a:r>
              <a:rPr lang="en-US" sz="2000" dirty="0" smtClean="0"/>
              <a:t>coal: U.S. and China</a:t>
            </a:r>
          </a:p>
          <a:p>
            <a:pPr marL="731520" lvl="1">
              <a:lnSpc>
                <a:spcPct val="80000"/>
              </a:lnSpc>
              <a:buSzPct val="85000"/>
            </a:pPr>
            <a:r>
              <a:rPr lang="en-US" sz="2000" dirty="0" smtClean="0"/>
              <a:t>petroleum/gas: Nigeria and Norway</a:t>
            </a:r>
          </a:p>
          <a:p>
            <a:endParaRPr lang="en-US" sz="2000" dirty="0" smtClean="0"/>
          </a:p>
        </p:txBody>
      </p:sp>
      <p:sp>
        <p:nvSpPr>
          <p:cNvPr id="6" name="Slide Number Placeholder 5"/>
          <p:cNvSpPr>
            <a:spLocks noGrp="1"/>
          </p:cNvSpPr>
          <p:nvPr>
            <p:ph type="sldNum" sz="quarter" idx="12"/>
          </p:nvPr>
        </p:nvSpPr>
        <p:spPr/>
        <p:txBody>
          <a:bodyPr/>
          <a:lstStyle/>
          <a:p>
            <a:fld id="{BF079385-7B87-4A71-A5B4-34DC02EB24E3}" type="slidenum">
              <a:rPr lang="en-US" smtClean="0"/>
              <a:pPr/>
              <a:t>19</a:t>
            </a:fld>
            <a:endParaRPr lang="en-US"/>
          </a:p>
        </p:txBody>
      </p:sp>
      <p:grpSp>
        <p:nvGrpSpPr>
          <p:cNvPr id="15" name="Group 14"/>
          <p:cNvGrpSpPr/>
          <p:nvPr/>
        </p:nvGrpSpPr>
        <p:grpSpPr>
          <a:xfrm>
            <a:off x="381000" y="3733800"/>
            <a:ext cx="3807688" cy="2671763"/>
            <a:chOff x="381000" y="3733800"/>
            <a:chExt cx="3807688" cy="2671763"/>
          </a:xfrm>
        </p:grpSpPr>
        <p:pic>
          <p:nvPicPr>
            <p:cNvPr id="8" name="Picture 7" descr="nigerianoilrig.jpg"/>
            <p:cNvPicPr>
              <a:picLocks noChangeAspect="1"/>
            </p:cNvPicPr>
            <p:nvPr/>
          </p:nvPicPr>
          <p:blipFill>
            <a:blip r:embed="rId3" cstate="print"/>
            <a:stretch>
              <a:fillRect/>
            </a:stretch>
          </p:blipFill>
          <p:spPr>
            <a:xfrm>
              <a:off x="381000" y="4191000"/>
              <a:ext cx="2067870" cy="1371600"/>
            </a:xfrm>
            <a:prstGeom prst="rect">
              <a:avLst/>
            </a:prstGeom>
          </p:spPr>
        </p:pic>
        <p:pic>
          <p:nvPicPr>
            <p:cNvPr id="9" name="Picture 8" descr="oildamage.jpg"/>
            <p:cNvPicPr>
              <a:picLocks noChangeAspect="1"/>
            </p:cNvPicPr>
            <p:nvPr/>
          </p:nvPicPr>
          <p:blipFill>
            <a:blip r:embed="rId4" cstate="print"/>
            <a:stretch>
              <a:fillRect/>
            </a:stretch>
          </p:blipFill>
          <p:spPr>
            <a:xfrm>
              <a:off x="1524000" y="4876800"/>
              <a:ext cx="2038351" cy="1528763"/>
            </a:xfrm>
            <a:prstGeom prst="rect">
              <a:avLst/>
            </a:prstGeom>
          </p:spPr>
        </p:pic>
        <p:pic>
          <p:nvPicPr>
            <p:cNvPr id="10" name="Picture 9" descr="burnedcars.jpg"/>
            <p:cNvPicPr>
              <a:picLocks noChangeAspect="1"/>
            </p:cNvPicPr>
            <p:nvPr/>
          </p:nvPicPr>
          <p:blipFill>
            <a:blip r:embed="rId5" cstate="print"/>
            <a:stretch>
              <a:fillRect/>
            </a:stretch>
          </p:blipFill>
          <p:spPr>
            <a:xfrm>
              <a:off x="2514600" y="4114800"/>
              <a:ext cx="1674088" cy="1375144"/>
            </a:xfrm>
            <a:prstGeom prst="rect">
              <a:avLst/>
            </a:prstGeom>
          </p:spPr>
        </p:pic>
        <p:sp>
          <p:nvSpPr>
            <p:cNvPr id="11" name="TextBox 10"/>
            <p:cNvSpPr txBox="1"/>
            <p:nvPr/>
          </p:nvSpPr>
          <p:spPr>
            <a:xfrm>
              <a:off x="609600" y="3733800"/>
              <a:ext cx="909993" cy="369332"/>
            </a:xfrm>
            <a:prstGeom prst="rect">
              <a:avLst/>
            </a:prstGeom>
            <a:noFill/>
          </p:spPr>
          <p:txBody>
            <a:bodyPr wrap="none" rtlCol="0">
              <a:spAutoFit/>
            </a:bodyPr>
            <a:lstStyle/>
            <a:p>
              <a:r>
                <a:rPr lang="en-US" i="1" dirty="0" smtClean="0">
                  <a:solidFill>
                    <a:srgbClr val="FFC000"/>
                  </a:solidFill>
                </a:rPr>
                <a:t>Nigeria</a:t>
              </a:r>
              <a:endParaRPr lang="en-US" i="1" dirty="0">
                <a:solidFill>
                  <a:srgbClr val="FFC000"/>
                </a:solidFill>
              </a:endParaRPr>
            </a:p>
          </p:txBody>
        </p:sp>
      </p:grpSp>
      <p:grpSp>
        <p:nvGrpSpPr>
          <p:cNvPr id="16" name="Group 15"/>
          <p:cNvGrpSpPr/>
          <p:nvPr/>
        </p:nvGrpSpPr>
        <p:grpSpPr>
          <a:xfrm>
            <a:off x="4876800" y="3733800"/>
            <a:ext cx="3886200" cy="2667000"/>
            <a:chOff x="4876800" y="3733800"/>
            <a:chExt cx="3886200" cy="2667000"/>
          </a:xfrm>
        </p:grpSpPr>
        <p:pic>
          <p:nvPicPr>
            <p:cNvPr id="7" name="Picture 6" descr="sleipner-a-er-flott_s_IMG.jpg"/>
            <p:cNvPicPr>
              <a:picLocks noChangeAspect="1"/>
            </p:cNvPicPr>
            <p:nvPr/>
          </p:nvPicPr>
          <p:blipFill>
            <a:blip r:embed="rId6" cstate="print"/>
            <a:stretch>
              <a:fillRect/>
            </a:stretch>
          </p:blipFill>
          <p:spPr>
            <a:xfrm>
              <a:off x="4876800" y="4191000"/>
              <a:ext cx="2032000" cy="1524000"/>
            </a:xfrm>
            <a:prstGeom prst="rect">
              <a:avLst/>
            </a:prstGeom>
          </p:spPr>
        </p:pic>
        <p:pic>
          <p:nvPicPr>
            <p:cNvPr id="12" name="Picture 11" descr="North-sea-boundaries.gif"/>
            <p:cNvPicPr>
              <a:picLocks noChangeAspect="1"/>
            </p:cNvPicPr>
            <p:nvPr/>
          </p:nvPicPr>
          <p:blipFill>
            <a:blip r:embed="rId7" cstate="print"/>
            <a:stretch>
              <a:fillRect/>
            </a:stretch>
          </p:blipFill>
          <p:spPr>
            <a:xfrm>
              <a:off x="7086600" y="4038600"/>
              <a:ext cx="1676400" cy="1648356"/>
            </a:xfrm>
            <a:prstGeom prst="rect">
              <a:avLst/>
            </a:prstGeom>
          </p:spPr>
        </p:pic>
        <p:pic>
          <p:nvPicPr>
            <p:cNvPr id="13" name="Picture 12" descr="sleipner2.jpg"/>
            <p:cNvPicPr>
              <a:picLocks noChangeAspect="1"/>
            </p:cNvPicPr>
            <p:nvPr/>
          </p:nvPicPr>
          <p:blipFill>
            <a:blip r:embed="rId8" cstate="print"/>
            <a:stretch>
              <a:fillRect/>
            </a:stretch>
          </p:blipFill>
          <p:spPr>
            <a:xfrm>
              <a:off x="5867400" y="5105400"/>
              <a:ext cx="2114550" cy="1295400"/>
            </a:xfrm>
            <a:prstGeom prst="rect">
              <a:avLst/>
            </a:prstGeom>
          </p:spPr>
        </p:pic>
        <p:sp>
          <p:nvSpPr>
            <p:cNvPr id="14" name="TextBox 13"/>
            <p:cNvSpPr txBox="1"/>
            <p:nvPr/>
          </p:nvSpPr>
          <p:spPr>
            <a:xfrm>
              <a:off x="4953000" y="3733800"/>
              <a:ext cx="950838" cy="369332"/>
            </a:xfrm>
            <a:prstGeom prst="rect">
              <a:avLst/>
            </a:prstGeom>
            <a:noFill/>
          </p:spPr>
          <p:txBody>
            <a:bodyPr wrap="none" rtlCol="0">
              <a:spAutoFit/>
            </a:bodyPr>
            <a:lstStyle/>
            <a:p>
              <a:r>
                <a:rPr lang="en-US" i="1" dirty="0" smtClean="0">
                  <a:solidFill>
                    <a:srgbClr val="FFC000"/>
                  </a:solidFill>
                </a:rPr>
                <a:t>Norway</a:t>
              </a:r>
              <a:endParaRPr lang="en-US" i="1" dirty="0">
                <a:solidFill>
                  <a:srgbClr val="FFC000"/>
                </a:solidFill>
              </a:endParaRPr>
            </a:p>
          </p:txBody>
        </p:sp>
      </p:grpSp>
      <p:sp>
        <p:nvSpPr>
          <p:cNvPr id="17" name="Date Placeholder 16"/>
          <p:cNvSpPr>
            <a:spLocks noGrp="1"/>
          </p:cNvSpPr>
          <p:nvPr>
            <p:ph type="dt" sz="half" idx="10"/>
          </p:nvPr>
        </p:nvSpPr>
        <p:spPr/>
        <p:txBody>
          <a:bodyPr/>
          <a:lstStyle/>
          <a:p>
            <a:r>
              <a:rPr lang="en-US" smtClean="0"/>
              <a:t>30-Oct-10</a:t>
            </a:r>
            <a:endParaRPr lang="en-US" dirty="0"/>
          </a:p>
        </p:txBody>
      </p:sp>
      <p:sp>
        <p:nvSpPr>
          <p:cNvPr id="18" name="Footer Placeholder 17"/>
          <p:cNvSpPr>
            <a:spLocks noGrp="1"/>
          </p:cNvSpPr>
          <p:nvPr>
            <p:ph type="ftr" sz="quarter" idx="11"/>
          </p:nvPr>
        </p:nvSpPr>
        <p:spPr/>
        <p:txBody>
          <a:bodyPr/>
          <a:lstStyle/>
          <a:p>
            <a:r>
              <a:rPr lang="en-US" smtClean="0"/>
              <a:t>2010 GSA Teaching Energy Workshop</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4638"/>
            <a:ext cx="7467600" cy="1143000"/>
          </a:xfrm>
        </p:spPr>
        <p:txBody>
          <a:bodyPr/>
          <a:lstStyle/>
          <a:p>
            <a:pPr algn="ctr"/>
            <a:r>
              <a:rPr lang="en-US" dirty="0" smtClean="0"/>
              <a:t>Energy: Increasing Awareness</a:t>
            </a:r>
            <a:endParaRPr lang="en-US" dirty="0"/>
          </a:p>
        </p:txBody>
      </p:sp>
      <p:sp>
        <p:nvSpPr>
          <p:cNvPr id="3" name="Content Placeholder 2"/>
          <p:cNvSpPr>
            <a:spLocks noGrp="1"/>
          </p:cNvSpPr>
          <p:nvPr>
            <p:ph idx="1"/>
          </p:nvPr>
        </p:nvSpPr>
        <p:spPr/>
        <p:txBody>
          <a:bodyPr/>
          <a:lstStyle/>
          <a:p>
            <a:pPr>
              <a:buClr>
                <a:schemeClr val="accent3"/>
              </a:buClr>
              <a:buSzPct val="95000"/>
              <a:buFont typeface="Courier New" pitchFamily="49" charset="0"/>
              <a:buChar char="o"/>
            </a:pPr>
            <a:r>
              <a:rPr lang="en-US" sz="2400" dirty="0" smtClean="0"/>
              <a:t>in the past two decades, energy has grown from a topic that was occasionally reported in the media to one that is constantly in the news</a:t>
            </a:r>
          </a:p>
          <a:p>
            <a:pPr lvl="1"/>
            <a:r>
              <a:rPr lang="en-US" sz="2000" dirty="0" smtClean="0"/>
              <a:t>locally, nationally and internationally</a:t>
            </a:r>
          </a:p>
          <a:p>
            <a:pPr>
              <a:buClr>
                <a:schemeClr val="accent3"/>
              </a:buClr>
              <a:buSzPct val="95000"/>
              <a:buFont typeface="Courier New" pitchFamily="49" charset="0"/>
              <a:buChar char="o"/>
            </a:pPr>
            <a:r>
              <a:rPr lang="en-US" sz="2400" dirty="0" smtClean="0"/>
              <a:t>witness:</a:t>
            </a:r>
          </a:p>
          <a:p>
            <a:pPr lvl="1"/>
            <a:r>
              <a:rPr lang="en-US" sz="2000" dirty="0" smtClean="0"/>
              <a:t>the last U.S. presidential election</a:t>
            </a:r>
          </a:p>
          <a:p>
            <a:pPr lvl="1"/>
            <a:r>
              <a:rPr lang="en-US" sz="2000" dirty="0" smtClean="0"/>
              <a:t>the continuing debate about alternative energies, i.e. solar, wind, </a:t>
            </a:r>
            <a:r>
              <a:rPr lang="en-US" sz="2000" dirty="0" err="1" smtClean="0"/>
              <a:t>biofuels</a:t>
            </a:r>
            <a:r>
              <a:rPr lang="en-US" sz="2000" dirty="0" smtClean="0"/>
              <a:t>/biomass, etc.</a:t>
            </a:r>
          </a:p>
          <a:p>
            <a:pPr lvl="1"/>
            <a:r>
              <a:rPr lang="en-US" sz="2000" dirty="0" smtClean="0"/>
              <a:t>the rush to “green” energy in the U.S.</a:t>
            </a:r>
          </a:p>
          <a:p>
            <a:pPr lvl="1"/>
            <a:r>
              <a:rPr lang="en-US" sz="2000" dirty="0" smtClean="0"/>
              <a:t>mandated moves away from electricity generated by fossil fuels, especially coal, by some states, e.g. California &amp; Washington</a:t>
            </a:r>
          </a:p>
          <a:p>
            <a:pPr>
              <a:buNone/>
            </a:pPr>
            <a:endParaRPr lang="en-US" dirty="0"/>
          </a:p>
        </p:txBody>
      </p:sp>
      <p:sp>
        <p:nvSpPr>
          <p:cNvPr id="6" name="Slide Number Placeholder 5"/>
          <p:cNvSpPr>
            <a:spLocks noGrp="1"/>
          </p:cNvSpPr>
          <p:nvPr>
            <p:ph type="sldNum" sz="quarter" idx="12"/>
          </p:nvPr>
        </p:nvSpPr>
        <p:spPr/>
        <p:txBody>
          <a:bodyPr/>
          <a:lstStyle/>
          <a:p>
            <a:fld id="{BF079385-7B87-4A71-A5B4-34DC02EB24E3}" type="slidenum">
              <a:rPr lang="en-US" smtClean="0"/>
              <a:pPr/>
              <a:t>2</a:t>
            </a:fld>
            <a:endParaRPr lang="en-US"/>
          </a:p>
        </p:txBody>
      </p:sp>
      <p:sp>
        <p:nvSpPr>
          <p:cNvPr id="7" name="Date Placeholder 6"/>
          <p:cNvSpPr>
            <a:spLocks noGrp="1"/>
          </p:cNvSpPr>
          <p:nvPr>
            <p:ph type="dt" sz="half" idx="10"/>
          </p:nvPr>
        </p:nvSpPr>
        <p:spPr/>
        <p:txBody>
          <a:bodyPr/>
          <a:lstStyle/>
          <a:p>
            <a:r>
              <a:rPr lang="en-US" smtClean="0"/>
              <a:t>30-Oct-10</a:t>
            </a:r>
            <a:endParaRPr lang="en-US" dirty="0"/>
          </a:p>
        </p:txBody>
      </p:sp>
      <p:sp>
        <p:nvSpPr>
          <p:cNvPr id="8" name="Footer Placeholder 7"/>
          <p:cNvSpPr>
            <a:spLocks noGrp="1"/>
          </p:cNvSpPr>
          <p:nvPr>
            <p:ph type="ftr" sz="quarter" idx="11"/>
          </p:nvPr>
        </p:nvSpPr>
        <p:spPr/>
        <p:txBody>
          <a:bodyPr/>
          <a:lstStyle/>
          <a:p>
            <a:r>
              <a:rPr lang="en-US" smtClean="0"/>
              <a:t>2010 GSA Teaching Energy Workshop</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800" dirty="0" smtClean="0"/>
              <a:t>EI: Social Context</a:t>
            </a:r>
            <a:endParaRPr lang="en-US" dirty="0"/>
          </a:p>
        </p:txBody>
      </p:sp>
      <p:sp>
        <p:nvSpPr>
          <p:cNvPr id="7" name="Content Placeholder 6"/>
          <p:cNvSpPr>
            <a:spLocks noGrp="1"/>
          </p:cNvSpPr>
          <p:nvPr>
            <p:ph sz="half" idx="1"/>
          </p:nvPr>
        </p:nvSpPr>
        <p:spPr>
          <a:xfrm>
            <a:off x="457200" y="1600200"/>
            <a:ext cx="4114800" cy="4525963"/>
          </a:xfrm>
        </p:spPr>
        <p:txBody>
          <a:bodyPr>
            <a:normAutofit/>
          </a:bodyPr>
          <a:lstStyle/>
          <a:p>
            <a:pPr>
              <a:buFont typeface="Courier New" pitchFamily="49" charset="0"/>
              <a:buChar char="o"/>
              <a:defRPr/>
            </a:pPr>
            <a:r>
              <a:rPr lang="en-US" sz="2400" dirty="0" smtClean="0"/>
              <a:t>social context provides relevancy for science</a:t>
            </a:r>
          </a:p>
          <a:p>
            <a:pPr>
              <a:buFont typeface="Courier New" pitchFamily="49" charset="0"/>
              <a:buChar char="o"/>
              <a:defRPr/>
            </a:pPr>
            <a:r>
              <a:rPr lang="en-US" sz="2400" dirty="0" smtClean="0"/>
              <a:t>context provided by:</a:t>
            </a:r>
          </a:p>
          <a:p>
            <a:pPr lvl="1">
              <a:defRPr/>
            </a:pPr>
            <a:r>
              <a:rPr lang="en-US" sz="2000" dirty="0" smtClean="0"/>
              <a:t>addressing topical issues in the news</a:t>
            </a:r>
          </a:p>
          <a:p>
            <a:pPr lvl="1">
              <a:defRPr/>
            </a:pPr>
            <a:r>
              <a:rPr lang="en-US" sz="2000" dirty="0" smtClean="0"/>
              <a:t>varying scope from local to international</a:t>
            </a:r>
          </a:p>
          <a:p>
            <a:pPr>
              <a:buFont typeface="Courier New" pitchFamily="49" charset="0"/>
              <a:buChar char="o"/>
              <a:defRPr/>
            </a:pPr>
            <a:r>
              <a:rPr lang="en-US" sz="2400" dirty="0" smtClean="0"/>
              <a:t>social context introduces:</a:t>
            </a:r>
          </a:p>
          <a:p>
            <a:pPr lvl="1">
              <a:defRPr/>
            </a:pPr>
            <a:r>
              <a:rPr lang="en-US" sz="2000" dirty="0" smtClean="0"/>
              <a:t>different viewpoints &amp; perspectives</a:t>
            </a:r>
          </a:p>
          <a:p>
            <a:pPr lvl="1">
              <a:defRPr/>
            </a:pPr>
            <a:r>
              <a:rPr lang="en-US" sz="2000" dirty="0" smtClean="0"/>
              <a:t>a connection to students’ lives</a:t>
            </a:r>
          </a:p>
          <a:p>
            <a:endParaRPr lang="en-US" dirty="0"/>
          </a:p>
        </p:txBody>
      </p:sp>
      <p:sp>
        <p:nvSpPr>
          <p:cNvPr id="6" name="Slide Number Placeholder 5"/>
          <p:cNvSpPr>
            <a:spLocks noGrp="1"/>
          </p:cNvSpPr>
          <p:nvPr>
            <p:ph type="sldNum" sz="quarter" idx="12"/>
          </p:nvPr>
        </p:nvSpPr>
        <p:spPr/>
        <p:txBody>
          <a:bodyPr/>
          <a:lstStyle/>
          <a:p>
            <a:fld id="{BF079385-7B87-4A71-A5B4-34DC02EB24E3}" type="slidenum">
              <a:rPr lang="en-US" smtClean="0"/>
              <a:pPr/>
              <a:t>20</a:t>
            </a:fld>
            <a:endParaRPr lang="en-US"/>
          </a:p>
        </p:txBody>
      </p:sp>
      <p:pic>
        <p:nvPicPr>
          <p:cNvPr id="9" name="Content Placeholder 5" descr="course-social-context.jpg"/>
          <p:cNvPicPr>
            <a:picLocks noGrp="1" noChangeAspect="1"/>
          </p:cNvPicPr>
          <p:nvPr>
            <p:ph sz="half" idx="2"/>
          </p:nvPr>
        </p:nvPicPr>
        <p:blipFill>
          <a:blip r:embed="rId3" cstate="print"/>
          <a:stretch>
            <a:fillRect/>
          </a:stretch>
        </p:blipFill>
        <p:spPr>
          <a:xfrm>
            <a:off x="4648200" y="2209800"/>
            <a:ext cx="3657600" cy="3252751"/>
          </a:xfrm>
        </p:spPr>
      </p:pic>
      <p:sp>
        <p:nvSpPr>
          <p:cNvPr id="3" name="Date Placeholder 2"/>
          <p:cNvSpPr>
            <a:spLocks noGrp="1"/>
          </p:cNvSpPr>
          <p:nvPr>
            <p:ph type="dt" sz="half" idx="10"/>
          </p:nvPr>
        </p:nvSpPr>
        <p:spPr/>
        <p:txBody>
          <a:bodyPr/>
          <a:lstStyle/>
          <a:p>
            <a:r>
              <a:rPr lang="en-US" smtClean="0"/>
              <a:t>30-Oct-10</a:t>
            </a:r>
            <a:endParaRPr lang="en-US" dirty="0"/>
          </a:p>
        </p:txBody>
      </p:sp>
      <p:sp>
        <p:nvSpPr>
          <p:cNvPr id="8" name="Footer Placeholder 7"/>
          <p:cNvSpPr>
            <a:spLocks noGrp="1"/>
          </p:cNvSpPr>
          <p:nvPr>
            <p:ph type="ftr" sz="quarter" idx="11"/>
          </p:nvPr>
        </p:nvSpPr>
        <p:spPr/>
        <p:txBody>
          <a:bodyPr/>
          <a:lstStyle/>
          <a:p>
            <a:r>
              <a:rPr lang="en-US" smtClean="0"/>
              <a:t>2010 GSA Teaching Energy Workshop</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274638"/>
            <a:ext cx="8305800" cy="1143000"/>
          </a:xfrm>
        </p:spPr>
        <p:txBody>
          <a:bodyPr>
            <a:noAutofit/>
          </a:bodyPr>
          <a:lstStyle/>
          <a:p>
            <a:pPr algn="ctr"/>
            <a:r>
              <a:rPr lang="en-US" sz="4800" dirty="0" smtClean="0"/>
              <a:t>EI: Pedagogy</a:t>
            </a:r>
            <a:endParaRPr lang="en-US" sz="4800" dirty="0"/>
          </a:p>
        </p:txBody>
      </p:sp>
      <p:sp>
        <p:nvSpPr>
          <p:cNvPr id="3" name="Content Placeholder 2"/>
          <p:cNvSpPr>
            <a:spLocks noGrp="1"/>
          </p:cNvSpPr>
          <p:nvPr>
            <p:ph idx="1"/>
          </p:nvPr>
        </p:nvSpPr>
        <p:spPr>
          <a:xfrm>
            <a:off x="609600" y="1600200"/>
            <a:ext cx="8153400" cy="4876800"/>
          </a:xfrm>
        </p:spPr>
        <p:txBody>
          <a:bodyPr>
            <a:noAutofit/>
          </a:bodyPr>
          <a:lstStyle/>
          <a:p>
            <a:pPr marL="342900" lvl="0" indent="-342900">
              <a:buClr>
                <a:schemeClr val="accent3"/>
              </a:buClr>
              <a:buSzPct val="95000"/>
              <a:buFont typeface="Courier New" pitchFamily="49" charset="0"/>
              <a:buChar char="o"/>
            </a:pPr>
            <a:r>
              <a:rPr lang="en-US" sz="2400" dirty="0" smtClean="0"/>
              <a:t>includes, but goes beyond, classroom techniques</a:t>
            </a:r>
          </a:p>
          <a:p>
            <a:pPr marL="342900" indent="-342900">
              <a:buClr>
                <a:schemeClr val="accent3"/>
              </a:buClr>
              <a:buSzPct val="95000"/>
              <a:buFont typeface="Courier New" pitchFamily="49" charset="0"/>
              <a:buChar char="o"/>
            </a:pPr>
            <a:r>
              <a:rPr lang="en-US" sz="2400" dirty="0" smtClean="0"/>
              <a:t>addressing student </a:t>
            </a:r>
            <a:r>
              <a:rPr lang="en-US" sz="2400" dirty="0" err="1" smtClean="0"/>
              <a:t>mis</a:t>
            </a:r>
            <a:r>
              <a:rPr lang="en-US" sz="2400" dirty="0" smtClean="0"/>
              <a:t>/pre/naïve conceptions</a:t>
            </a:r>
          </a:p>
          <a:p>
            <a:pPr marL="576072" lvl="1">
              <a:buClr>
                <a:schemeClr val="accent3"/>
              </a:buClr>
              <a:buSzPct val="95000"/>
            </a:pPr>
            <a:r>
              <a:rPr lang="en-US" sz="2000" dirty="0" smtClean="0"/>
              <a:t>abundant educational literature that shows students (at all levels) have many problems with understanding energy</a:t>
            </a:r>
          </a:p>
          <a:p>
            <a:pPr marL="342900" indent="-342900">
              <a:buClr>
                <a:schemeClr val="accent3"/>
              </a:buClr>
              <a:buSzPct val="95000"/>
              <a:buFont typeface="Courier New" pitchFamily="49" charset="0"/>
              <a:buChar char="o"/>
            </a:pPr>
            <a:r>
              <a:rPr lang="en-US" sz="2400" dirty="0" smtClean="0"/>
              <a:t>pedagogy must be aimed at developing a particular student skill set:</a:t>
            </a:r>
          </a:p>
          <a:p>
            <a:pPr marL="731520" lvl="1">
              <a:buSzPct val="85000"/>
            </a:pPr>
            <a:r>
              <a:rPr lang="en-US" sz="2000" dirty="0" smtClean="0"/>
              <a:t>mastery of scientific literacy</a:t>
            </a:r>
          </a:p>
          <a:p>
            <a:pPr marL="731520" lvl="1">
              <a:buSzPct val="85000"/>
            </a:pPr>
            <a:r>
              <a:rPr lang="en-US" sz="2000" dirty="0" smtClean="0"/>
              <a:t>ability for critical thinking and problem solving</a:t>
            </a:r>
          </a:p>
          <a:p>
            <a:pPr marL="731520" lvl="1">
              <a:buSzPct val="85000"/>
            </a:pPr>
            <a:r>
              <a:rPr lang="en-US" sz="2000" dirty="0" smtClean="0"/>
              <a:t>capacity to handle uncertainty and ambiguity</a:t>
            </a:r>
          </a:p>
          <a:p>
            <a:pPr marL="731520" lvl="1">
              <a:buSzPct val="85000"/>
            </a:pPr>
            <a:r>
              <a:rPr lang="en-US" sz="2000" dirty="0" smtClean="0"/>
              <a:t>proficiency with a specialized skill set:</a:t>
            </a:r>
          </a:p>
          <a:p>
            <a:pPr marL="1014984" lvl="2"/>
            <a:r>
              <a:rPr lang="en-US" sz="1800" dirty="0" smtClean="0"/>
              <a:t>quantitative reasoning</a:t>
            </a:r>
          </a:p>
          <a:p>
            <a:pPr marL="1014984" lvl="2"/>
            <a:r>
              <a:rPr lang="en-US" sz="1800" dirty="0" smtClean="0"/>
              <a:t>discipline specific toolkit, i.e. reading maps</a:t>
            </a:r>
          </a:p>
          <a:p>
            <a:pPr marL="1014984" lvl="2"/>
            <a:r>
              <a:rPr lang="en-US" sz="1800" dirty="0" smtClean="0"/>
              <a:t>capacity to transfer knowledge from classroom to “real” world</a:t>
            </a:r>
          </a:p>
          <a:p>
            <a:endParaRPr lang="en-US" sz="2000" dirty="0" smtClean="0"/>
          </a:p>
        </p:txBody>
      </p:sp>
      <p:sp>
        <p:nvSpPr>
          <p:cNvPr id="6" name="Slide Number Placeholder 5"/>
          <p:cNvSpPr>
            <a:spLocks noGrp="1"/>
          </p:cNvSpPr>
          <p:nvPr>
            <p:ph type="sldNum" sz="quarter" idx="12"/>
          </p:nvPr>
        </p:nvSpPr>
        <p:spPr/>
        <p:txBody>
          <a:bodyPr/>
          <a:lstStyle/>
          <a:p>
            <a:fld id="{BF079385-7B87-4A71-A5B4-34DC02EB24E3}" type="slidenum">
              <a:rPr lang="en-US" smtClean="0"/>
              <a:pPr/>
              <a:t>21</a:t>
            </a:fld>
            <a:endParaRPr lang="en-US"/>
          </a:p>
        </p:txBody>
      </p:sp>
      <p:sp>
        <p:nvSpPr>
          <p:cNvPr id="7" name="Date Placeholder 6"/>
          <p:cNvSpPr>
            <a:spLocks noGrp="1"/>
          </p:cNvSpPr>
          <p:nvPr>
            <p:ph type="dt" sz="half" idx="10"/>
          </p:nvPr>
        </p:nvSpPr>
        <p:spPr/>
        <p:txBody>
          <a:bodyPr/>
          <a:lstStyle/>
          <a:p>
            <a:r>
              <a:rPr lang="en-US" smtClean="0"/>
              <a:t>30-Oct-10</a:t>
            </a:r>
            <a:endParaRPr lang="en-US" dirty="0"/>
          </a:p>
        </p:txBody>
      </p:sp>
      <p:sp>
        <p:nvSpPr>
          <p:cNvPr id="8" name="Footer Placeholder 7"/>
          <p:cNvSpPr>
            <a:spLocks noGrp="1"/>
          </p:cNvSpPr>
          <p:nvPr>
            <p:ph type="ftr" sz="quarter" idx="11"/>
          </p:nvPr>
        </p:nvSpPr>
        <p:spPr/>
        <p:txBody>
          <a:bodyPr/>
          <a:lstStyle/>
          <a:p>
            <a:r>
              <a:rPr lang="en-US" smtClean="0"/>
              <a:t>2010 GSA Teaching Energy Workshop</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4638"/>
            <a:ext cx="7772400" cy="1143000"/>
          </a:xfrm>
        </p:spPr>
        <p:txBody>
          <a:bodyPr>
            <a:noAutofit/>
          </a:bodyPr>
          <a:lstStyle/>
          <a:p>
            <a:pPr algn="ctr"/>
            <a:r>
              <a:rPr lang="en-US" sz="4800" dirty="0" smtClean="0"/>
              <a:t>EI: Pedagogy</a:t>
            </a:r>
            <a:endParaRPr lang="en-US" sz="4800" dirty="0"/>
          </a:p>
        </p:txBody>
      </p:sp>
      <p:sp>
        <p:nvSpPr>
          <p:cNvPr id="3" name="Content Placeholder 2"/>
          <p:cNvSpPr>
            <a:spLocks noGrp="1"/>
          </p:cNvSpPr>
          <p:nvPr>
            <p:ph idx="1"/>
          </p:nvPr>
        </p:nvSpPr>
        <p:spPr>
          <a:xfrm>
            <a:off x="609600" y="1600200"/>
            <a:ext cx="8153400" cy="4876800"/>
          </a:xfrm>
        </p:spPr>
        <p:txBody>
          <a:bodyPr>
            <a:noAutofit/>
          </a:bodyPr>
          <a:lstStyle/>
          <a:p>
            <a:pPr marL="342900" lvl="0" indent="-342900">
              <a:buClr>
                <a:schemeClr val="accent3"/>
              </a:buClr>
              <a:buSzPct val="95000"/>
              <a:buFont typeface="Courier New" pitchFamily="49" charset="0"/>
              <a:buChar char="o"/>
            </a:pPr>
            <a:r>
              <a:rPr lang="en-US" sz="2400" dirty="0" smtClean="0"/>
              <a:t>includes, but goes beyond, classroom techniques</a:t>
            </a:r>
          </a:p>
          <a:p>
            <a:pPr marL="342900" indent="-342900">
              <a:buClr>
                <a:schemeClr val="accent3"/>
              </a:buClr>
              <a:buSzPct val="95000"/>
              <a:buFont typeface="Courier New" pitchFamily="49" charset="0"/>
              <a:buChar char="o"/>
            </a:pPr>
            <a:r>
              <a:rPr lang="en-US" sz="2400" i="1" dirty="0" smtClean="0">
                <a:solidFill>
                  <a:srgbClr val="FFC000"/>
                </a:solidFill>
              </a:rPr>
              <a:t>addressing student </a:t>
            </a:r>
            <a:r>
              <a:rPr lang="en-US" sz="2400" i="1" dirty="0" err="1" smtClean="0">
                <a:solidFill>
                  <a:srgbClr val="FFC000"/>
                </a:solidFill>
              </a:rPr>
              <a:t>mis</a:t>
            </a:r>
            <a:r>
              <a:rPr lang="en-US" sz="2400" i="1" dirty="0" smtClean="0">
                <a:solidFill>
                  <a:srgbClr val="FFC000"/>
                </a:solidFill>
              </a:rPr>
              <a:t>/pre/naïve conceptions</a:t>
            </a:r>
          </a:p>
          <a:p>
            <a:pPr marL="576072" lvl="1">
              <a:buClr>
                <a:schemeClr val="accent3"/>
              </a:buClr>
              <a:buSzPct val="95000"/>
            </a:pPr>
            <a:r>
              <a:rPr lang="en-US" sz="2000" dirty="0" smtClean="0"/>
              <a:t>abundant educational literature that shows students (at all levels) have many problems with understanding energy</a:t>
            </a:r>
          </a:p>
          <a:p>
            <a:pPr marL="342900" indent="-342900">
              <a:buClr>
                <a:schemeClr val="accent3"/>
              </a:buClr>
              <a:buSzPct val="95000"/>
              <a:buFont typeface="Courier New" pitchFamily="49" charset="0"/>
              <a:buChar char="o"/>
            </a:pPr>
            <a:r>
              <a:rPr lang="en-US" sz="2400" dirty="0" smtClean="0"/>
              <a:t>pedagogy must be aimed at developing a particular student skill set:</a:t>
            </a:r>
          </a:p>
          <a:p>
            <a:pPr marL="731520" lvl="1">
              <a:buSzPct val="85000"/>
            </a:pPr>
            <a:r>
              <a:rPr lang="en-US" sz="2000" dirty="0" smtClean="0"/>
              <a:t>mastery of scientific literacy</a:t>
            </a:r>
          </a:p>
          <a:p>
            <a:pPr marL="731520" lvl="1">
              <a:buSzPct val="85000"/>
            </a:pPr>
            <a:r>
              <a:rPr lang="en-US" sz="2000" dirty="0" smtClean="0"/>
              <a:t>ability for critical thinking and problem solving</a:t>
            </a:r>
          </a:p>
          <a:p>
            <a:pPr marL="731520" lvl="1">
              <a:buSzPct val="85000"/>
            </a:pPr>
            <a:r>
              <a:rPr lang="en-US" sz="2000" dirty="0" smtClean="0"/>
              <a:t>capacity to handle uncertainty and ambiguity</a:t>
            </a:r>
          </a:p>
          <a:p>
            <a:pPr marL="731520" lvl="1">
              <a:buSzPct val="85000"/>
            </a:pPr>
            <a:r>
              <a:rPr lang="en-US" sz="2000" i="1" dirty="0" smtClean="0">
                <a:solidFill>
                  <a:srgbClr val="FFC000"/>
                </a:solidFill>
              </a:rPr>
              <a:t>proficiency with a specialized skill set:</a:t>
            </a:r>
          </a:p>
          <a:p>
            <a:pPr marL="1014984" lvl="2"/>
            <a:r>
              <a:rPr lang="en-US" sz="1800" i="1" dirty="0" smtClean="0">
                <a:solidFill>
                  <a:srgbClr val="FFC000"/>
                </a:solidFill>
              </a:rPr>
              <a:t>quantitative reasoning</a:t>
            </a:r>
          </a:p>
          <a:p>
            <a:pPr marL="1014984" lvl="2"/>
            <a:r>
              <a:rPr lang="en-US" sz="1800" i="1" dirty="0" smtClean="0">
                <a:solidFill>
                  <a:srgbClr val="FFC000"/>
                </a:solidFill>
              </a:rPr>
              <a:t>discipline specific toolkit, i.e. reading maps</a:t>
            </a:r>
          </a:p>
          <a:p>
            <a:pPr marL="1014984" lvl="2"/>
            <a:r>
              <a:rPr lang="en-US" sz="1800" i="1" dirty="0" smtClean="0">
                <a:solidFill>
                  <a:srgbClr val="FFC000"/>
                </a:solidFill>
              </a:rPr>
              <a:t>capacity to transfer knowledge from classroom to “real” world</a:t>
            </a:r>
          </a:p>
          <a:p>
            <a:endParaRPr lang="en-US" sz="2000" dirty="0" smtClean="0"/>
          </a:p>
        </p:txBody>
      </p:sp>
      <p:sp>
        <p:nvSpPr>
          <p:cNvPr id="6" name="Slide Number Placeholder 5"/>
          <p:cNvSpPr>
            <a:spLocks noGrp="1"/>
          </p:cNvSpPr>
          <p:nvPr>
            <p:ph type="sldNum" sz="quarter" idx="12"/>
          </p:nvPr>
        </p:nvSpPr>
        <p:spPr/>
        <p:txBody>
          <a:bodyPr/>
          <a:lstStyle/>
          <a:p>
            <a:fld id="{BF079385-7B87-4A71-A5B4-34DC02EB24E3}" type="slidenum">
              <a:rPr lang="en-US" smtClean="0"/>
              <a:pPr/>
              <a:t>22</a:t>
            </a:fld>
            <a:endParaRPr lang="en-US"/>
          </a:p>
        </p:txBody>
      </p:sp>
      <p:sp>
        <p:nvSpPr>
          <p:cNvPr id="7" name="Date Placeholder 6"/>
          <p:cNvSpPr>
            <a:spLocks noGrp="1"/>
          </p:cNvSpPr>
          <p:nvPr>
            <p:ph type="dt" sz="half" idx="10"/>
          </p:nvPr>
        </p:nvSpPr>
        <p:spPr/>
        <p:txBody>
          <a:bodyPr/>
          <a:lstStyle/>
          <a:p>
            <a:r>
              <a:rPr lang="en-US" smtClean="0"/>
              <a:t>30-Oct-10</a:t>
            </a:r>
            <a:endParaRPr lang="en-US" dirty="0"/>
          </a:p>
        </p:txBody>
      </p:sp>
      <p:sp>
        <p:nvSpPr>
          <p:cNvPr id="8" name="Footer Placeholder 7"/>
          <p:cNvSpPr>
            <a:spLocks noGrp="1"/>
          </p:cNvSpPr>
          <p:nvPr>
            <p:ph type="ftr" sz="quarter" idx="11"/>
          </p:nvPr>
        </p:nvSpPr>
        <p:spPr/>
        <p:txBody>
          <a:bodyPr/>
          <a:lstStyle/>
          <a:p>
            <a:r>
              <a:rPr lang="en-US" smtClean="0"/>
              <a:t>2010 GSA Teaching Energy Workshop</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4638"/>
            <a:ext cx="7467600" cy="1143000"/>
          </a:xfrm>
        </p:spPr>
        <p:txBody>
          <a:bodyPr>
            <a:normAutofit/>
          </a:bodyPr>
          <a:lstStyle/>
          <a:p>
            <a:pPr algn="ctr"/>
            <a:r>
              <a:rPr lang="en-US" sz="4800" dirty="0" smtClean="0"/>
              <a:t>EI: Pedagogy: Conceptions</a:t>
            </a:r>
            <a:endParaRPr lang="en-US" sz="4800" dirty="0"/>
          </a:p>
        </p:txBody>
      </p:sp>
      <p:sp>
        <p:nvSpPr>
          <p:cNvPr id="7" name="Content Placeholder 6"/>
          <p:cNvSpPr>
            <a:spLocks noGrp="1"/>
          </p:cNvSpPr>
          <p:nvPr>
            <p:ph sz="half" idx="1"/>
          </p:nvPr>
        </p:nvSpPr>
        <p:spPr>
          <a:xfrm>
            <a:off x="457200" y="1600200"/>
            <a:ext cx="8001000" cy="4525963"/>
          </a:xfrm>
        </p:spPr>
        <p:txBody>
          <a:bodyPr>
            <a:normAutofit/>
          </a:bodyPr>
          <a:lstStyle/>
          <a:p>
            <a:pPr>
              <a:buFont typeface="Courier New" pitchFamily="49" charset="0"/>
              <a:buChar char="o"/>
            </a:pPr>
            <a:r>
              <a:rPr lang="en-US" sz="2400" dirty="0" smtClean="0"/>
              <a:t>students enter classes with energy</a:t>
            </a:r>
          </a:p>
          <a:p>
            <a:pPr lvl="1"/>
            <a:r>
              <a:rPr lang="en-US" sz="2000" dirty="0" smtClean="0"/>
              <a:t>preconceptions</a:t>
            </a:r>
          </a:p>
          <a:p>
            <a:pPr lvl="1"/>
            <a:r>
              <a:rPr lang="en-US" sz="2000" dirty="0" smtClean="0"/>
              <a:t>misconceptions</a:t>
            </a:r>
          </a:p>
          <a:p>
            <a:pPr lvl="1"/>
            <a:r>
              <a:rPr lang="en-US" sz="2000" dirty="0" smtClean="0"/>
              <a:t>naïve conceptions</a:t>
            </a:r>
          </a:p>
          <a:p>
            <a:pPr>
              <a:buFont typeface="Courier New" pitchFamily="49" charset="0"/>
              <a:buChar char="o"/>
            </a:pPr>
            <a:r>
              <a:rPr lang="en-US" sz="2400" dirty="0" smtClean="0"/>
              <a:t>need to probe them to impact this conceptions</a:t>
            </a:r>
          </a:p>
          <a:p>
            <a:pPr>
              <a:buFont typeface="Courier New" pitchFamily="49" charset="0"/>
              <a:buChar char="o"/>
            </a:pPr>
            <a:r>
              <a:rPr lang="en-US" sz="2400" dirty="0" smtClean="0"/>
              <a:t>three especially important areas to probe are:</a:t>
            </a:r>
          </a:p>
          <a:p>
            <a:pPr lvl="1"/>
            <a:r>
              <a:rPr lang="en-US" sz="2000" dirty="0" smtClean="0"/>
              <a:t>energy science</a:t>
            </a:r>
          </a:p>
          <a:p>
            <a:pPr lvl="1"/>
            <a:r>
              <a:rPr lang="en-US" sz="2000" dirty="0" smtClean="0"/>
              <a:t>energy context</a:t>
            </a:r>
          </a:p>
          <a:p>
            <a:pPr lvl="1"/>
            <a:r>
              <a:rPr lang="en-US" sz="2000" dirty="0" smtClean="0"/>
              <a:t>quantitative literacy (fundamental literacies)</a:t>
            </a:r>
          </a:p>
          <a:p>
            <a:pPr>
              <a:buFont typeface="Courier New" pitchFamily="49" charset="0"/>
              <a:buChar char="o"/>
            </a:pPr>
            <a:r>
              <a:rPr lang="en-US" sz="2400" dirty="0" smtClean="0"/>
              <a:t>variable amount of literature on each topic</a:t>
            </a:r>
            <a:endParaRPr lang="en-US" dirty="0" smtClean="0"/>
          </a:p>
          <a:p>
            <a:endParaRPr lang="en-US" dirty="0"/>
          </a:p>
        </p:txBody>
      </p:sp>
      <p:sp>
        <p:nvSpPr>
          <p:cNvPr id="6" name="Slide Number Placeholder 5"/>
          <p:cNvSpPr>
            <a:spLocks noGrp="1"/>
          </p:cNvSpPr>
          <p:nvPr>
            <p:ph type="sldNum" sz="quarter" idx="12"/>
          </p:nvPr>
        </p:nvSpPr>
        <p:spPr/>
        <p:txBody>
          <a:bodyPr/>
          <a:lstStyle/>
          <a:p>
            <a:fld id="{BF079385-7B87-4A71-A5B4-34DC02EB24E3}" type="slidenum">
              <a:rPr lang="en-US" smtClean="0"/>
              <a:pPr/>
              <a:t>23</a:t>
            </a:fld>
            <a:endParaRPr lang="en-US"/>
          </a:p>
        </p:txBody>
      </p:sp>
      <p:sp>
        <p:nvSpPr>
          <p:cNvPr id="3" name="Date Placeholder 2"/>
          <p:cNvSpPr>
            <a:spLocks noGrp="1"/>
          </p:cNvSpPr>
          <p:nvPr>
            <p:ph type="dt" sz="half" idx="10"/>
          </p:nvPr>
        </p:nvSpPr>
        <p:spPr/>
        <p:txBody>
          <a:bodyPr/>
          <a:lstStyle/>
          <a:p>
            <a:r>
              <a:rPr lang="en-US" smtClean="0"/>
              <a:t>30-Oct-10</a:t>
            </a:r>
            <a:endParaRPr lang="en-US" dirty="0"/>
          </a:p>
        </p:txBody>
      </p:sp>
      <p:sp>
        <p:nvSpPr>
          <p:cNvPr id="8" name="Footer Placeholder 7"/>
          <p:cNvSpPr>
            <a:spLocks noGrp="1"/>
          </p:cNvSpPr>
          <p:nvPr>
            <p:ph type="ftr" sz="quarter" idx="11"/>
          </p:nvPr>
        </p:nvSpPr>
        <p:spPr/>
        <p:txBody>
          <a:bodyPr/>
          <a:lstStyle/>
          <a:p>
            <a:r>
              <a:rPr lang="en-US" smtClean="0"/>
              <a:t>2010 GSA Teaching Energy Workshop</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4638"/>
            <a:ext cx="7467600" cy="1143000"/>
          </a:xfrm>
        </p:spPr>
        <p:txBody>
          <a:bodyPr/>
          <a:lstStyle/>
          <a:p>
            <a:pPr algn="ctr"/>
            <a:r>
              <a:rPr lang="en-US" sz="4800" dirty="0" smtClean="0"/>
              <a:t>EI: Pedagogy: Conceptions</a:t>
            </a:r>
            <a:endParaRPr lang="en-US" dirty="0"/>
          </a:p>
        </p:txBody>
      </p:sp>
      <p:sp>
        <p:nvSpPr>
          <p:cNvPr id="3" name="Content Placeholder 2"/>
          <p:cNvSpPr>
            <a:spLocks noGrp="1"/>
          </p:cNvSpPr>
          <p:nvPr>
            <p:ph idx="1"/>
          </p:nvPr>
        </p:nvSpPr>
        <p:spPr>
          <a:xfrm>
            <a:off x="457200" y="1600200"/>
            <a:ext cx="8077200" cy="4525963"/>
          </a:xfrm>
        </p:spPr>
        <p:txBody>
          <a:bodyPr>
            <a:normAutofit/>
          </a:bodyPr>
          <a:lstStyle/>
          <a:p>
            <a:pPr>
              <a:buFont typeface="Courier New" pitchFamily="49" charset="0"/>
              <a:buChar char="o"/>
            </a:pPr>
            <a:r>
              <a:rPr lang="en-US" sz="2400" dirty="0" smtClean="0"/>
              <a:t>different audiences  studied</a:t>
            </a:r>
          </a:p>
          <a:p>
            <a:pPr lvl="1"/>
            <a:r>
              <a:rPr lang="en-US" sz="2000" dirty="0" smtClean="0"/>
              <a:t>many at K-12</a:t>
            </a:r>
          </a:p>
          <a:p>
            <a:pPr>
              <a:buFont typeface="Courier New" pitchFamily="49" charset="0"/>
              <a:buChar char="o"/>
            </a:pPr>
            <a:r>
              <a:rPr lang="en-US" sz="2400" dirty="0" smtClean="0"/>
              <a:t>subject area dominated by physics</a:t>
            </a:r>
          </a:p>
          <a:p>
            <a:pPr lvl="1"/>
            <a:r>
              <a:rPr lang="en-US" sz="2000" dirty="0" smtClean="0"/>
              <a:t>What is energy?</a:t>
            </a:r>
          </a:p>
          <a:p>
            <a:pPr lvl="1"/>
            <a:r>
              <a:rPr lang="en-US" sz="2000" dirty="0" smtClean="0"/>
              <a:t>What is work?</a:t>
            </a:r>
          </a:p>
          <a:p>
            <a:pPr lvl="1"/>
            <a:r>
              <a:rPr lang="en-US" sz="2000" dirty="0" smtClean="0"/>
              <a:t>Is heat the same as internal energy or thermal energy?</a:t>
            </a:r>
          </a:p>
          <a:p>
            <a:pPr lvl="1"/>
            <a:r>
              <a:rPr lang="en-US" sz="2000" dirty="0" smtClean="0"/>
              <a:t>How are fossil fuels generated?</a:t>
            </a:r>
          </a:p>
          <a:p>
            <a:pPr>
              <a:buFont typeface="Courier New" pitchFamily="49" charset="0"/>
              <a:buChar char="o"/>
            </a:pPr>
            <a:r>
              <a:rPr lang="en-US" sz="2400" dirty="0" smtClean="0"/>
              <a:t>literature also talks about how to teach the content of energy</a:t>
            </a:r>
          </a:p>
          <a:p>
            <a:pPr>
              <a:buFont typeface="Courier New" pitchFamily="49" charset="0"/>
              <a:buChar char="o"/>
            </a:pPr>
            <a:r>
              <a:rPr lang="en-US" sz="2400" dirty="0" smtClean="0"/>
              <a:t>need research on the impacts of energy context</a:t>
            </a:r>
          </a:p>
          <a:p>
            <a:endParaRPr lang="en-US" sz="2400" dirty="0"/>
          </a:p>
        </p:txBody>
      </p:sp>
      <p:sp>
        <p:nvSpPr>
          <p:cNvPr id="4" name="Slide Number Placeholder 3"/>
          <p:cNvSpPr>
            <a:spLocks noGrp="1"/>
          </p:cNvSpPr>
          <p:nvPr>
            <p:ph type="sldNum" sz="quarter" idx="12"/>
          </p:nvPr>
        </p:nvSpPr>
        <p:spPr/>
        <p:txBody>
          <a:bodyPr/>
          <a:lstStyle/>
          <a:p>
            <a:fld id="{BF079385-7B87-4A71-A5B4-34DC02EB24E3}" type="slidenum">
              <a:rPr lang="en-US" smtClean="0"/>
              <a:pPr/>
              <a:t>24</a:t>
            </a:fld>
            <a:endParaRPr lang="en-US"/>
          </a:p>
        </p:txBody>
      </p:sp>
      <p:sp>
        <p:nvSpPr>
          <p:cNvPr id="5" name="Date Placeholder 4"/>
          <p:cNvSpPr>
            <a:spLocks noGrp="1"/>
          </p:cNvSpPr>
          <p:nvPr>
            <p:ph type="dt" sz="half" idx="10"/>
          </p:nvPr>
        </p:nvSpPr>
        <p:spPr/>
        <p:txBody>
          <a:bodyPr/>
          <a:lstStyle/>
          <a:p>
            <a:r>
              <a:rPr lang="en-US" smtClean="0"/>
              <a:t>30-Oct-10</a:t>
            </a:r>
            <a:endParaRPr lang="en-US" dirty="0"/>
          </a:p>
        </p:txBody>
      </p:sp>
      <p:sp>
        <p:nvSpPr>
          <p:cNvPr id="6" name="Footer Placeholder 5"/>
          <p:cNvSpPr>
            <a:spLocks noGrp="1"/>
          </p:cNvSpPr>
          <p:nvPr>
            <p:ph type="ftr" sz="quarter" idx="11"/>
          </p:nvPr>
        </p:nvSpPr>
        <p:spPr/>
        <p:txBody>
          <a:bodyPr/>
          <a:lstStyle/>
          <a:p>
            <a:r>
              <a:rPr lang="en-US" smtClean="0"/>
              <a:t>2010 GSA Teaching Energy Workshop</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4638"/>
            <a:ext cx="7467600" cy="1143000"/>
          </a:xfrm>
        </p:spPr>
        <p:txBody>
          <a:bodyPr>
            <a:normAutofit/>
          </a:bodyPr>
          <a:lstStyle/>
          <a:p>
            <a:pPr algn="ctr"/>
            <a:r>
              <a:rPr lang="en-US" sz="4800" dirty="0" smtClean="0"/>
              <a:t>EI: Skill Set - Literacies</a:t>
            </a:r>
            <a:endParaRPr lang="en-US" sz="4800" dirty="0"/>
          </a:p>
        </p:txBody>
      </p:sp>
      <p:sp>
        <p:nvSpPr>
          <p:cNvPr id="7" name="Content Placeholder 6"/>
          <p:cNvSpPr>
            <a:spLocks noGrp="1"/>
          </p:cNvSpPr>
          <p:nvPr>
            <p:ph sz="half" idx="1"/>
          </p:nvPr>
        </p:nvSpPr>
        <p:spPr>
          <a:xfrm>
            <a:off x="457200" y="3375906"/>
            <a:ext cx="4191000" cy="3048000"/>
          </a:xfrm>
        </p:spPr>
        <p:txBody>
          <a:bodyPr>
            <a:normAutofit/>
          </a:bodyPr>
          <a:lstStyle/>
          <a:p>
            <a:pPr>
              <a:buFont typeface="Courier New" pitchFamily="49" charset="0"/>
              <a:buChar char="o"/>
            </a:pPr>
            <a:r>
              <a:rPr lang="en-US" sz="2400" i="1" dirty="0" smtClean="0">
                <a:solidFill>
                  <a:srgbClr val="FFFF00"/>
                </a:solidFill>
              </a:rPr>
              <a:t>fundamental literacies</a:t>
            </a:r>
            <a:r>
              <a:rPr lang="en-US" sz="2400" dirty="0" smtClean="0"/>
              <a:t>: ability to read &amp; interpret data and make computations</a:t>
            </a:r>
          </a:p>
          <a:p>
            <a:pPr>
              <a:buFont typeface="Courier New" pitchFamily="49" charset="0"/>
              <a:buChar char="o"/>
            </a:pPr>
            <a:r>
              <a:rPr lang="en-US" sz="2400" i="1" dirty="0" smtClean="0">
                <a:solidFill>
                  <a:srgbClr val="FFFF00"/>
                </a:solidFill>
              </a:rPr>
              <a:t>technical literacies</a:t>
            </a:r>
            <a:r>
              <a:rPr lang="en-US" sz="2400" dirty="0" smtClean="0"/>
              <a:t>: skills specific to a scientific discipline</a:t>
            </a:r>
          </a:p>
        </p:txBody>
      </p:sp>
      <p:sp>
        <p:nvSpPr>
          <p:cNvPr id="6" name="Slide Number Placeholder 5"/>
          <p:cNvSpPr>
            <a:spLocks noGrp="1"/>
          </p:cNvSpPr>
          <p:nvPr>
            <p:ph type="sldNum" sz="quarter" idx="12"/>
          </p:nvPr>
        </p:nvSpPr>
        <p:spPr/>
        <p:txBody>
          <a:bodyPr/>
          <a:lstStyle/>
          <a:p>
            <a:fld id="{BF079385-7B87-4A71-A5B4-34DC02EB24E3}" type="slidenum">
              <a:rPr lang="en-US" smtClean="0"/>
              <a:pPr/>
              <a:t>25</a:t>
            </a:fld>
            <a:endParaRPr lang="en-US"/>
          </a:p>
        </p:txBody>
      </p:sp>
      <p:pic>
        <p:nvPicPr>
          <p:cNvPr id="9" name="Content Placeholder 6" descr="literacy-pyramid_woCL.jpg"/>
          <p:cNvPicPr>
            <a:picLocks noGrp="1" noChangeAspect="1"/>
          </p:cNvPicPr>
          <p:nvPr>
            <p:ph sz="half" idx="2"/>
          </p:nvPr>
        </p:nvPicPr>
        <p:blipFill>
          <a:blip r:embed="rId3" cstate="print"/>
          <a:stretch>
            <a:fillRect/>
          </a:stretch>
        </p:blipFill>
        <p:spPr>
          <a:xfrm>
            <a:off x="4800600" y="3322812"/>
            <a:ext cx="3657600" cy="3154188"/>
          </a:xfrm>
        </p:spPr>
      </p:pic>
      <p:sp>
        <p:nvSpPr>
          <p:cNvPr id="8" name="TextBox 7"/>
          <p:cNvSpPr txBox="1"/>
          <p:nvPr/>
        </p:nvSpPr>
        <p:spPr>
          <a:xfrm>
            <a:off x="533400" y="1447800"/>
            <a:ext cx="7772400" cy="1938992"/>
          </a:xfrm>
          <a:prstGeom prst="rect">
            <a:avLst/>
          </a:prstGeom>
          <a:noFill/>
        </p:spPr>
        <p:txBody>
          <a:bodyPr wrap="square" rtlCol="0">
            <a:spAutoFit/>
          </a:bodyPr>
          <a:lstStyle/>
          <a:p>
            <a:r>
              <a:rPr lang="en-US" sz="2400" dirty="0" smtClean="0"/>
              <a:t>Mastering science and applying it to everyday decisions and issues requires a set of specialized skills that are often overlooked. These are literacies, i.e. the skills, competence and knowledge necessary to produce meaning.</a:t>
            </a:r>
            <a:endParaRPr lang="en-US" sz="2400" dirty="0"/>
          </a:p>
        </p:txBody>
      </p:sp>
      <p:sp>
        <p:nvSpPr>
          <p:cNvPr id="3" name="Date Placeholder 2"/>
          <p:cNvSpPr>
            <a:spLocks noGrp="1"/>
          </p:cNvSpPr>
          <p:nvPr>
            <p:ph type="dt" sz="half" idx="10"/>
          </p:nvPr>
        </p:nvSpPr>
        <p:spPr/>
        <p:txBody>
          <a:bodyPr/>
          <a:lstStyle/>
          <a:p>
            <a:r>
              <a:rPr lang="en-US" smtClean="0"/>
              <a:t>30-Oct-10</a:t>
            </a:r>
            <a:endParaRPr lang="en-US" dirty="0"/>
          </a:p>
        </p:txBody>
      </p:sp>
      <p:sp>
        <p:nvSpPr>
          <p:cNvPr id="10" name="Footer Placeholder 9"/>
          <p:cNvSpPr>
            <a:spLocks noGrp="1"/>
          </p:cNvSpPr>
          <p:nvPr>
            <p:ph type="ftr" sz="quarter" idx="11"/>
          </p:nvPr>
        </p:nvSpPr>
        <p:spPr/>
        <p:txBody>
          <a:bodyPr/>
          <a:lstStyle/>
          <a:p>
            <a:r>
              <a:rPr lang="en-US" smtClean="0"/>
              <a:t>2010 GSA Teaching Energy Workshop</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4638"/>
            <a:ext cx="7467600" cy="1143000"/>
          </a:xfrm>
        </p:spPr>
        <p:txBody>
          <a:bodyPr>
            <a:normAutofit/>
          </a:bodyPr>
          <a:lstStyle/>
          <a:p>
            <a:pPr algn="ctr"/>
            <a:r>
              <a:rPr lang="en-US" sz="4800" dirty="0" smtClean="0"/>
              <a:t>EI: Skill Set - Literacies</a:t>
            </a:r>
            <a:endParaRPr lang="en-US" sz="4800" dirty="0"/>
          </a:p>
        </p:txBody>
      </p:sp>
      <p:sp>
        <p:nvSpPr>
          <p:cNvPr id="7" name="Content Placeholder 6"/>
          <p:cNvSpPr>
            <a:spLocks noGrp="1"/>
          </p:cNvSpPr>
          <p:nvPr>
            <p:ph sz="half" idx="1"/>
          </p:nvPr>
        </p:nvSpPr>
        <p:spPr>
          <a:xfrm>
            <a:off x="457200" y="1600200"/>
            <a:ext cx="4191000" cy="4525963"/>
          </a:xfrm>
        </p:spPr>
        <p:txBody>
          <a:bodyPr>
            <a:normAutofit/>
          </a:bodyPr>
          <a:lstStyle/>
          <a:p>
            <a:pPr>
              <a:buFont typeface="Courier New" pitchFamily="49" charset="0"/>
              <a:buChar char="o"/>
            </a:pPr>
            <a:r>
              <a:rPr lang="en-US" sz="2400" dirty="0" smtClean="0"/>
              <a:t>combined with scientific content, produce scientific understanding</a:t>
            </a:r>
          </a:p>
          <a:p>
            <a:pPr>
              <a:buFont typeface="Courier New" pitchFamily="49" charset="0"/>
              <a:buChar char="o"/>
              <a:defRPr/>
            </a:pPr>
            <a:r>
              <a:rPr lang="en-US" sz="2400" dirty="0" smtClean="0"/>
              <a:t>most science courses assume students:</a:t>
            </a:r>
          </a:p>
          <a:p>
            <a:pPr lvl="1">
              <a:spcBef>
                <a:spcPts val="0"/>
              </a:spcBef>
              <a:defRPr/>
            </a:pPr>
            <a:r>
              <a:rPr lang="en-US" sz="2000" dirty="0" smtClean="0"/>
              <a:t>have adequate fundamental &amp; technical skills</a:t>
            </a:r>
          </a:p>
          <a:p>
            <a:pPr lvl="1">
              <a:spcBef>
                <a:spcPts val="0"/>
              </a:spcBef>
              <a:defRPr/>
            </a:pPr>
            <a:r>
              <a:rPr lang="en-US" sz="2000" dirty="0" smtClean="0"/>
              <a:t>will independently get help if they don’t</a:t>
            </a:r>
          </a:p>
          <a:p>
            <a:endParaRPr lang="en-US" dirty="0"/>
          </a:p>
        </p:txBody>
      </p:sp>
      <p:sp>
        <p:nvSpPr>
          <p:cNvPr id="6" name="Slide Number Placeholder 5"/>
          <p:cNvSpPr>
            <a:spLocks noGrp="1"/>
          </p:cNvSpPr>
          <p:nvPr>
            <p:ph type="sldNum" sz="quarter" idx="12"/>
          </p:nvPr>
        </p:nvSpPr>
        <p:spPr/>
        <p:txBody>
          <a:bodyPr/>
          <a:lstStyle/>
          <a:p>
            <a:fld id="{BF079385-7B87-4A71-A5B4-34DC02EB24E3}" type="slidenum">
              <a:rPr lang="en-US" smtClean="0"/>
              <a:pPr/>
              <a:t>26</a:t>
            </a:fld>
            <a:endParaRPr lang="en-US"/>
          </a:p>
        </p:txBody>
      </p:sp>
      <p:pic>
        <p:nvPicPr>
          <p:cNvPr id="9" name="Content Placeholder 6" descr="literacy-pyramid_woCL.jpg"/>
          <p:cNvPicPr>
            <a:picLocks noGrp="1" noChangeAspect="1"/>
          </p:cNvPicPr>
          <p:nvPr>
            <p:ph sz="half" idx="2"/>
          </p:nvPr>
        </p:nvPicPr>
        <p:blipFill>
          <a:blip r:embed="rId3" cstate="print"/>
          <a:stretch>
            <a:fillRect/>
          </a:stretch>
        </p:blipFill>
        <p:spPr>
          <a:xfrm>
            <a:off x="4800600" y="2286000"/>
            <a:ext cx="3657600" cy="3154188"/>
          </a:xfrm>
        </p:spPr>
      </p:pic>
      <p:sp>
        <p:nvSpPr>
          <p:cNvPr id="3" name="Date Placeholder 2"/>
          <p:cNvSpPr>
            <a:spLocks noGrp="1"/>
          </p:cNvSpPr>
          <p:nvPr>
            <p:ph type="dt" sz="half" idx="10"/>
          </p:nvPr>
        </p:nvSpPr>
        <p:spPr/>
        <p:txBody>
          <a:bodyPr/>
          <a:lstStyle/>
          <a:p>
            <a:r>
              <a:rPr lang="en-US" smtClean="0"/>
              <a:t>30-Oct-10</a:t>
            </a:r>
            <a:endParaRPr lang="en-US" dirty="0"/>
          </a:p>
        </p:txBody>
      </p:sp>
      <p:sp>
        <p:nvSpPr>
          <p:cNvPr id="8" name="Footer Placeholder 7"/>
          <p:cNvSpPr>
            <a:spLocks noGrp="1"/>
          </p:cNvSpPr>
          <p:nvPr>
            <p:ph type="ftr" sz="quarter" idx="11"/>
          </p:nvPr>
        </p:nvSpPr>
        <p:spPr/>
        <p:txBody>
          <a:bodyPr/>
          <a:lstStyle/>
          <a:p>
            <a:r>
              <a:rPr lang="en-US" smtClean="0"/>
              <a:t>2010 GSA Teaching Energy Workshop</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4638"/>
            <a:ext cx="7467600" cy="1143000"/>
          </a:xfrm>
        </p:spPr>
        <p:txBody>
          <a:bodyPr>
            <a:normAutofit/>
          </a:bodyPr>
          <a:lstStyle/>
          <a:p>
            <a:pPr algn="ctr"/>
            <a:r>
              <a:rPr lang="en-US" sz="4800" dirty="0" smtClean="0"/>
              <a:t>EI: Skill Set - Literacies</a:t>
            </a:r>
            <a:endParaRPr lang="en-US" sz="4800" dirty="0"/>
          </a:p>
        </p:txBody>
      </p:sp>
      <p:sp>
        <p:nvSpPr>
          <p:cNvPr id="7" name="Content Placeholder 6"/>
          <p:cNvSpPr>
            <a:spLocks noGrp="1"/>
          </p:cNvSpPr>
          <p:nvPr>
            <p:ph sz="half" idx="1"/>
          </p:nvPr>
        </p:nvSpPr>
        <p:spPr>
          <a:xfrm>
            <a:off x="457200" y="1600200"/>
            <a:ext cx="4191000" cy="4525963"/>
          </a:xfrm>
        </p:spPr>
        <p:txBody>
          <a:bodyPr>
            <a:normAutofit fontScale="92500" lnSpcReduction="10000"/>
          </a:bodyPr>
          <a:lstStyle/>
          <a:p>
            <a:pPr>
              <a:buFont typeface="Courier New" pitchFamily="49" charset="0"/>
              <a:buChar char="o"/>
              <a:defRPr/>
            </a:pPr>
            <a:r>
              <a:rPr lang="en-US" dirty="0" smtClean="0"/>
              <a:t>a liberal education is founded on concept of </a:t>
            </a:r>
            <a:r>
              <a:rPr lang="en-US" i="1" dirty="0" smtClean="0">
                <a:solidFill>
                  <a:srgbClr val="FFFF00"/>
                </a:solidFill>
              </a:rPr>
              <a:t>transfer</a:t>
            </a:r>
          </a:p>
          <a:p>
            <a:pPr lvl="1">
              <a:defRPr/>
            </a:pPr>
            <a:r>
              <a:rPr lang="en-US" dirty="0" smtClean="0"/>
              <a:t>use of information/skills of one domain in another domain (Robins, 1996)</a:t>
            </a:r>
          </a:p>
          <a:p>
            <a:pPr>
              <a:buFont typeface="Courier New" pitchFamily="49" charset="0"/>
              <a:buChar char="o"/>
              <a:defRPr/>
            </a:pPr>
            <a:r>
              <a:rPr lang="en-US" dirty="0" smtClean="0"/>
              <a:t>many studies show little transfer between classes</a:t>
            </a:r>
          </a:p>
          <a:p>
            <a:pPr>
              <a:buFont typeface="Courier New" pitchFamily="49" charset="0"/>
              <a:buChar char="o"/>
              <a:defRPr/>
            </a:pPr>
            <a:r>
              <a:rPr lang="en-US" dirty="0" smtClean="0"/>
              <a:t>yet, introductory science courses assume implicitly transfer of science knowledge to real world</a:t>
            </a:r>
          </a:p>
          <a:p>
            <a:pPr lvl="1">
              <a:defRPr/>
            </a:pPr>
            <a:r>
              <a:rPr lang="en-US" sz="2000" dirty="0" smtClean="0"/>
              <a:t>rare, even for best students</a:t>
            </a:r>
            <a:endParaRPr lang="en-US" dirty="0"/>
          </a:p>
        </p:txBody>
      </p:sp>
      <p:sp>
        <p:nvSpPr>
          <p:cNvPr id="6" name="Slide Number Placeholder 5"/>
          <p:cNvSpPr>
            <a:spLocks noGrp="1"/>
          </p:cNvSpPr>
          <p:nvPr>
            <p:ph type="sldNum" sz="quarter" idx="12"/>
          </p:nvPr>
        </p:nvSpPr>
        <p:spPr/>
        <p:txBody>
          <a:bodyPr/>
          <a:lstStyle/>
          <a:p>
            <a:fld id="{BF079385-7B87-4A71-A5B4-34DC02EB24E3}" type="slidenum">
              <a:rPr lang="en-US" smtClean="0"/>
              <a:pPr/>
              <a:t>27</a:t>
            </a:fld>
            <a:endParaRPr lang="en-US"/>
          </a:p>
        </p:txBody>
      </p:sp>
      <p:pic>
        <p:nvPicPr>
          <p:cNvPr id="9" name="Content Placeholder 6" descr="literacy-pyramid_woCL.jpg"/>
          <p:cNvPicPr>
            <a:picLocks noGrp="1" noChangeAspect="1"/>
          </p:cNvPicPr>
          <p:nvPr>
            <p:ph sz="half" idx="2"/>
          </p:nvPr>
        </p:nvPicPr>
        <p:blipFill>
          <a:blip r:embed="rId3" cstate="print"/>
          <a:stretch>
            <a:fillRect/>
          </a:stretch>
        </p:blipFill>
        <p:spPr>
          <a:xfrm>
            <a:off x="4724400" y="2286000"/>
            <a:ext cx="3657600" cy="3154188"/>
          </a:xfrm>
        </p:spPr>
      </p:pic>
      <p:sp>
        <p:nvSpPr>
          <p:cNvPr id="3" name="Date Placeholder 2"/>
          <p:cNvSpPr>
            <a:spLocks noGrp="1"/>
          </p:cNvSpPr>
          <p:nvPr>
            <p:ph type="dt" sz="half" idx="10"/>
          </p:nvPr>
        </p:nvSpPr>
        <p:spPr/>
        <p:txBody>
          <a:bodyPr/>
          <a:lstStyle/>
          <a:p>
            <a:r>
              <a:rPr lang="en-US" smtClean="0"/>
              <a:t>30-Oct-10</a:t>
            </a:r>
            <a:endParaRPr lang="en-US" dirty="0"/>
          </a:p>
        </p:txBody>
      </p:sp>
      <p:sp>
        <p:nvSpPr>
          <p:cNvPr id="8" name="Footer Placeholder 7"/>
          <p:cNvSpPr>
            <a:spLocks noGrp="1"/>
          </p:cNvSpPr>
          <p:nvPr>
            <p:ph type="ftr" sz="quarter" idx="11"/>
          </p:nvPr>
        </p:nvSpPr>
        <p:spPr/>
        <p:txBody>
          <a:bodyPr/>
          <a:lstStyle/>
          <a:p>
            <a:r>
              <a:rPr lang="en-US" smtClean="0"/>
              <a:t>2010 GSA Teaching Energy Workshop</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4638"/>
            <a:ext cx="7467600" cy="1143000"/>
          </a:xfrm>
        </p:spPr>
        <p:txBody>
          <a:bodyPr>
            <a:normAutofit/>
          </a:bodyPr>
          <a:lstStyle/>
          <a:p>
            <a:pPr algn="ctr"/>
            <a:r>
              <a:rPr lang="en-US" sz="4800" dirty="0" smtClean="0"/>
              <a:t>EI: Skill Set - Literacies</a:t>
            </a:r>
            <a:endParaRPr lang="en-US" sz="4800" dirty="0"/>
          </a:p>
        </p:txBody>
      </p:sp>
      <p:sp>
        <p:nvSpPr>
          <p:cNvPr id="7" name="Content Placeholder 6"/>
          <p:cNvSpPr>
            <a:spLocks noGrp="1"/>
          </p:cNvSpPr>
          <p:nvPr>
            <p:ph sz="half" idx="1"/>
          </p:nvPr>
        </p:nvSpPr>
        <p:spPr/>
        <p:txBody>
          <a:bodyPr>
            <a:normAutofit/>
          </a:bodyPr>
          <a:lstStyle/>
          <a:p>
            <a:pPr>
              <a:buFont typeface="Courier New" pitchFamily="49" charset="0"/>
              <a:buChar char="o"/>
              <a:defRPr/>
            </a:pPr>
            <a:r>
              <a:rPr lang="en-US" sz="2400" dirty="0" smtClean="0"/>
              <a:t>to facilitate classroom to real world transfer, Myers &amp; Massey (2008) defined the </a:t>
            </a:r>
            <a:r>
              <a:rPr lang="en-US" sz="2400" i="1" dirty="0" smtClean="0">
                <a:solidFill>
                  <a:srgbClr val="FFFF00"/>
                </a:solidFill>
              </a:rPr>
              <a:t>citizenship literacies </a:t>
            </a:r>
          </a:p>
          <a:p>
            <a:pPr>
              <a:buFont typeface="Courier New" pitchFamily="49" charset="0"/>
              <a:buChar char="o"/>
              <a:defRPr/>
            </a:pPr>
            <a:r>
              <a:rPr lang="en-US" sz="2400" dirty="0" smtClean="0"/>
              <a:t>skills necessary to apply scientific understanding and knowledge to a variety of complex societal problems</a:t>
            </a:r>
          </a:p>
          <a:p>
            <a:endParaRPr lang="en-US" dirty="0"/>
          </a:p>
        </p:txBody>
      </p:sp>
      <p:sp>
        <p:nvSpPr>
          <p:cNvPr id="6" name="Slide Number Placeholder 5"/>
          <p:cNvSpPr>
            <a:spLocks noGrp="1"/>
          </p:cNvSpPr>
          <p:nvPr>
            <p:ph type="sldNum" sz="quarter" idx="12"/>
          </p:nvPr>
        </p:nvSpPr>
        <p:spPr/>
        <p:txBody>
          <a:bodyPr/>
          <a:lstStyle/>
          <a:p>
            <a:fld id="{BF079385-7B87-4A71-A5B4-34DC02EB24E3}" type="slidenum">
              <a:rPr lang="en-US" smtClean="0"/>
              <a:pPr/>
              <a:t>28</a:t>
            </a:fld>
            <a:endParaRPr lang="en-US"/>
          </a:p>
        </p:txBody>
      </p:sp>
      <p:pic>
        <p:nvPicPr>
          <p:cNvPr id="9" name="Picture 4" descr="literacy-triangle_simple"/>
          <p:cNvPicPr>
            <a:picLocks noChangeAspect="1" noChangeArrowheads="1"/>
          </p:cNvPicPr>
          <p:nvPr/>
        </p:nvPicPr>
        <p:blipFill>
          <a:blip r:embed="rId3" cstate="print"/>
          <a:stretch>
            <a:fillRect/>
          </a:stretch>
        </p:blipFill>
        <p:spPr>
          <a:xfrm>
            <a:off x="4648200" y="2106725"/>
            <a:ext cx="4038600" cy="3482750"/>
          </a:xfrm>
          <a:prstGeom prst="rect">
            <a:avLst/>
          </a:prstGeom>
        </p:spPr>
      </p:pic>
      <p:sp>
        <p:nvSpPr>
          <p:cNvPr id="3" name="Date Placeholder 2"/>
          <p:cNvSpPr>
            <a:spLocks noGrp="1"/>
          </p:cNvSpPr>
          <p:nvPr>
            <p:ph type="dt" sz="half" idx="10"/>
          </p:nvPr>
        </p:nvSpPr>
        <p:spPr/>
        <p:txBody>
          <a:bodyPr/>
          <a:lstStyle/>
          <a:p>
            <a:r>
              <a:rPr lang="en-US" smtClean="0"/>
              <a:t>30-Oct-10</a:t>
            </a:r>
            <a:endParaRPr lang="en-US" dirty="0"/>
          </a:p>
        </p:txBody>
      </p:sp>
      <p:sp>
        <p:nvSpPr>
          <p:cNvPr id="8" name="Footer Placeholder 7"/>
          <p:cNvSpPr>
            <a:spLocks noGrp="1"/>
          </p:cNvSpPr>
          <p:nvPr>
            <p:ph type="ftr" sz="quarter" idx="11"/>
          </p:nvPr>
        </p:nvSpPr>
        <p:spPr/>
        <p:txBody>
          <a:bodyPr/>
          <a:lstStyle/>
          <a:p>
            <a:r>
              <a:rPr lang="en-US" smtClean="0"/>
              <a:t>2010 GSA Teaching Energy Workshop</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800" dirty="0" smtClean="0"/>
              <a:t>EI: Skill Set - Literacies</a:t>
            </a:r>
            <a:endParaRPr lang="en-US" sz="4800" dirty="0"/>
          </a:p>
        </p:txBody>
      </p:sp>
      <p:sp>
        <p:nvSpPr>
          <p:cNvPr id="7" name="Content Placeholder 6"/>
          <p:cNvSpPr>
            <a:spLocks noGrp="1"/>
          </p:cNvSpPr>
          <p:nvPr>
            <p:ph sz="half" idx="1"/>
          </p:nvPr>
        </p:nvSpPr>
        <p:spPr/>
        <p:txBody>
          <a:bodyPr>
            <a:normAutofit fontScale="92500" lnSpcReduction="10000"/>
          </a:bodyPr>
          <a:lstStyle/>
          <a:p>
            <a:pPr>
              <a:buFont typeface="Courier New" pitchFamily="49" charset="0"/>
              <a:buChar char="o"/>
              <a:defRPr/>
            </a:pPr>
            <a:r>
              <a:rPr lang="en-US" dirty="0" smtClean="0"/>
              <a:t>three citizenship literacy classes:</a:t>
            </a:r>
          </a:p>
          <a:p>
            <a:pPr lvl="1">
              <a:defRPr/>
            </a:pPr>
            <a:r>
              <a:rPr lang="en-US" dirty="0" smtClean="0"/>
              <a:t>critical thinking</a:t>
            </a:r>
          </a:p>
          <a:p>
            <a:pPr lvl="1">
              <a:defRPr/>
            </a:pPr>
            <a:r>
              <a:rPr lang="en-US" dirty="0" smtClean="0"/>
              <a:t>understanding social context</a:t>
            </a:r>
          </a:p>
          <a:p>
            <a:pPr lvl="1">
              <a:defRPr/>
            </a:pPr>
            <a:r>
              <a:rPr lang="en-US" dirty="0" smtClean="0"/>
              <a:t>informed engagement</a:t>
            </a:r>
          </a:p>
          <a:p>
            <a:pPr>
              <a:buFont typeface="Courier New" pitchFamily="49" charset="0"/>
              <a:buChar char="o"/>
              <a:defRPr/>
            </a:pPr>
            <a:r>
              <a:rPr lang="en-US" dirty="0" smtClean="0"/>
              <a:t>designed to:</a:t>
            </a:r>
          </a:p>
          <a:p>
            <a:pPr lvl="1">
              <a:defRPr/>
            </a:pPr>
            <a:r>
              <a:rPr lang="en-US" dirty="0" smtClean="0"/>
              <a:t>help students connect science to real problems in meaningful and effective way</a:t>
            </a:r>
          </a:p>
          <a:p>
            <a:pPr lvl="1">
              <a:defRPr/>
            </a:pPr>
            <a:r>
              <a:rPr lang="en-US" dirty="0" smtClean="0"/>
              <a:t>enable them to be effective spokespersons</a:t>
            </a:r>
          </a:p>
          <a:p>
            <a:endParaRPr lang="en-US" dirty="0"/>
          </a:p>
        </p:txBody>
      </p:sp>
      <p:sp>
        <p:nvSpPr>
          <p:cNvPr id="6" name="Slide Number Placeholder 5"/>
          <p:cNvSpPr>
            <a:spLocks noGrp="1"/>
          </p:cNvSpPr>
          <p:nvPr>
            <p:ph type="sldNum" sz="quarter" idx="12"/>
          </p:nvPr>
        </p:nvSpPr>
        <p:spPr/>
        <p:txBody>
          <a:bodyPr/>
          <a:lstStyle/>
          <a:p>
            <a:fld id="{BF079385-7B87-4A71-A5B4-34DC02EB24E3}" type="slidenum">
              <a:rPr lang="en-US" smtClean="0"/>
              <a:pPr/>
              <a:t>29</a:t>
            </a:fld>
            <a:endParaRPr lang="en-US"/>
          </a:p>
        </p:txBody>
      </p:sp>
      <p:pic>
        <p:nvPicPr>
          <p:cNvPr id="9" name="Picture 4" descr="literacy-triangle_simple"/>
          <p:cNvPicPr>
            <a:picLocks noChangeAspect="1" noChangeArrowheads="1"/>
          </p:cNvPicPr>
          <p:nvPr/>
        </p:nvPicPr>
        <p:blipFill>
          <a:blip r:embed="rId3" cstate="print"/>
          <a:stretch>
            <a:fillRect/>
          </a:stretch>
        </p:blipFill>
        <p:spPr>
          <a:xfrm>
            <a:off x="4648200" y="2106725"/>
            <a:ext cx="4038600" cy="3482750"/>
          </a:xfrm>
          <a:prstGeom prst="rect">
            <a:avLst/>
          </a:prstGeom>
        </p:spPr>
      </p:pic>
      <p:sp>
        <p:nvSpPr>
          <p:cNvPr id="3" name="Date Placeholder 2"/>
          <p:cNvSpPr>
            <a:spLocks noGrp="1"/>
          </p:cNvSpPr>
          <p:nvPr>
            <p:ph type="dt" sz="half" idx="10"/>
          </p:nvPr>
        </p:nvSpPr>
        <p:spPr/>
        <p:txBody>
          <a:bodyPr/>
          <a:lstStyle/>
          <a:p>
            <a:r>
              <a:rPr lang="en-US" smtClean="0"/>
              <a:t>30-Oct-10</a:t>
            </a:r>
            <a:endParaRPr lang="en-US" dirty="0"/>
          </a:p>
        </p:txBody>
      </p:sp>
      <p:sp>
        <p:nvSpPr>
          <p:cNvPr id="8" name="Footer Placeholder 7"/>
          <p:cNvSpPr>
            <a:spLocks noGrp="1"/>
          </p:cNvSpPr>
          <p:nvPr>
            <p:ph type="ftr" sz="quarter" idx="11"/>
          </p:nvPr>
        </p:nvSpPr>
        <p:spPr/>
        <p:txBody>
          <a:bodyPr/>
          <a:lstStyle/>
          <a:p>
            <a:r>
              <a:rPr lang="en-US" smtClean="0"/>
              <a:t>2010 GSA Teaching Energy Workshop</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4638"/>
            <a:ext cx="7467600" cy="1143000"/>
          </a:xfrm>
        </p:spPr>
        <p:txBody>
          <a:bodyPr>
            <a:normAutofit/>
          </a:bodyPr>
          <a:lstStyle/>
          <a:p>
            <a:pPr algn="ctr"/>
            <a:r>
              <a:rPr lang="en-US" sz="4800" dirty="0" smtClean="0"/>
              <a:t>Energy: A Grand Challenge</a:t>
            </a:r>
            <a:endParaRPr lang="en-US" sz="4800" dirty="0"/>
          </a:p>
        </p:txBody>
      </p:sp>
      <p:sp>
        <p:nvSpPr>
          <p:cNvPr id="3" name="Content Placeholder 2"/>
          <p:cNvSpPr>
            <a:spLocks noGrp="1"/>
          </p:cNvSpPr>
          <p:nvPr>
            <p:ph idx="1"/>
          </p:nvPr>
        </p:nvSpPr>
        <p:spPr>
          <a:xfrm>
            <a:off x="457200" y="1600200"/>
            <a:ext cx="8153400" cy="4876800"/>
          </a:xfrm>
        </p:spPr>
        <p:txBody>
          <a:bodyPr>
            <a:noAutofit/>
          </a:bodyPr>
          <a:lstStyle/>
          <a:p>
            <a:pPr>
              <a:buClr>
                <a:schemeClr val="accent3"/>
              </a:buClr>
              <a:buSzPct val="95000"/>
              <a:buFont typeface="Courier New" pitchFamily="49" charset="0"/>
              <a:buChar char="o"/>
            </a:pPr>
            <a:r>
              <a:rPr lang="en-US" sz="2400" dirty="0" smtClean="0"/>
              <a:t>energy is perhaps the most pressing of the grand challenges facing humankind</a:t>
            </a:r>
          </a:p>
          <a:p>
            <a:pPr lvl="1"/>
            <a:r>
              <a:rPr lang="en-US" sz="2000" dirty="0" smtClean="0"/>
              <a:t>tied to:</a:t>
            </a:r>
          </a:p>
          <a:p>
            <a:pPr lvl="2"/>
            <a:r>
              <a:rPr lang="en-US" sz="1800" dirty="0" smtClean="0"/>
              <a:t>water: both for energy production and water as a resource itself</a:t>
            </a:r>
          </a:p>
          <a:p>
            <a:pPr lvl="2"/>
            <a:r>
              <a:rPr lang="en-US" sz="1800" dirty="0" smtClean="0"/>
              <a:t>mineral resource utilization: mining is especially energy intensive</a:t>
            </a:r>
          </a:p>
          <a:p>
            <a:pPr lvl="2"/>
            <a:r>
              <a:rPr lang="en-US" sz="1800" dirty="0" smtClean="0"/>
              <a:t>social &amp; human development: requires energy of all forms</a:t>
            </a:r>
            <a:endParaRPr lang="en-US" sz="2400" dirty="0" smtClean="0"/>
          </a:p>
          <a:p>
            <a:pPr>
              <a:buClr>
                <a:schemeClr val="accent3"/>
              </a:buClr>
              <a:buSzPct val="95000"/>
              <a:buFont typeface="Courier New" pitchFamily="49" charset="0"/>
              <a:buChar char="o"/>
            </a:pPr>
            <a:r>
              <a:rPr lang="en-US" sz="2400" dirty="0" smtClean="0"/>
              <a:t>associated concerns and challenges are many, complex and multifaceted</a:t>
            </a:r>
          </a:p>
          <a:p>
            <a:pPr lvl="1">
              <a:buFont typeface="Arial" pitchFamily="34" charset="0"/>
              <a:buChar char="•"/>
            </a:pPr>
            <a:r>
              <a:rPr lang="en-US" sz="2000" dirty="0" smtClean="0"/>
              <a:t>vary spatially: local to regional to national to (increasingly) international</a:t>
            </a:r>
          </a:p>
          <a:p>
            <a:pPr lvl="1">
              <a:buFont typeface="Arial" pitchFamily="34" charset="0"/>
              <a:buChar char="•"/>
            </a:pPr>
            <a:r>
              <a:rPr lang="en-US" sz="2000" dirty="0" smtClean="0"/>
              <a:t>vary temporally: short-term (days/weeks) to long-term (decades)</a:t>
            </a:r>
          </a:p>
          <a:p>
            <a:pPr>
              <a:buClr>
                <a:schemeClr val="accent3"/>
              </a:buClr>
              <a:buSzPct val="95000"/>
              <a:buFont typeface="Courier New" pitchFamily="49" charset="0"/>
              <a:buChar char="o"/>
            </a:pPr>
            <a:r>
              <a:rPr lang="en-US" sz="2400" dirty="0" smtClean="0"/>
              <a:t>are not isolated, but closely interrelated</a:t>
            </a:r>
          </a:p>
          <a:p>
            <a:pPr lvl="1"/>
            <a:r>
              <a:rPr lang="en-US" sz="2000" dirty="0" smtClean="0"/>
              <a:t>requiring multiple perspectives</a:t>
            </a:r>
          </a:p>
        </p:txBody>
      </p:sp>
      <p:sp>
        <p:nvSpPr>
          <p:cNvPr id="6" name="Slide Number Placeholder 5"/>
          <p:cNvSpPr>
            <a:spLocks noGrp="1"/>
          </p:cNvSpPr>
          <p:nvPr>
            <p:ph type="sldNum" sz="quarter" idx="12"/>
          </p:nvPr>
        </p:nvSpPr>
        <p:spPr/>
        <p:txBody>
          <a:bodyPr/>
          <a:lstStyle/>
          <a:p>
            <a:fld id="{BF079385-7B87-4A71-A5B4-34DC02EB24E3}" type="slidenum">
              <a:rPr lang="en-US" smtClean="0"/>
              <a:pPr/>
              <a:t>3</a:t>
            </a:fld>
            <a:endParaRPr lang="en-US"/>
          </a:p>
        </p:txBody>
      </p:sp>
      <p:sp>
        <p:nvSpPr>
          <p:cNvPr id="7" name="Date Placeholder 6"/>
          <p:cNvSpPr>
            <a:spLocks noGrp="1"/>
          </p:cNvSpPr>
          <p:nvPr>
            <p:ph type="dt" sz="half" idx="10"/>
          </p:nvPr>
        </p:nvSpPr>
        <p:spPr/>
        <p:txBody>
          <a:bodyPr/>
          <a:lstStyle/>
          <a:p>
            <a:r>
              <a:rPr lang="en-US" smtClean="0"/>
              <a:t>30-Oct-10</a:t>
            </a:r>
            <a:endParaRPr lang="en-US" dirty="0"/>
          </a:p>
        </p:txBody>
      </p:sp>
      <p:sp>
        <p:nvSpPr>
          <p:cNvPr id="8" name="Footer Placeholder 7"/>
          <p:cNvSpPr>
            <a:spLocks noGrp="1"/>
          </p:cNvSpPr>
          <p:nvPr>
            <p:ph type="ftr" sz="quarter" idx="11"/>
          </p:nvPr>
        </p:nvSpPr>
        <p:spPr/>
        <p:txBody>
          <a:bodyPr/>
          <a:lstStyle/>
          <a:p>
            <a:r>
              <a:rPr lang="en-US" smtClean="0"/>
              <a:t>2010 GSA Teaching Energy Workshop</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4638"/>
            <a:ext cx="7467600" cy="1143000"/>
          </a:xfrm>
        </p:spPr>
        <p:txBody>
          <a:bodyPr>
            <a:normAutofit/>
          </a:bodyPr>
          <a:lstStyle/>
          <a:p>
            <a:pPr algn="ctr"/>
            <a:r>
              <a:rPr lang="en-US" sz="4800" dirty="0" smtClean="0"/>
              <a:t>Summary</a:t>
            </a:r>
            <a:endParaRPr lang="en-US" sz="4800" dirty="0"/>
          </a:p>
        </p:txBody>
      </p:sp>
      <p:sp>
        <p:nvSpPr>
          <p:cNvPr id="3" name="Content Placeholder 2"/>
          <p:cNvSpPr>
            <a:spLocks noGrp="1"/>
          </p:cNvSpPr>
          <p:nvPr>
            <p:ph idx="1"/>
          </p:nvPr>
        </p:nvSpPr>
        <p:spPr>
          <a:xfrm>
            <a:off x="457200" y="1600200"/>
            <a:ext cx="8153400" cy="4876800"/>
          </a:xfrm>
        </p:spPr>
        <p:txBody>
          <a:bodyPr>
            <a:noAutofit/>
          </a:bodyPr>
          <a:lstStyle/>
          <a:p>
            <a:pPr>
              <a:buFont typeface="Courier New" pitchFamily="49" charset="0"/>
              <a:buChar char="o"/>
            </a:pPr>
            <a:r>
              <a:rPr lang="en-US" sz="2400" dirty="0" smtClean="0"/>
              <a:t>energy is one of the fundamental grand challenges facing humankind</a:t>
            </a:r>
          </a:p>
          <a:p>
            <a:pPr lvl="1"/>
            <a:r>
              <a:rPr lang="en-US" sz="2000" dirty="0" smtClean="0"/>
              <a:t>tied to many other grand challenges, e.g. water, climate change</a:t>
            </a:r>
          </a:p>
          <a:p>
            <a:pPr>
              <a:buFont typeface="Courier New" pitchFamily="49" charset="0"/>
              <a:buChar char="o"/>
            </a:pPr>
            <a:r>
              <a:rPr lang="en-US" sz="2400" dirty="0" smtClean="0"/>
              <a:t>just, equitable and sustainable energy schemes require knowledge from multiple perspectives</a:t>
            </a:r>
          </a:p>
          <a:p>
            <a:pPr lvl="1"/>
            <a:r>
              <a:rPr lang="en-US" sz="2000" dirty="0" smtClean="0"/>
              <a:t>energy science (chemistry, physics, life sciences, earth sciences), energy context, technology, multiple perspectives (social, political, cultural, economic)</a:t>
            </a:r>
          </a:p>
          <a:p>
            <a:pPr>
              <a:buFont typeface="Courier New" pitchFamily="49" charset="0"/>
              <a:buChar char="o"/>
            </a:pPr>
            <a:r>
              <a:rPr lang="en-US" sz="2400" dirty="0" smtClean="0"/>
              <a:t>in the future, U.S. citizens will increasingly face energy questions</a:t>
            </a:r>
          </a:p>
          <a:p>
            <a:pPr lvl="1"/>
            <a:r>
              <a:rPr lang="en-US" sz="2000" dirty="0" smtClean="0"/>
              <a:t>surveys show they are ill-prepared for these debates</a:t>
            </a:r>
          </a:p>
          <a:p>
            <a:pPr lvl="1"/>
            <a:r>
              <a:rPr lang="en-US" sz="2000" dirty="0" smtClean="0"/>
              <a:t>general public’s understanding of energy issues is limited and imprecise</a:t>
            </a:r>
          </a:p>
        </p:txBody>
      </p:sp>
      <p:sp>
        <p:nvSpPr>
          <p:cNvPr id="6" name="Slide Number Placeholder 5"/>
          <p:cNvSpPr>
            <a:spLocks noGrp="1"/>
          </p:cNvSpPr>
          <p:nvPr>
            <p:ph type="sldNum" sz="quarter" idx="12"/>
          </p:nvPr>
        </p:nvSpPr>
        <p:spPr/>
        <p:txBody>
          <a:bodyPr/>
          <a:lstStyle/>
          <a:p>
            <a:fld id="{BF079385-7B87-4A71-A5B4-34DC02EB24E3}" type="slidenum">
              <a:rPr lang="en-US" smtClean="0"/>
              <a:pPr/>
              <a:t>30</a:t>
            </a:fld>
            <a:endParaRPr lang="en-US"/>
          </a:p>
        </p:txBody>
      </p:sp>
      <p:sp>
        <p:nvSpPr>
          <p:cNvPr id="7" name="Date Placeholder 6"/>
          <p:cNvSpPr>
            <a:spLocks noGrp="1"/>
          </p:cNvSpPr>
          <p:nvPr>
            <p:ph type="dt" sz="half" idx="10"/>
          </p:nvPr>
        </p:nvSpPr>
        <p:spPr/>
        <p:txBody>
          <a:bodyPr/>
          <a:lstStyle/>
          <a:p>
            <a:r>
              <a:rPr lang="en-US" smtClean="0"/>
              <a:t>30-Oct-10</a:t>
            </a:r>
            <a:endParaRPr lang="en-US" dirty="0"/>
          </a:p>
        </p:txBody>
      </p:sp>
      <p:sp>
        <p:nvSpPr>
          <p:cNvPr id="8" name="Footer Placeholder 7"/>
          <p:cNvSpPr>
            <a:spLocks noGrp="1"/>
          </p:cNvSpPr>
          <p:nvPr>
            <p:ph type="ftr" sz="quarter" idx="11"/>
          </p:nvPr>
        </p:nvSpPr>
        <p:spPr/>
        <p:txBody>
          <a:bodyPr/>
          <a:lstStyle/>
          <a:p>
            <a:r>
              <a:rPr lang="en-US" smtClean="0"/>
              <a:t>2010 GSA Teaching Energy Workshop</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4638"/>
            <a:ext cx="7467600" cy="1143000"/>
          </a:xfrm>
        </p:spPr>
        <p:txBody>
          <a:bodyPr>
            <a:normAutofit/>
          </a:bodyPr>
          <a:lstStyle/>
          <a:p>
            <a:pPr algn="ctr"/>
            <a:r>
              <a:rPr lang="en-US" sz="4800" dirty="0" smtClean="0"/>
              <a:t>Summary</a:t>
            </a:r>
            <a:endParaRPr lang="en-US" sz="4800" dirty="0"/>
          </a:p>
        </p:txBody>
      </p:sp>
      <p:sp>
        <p:nvSpPr>
          <p:cNvPr id="3" name="Content Placeholder 2"/>
          <p:cNvSpPr>
            <a:spLocks noGrp="1"/>
          </p:cNvSpPr>
          <p:nvPr>
            <p:ph idx="1"/>
          </p:nvPr>
        </p:nvSpPr>
        <p:spPr>
          <a:xfrm>
            <a:off x="457200" y="1600200"/>
            <a:ext cx="8153400" cy="4876800"/>
          </a:xfrm>
        </p:spPr>
        <p:txBody>
          <a:bodyPr>
            <a:noAutofit/>
          </a:bodyPr>
          <a:lstStyle/>
          <a:p>
            <a:pPr>
              <a:buFont typeface="Courier New" pitchFamily="49" charset="0"/>
              <a:buChar char="o"/>
            </a:pPr>
            <a:r>
              <a:rPr lang="en-US" sz="2400" dirty="0" smtClean="0"/>
              <a:t>in light of these trends, teaching energy will be increasingly important</a:t>
            </a:r>
          </a:p>
          <a:p>
            <a:pPr>
              <a:buFont typeface="Courier New" pitchFamily="49" charset="0"/>
              <a:buChar char="o"/>
            </a:pPr>
            <a:r>
              <a:rPr lang="en-US" sz="2400" dirty="0" smtClean="0"/>
              <a:t>we can prepare students better, but not by teaching only energy content</a:t>
            </a:r>
          </a:p>
          <a:p>
            <a:pPr>
              <a:buFont typeface="Courier New" pitchFamily="49" charset="0"/>
              <a:buChar char="o"/>
            </a:pPr>
            <a:r>
              <a:rPr lang="en-US" sz="2400" dirty="0" smtClean="0"/>
              <a:t>better preparation requires addressing:</a:t>
            </a:r>
          </a:p>
          <a:p>
            <a:pPr lvl="1"/>
            <a:r>
              <a:rPr lang="en-US" sz="2000" dirty="0" smtClean="0"/>
              <a:t>energy science</a:t>
            </a:r>
          </a:p>
          <a:p>
            <a:pPr lvl="1"/>
            <a:r>
              <a:rPr lang="en-US" sz="2000" dirty="0" smtClean="0"/>
              <a:t>energy context</a:t>
            </a:r>
          </a:p>
          <a:p>
            <a:pPr lvl="1"/>
            <a:r>
              <a:rPr lang="en-US" sz="2000" dirty="0" smtClean="0"/>
              <a:t>technology</a:t>
            </a:r>
          </a:p>
          <a:p>
            <a:pPr lvl="1"/>
            <a:r>
              <a:rPr lang="en-US" sz="2000" dirty="0" smtClean="0"/>
              <a:t>multiple perspectives, e.g. economic, political, legal, etc.</a:t>
            </a:r>
          </a:p>
          <a:p>
            <a:pPr lvl="2"/>
            <a:r>
              <a:rPr lang="en-US" sz="1800" dirty="0" smtClean="0"/>
              <a:t>established by a particular energy issue’s social context</a:t>
            </a:r>
          </a:p>
        </p:txBody>
      </p:sp>
      <p:sp>
        <p:nvSpPr>
          <p:cNvPr id="6" name="Slide Number Placeholder 5"/>
          <p:cNvSpPr>
            <a:spLocks noGrp="1"/>
          </p:cNvSpPr>
          <p:nvPr>
            <p:ph type="sldNum" sz="quarter" idx="12"/>
          </p:nvPr>
        </p:nvSpPr>
        <p:spPr/>
        <p:txBody>
          <a:bodyPr/>
          <a:lstStyle/>
          <a:p>
            <a:fld id="{BF079385-7B87-4A71-A5B4-34DC02EB24E3}" type="slidenum">
              <a:rPr lang="en-US" smtClean="0"/>
              <a:pPr/>
              <a:t>31</a:t>
            </a:fld>
            <a:endParaRPr lang="en-US"/>
          </a:p>
        </p:txBody>
      </p:sp>
      <p:sp>
        <p:nvSpPr>
          <p:cNvPr id="7" name="Date Placeholder 6"/>
          <p:cNvSpPr>
            <a:spLocks noGrp="1"/>
          </p:cNvSpPr>
          <p:nvPr>
            <p:ph type="dt" sz="half" idx="10"/>
          </p:nvPr>
        </p:nvSpPr>
        <p:spPr/>
        <p:txBody>
          <a:bodyPr/>
          <a:lstStyle/>
          <a:p>
            <a:r>
              <a:rPr lang="en-US" smtClean="0"/>
              <a:t>30-Oct-10</a:t>
            </a:r>
            <a:endParaRPr lang="en-US" dirty="0"/>
          </a:p>
        </p:txBody>
      </p:sp>
      <p:sp>
        <p:nvSpPr>
          <p:cNvPr id="8" name="Footer Placeholder 7"/>
          <p:cNvSpPr>
            <a:spLocks noGrp="1"/>
          </p:cNvSpPr>
          <p:nvPr>
            <p:ph type="ftr" sz="quarter" idx="11"/>
          </p:nvPr>
        </p:nvSpPr>
        <p:spPr/>
        <p:txBody>
          <a:bodyPr/>
          <a:lstStyle/>
          <a:p>
            <a:r>
              <a:rPr lang="en-US" smtClean="0"/>
              <a:t>2010 GSA Teaching Energy Workshop</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4638"/>
            <a:ext cx="7467600" cy="1143000"/>
          </a:xfrm>
        </p:spPr>
        <p:txBody>
          <a:bodyPr>
            <a:normAutofit/>
          </a:bodyPr>
          <a:lstStyle/>
          <a:p>
            <a:pPr algn="ctr"/>
            <a:r>
              <a:rPr lang="en-US" sz="4800" dirty="0" smtClean="0"/>
              <a:t>Summary</a:t>
            </a:r>
            <a:endParaRPr lang="en-US" sz="4800" dirty="0"/>
          </a:p>
        </p:txBody>
      </p:sp>
      <p:sp>
        <p:nvSpPr>
          <p:cNvPr id="3" name="Content Placeholder 2"/>
          <p:cNvSpPr>
            <a:spLocks noGrp="1"/>
          </p:cNvSpPr>
          <p:nvPr>
            <p:ph idx="1"/>
          </p:nvPr>
        </p:nvSpPr>
        <p:spPr>
          <a:xfrm>
            <a:off x="457200" y="1600200"/>
            <a:ext cx="8153400" cy="4876800"/>
          </a:xfrm>
        </p:spPr>
        <p:txBody>
          <a:bodyPr>
            <a:noAutofit/>
          </a:bodyPr>
          <a:lstStyle/>
          <a:p>
            <a:pPr>
              <a:buFont typeface="Courier New" pitchFamily="49" charset="0"/>
              <a:buChar char="o"/>
            </a:pPr>
            <a:r>
              <a:rPr lang="en-US" sz="2400" dirty="0" smtClean="0"/>
              <a:t>other instructional changes we must make include:</a:t>
            </a:r>
          </a:p>
          <a:p>
            <a:pPr lvl="1"/>
            <a:r>
              <a:rPr lang="en-US" sz="2000" dirty="0" smtClean="0"/>
              <a:t>integrating energy instruction across multiple courses</a:t>
            </a:r>
          </a:p>
          <a:p>
            <a:pPr lvl="1"/>
            <a:r>
              <a:rPr lang="en-US" sz="2000" dirty="0" smtClean="0"/>
              <a:t>using multidisciplinary teams to create energy courses that address multiple perspectives</a:t>
            </a:r>
          </a:p>
          <a:p>
            <a:pPr>
              <a:buFont typeface="Courier New" pitchFamily="49" charset="0"/>
              <a:buChar char="o"/>
            </a:pPr>
            <a:r>
              <a:rPr lang="en-US" sz="2400" dirty="0" smtClean="0"/>
              <a:t>difficult challenge, but one that is crucial for the nation’s as well as humankind’s sustainable future</a:t>
            </a:r>
          </a:p>
        </p:txBody>
      </p:sp>
      <p:sp>
        <p:nvSpPr>
          <p:cNvPr id="6" name="Slide Number Placeholder 5"/>
          <p:cNvSpPr>
            <a:spLocks noGrp="1"/>
          </p:cNvSpPr>
          <p:nvPr>
            <p:ph type="sldNum" sz="quarter" idx="12"/>
          </p:nvPr>
        </p:nvSpPr>
        <p:spPr/>
        <p:txBody>
          <a:bodyPr/>
          <a:lstStyle/>
          <a:p>
            <a:fld id="{BF079385-7B87-4A71-A5B4-34DC02EB24E3}" type="slidenum">
              <a:rPr lang="en-US" smtClean="0"/>
              <a:pPr/>
              <a:t>32</a:t>
            </a:fld>
            <a:endParaRPr lang="en-US"/>
          </a:p>
        </p:txBody>
      </p:sp>
      <p:sp>
        <p:nvSpPr>
          <p:cNvPr id="7" name="Date Placeholder 6"/>
          <p:cNvSpPr>
            <a:spLocks noGrp="1"/>
          </p:cNvSpPr>
          <p:nvPr>
            <p:ph type="dt" sz="half" idx="10"/>
          </p:nvPr>
        </p:nvSpPr>
        <p:spPr/>
        <p:txBody>
          <a:bodyPr/>
          <a:lstStyle/>
          <a:p>
            <a:r>
              <a:rPr lang="en-US" smtClean="0"/>
              <a:t>30-Oct-10</a:t>
            </a:r>
            <a:endParaRPr lang="en-US" dirty="0"/>
          </a:p>
        </p:txBody>
      </p:sp>
      <p:sp>
        <p:nvSpPr>
          <p:cNvPr id="8" name="Footer Placeholder 7"/>
          <p:cNvSpPr>
            <a:spLocks noGrp="1"/>
          </p:cNvSpPr>
          <p:nvPr>
            <p:ph type="ftr" sz="quarter" idx="11"/>
          </p:nvPr>
        </p:nvSpPr>
        <p:spPr/>
        <p:txBody>
          <a:bodyPr/>
          <a:lstStyle/>
          <a:p>
            <a:r>
              <a:rPr lang="en-US" smtClean="0"/>
              <a:t>2010 GSA Teaching Energy Workshop</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153400" cy="1143000"/>
          </a:xfrm>
        </p:spPr>
        <p:txBody>
          <a:bodyPr>
            <a:noAutofit/>
          </a:bodyPr>
          <a:lstStyle/>
          <a:p>
            <a:pPr algn="ctr"/>
            <a:r>
              <a:rPr lang="en-US" sz="4800" dirty="0" smtClean="0"/>
              <a:t>Energy: Concerns &amp; Challenges</a:t>
            </a:r>
            <a:endParaRPr lang="en-US" sz="4800" dirty="0"/>
          </a:p>
        </p:txBody>
      </p:sp>
      <p:sp>
        <p:nvSpPr>
          <p:cNvPr id="3" name="Content Placeholder 2"/>
          <p:cNvSpPr>
            <a:spLocks noGrp="1"/>
          </p:cNvSpPr>
          <p:nvPr>
            <p:ph idx="1"/>
          </p:nvPr>
        </p:nvSpPr>
        <p:spPr>
          <a:xfrm>
            <a:off x="457200" y="1600200"/>
            <a:ext cx="8153400" cy="4876800"/>
          </a:xfrm>
        </p:spPr>
        <p:txBody>
          <a:bodyPr>
            <a:noAutofit/>
          </a:bodyPr>
          <a:lstStyle/>
          <a:p>
            <a:pPr>
              <a:buClr>
                <a:schemeClr val="accent3"/>
              </a:buClr>
              <a:buSzPct val="95000"/>
              <a:buFont typeface="Courier New" pitchFamily="49" charset="0"/>
              <a:buChar char="o"/>
            </a:pPr>
            <a:r>
              <a:rPr lang="en-US" sz="2400" dirty="0" smtClean="0"/>
              <a:t>energy concerns can be broadly grouped into three categories:</a:t>
            </a:r>
          </a:p>
          <a:p>
            <a:pPr lvl="1">
              <a:buFont typeface="Arial" pitchFamily="34" charset="0"/>
              <a:buChar char="•"/>
            </a:pPr>
            <a:r>
              <a:rPr lang="en-US" sz="2000" i="1" dirty="0" smtClean="0">
                <a:solidFill>
                  <a:srgbClr val="FFFF00"/>
                </a:solidFill>
              </a:rPr>
              <a:t>supply</a:t>
            </a:r>
            <a:r>
              <a:rPr lang="en-US" sz="2000" dirty="0" smtClean="0"/>
              <a:t>: Is there enough to supply a growing world marked by increasing demand, e.g. Peak Oil? Peak Natural Gas?</a:t>
            </a:r>
          </a:p>
          <a:p>
            <a:pPr lvl="1">
              <a:buFont typeface="Arial" pitchFamily="34" charset="0"/>
              <a:buChar char="•"/>
            </a:pPr>
            <a:r>
              <a:rPr lang="en-US" sz="2000" i="1" dirty="0" smtClean="0">
                <a:solidFill>
                  <a:srgbClr val="FFFF00"/>
                </a:solidFill>
              </a:rPr>
              <a:t>access</a:t>
            </a:r>
            <a:r>
              <a:rPr lang="en-US" sz="2000" dirty="0" smtClean="0"/>
              <a:t>: How do political, social and cultural factors influence or control availability of energy supplies, i.e. energy independence?</a:t>
            </a:r>
          </a:p>
          <a:p>
            <a:pPr lvl="1">
              <a:buFont typeface="Arial" pitchFamily="34" charset="0"/>
              <a:buChar char="•"/>
            </a:pPr>
            <a:r>
              <a:rPr lang="en-US" sz="2000" i="1" dirty="0" smtClean="0">
                <a:solidFill>
                  <a:srgbClr val="FFFF00"/>
                </a:solidFill>
              </a:rPr>
              <a:t>environmental</a:t>
            </a:r>
            <a:r>
              <a:rPr lang="en-US" sz="2000" dirty="0" smtClean="0">
                <a:solidFill>
                  <a:srgbClr val="FFFF00"/>
                </a:solidFill>
              </a:rPr>
              <a:t> </a:t>
            </a:r>
            <a:r>
              <a:rPr lang="en-US" sz="2000" i="1" dirty="0" smtClean="0">
                <a:solidFill>
                  <a:srgbClr val="FFFF00"/>
                </a:solidFill>
              </a:rPr>
              <a:t>impact</a:t>
            </a:r>
            <a:r>
              <a:rPr lang="en-US" sz="2000" dirty="0" smtClean="0"/>
              <a:t>: How does the production and use of different energy sources impact the environment?</a:t>
            </a:r>
          </a:p>
          <a:p>
            <a:endParaRPr lang="en-US" sz="2000" dirty="0" smtClean="0"/>
          </a:p>
        </p:txBody>
      </p:sp>
      <p:sp>
        <p:nvSpPr>
          <p:cNvPr id="6" name="Slide Number Placeholder 5"/>
          <p:cNvSpPr>
            <a:spLocks noGrp="1"/>
          </p:cNvSpPr>
          <p:nvPr>
            <p:ph type="sldNum" sz="quarter" idx="12"/>
          </p:nvPr>
        </p:nvSpPr>
        <p:spPr/>
        <p:txBody>
          <a:bodyPr/>
          <a:lstStyle/>
          <a:p>
            <a:fld id="{BF079385-7B87-4A71-A5B4-34DC02EB24E3}" type="slidenum">
              <a:rPr lang="en-US" smtClean="0"/>
              <a:pPr/>
              <a:t>4</a:t>
            </a:fld>
            <a:endParaRPr lang="en-US"/>
          </a:p>
        </p:txBody>
      </p:sp>
      <p:sp>
        <p:nvSpPr>
          <p:cNvPr id="7" name="Date Placeholder 6"/>
          <p:cNvSpPr>
            <a:spLocks noGrp="1"/>
          </p:cNvSpPr>
          <p:nvPr>
            <p:ph type="dt" sz="half" idx="10"/>
          </p:nvPr>
        </p:nvSpPr>
        <p:spPr/>
        <p:txBody>
          <a:bodyPr/>
          <a:lstStyle/>
          <a:p>
            <a:r>
              <a:rPr lang="en-US" smtClean="0"/>
              <a:t>30-Oct-10</a:t>
            </a:r>
            <a:endParaRPr lang="en-US" dirty="0"/>
          </a:p>
        </p:txBody>
      </p:sp>
      <p:sp>
        <p:nvSpPr>
          <p:cNvPr id="8" name="Footer Placeholder 7"/>
          <p:cNvSpPr>
            <a:spLocks noGrp="1"/>
          </p:cNvSpPr>
          <p:nvPr>
            <p:ph type="ftr" sz="quarter" idx="11"/>
          </p:nvPr>
        </p:nvSpPr>
        <p:spPr/>
        <p:txBody>
          <a:bodyPr/>
          <a:lstStyle/>
          <a:p>
            <a:r>
              <a:rPr lang="en-US" smtClean="0"/>
              <a:t>2010 GSA Teaching Energy Workshop</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4638"/>
            <a:ext cx="7467600" cy="1143000"/>
          </a:xfrm>
        </p:spPr>
        <p:txBody>
          <a:bodyPr/>
          <a:lstStyle/>
          <a:p>
            <a:pPr algn="ctr"/>
            <a:r>
              <a:rPr lang="en-US" sz="4800" dirty="0" smtClean="0"/>
              <a:t>Energy Solutions</a:t>
            </a:r>
            <a:endParaRPr lang="en-US" dirty="0"/>
          </a:p>
        </p:txBody>
      </p:sp>
      <p:sp>
        <p:nvSpPr>
          <p:cNvPr id="3" name="Content Placeholder 2"/>
          <p:cNvSpPr>
            <a:spLocks noGrp="1"/>
          </p:cNvSpPr>
          <p:nvPr>
            <p:ph idx="1"/>
          </p:nvPr>
        </p:nvSpPr>
        <p:spPr>
          <a:xfrm>
            <a:off x="457200" y="1600200"/>
            <a:ext cx="8153400" cy="4876800"/>
          </a:xfrm>
        </p:spPr>
        <p:txBody>
          <a:bodyPr>
            <a:noAutofit/>
          </a:bodyPr>
          <a:lstStyle/>
          <a:p>
            <a:pPr marL="342900" lvl="0" indent="-342900">
              <a:buClr>
                <a:schemeClr val="accent3"/>
              </a:buClr>
              <a:buSzPct val="95000"/>
              <a:buFont typeface="Courier New" pitchFamily="49" charset="0"/>
              <a:buChar char="o"/>
              <a:defRPr/>
            </a:pPr>
            <a:r>
              <a:rPr lang="en-US" sz="2400" dirty="0" smtClean="0"/>
              <a:t>solutions to energy issues must be multifaceted as well</a:t>
            </a:r>
          </a:p>
          <a:p>
            <a:pPr marL="342900" lvl="0" indent="-342900">
              <a:buClr>
                <a:schemeClr val="accent3"/>
              </a:buClr>
              <a:buSzPct val="95000"/>
              <a:buFont typeface="Courier New" pitchFamily="49" charset="0"/>
              <a:buChar char="o"/>
              <a:defRPr/>
            </a:pPr>
            <a:r>
              <a:rPr lang="en-US" sz="2400" dirty="0" smtClean="0"/>
              <a:t>historically, based on energy science, technology &amp; economics</a:t>
            </a:r>
          </a:p>
          <a:p>
            <a:pPr marL="731520" lvl="1">
              <a:buSzPct val="95000"/>
            </a:pPr>
            <a:r>
              <a:rPr lang="en-US" sz="2000" dirty="0" smtClean="0"/>
              <a:t>not always the most just solutions</a:t>
            </a:r>
          </a:p>
          <a:p>
            <a:pPr marL="342900" lvl="0" indent="-342900">
              <a:buClr>
                <a:schemeClr val="accent3"/>
              </a:buClr>
              <a:buSzPct val="95000"/>
              <a:buFont typeface="Courier New" pitchFamily="49" charset="0"/>
              <a:buChar char="o"/>
              <a:defRPr/>
            </a:pPr>
            <a:r>
              <a:rPr lang="en-US" sz="2400" dirty="0" smtClean="0"/>
              <a:t>solutions are more sustainable, equitable and effective when additional perspectives are considered</a:t>
            </a:r>
          </a:p>
          <a:p>
            <a:pPr marL="731520" lvl="1">
              <a:buSzPct val="95000"/>
            </a:pPr>
            <a:r>
              <a:rPr lang="en-US" sz="2000" dirty="0" smtClean="0"/>
              <a:t>environment, social institutions, culture, politics, etc.</a:t>
            </a:r>
          </a:p>
          <a:p>
            <a:pPr marL="731520" lvl="1">
              <a:buSzPct val="95000"/>
            </a:pPr>
            <a:r>
              <a:rPr lang="en-US" sz="2000" dirty="0" smtClean="0"/>
              <a:t>demonstrated many places and times</a:t>
            </a:r>
          </a:p>
          <a:p>
            <a:pPr marL="731520" lvl="1">
              <a:buSzPct val="95000"/>
            </a:pPr>
            <a:r>
              <a:rPr lang="en-US" sz="2000" dirty="0" smtClean="0"/>
              <a:t>usually only considered when there is excess wealth</a:t>
            </a:r>
          </a:p>
          <a:p>
            <a:pPr marL="342900" indent="-342900">
              <a:buClr>
                <a:schemeClr val="accent3"/>
              </a:buClr>
              <a:buSzPct val="95000"/>
              <a:buFont typeface="Courier New" pitchFamily="49" charset="0"/>
              <a:buChar char="o"/>
            </a:pPr>
            <a:r>
              <a:rPr lang="en-US" sz="2400" dirty="0" smtClean="0"/>
              <a:t>symbolically, this condition can be expressed as:</a:t>
            </a:r>
          </a:p>
          <a:p>
            <a:endParaRPr lang="en-US" sz="2000" dirty="0" smtClean="0"/>
          </a:p>
        </p:txBody>
      </p:sp>
      <p:sp>
        <p:nvSpPr>
          <p:cNvPr id="6" name="Slide Number Placeholder 5"/>
          <p:cNvSpPr>
            <a:spLocks noGrp="1"/>
          </p:cNvSpPr>
          <p:nvPr>
            <p:ph type="sldNum" sz="quarter" idx="12"/>
          </p:nvPr>
        </p:nvSpPr>
        <p:spPr/>
        <p:txBody>
          <a:bodyPr/>
          <a:lstStyle/>
          <a:p>
            <a:fld id="{BF079385-7B87-4A71-A5B4-34DC02EB24E3}" type="slidenum">
              <a:rPr lang="en-US" smtClean="0"/>
              <a:pPr/>
              <a:t>5</a:t>
            </a:fld>
            <a:endParaRPr lang="en-US"/>
          </a:p>
        </p:txBody>
      </p:sp>
      <p:pic>
        <p:nvPicPr>
          <p:cNvPr id="7" name="Content Placeholder 7" descr="energy issues w sc.tif"/>
          <p:cNvPicPr>
            <a:picLocks noChangeAspect="1"/>
          </p:cNvPicPr>
          <p:nvPr/>
        </p:nvPicPr>
        <p:blipFill>
          <a:blip r:embed="rId3" cstate="print"/>
          <a:stretch>
            <a:fillRect/>
          </a:stretch>
        </p:blipFill>
        <p:spPr>
          <a:xfrm>
            <a:off x="838200" y="5562600"/>
            <a:ext cx="7467600" cy="932471"/>
          </a:xfrm>
          <a:prstGeom prst="rect">
            <a:avLst/>
          </a:prstGeom>
        </p:spPr>
      </p:pic>
      <p:sp>
        <p:nvSpPr>
          <p:cNvPr id="8" name="Date Placeholder 7"/>
          <p:cNvSpPr>
            <a:spLocks noGrp="1"/>
          </p:cNvSpPr>
          <p:nvPr>
            <p:ph type="dt" sz="half" idx="10"/>
          </p:nvPr>
        </p:nvSpPr>
        <p:spPr/>
        <p:txBody>
          <a:bodyPr/>
          <a:lstStyle/>
          <a:p>
            <a:r>
              <a:rPr lang="en-US" smtClean="0"/>
              <a:t>30-Oct-10</a:t>
            </a:r>
            <a:endParaRPr lang="en-US" dirty="0"/>
          </a:p>
        </p:txBody>
      </p:sp>
      <p:sp>
        <p:nvSpPr>
          <p:cNvPr id="9" name="Footer Placeholder 8"/>
          <p:cNvSpPr>
            <a:spLocks noGrp="1"/>
          </p:cNvSpPr>
          <p:nvPr>
            <p:ph type="ftr" sz="quarter" idx="11"/>
          </p:nvPr>
        </p:nvSpPr>
        <p:spPr/>
        <p:txBody>
          <a:bodyPr/>
          <a:lstStyle/>
          <a:p>
            <a:r>
              <a:rPr lang="en-US" smtClean="0"/>
              <a:t>2010 GSA Teaching Energy Workshop</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4638"/>
            <a:ext cx="7467600" cy="1143000"/>
          </a:xfrm>
        </p:spPr>
        <p:txBody>
          <a:bodyPr/>
          <a:lstStyle/>
          <a:p>
            <a:pPr algn="ctr"/>
            <a:r>
              <a:rPr lang="en-US" sz="4800" dirty="0" smtClean="0"/>
              <a:t>Energy Solutions</a:t>
            </a:r>
            <a:endParaRPr lang="en-US" dirty="0"/>
          </a:p>
        </p:txBody>
      </p:sp>
      <p:sp>
        <p:nvSpPr>
          <p:cNvPr id="3" name="Content Placeholder 2"/>
          <p:cNvSpPr>
            <a:spLocks noGrp="1"/>
          </p:cNvSpPr>
          <p:nvPr>
            <p:ph idx="1"/>
          </p:nvPr>
        </p:nvSpPr>
        <p:spPr>
          <a:xfrm>
            <a:off x="457200" y="1600200"/>
            <a:ext cx="8153400" cy="4876800"/>
          </a:xfrm>
        </p:spPr>
        <p:txBody>
          <a:bodyPr>
            <a:noAutofit/>
          </a:bodyPr>
          <a:lstStyle/>
          <a:p>
            <a:pPr marL="342900" lvl="0" indent="-342900">
              <a:buClr>
                <a:schemeClr val="accent3"/>
              </a:buClr>
              <a:buSzPct val="95000"/>
              <a:buFont typeface="Courier New" pitchFamily="49" charset="0"/>
              <a:buChar char="o"/>
              <a:defRPr/>
            </a:pPr>
            <a:r>
              <a:rPr lang="en-US" sz="2400" dirty="0" smtClean="0"/>
              <a:t>the additional perspectives of energy issues, i.e. economics, environment, social, etc., are defined by </a:t>
            </a:r>
            <a:r>
              <a:rPr lang="en-US" sz="2400" i="1" dirty="0" smtClean="0">
                <a:solidFill>
                  <a:srgbClr val="FFFF00"/>
                </a:solidFill>
              </a:rPr>
              <a:t>social context</a:t>
            </a:r>
          </a:p>
          <a:p>
            <a:pPr marL="342900" lvl="0" indent="-342900">
              <a:buClr>
                <a:schemeClr val="accent3"/>
              </a:buClr>
              <a:buSzPct val="95000"/>
              <a:buFont typeface="Courier New" pitchFamily="49" charset="0"/>
              <a:buChar char="o"/>
              <a:defRPr/>
            </a:pPr>
            <a:r>
              <a:rPr lang="en-US" sz="2400" dirty="0" smtClean="0"/>
              <a:t>to illustrate, consider the following cases:</a:t>
            </a:r>
          </a:p>
          <a:p>
            <a:pPr marL="731520" lvl="1">
              <a:buSzPct val="85000"/>
            </a:pPr>
            <a:r>
              <a:rPr lang="en-US" sz="2000" dirty="0" smtClean="0"/>
              <a:t>hydrocarbons: Norway and Nigeria</a:t>
            </a:r>
          </a:p>
          <a:p>
            <a:pPr marL="731520" lvl="1">
              <a:buSzPct val="85000"/>
            </a:pPr>
            <a:r>
              <a:rPr lang="en-US" sz="2000" dirty="0" smtClean="0"/>
              <a:t>coal: U.S. and China</a:t>
            </a:r>
          </a:p>
          <a:p>
            <a:pPr marL="342900" indent="-342900">
              <a:buClr>
                <a:schemeClr val="accent3"/>
              </a:buClr>
              <a:buSzPct val="95000"/>
              <a:buFont typeface="Courier New" pitchFamily="49" charset="0"/>
              <a:buChar char="o"/>
            </a:pPr>
            <a:r>
              <a:rPr lang="en-US" sz="2400" dirty="0" smtClean="0"/>
              <a:t>recognizing the importance of social context, our symbolic representation becomes:</a:t>
            </a:r>
          </a:p>
          <a:p>
            <a:endParaRPr lang="en-US" sz="2000" dirty="0" smtClean="0"/>
          </a:p>
        </p:txBody>
      </p:sp>
      <p:sp>
        <p:nvSpPr>
          <p:cNvPr id="6" name="Slide Number Placeholder 5"/>
          <p:cNvSpPr>
            <a:spLocks noGrp="1"/>
          </p:cNvSpPr>
          <p:nvPr>
            <p:ph type="sldNum" sz="quarter" idx="12"/>
          </p:nvPr>
        </p:nvSpPr>
        <p:spPr/>
        <p:txBody>
          <a:bodyPr/>
          <a:lstStyle/>
          <a:p>
            <a:fld id="{BF079385-7B87-4A71-A5B4-34DC02EB24E3}" type="slidenum">
              <a:rPr lang="en-US" smtClean="0"/>
              <a:pPr/>
              <a:t>6</a:t>
            </a:fld>
            <a:endParaRPr lang="en-US"/>
          </a:p>
        </p:txBody>
      </p:sp>
      <p:pic>
        <p:nvPicPr>
          <p:cNvPr id="7" name="Content Placeholder 7" descr="energy issues w sc.tif"/>
          <p:cNvPicPr>
            <a:picLocks noChangeAspect="1"/>
          </p:cNvPicPr>
          <p:nvPr/>
        </p:nvPicPr>
        <p:blipFill>
          <a:blip r:embed="rId3" cstate="print"/>
          <a:stretch>
            <a:fillRect/>
          </a:stretch>
        </p:blipFill>
        <p:spPr>
          <a:xfrm>
            <a:off x="838200" y="5105400"/>
            <a:ext cx="7467600" cy="932471"/>
          </a:xfrm>
          <a:prstGeom prst="rect">
            <a:avLst/>
          </a:prstGeom>
        </p:spPr>
      </p:pic>
      <p:sp>
        <p:nvSpPr>
          <p:cNvPr id="8" name="Date Placeholder 7"/>
          <p:cNvSpPr>
            <a:spLocks noGrp="1"/>
          </p:cNvSpPr>
          <p:nvPr>
            <p:ph type="dt" sz="half" idx="10"/>
          </p:nvPr>
        </p:nvSpPr>
        <p:spPr/>
        <p:txBody>
          <a:bodyPr/>
          <a:lstStyle/>
          <a:p>
            <a:r>
              <a:rPr lang="en-US" smtClean="0"/>
              <a:t>30-Oct-10</a:t>
            </a:r>
            <a:endParaRPr lang="en-US" dirty="0"/>
          </a:p>
        </p:txBody>
      </p:sp>
      <p:sp>
        <p:nvSpPr>
          <p:cNvPr id="9" name="Footer Placeholder 8"/>
          <p:cNvSpPr>
            <a:spLocks noGrp="1"/>
          </p:cNvSpPr>
          <p:nvPr>
            <p:ph type="ftr" sz="quarter" idx="11"/>
          </p:nvPr>
        </p:nvSpPr>
        <p:spPr/>
        <p:txBody>
          <a:bodyPr/>
          <a:lstStyle/>
          <a:p>
            <a:r>
              <a:rPr lang="en-US" smtClean="0"/>
              <a:t>2010 GSA Teaching Energy Workshop</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4638"/>
            <a:ext cx="7467600" cy="1143000"/>
          </a:xfrm>
        </p:spPr>
        <p:txBody>
          <a:bodyPr/>
          <a:lstStyle/>
          <a:p>
            <a:pPr algn="ctr"/>
            <a:r>
              <a:rPr lang="en-US" dirty="0" smtClean="0"/>
              <a:t>Energy: Preparing Citizens</a:t>
            </a:r>
            <a:endParaRPr lang="en-US" dirty="0"/>
          </a:p>
        </p:txBody>
      </p:sp>
      <p:sp>
        <p:nvSpPr>
          <p:cNvPr id="3" name="Content Placeholder 2"/>
          <p:cNvSpPr>
            <a:spLocks noGrp="1"/>
          </p:cNvSpPr>
          <p:nvPr>
            <p:ph idx="1"/>
          </p:nvPr>
        </p:nvSpPr>
        <p:spPr>
          <a:xfrm>
            <a:off x="457200" y="1600200"/>
            <a:ext cx="8153400" cy="4876800"/>
          </a:xfrm>
        </p:spPr>
        <p:txBody>
          <a:bodyPr>
            <a:noAutofit/>
          </a:bodyPr>
          <a:lstStyle/>
          <a:p>
            <a:pPr>
              <a:buClr>
                <a:schemeClr val="accent3"/>
              </a:buClr>
              <a:buSzPct val="95000"/>
              <a:buFont typeface="Courier New" pitchFamily="49" charset="0"/>
              <a:buChar char="o"/>
            </a:pPr>
            <a:r>
              <a:rPr lang="en-US" sz="2400" dirty="0" smtClean="0"/>
              <a:t>all citizens will be increasingly required to make decisions about:</a:t>
            </a:r>
          </a:p>
          <a:p>
            <a:pPr lvl="1">
              <a:buFont typeface="Arial" pitchFamily="34" charset="0"/>
              <a:buChar char="•"/>
            </a:pPr>
            <a:r>
              <a:rPr lang="en-US" sz="2000" dirty="0" smtClean="0"/>
              <a:t>their personal use of energy &amp; its impacts on their environment</a:t>
            </a:r>
          </a:p>
          <a:p>
            <a:pPr lvl="1">
              <a:buFont typeface="Arial" pitchFamily="34" charset="0"/>
              <a:buChar char="•"/>
            </a:pPr>
            <a:r>
              <a:rPr lang="en-US" sz="2000" dirty="0" smtClean="0"/>
              <a:t>whether to support or oppose various regional/national/international polices on energy</a:t>
            </a:r>
          </a:p>
          <a:p>
            <a:pPr>
              <a:buClr>
                <a:schemeClr val="accent3"/>
              </a:buClr>
              <a:buSzPct val="95000"/>
              <a:buFont typeface="Courier New" pitchFamily="49" charset="0"/>
              <a:buChar char="o"/>
            </a:pPr>
            <a:r>
              <a:rPr lang="en-US" sz="2400" dirty="0" smtClean="0"/>
              <a:t>to make effective, equitable and just decisions on these types of issues, the nation will need a public conversant with the many aspects of energy</a:t>
            </a:r>
          </a:p>
          <a:p>
            <a:pPr lvl="1">
              <a:buFont typeface="Arial" pitchFamily="34" charset="0"/>
              <a:buChar char="•"/>
            </a:pPr>
            <a:r>
              <a:rPr lang="en-US" sz="2000" dirty="0" smtClean="0"/>
              <a:t>thus, energy education at all levels is of paramount importance for building a sustainable and just energy future</a:t>
            </a:r>
          </a:p>
          <a:p>
            <a:endParaRPr lang="en-US" sz="2000" dirty="0" smtClean="0"/>
          </a:p>
        </p:txBody>
      </p:sp>
      <p:sp>
        <p:nvSpPr>
          <p:cNvPr id="6" name="Slide Number Placeholder 5"/>
          <p:cNvSpPr>
            <a:spLocks noGrp="1"/>
          </p:cNvSpPr>
          <p:nvPr>
            <p:ph type="sldNum" sz="quarter" idx="12"/>
          </p:nvPr>
        </p:nvSpPr>
        <p:spPr/>
        <p:txBody>
          <a:bodyPr/>
          <a:lstStyle/>
          <a:p>
            <a:fld id="{BF079385-7B87-4A71-A5B4-34DC02EB24E3}" type="slidenum">
              <a:rPr lang="en-US" smtClean="0"/>
              <a:pPr/>
              <a:t>7</a:t>
            </a:fld>
            <a:endParaRPr lang="en-US"/>
          </a:p>
        </p:txBody>
      </p:sp>
      <p:sp>
        <p:nvSpPr>
          <p:cNvPr id="7" name="Date Placeholder 6"/>
          <p:cNvSpPr>
            <a:spLocks noGrp="1"/>
          </p:cNvSpPr>
          <p:nvPr>
            <p:ph type="dt" sz="half" idx="10"/>
          </p:nvPr>
        </p:nvSpPr>
        <p:spPr/>
        <p:txBody>
          <a:bodyPr/>
          <a:lstStyle/>
          <a:p>
            <a:r>
              <a:rPr lang="en-US" smtClean="0"/>
              <a:t>30-Oct-10</a:t>
            </a:r>
            <a:endParaRPr lang="en-US" dirty="0"/>
          </a:p>
        </p:txBody>
      </p:sp>
      <p:sp>
        <p:nvSpPr>
          <p:cNvPr id="8" name="Footer Placeholder 7"/>
          <p:cNvSpPr>
            <a:spLocks noGrp="1"/>
          </p:cNvSpPr>
          <p:nvPr>
            <p:ph type="ftr" sz="quarter" idx="11"/>
          </p:nvPr>
        </p:nvSpPr>
        <p:spPr/>
        <p:txBody>
          <a:bodyPr/>
          <a:lstStyle/>
          <a:p>
            <a:r>
              <a:rPr lang="en-US" smtClean="0"/>
              <a:t>2010 GSA Teaching Energy Workshop</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 y="274638"/>
            <a:ext cx="8458200" cy="1143000"/>
          </a:xfrm>
        </p:spPr>
        <p:txBody>
          <a:bodyPr>
            <a:noAutofit/>
          </a:bodyPr>
          <a:lstStyle/>
          <a:p>
            <a:pPr algn="ctr"/>
            <a:r>
              <a:rPr lang="en-US" sz="4800" dirty="0" smtClean="0"/>
              <a:t>Energy Education: Geosciences</a:t>
            </a:r>
            <a:endParaRPr lang="en-US" sz="4800" dirty="0"/>
          </a:p>
        </p:txBody>
      </p:sp>
      <p:sp>
        <p:nvSpPr>
          <p:cNvPr id="3" name="Content Placeholder 2"/>
          <p:cNvSpPr>
            <a:spLocks noGrp="1"/>
          </p:cNvSpPr>
          <p:nvPr>
            <p:ph idx="1"/>
          </p:nvPr>
        </p:nvSpPr>
        <p:spPr>
          <a:xfrm>
            <a:off x="457200" y="1600200"/>
            <a:ext cx="8153400" cy="4876800"/>
          </a:xfrm>
        </p:spPr>
        <p:txBody>
          <a:bodyPr>
            <a:noAutofit/>
          </a:bodyPr>
          <a:lstStyle/>
          <a:p>
            <a:pPr>
              <a:buClr>
                <a:schemeClr val="accent3"/>
              </a:buClr>
              <a:buSzPct val="95000"/>
              <a:buFont typeface="Courier New" pitchFamily="49" charset="0"/>
              <a:buChar char="o"/>
            </a:pPr>
            <a:r>
              <a:rPr lang="en-US" sz="2400" dirty="0" smtClean="0"/>
              <a:t>historically, energy debates required knowing and understanding:</a:t>
            </a:r>
          </a:p>
          <a:p>
            <a:pPr lvl="1">
              <a:buFont typeface="Arial" pitchFamily="34" charset="0"/>
              <a:buChar char="•"/>
            </a:pPr>
            <a:r>
              <a:rPr lang="en-US" sz="2000" dirty="0" smtClean="0"/>
              <a:t>conventional fossil fuels (petroleum, coal, natural gas)</a:t>
            </a:r>
          </a:p>
          <a:p>
            <a:pPr lvl="1">
              <a:buFont typeface="Arial" pitchFamily="34" charset="0"/>
              <a:buChar char="•"/>
            </a:pPr>
            <a:r>
              <a:rPr lang="en-US" sz="2000" dirty="0" smtClean="0"/>
              <a:t>nuclear power</a:t>
            </a:r>
          </a:p>
          <a:p>
            <a:pPr lvl="1">
              <a:buFont typeface="Arial" pitchFamily="34" charset="0"/>
              <a:buChar char="•"/>
            </a:pPr>
            <a:r>
              <a:rPr lang="en-US" sz="2000" dirty="0" smtClean="0"/>
              <a:t>hydroelectric power</a:t>
            </a:r>
          </a:p>
          <a:p>
            <a:pPr>
              <a:buClr>
                <a:schemeClr val="accent3"/>
              </a:buClr>
              <a:buSzPct val="95000"/>
              <a:buFont typeface="Courier New" pitchFamily="49" charset="0"/>
              <a:buChar char="o"/>
            </a:pPr>
            <a:r>
              <a:rPr lang="en-US" sz="2400" dirty="0" smtClean="0"/>
              <a:t>these topics, particularly the fossil fuels, routinely found themselves into </a:t>
            </a:r>
            <a:r>
              <a:rPr lang="en-US" sz="2400" dirty="0" err="1" smtClean="0"/>
              <a:t>geoscience</a:t>
            </a:r>
            <a:r>
              <a:rPr lang="en-US" sz="2400" dirty="0" smtClean="0"/>
              <a:t> courses and curricula</a:t>
            </a:r>
          </a:p>
          <a:p>
            <a:pPr lvl="1"/>
            <a:r>
              <a:rPr lang="en-US" sz="2000" dirty="0" smtClean="0"/>
              <a:t>thus, there was a sound connection between the geosciences and energy</a:t>
            </a:r>
          </a:p>
          <a:p>
            <a:pPr lvl="1"/>
            <a:r>
              <a:rPr lang="en-US" sz="2000" dirty="0" err="1" smtClean="0"/>
              <a:t>geoscience</a:t>
            </a:r>
            <a:r>
              <a:rPr lang="en-US" sz="2000" dirty="0" smtClean="0"/>
              <a:t> faculty were generally well versed in these topics</a:t>
            </a:r>
            <a:endParaRPr lang="en-US" sz="2400" dirty="0" smtClean="0"/>
          </a:p>
        </p:txBody>
      </p:sp>
      <p:sp>
        <p:nvSpPr>
          <p:cNvPr id="6" name="Slide Number Placeholder 5"/>
          <p:cNvSpPr>
            <a:spLocks noGrp="1"/>
          </p:cNvSpPr>
          <p:nvPr>
            <p:ph type="sldNum" sz="quarter" idx="12"/>
          </p:nvPr>
        </p:nvSpPr>
        <p:spPr/>
        <p:txBody>
          <a:bodyPr/>
          <a:lstStyle/>
          <a:p>
            <a:fld id="{BF079385-7B87-4A71-A5B4-34DC02EB24E3}" type="slidenum">
              <a:rPr lang="en-US" smtClean="0"/>
              <a:pPr/>
              <a:t>8</a:t>
            </a:fld>
            <a:endParaRPr lang="en-US"/>
          </a:p>
        </p:txBody>
      </p:sp>
      <p:sp>
        <p:nvSpPr>
          <p:cNvPr id="7" name="Date Placeholder 6"/>
          <p:cNvSpPr>
            <a:spLocks noGrp="1"/>
          </p:cNvSpPr>
          <p:nvPr>
            <p:ph type="dt" sz="half" idx="10"/>
          </p:nvPr>
        </p:nvSpPr>
        <p:spPr/>
        <p:txBody>
          <a:bodyPr/>
          <a:lstStyle/>
          <a:p>
            <a:r>
              <a:rPr lang="en-US" smtClean="0"/>
              <a:t>30-Oct-10</a:t>
            </a:r>
            <a:endParaRPr lang="en-US" dirty="0"/>
          </a:p>
        </p:txBody>
      </p:sp>
      <p:sp>
        <p:nvSpPr>
          <p:cNvPr id="8" name="Footer Placeholder 7"/>
          <p:cNvSpPr>
            <a:spLocks noGrp="1"/>
          </p:cNvSpPr>
          <p:nvPr>
            <p:ph type="ftr" sz="quarter" idx="11"/>
          </p:nvPr>
        </p:nvSpPr>
        <p:spPr/>
        <p:txBody>
          <a:bodyPr/>
          <a:lstStyle/>
          <a:p>
            <a:r>
              <a:rPr lang="en-US" smtClean="0"/>
              <a:t>2010 GSA Teaching Energy Workshop</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noAutofit/>
          </a:bodyPr>
          <a:lstStyle/>
          <a:p>
            <a:pPr algn="ctr"/>
            <a:r>
              <a:rPr lang="en-US" sz="4800" dirty="0" smtClean="0"/>
              <a:t>Energy Education: Other Views</a:t>
            </a:r>
            <a:endParaRPr lang="en-US" sz="4800" dirty="0"/>
          </a:p>
        </p:txBody>
      </p:sp>
      <p:sp>
        <p:nvSpPr>
          <p:cNvPr id="3" name="Content Placeholder 2"/>
          <p:cNvSpPr>
            <a:spLocks noGrp="1"/>
          </p:cNvSpPr>
          <p:nvPr>
            <p:ph idx="1"/>
          </p:nvPr>
        </p:nvSpPr>
        <p:spPr>
          <a:xfrm>
            <a:off x="457200" y="1600200"/>
            <a:ext cx="8153400" cy="4876800"/>
          </a:xfrm>
        </p:spPr>
        <p:txBody>
          <a:bodyPr>
            <a:noAutofit/>
          </a:bodyPr>
          <a:lstStyle/>
          <a:p>
            <a:pPr>
              <a:buClr>
                <a:schemeClr val="accent3"/>
              </a:buClr>
              <a:buSzPct val="95000"/>
              <a:buFont typeface="Courier New" pitchFamily="49" charset="0"/>
              <a:buChar char="o"/>
            </a:pPr>
            <a:r>
              <a:rPr lang="en-US" sz="2400" dirty="0" smtClean="0"/>
              <a:t>with the evolving energy debate, citizens are faced with a host of new energy sources and technologies:</a:t>
            </a:r>
          </a:p>
          <a:p>
            <a:pPr lvl="1">
              <a:buFont typeface="Arial" pitchFamily="34" charset="0"/>
              <a:buChar char="•"/>
            </a:pPr>
            <a:r>
              <a:rPr lang="en-US" sz="2000" dirty="0" smtClean="0"/>
              <a:t>unconventional fossil fuels: oil sands, heavy oil, shale gas, LNG</a:t>
            </a:r>
          </a:p>
          <a:p>
            <a:pPr lvl="1">
              <a:buFont typeface="Arial" pitchFamily="34" charset="0"/>
              <a:buChar char="•"/>
            </a:pPr>
            <a:r>
              <a:rPr lang="en-US" sz="2000" dirty="0" smtClean="0"/>
              <a:t>alternative energies: solar, wind, </a:t>
            </a:r>
            <a:r>
              <a:rPr lang="en-US" sz="2000" dirty="0" err="1" smtClean="0"/>
              <a:t>biofuels</a:t>
            </a:r>
            <a:r>
              <a:rPr lang="en-US" sz="2000" dirty="0" smtClean="0"/>
              <a:t>/biomass, hydrogen fuel cells</a:t>
            </a:r>
          </a:p>
          <a:p>
            <a:pPr>
              <a:buClr>
                <a:schemeClr val="accent3"/>
              </a:buClr>
              <a:buSzPct val="95000"/>
              <a:buFont typeface="Courier New" pitchFamily="49" charset="0"/>
              <a:buChar char="o"/>
            </a:pPr>
            <a:r>
              <a:rPr lang="en-US" sz="2400" dirty="0" smtClean="0"/>
              <a:t>other associated technologies/issues:</a:t>
            </a:r>
          </a:p>
          <a:p>
            <a:pPr lvl="1"/>
            <a:r>
              <a:rPr lang="en-US" sz="2000" dirty="0" smtClean="0"/>
              <a:t>carbon capture and storage, e.g. geologic sequestration, ocean sequestration, biological sequestration</a:t>
            </a:r>
          </a:p>
          <a:p>
            <a:pPr lvl="1"/>
            <a:r>
              <a:rPr lang="en-US" sz="2000" dirty="0" smtClean="0"/>
              <a:t>importance of energy return on investment (EROI)</a:t>
            </a:r>
          </a:p>
          <a:p>
            <a:pPr lvl="1"/>
            <a:r>
              <a:rPr lang="en-US" sz="2000" dirty="0" smtClean="0"/>
              <a:t>life cycle assessment of the environmental impacts of energy production/use</a:t>
            </a:r>
          </a:p>
          <a:p>
            <a:pPr>
              <a:buClr>
                <a:schemeClr val="accent3"/>
              </a:buClr>
              <a:buSzPct val="95000"/>
              <a:buFont typeface="Courier New" pitchFamily="49" charset="0"/>
              <a:buChar char="o"/>
            </a:pPr>
            <a:r>
              <a:rPr lang="en-US" sz="2400" dirty="0" smtClean="0"/>
              <a:t>science, including </a:t>
            </a:r>
            <a:r>
              <a:rPr lang="en-US" sz="2400" dirty="0" err="1" smtClean="0"/>
              <a:t>geoscience</a:t>
            </a:r>
            <a:r>
              <a:rPr lang="en-US" sz="2400" dirty="0" smtClean="0"/>
              <a:t>, faculty generally are not necessarily well versed in these topics</a:t>
            </a:r>
          </a:p>
          <a:p>
            <a:endParaRPr lang="en-US" sz="2000" dirty="0" smtClean="0"/>
          </a:p>
        </p:txBody>
      </p:sp>
      <p:sp>
        <p:nvSpPr>
          <p:cNvPr id="6" name="Slide Number Placeholder 5"/>
          <p:cNvSpPr>
            <a:spLocks noGrp="1"/>
          </p:cNvSpPr>
          <p:nvPr>
            <p:ph type="sldNum" sz="quarter" idx="12"/>
          </p:nvPr>
        </p:nvSpPr>
        <p:spPr/>
        <p:txBody>
          <a:bodyPr/>
          <a:lstStyle/>
          <a:p>
            <a:fld id="{BF079385-7B87-4A71-A5B4-34DC02EB24E3}" type="slidenum">
              <a:rPr lang="en-US" smtClean="0"/>
              <a:pPr/>
              <a:t>9</a:t>
            </a:fld>
            <a:endParaRPr lang="en-US"/>
          </a:p>
        </p:txBody>
      </p:sp>
      <p:sp>
        <p:nvSpPr>
          <p:cNvPr id="7" name="Date Placeholder 6"/>
          <p:cNvSpPr>
            <a:spLocks noGrp="1"/>
          </p:cNvSpPr>
          <p:nvPr>
            <p:ph type="dt" sz="half" idx="10"/>
          </p:nvPr>
        </p:nvSpPr>
        <p:spPr/>
        <p:txBody>
          <a:bodyPr/>
          <a:lstStyle/>
          <a:p>
            <a:r>
              <a:rPr lang="en-US" smtClean="0"/>
              <a:t>30-Oct-10</a:t>
            </a:r>
            <a:endParaRPr lang="en-US" dirty="0"/>
          </a:p>
        </p:txBody>
      </p:sp>
      <p:sp>
        <p:nvSpPr>
          <p:cNvPr id="8" name="Footer Placeholder 7"/>
          <p:cNvSpPr>
            <a:spLocks noGrp="1"/>
          </p:cNvSpPr>
          <p:nvPr>
            <p:ph type="ftr" sz="quarter" idx="11"/>
          </p:nvPr>
        </p:nvSpPr>
        <p:spPr/>
        <p:txBody>
          <a:bodyPr/>
          <a:lstStyle/>
          <a:p>
            <a:r>
              <a:rPr lang="en-US" smtClean="0"/>
              <a:t>2010 GSA Teaching Energy Workshop</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6060</TotalTime>
  <Words>3741</Words>
  <Application>Microsoft Office PowerPoint</Application>
  <PresentationFormat>On-screen Show (4:3)</PresentationFormat>
  <Paragraphs>380</Paragraphs>
  <Slides>32</Slides>
  <Notes>32</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Technic</vt:lpstr>
      <vt:lpstr>energy and Energy policy in the classroom</vt:lpstr>
      <vt:lpstr>Energy: Increasing Awareness</vt:lpstr>
      <vt:lpstr>Energy: A Grand Challenge</vt:lpstr>
      <vt:lpstr>Energy: Concerns &amp; Challenges</vt:lpstr>
      <vt:lpstr>Energy Solutions</vt:lpstr>
      <vt:lpstr>Energy Solutions</vt:lpstr>
      <vt:lpstr>Energy: Preparing Citizens</vt:lpstr>
      <vt:lpstr>Energy Education: Geosciences</vt:lpstr>
      <vt:lpstr>Energy Education: Other Views</vt:lpstr>
      <vt:lpstr>Energy Instruction (EI)</vt:lpstr>
      <vt:lpstr>Energy Instruction (EI)</vt:lpstr>
      <vt:lpstr>EI: Energy Science: The Need</vt:lpstr>
      <vt:lpstr>EI: Energy Science: Grasp</vt:lpstr>
      <vt:lpstr>EI: Energy Science: Scope</vt:lpstr>
      <vt:lpstr>EI: Energy Context: Impact</vt:lpstr>
      <vt:lpstr>EI: Energy Context: Grasp</vt:lpstr>
      <vt:lpstr>EI: Energy Context: An Example</vt:lpstr>
      <vt:lpstr>EI: Technology</vt:lpstr>
      <vt:lpstr>EI: Other Perspectives</vt:lpstr>
      <vt:lpstr>EI: Social Context</vt:lpstr>
      <vt:lpstr>EI: Pedagogy</vt:lpstr>
      <vt:lpstr>EI: Pedagogy</vt:lpstr>
      <vt:lpstr>EI: Pedagogy: Conceptions</vt:lpstr>
      <vt:lpstr>EI: Pedagogy: Conceptions</vt:lpstr>
      <vt:lpstr>EI: Skill Set - Literacies</vt:lpstr>
      <vt:lpstr>EI: Skill Set - Literacies</vt:lpstr>
      <vt:lpstr>EI: Skill Set - Literacies</vt:lpstr>
      <vt:lpstr>EI: Skill Set - Literacies</vt:lpstr>
      <vt:lpstr>EI: Skill Set - Literacies</vt:lpstr>
      <vt:lpstr>Summary</vt:lpstr>
      <vt:lpstr>Summary</vt:lpstr>
      <vt:lpstr>Summary</vt:lpstr>
    </vt:vector>
  </TitlesOfParts>
  <Company>University of Wyoming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Quantifying the Earth Sciences: A Case for Improved Quantitative Skills</dc:title>
  <dc:creator>magma</dc:creator>
  <cp:lastModifiedBy>Jimm</cp:lastModifiedBy>
  <cp:revision>565</cp:revision>
  <dcterms:created xsi:type="dcterms:W3CDTF">2008-06-11T15:16:51Z</dcterms:created>
  <dcterms:modified xsi:type="dcterms:W3CDTF">2010-10-30T00:19:32Z</dcterms:modified>
</cp:coreProperties>
</file>