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605" r:id="rId2"/>
    <p:sldId id="575" r:id="rId3"/>
    <p:sldId id="574" r:id="rId4"/>
    <p:sldId id="577" r:id="rId5"/>
    <p:sldId id="576" r:id="rId6"/>
    <p:sldId id="594" r:id="rId7"/>
    <p:sldId id="579" r:id="rId8"/>
    <p:sldId id="581" r:id="rId9"/>
    <p:sldId id="582" r:id="rId10"/>
    <p:sldId id="601" r:id="rId11"/>
    <p:sldId id="598" r:id="rId12"/>
    <p:sldId id="599" r:id="rId13"/>
    <p:sldId id="600" r:id="rId14"/>
    <p:sldId id="597" r:id="rId15"/>
    <p:sldId id="602" r:id="rId16"/>
    <p:sldId id="603" r:id="rId17"/>
    <p:sldId id="585" r:id="rId18"/>
    <p:sldId id="604" r:id="rId19"/>
  </p:sldIdLst>
  <p:sldSz cx="9144000" cy="6858000" type="screen4x3"/>
  <p:notesSz cx="6858000" cy="9144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99CCFF"/>
    <a:srgbClr val="000066"/>
    <a:srgbClr val="666633"/>
    <a:srgbClr val="666699"/>
    <a:srgbClr val="9999FF"/>
    <a:srgbClr val="003399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070" autoAdjust="0"/>
    <p:restoredTop sz="92775" autoAdjust="0"/>
  </p:normalViewPr>
  <p:slideViewPr>
    <p:cSldViewPr>
      <p:cViewPr varScale="1">
        <p:scale>
          <a:sx n="73" d="100"/>
          <a:sy n="73" d="100"/>
        </p:scale>
        <p:origin x="-38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178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003B6D02-ACA2-4A50-90B8-B1862C2871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6669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7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7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7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7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FD2382BF-DF30-412E-A887-E2BF16E223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2076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CC7B8E-B796-4442-9C04-69CCDC0EEFEC}" type="slidenum">
              <a:rPr lang="en-US"/>
              <a:pPr/>
              <a:t>2</a:t>
            </a:fld>
            <a:endParaRPr lang="en-US"/>
          </a:p>
        </p:txBody>
      </p:sp>
      <p:sp>
        <p:nvSpPr>
          <p:cNvPr id="558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895600"/>
            <a:ext cx="9144000" cy="396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white">
          <a:xfrm>
            <a:off x="0" y="6548438"/>
            <a:ext cx="9144000" cy="30956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white">
          <a:xfrm>
            <a:off x="0" y="-1588"/>
            <a:ext cx="9144000" cy="48021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12" name="Group 16"/>
          <p:cNvGrpSpPr>
            <a:grpSpLocks/>
          </p:cNvGrpSpPr>
          <p:nvPr/>
        </p:nvGrpSpPr>
        <p:grpSpPr bwMode="auto">
          <a:xfrm>
            <a:off x="0" y="4745038"/>
            <a:ext cx="9144000" cy="207962"/>
            <a:chOff x="0" y="2016"/>
            <a:chExt cx="5760" cy="131"/>
          </a:xfrm>
        </p:grpSpPr>
        <p:sp>
          <p:nvSpPr>
            <p:cNvPr id="4103" name="Rectangle 7"/>
            <p:cNvSpPr>
              <a:spLocks noChangeArrowheads="1"/>
            </p:cNvSpPr>
            <p:nvPr/>
          </p:nvSpPr>
          <p:spPr bwMode="ltGray">
            <a:xfrm>
              <a:off x="0" y="2016"/>
              <a:ext cx="5760" cy="65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ltGray">
            <a:xfrm>
              <a:off x="0" y="2081"/>
              <a:ext cx="5760" cy="6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1712913"/>
            <a:ext cx="7772400" cy="11430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5105400"/>
            <a:ext cx="7696200" cy="914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E7B9BA-D802-42CE-A367-787AD97D56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262D4-AD32-455A-9462-F21AF4D416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F6F21D-6E5F-4B6A-97B1-088E18AF81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BF34C-F6C1-46CE-ACBA-1ED9E4F748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D206A-E597-4D2D-A397-954A6C0BB3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82177-C1E9-4BDB-97B2-5561F26FEB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BC3C3-9B0F-4469-96D9-5E6B17BCE3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1A879-4192-4FB1-993A-F2EC936EFC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180E5-C640-4FB4-AB84-CE47E8D1B0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53AD8-2A55-4A6F-B371-F0ADCD51A9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BA6A3-1CE5-4A42-BA98-54EEE43753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69696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1371600"/>
            <a:ext cx="9144000" cy="5486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white">
          <a:xfrm>
            <a:off x="0" y="6548438"/>
            <a:ext cx="9144000" cy="3095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white">
          <a:xfrm>
            <a:off x="0" y="-1588"/>
            <a:ext cx="9144000" cy="1611313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solidFill>
                  <a:schemeClr val="tx2"/>
                </a:solidFill>
                <a:latin typeface="Arial Black" pitchFamily="34" charset="0"/>
              </a:defRPr>
            </a:lvl1pPr>
          </a:lstStyle>
          <a:p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tx2"/>
                </a:solidFill>
                <a:latin typeface="Arial Black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ltGray">
          <a:xfrm>
            <a:off x="0" y="1725613"/>
            <a:ext cx="9144000" cy="1031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ltGray">
          <a:xfrm>
            <a:off x="0" y="1647825"/>
            <a:ext cx="9144000" cy="1047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tx2"/>
                </a:solidFill>
                <a:latin typeface="Arial Black" pitchFamily="34" charset="0"/>
              </a:defRPr>
            </a:lvl1pPr>
          </a:lstStyle>
          <a:p>
            <a:fld id="{3D14D20B-B7B3-45AC-9F81-E46ECC082BE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ltGray">
          <a:xfrm>
            <a:off x="0" y="1600200"/>
            <a:ext cx="9144000" cy="104775"/>
          </a:xfrm>
          <a:prstGeom prst="rect">
            <a:avLst/>
          </a:prstGeom>
          <a:solidFill>
            <a:srgbClr val="0099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rgbClr val="FFFF66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Ø"/>
        <a:defRPr kumimoji="1"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8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Arial Black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Proposals &amp; Getting Funded  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err="1"/>
              <a:t>Richelle</a:t>
            </a:r>
            <a:r>
              <a:rPr lang="en-US" sz="2800" dirty="0"/>
              <a:t> M. </a:t>
            </a:r>
            <a:r>
              <a:rPr lang="en-US" sz="2800" dirty="0" smtClean="0"/>
              <a:t>Allen-King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University at Buffalo (SUNY</a:t>
            </a:r>
            <a:r>
              <a:rPr lang="en-US" sz="28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June ‘10 version updated June ‘12 </a:t>
            </a:r>
            <a:r>
              <a:rPr lang="en-US" sz="2000" dirty="0"/>
              <a:t>incorporating thoughts from Michael </a:t>
            </a:r>
            <a:r>
              <a:rPr lang="en-US" sz="2000" dirty="0" err="1"/>
              <a:t>Wysession</a:t>
            </a:r>
            <a:r>
              <a:rPr lang="en-US" sz="2000" dirty="0"/>
              <a:t> &amp; Richard </a:t>
            </a:r>
            <a:r>
              <a:rPr lang="en-US" sz="2000" dirty="0" err="1" smtClean="0"/>
              <a:t>Yuretich</a:t>
            </a:r>
            <a:r>
              <a:rPr lang="en-US" sz="2000" dirty="0" smtClean="0"/>
              <a:t>, June ‘11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sp>
        <p:nvSpPr>
          <p:cNvPr id="553988" name="Rectangle 4"/>
          <p:cNvSpPr>
            <a:spLocks noChangeArrowheads="1"/>
          </p:cNvSpPr>
          <p:nvPr/>
        </p:nvSpPr>
        <p:spPr bwMode="auto">
          <a:xfrm>
            <a:off x="838200" y="3048000"/>
            <a:ext cx="541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Ø"/>
            </a:pPr>
            <a:r>
              <a:rPr kumimoji="1"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Morning: The big picture</a:t>
            </a:r>
          </a:p>
          <a:p>
            <a:pPr algn="l"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Char char="Ø"/>
            </a:pPr>
            <a:r>
              <a:rPr kumimoji="1"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After lunch: Proposals</a:t>
            </a:r>
          </a:p>
        </p:txBody>
      </p:sp>
    </p:spTree>
    <p:extLst>
      <p:ext uri="{BB962C8B-B14F-4D97-AF65-F5344CB8AC3E}">
        <p14:creationId xmlns:p14="http://schemas.microsoft.com/office/powerpoint/2010/main" xmlns="" val="127863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8" name="WordArt 6"/>
          <p:cNvSpPr>
            <a:spLocks noChangeArrowheads="1" noChangeShapeType="1" noTextEdit="1"/>
          </p:cNvSpPr>
          <p:nvPr/>
        </p:nvSpPr>
        <p:spPr bwMode="auto">
          <a:xfrm>
            <a:off x="11113" y="2209800"/>
            <a:ext cx="9132887" cy="3341688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Deadlines are closer than they appear</a:t>
            </a:r>
          </a:p>
        </p:txBody>
      </p:sp>
      <p:sp>
        <p:nvSpPr>
          <p:cNvPr id="571400" name="Rectangle 8"/>
          <p:cNvSpPr>
            <a:spLocks noChangeArrowheads="1"/>
          </p:cNvSpPr>
          <p:nvPr/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kumimoji="1" lang="en-US" sz="40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Plan ahead</a:t>
            </a:r>
          </a:p>
        </p:txBody>
      </p:sp>
      <p:sp>
        <p:nvSpPr>
          <p:cNvPr id="571401" name="Text Box 9"/>
          <p:cNvSpPr txBox="1">
            <a:spLocks noChangeArrowheads="1"/>
          </p:cNvSpPr>
          <p:nvPr/>
        </p:nvSpPr>
        <p:spPr bwMode="auto">
          <a:xfrm>
            <a:off x="1749425" y="5943600"/>
            <a:ext cx="554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66"/>
                </a:solidFill>
              </a:rPr>
              <a:t>(Deadlines are closer than they appear)</a:t>
            </a:r>
          </a:p>
        </p:txBody>
      </p:sp>
    </p:spTree>
    <p:extLst>
      <p:ext uri="{BB962C8B-B14F-4D97-AF65-F5344CB8AC3E}">
        <p14:creationId xmlns:p14="http://schemas.microsoft.com/office/powerpoint/2010/main" xmlns="" val="490343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713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713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13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1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71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71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5714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57140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140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8" grpId="0" animBg="1"/>
      <p:bldP spid="57140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Read the instructions &amp; review criteria</a:t>
            </a:r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077200" cy="4343400"/>
          </a:xfrm>
        </p:spPr>
        <p:txBody>
          <a:bodyPr/>
          <a:lstStyle/>
          <a:p>
            <a:r>
              <a:rPr lang="en-US" dirty="0" smtClean="0"/>
              <a:t>Read the instructions completely</a:t>
            </a:r>
            <a:endParaRPr lang="en-US" dirty="0"/>
          </a:p>
          <a:p>
            <a:pPr lvl="1"/>
            <a:r>
              <a:rPr lang="en-US" dirty="0" smtClean="0"/>
              <a:t>FOLLOW </a:t>
            </a:r>
            <a:r>
              <a:rPr lang="en-US" dirty="0"/>
              <a:t>THE INSTRUCTIONS </a:t>
            </a:r>
            <a:r>
              <a:rPr lang="en-US" dirty="0" smtClean="0"/>
              <a:t>EXACTLY</a:t>
            </a:r>
          </a:p>
          <a:p>
            <a:r>
              <a:rPr lang="en-US" dirty="0" smtClean="0"/>
              <a:t>Read the review criteria critically</a:t>
            </a:r>
          </a:p>
          <a:p>
            <a:pPr lvl="1"/>
            <a:r>
              <a:rPr lang="en-US" sz="2400" dirty="0"/>
              <a:t>Address EVERY </a:t>
            </a:r>
            <a:r>
              <a:rPr lang="en-US" sz="2400" dirty="0" smtClean="0"/>
              <a:t>appropriate point </a:t>
            </a:r>
            <a:r>
              <a:rPr lang="en-US" sz="2400" dirty="0"/>
              <a:t>in the </a:t>
            </a:r>
            <a:r>
              <a:rPr lang="en-US" sz="2400" dirty="0" smtClean="0"/>
              <a:t>criteria</a:t>
            </a:r>
            <a:endParaRPr lang="en-US" sz="2400" dirty="0"/>
          </a:p>
          <a:p>
            <a:pPr lvl="1"/>
            <a:r>
              <a:rPr lang="en-US" sz="2400" dirty="0"/>
              <a:t>Address ‘hidden’ points in the </a:t>
            </a:r>
            <a:r>
              <a:rPr lang="en-US" sz="2400" dirty="0" smtClean="0"/>
              <a:t>criteria</a:t>
            </a:r>
            <a:endParaRPr lang="en-US" sz="2400" dirty="0"/>
          </a:p>
          <a:p>
            <a:pPr lvl="1"/>
            <a:r>
              <a:rPr lang="en-US" sz="2400" dirty="0"/>
              <a:t>Create headings that make it easy </a:t>
            </a:r>
            <a:r>
              <a:rPr lang="en-US" sz="2400" dirty="0" smtClean="0"/>
              <a:t>to </a:t>
            </a:r>
            <a:r>
              <a:rPr lang="en-US" sz="2400" dirty="0"/>
              <a:t>answer questions about </a:t>
            </a:r>
            <a:r>
              <a:rPr lang="en-US" sz="2400" dirty="0" smtClean="0"/>
              <a:t>how the proposal addresses the </a:t>
            </a:r>
            <a:r>
              <a:rPr lang="en-US" sz="2400" dirty="0"/>
              <a:t>criteria! </a:t>
            </a:r>
            <a:endParaRPr lang="en-US" dirty="0"/>
          </a:p>
          <a:p>
            <a:r>
              <a:rPr lang="en-US" dirty="0"/>
              <a:t>If they are unclear to you, contact the program officer for clarification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03847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NSF criteria: “Intellectual Merit”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How </a:t>
            </a:r>
            <a:r>
              <a:rPr lang="en-US" sz="2400" dirty="0"/>
              <a:t>important is </a:t>
            </a:r>
            <a:r>
              <a:rPr lang="en-US" sz="2400" dirty="0" smtClean="0"/>
              <a:t>it to the field?</a:t>
            </a:r>
          </a:p>
          <a:p>
            <a:pPr lvl="1"/>
            <a:r>
              <a:rPr lang="en-US" sz="2000" dirty="0" smtClean="0"/>
              <a:t>How important is the </a:t>
            </a:r>
            <a:r>
              <a:rPr lang="en-US" sz="2000" dirty="0"/>
              <a:t>proposed activity to advancing knowledge and understanding within its own field or across different fields? </a:t>
            </a:r>
          </a:p>
          <a:p>
            <a:r>
              <a:rPr lang="en-US" sz="2400" dirty="0" smtClean="0"/>
              <a:t>How </a:t>
            </a:r>
            <a:r>
              <a:rPr lang="en-US" sz="2400" dirty="0"/>
              <a:t>well qualified is the proposer </a:t>
            </a:r>
            <a:r>
              <a:rPr lang="en-US" sz="2400" dirty="0" smtClean="0"/>
              <a:t>to </a:t>
            </a:r>
            <a:r>
              <a:rPr lang="en-US" sz="2400" dirty="0"/>
              <a:t>conduct the project? </a:t>
            </a:r>
            <a:endParaRPr lang="en-US" sz="2400" dirty="0" smtClean="0"/>
          </a:p>
          <a:p>
            <a:r>
              <a:rPr lang="en-US" sz="2400" dirty="0" smtClean="0"/>
              <a:t>Is the work potentially transformative?</a:t>
            </a:r>
          </a:p>
          <a:p>
            <a:pPr lvl="1"/>
            <a:r>
              <a:rPr lang="en-US" sz="2000" dirty="0" smtClean="0"/>
              <a:t>To </a:t>
            </a:r>
            <a:r>
              <a:rPr lang="en-US" sz="2000" dirty="0"/>
              <a:t>what extent does the proposed activity suggest and explore creative, original, or potentially transformative concepts? </a:t>
            </a:r>
          </a:p>
          <a:p>
            <a:r>
              <a:rPr lang="en-US" sz="2400" dirty="0" smtClean="0"/>
              <a:t>Feasibility? </a:t>
            </a:r>
          </a:p>
          <a:p>
            <a:pPr lvl="1"/>
            <a:r>
              <a:rPr lang="en-US" sz="2000" dirty="0" smtClean="0"/>
              <a:t>How </a:t>
            </a:r>
            <a:r>
              <a:rPr lang="en-US" sz="2000" dirty="0"/>
              <a:t>well conceived and organized is the proposed activity</a:t>
            </a:r>
            <a:r>
              <a:rPr lang="en-US" sz="2000" dirty="0" smtClean="0"/>
              <a:t>? Is </a:t>
            </a:r>
            <a:r>
              <a:rPr lang="en-US" sz="2000" dirty="0"/>
              <a:t>there sufficient access to resources?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252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NSF Criteria: “Broader Impacts”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915400" cy="4343400"/>
          </a:xfrm>
        </p:spPr>
        <p:txBody>
          <a:bodyPr/>
          <a:lstStyle/>
          <a:p>
            <a:r>
              <a:rPr lang="en-US" sz="2400" dirty="0" smtClean="0"/>
              <a:t>How </a:t>
            </a:r>
            <a:r>
              <a:rPr lang="en-US" sz="2400" dirty="0"/>
              <a:t>well does the activity advance discovery and understanding while promoting teaching, training, and learning? </a:t>
            </a:r>
          </a:p>
          <a:p>
            <a:r>
              <a:rPr lang="en-US" sz="2400" dirty="0" smtClean="0"/>
              <a:t>How </a:t>
            </a:r>
            <a:r>
              <a:rPr lang="en-US" sz="2400" dirty="0"/>
              <a:t>well does the proposed activity broaden the participation of underrepresented groups (e.g., gender, ethnicity, disability, geographic, etc.)? </a:t>
            </a:r>
          </a:p>
          <a:p>
            <a:r>
              <a:rPr lang="en-US" sz="2400" dirty="0" smtClean="0"/>
              <a:t>To </a:t>
            </a:r>
            <a:r>
              <a:rPr lang="en-US" sz="2400" dirty="0"/>
              <a:t>what extent will it enhance the infrastructure for research and education, such as facilities, instrumentation, networks, and partnerships? </a:t>
            </a:r>
          </a:p>
          <a:p>
            <a:r>
              <a:rPr lang="en-US" sz="2400" dirty="0" smtClean="0"/>
              <a:t>Will </a:t>
            </a:r>
            <a:r>
              <a:rPr lang="en-US" sz="2400" dirty="0"/>
              <a:t>the results be disseminated broadly to enhance scientific and technological understanding? </a:t>
            </a:r>
          </a:p>
          <a:p>
            <a:r>
              <a:rPr lang="en-US" sz="2400" dirty="0" smtClean="0"/>
              <a:t>What </a:t>
            </a:r>
            <a:r>
              <a:rPr lang="en-US" sz="2400" dirty="0"/>
              <a:t>may be the benefits of the proposed activity to society?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57226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 Reviewers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this very seriously!</a:t>
            </a:r>
          </a:p>
          <a:p>
            <a:r>
              <a:rPr lang="en-US" dirty="0"/>
              <a:t>Choose people who know your work, but are not direct competitors. </a:t>
            </a:r>
          </a:p>
          <a:p>
            <a:r>
              <a:rPr lang="en-US" dirty="0"/>
              <a:t>Be aware of conflicts-of-interest (collaborators on past projects, post-doctoral advisors, etc.).</a:t>
            </a:r>
          </a:p>
          <a:p>
            <a:r>
              <a:rPr lang="en-US" dirty="0"/>
              <a:t>Cultivate reviewers</a:t>
            </a:r>
          </a:p>
          <a:p>
            <a:pPr lvl="1"/>
            <a:r>
              <a:rPr lang="en-US" dirty="0" smtClean="0"/>
              <a:t>Invite to </a:t>
            </a:r>
            <a:r>
              <a:rPr lang="en-US" dirty="0"/>
              <a:t>give </a:t>
            </a:r>
            <a:r>
              <a:rPr lang="en-US" dirty="0" smtClean="0"/>
              <a:t>a department seminar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170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Write &amp; submit the proposal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Proposal content=subject </a:t>
            </a:r>
            <a:r>
              <a:rPr lang="en-US" dirty="0"/>
              <a:t>of this afternoon’s session.</a:t>
            </a:r>
          </a:p>
        </p:txBody>
      </p:sp>
    </p:spTree>
    <p:extLst>
      <p:ext uri="{BB962C8B-B14F-4D97-AF65-F5344CB8AC3E}">
        <p14:creationId xmlns:p14="http://schemas.microsoft.com/office/powerpoint/2010/main" xmlns="" val="56965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NSF Review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r>
              <a:rPr lang="en-US" sz="2400" dirty="0"/>
              <a:t>Program Officer</a:t>
            </a:r>
          </a:p>
          <a:p>
            <a:pPr lvl="1"/>
            <a:r>
              <a:rPr lang="en-US" sz="2000" dirty="0"/>
              <a:t>Checks to make sure it meets basic criteria</a:t>
            </a:r>
          </a:p>
          <a:p>
            <a:r>
              <a:rPr lang="en-US" sz="2400" dirty="0"/>
              <a:t>“Peer” Mail Reviews (people like you!)</a:t>
            </a:r>
          </a:p>
          <a:p>
            <a:pPr lvl="1"/>
            <a:r>
              <a:rPr lang="en-US" sz="2000" dirty="0" smtClean="0"/>
              <a:t>Numbers </a:t>
            </a:r>
            <a:r>
              <a:rPr lang="en-US" sz="2000" dirty="0"/>
              <a:t>AND comments important</a:t>
            </a:r>
          </a:p>
          <a:p>
            <a:r>
              <a:rPr lang="en-US" sz="2400" dirty="0"/>
              <a:t>Program Officer</a:t>
            </a:r>
          </a:p>
          <a:p>
            <a:pPr lvl="1"/>
            <a:r>
              <a:rPr lang="en-US" sz="2000" dirty="0"/>
              <a:t>Decides on which proposals to have panel consider.</a:t>
            </a:r>
          </a:p>
          <a:p>
            <a:r>
              <a:rPr lang="en-US" sz="2400" dirty="0"/>
              <a:t>Panel</a:t>
            </a:r>
          </a:p>
          <a:p>
            <a:pPr lvl="1"/>
            <a:r>
              <a:rPr lang="en-US" sz="2000" dirty="0"/>
              <a:t>Provides additional feedback for program.</a:t>
            </a:r>
          </a:p>
          <a:p>
            <a:pPr lvl="1"/>
            <a:r>
              <a:rPr lang="en-US" sz="2000" dirty="0"/>
              <a:t>Often helps rank proposals.</a:t>
            </a:r>
          </a:p>
          <a:p>
            <a:pPr lvl="1"/>
            <a:r>
              <a:rPr lang="en-US" sz="2000" dirty="0"/>
              <a:t>Some programs (AGS in NSF) do not use </a:t>
            </a:r>
            <a:r>
              <a:rPr lang="en-US" sz="2000" dirty="0" smtClean="0"/>
              <a:t>panels, some do not use mail reviews</a:t>
            </a:r>
            <a:endParaRPr lang="en-US" sz="2000" dirty="0"/>
          </a:p>
          <a:p>
            <a:r>
              <a:rPr lang="en-US" sz="2400" dirty="0"/>
              <a:t>Program Officer</a:t>
            </a:r>
          </a:p>
          <a:p>
            <a:pPr lvl="1"/>
            <a:r>
              <a:rPr lang="en-US" sz="2000" dirty="0"/>
              <a:t>Makes the funding decision.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66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MISC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Volunteer to review and learn from the experience </a:t>
            </a:r>
          </a:p>
          <a:p>
            <a:r>
              <a:rPr lang="en-US" dirty="0"/>
              <a:t>Ask a SUCCESSFUL senior colleague for </a:t>
            </a:r>
            <a:r>
              <a:rPr lang="en-US" dirty="0" smtClean="0"/>
              <a:t>pre-review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Decline (&amp; Resubmission)</a:t>
            </a:r>
            <a:endParaRPr lang="en-US" dirty="0"/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839200" cy="4343400"/>
          </a:xfrm>
        </p:spPr>
        <p:txBody>
          <a:bodyPr/>
          <a:lstStyle/>
          <a:p>
            <a:r>
              <a:rPr lang="en-US" sz="2800" dirty="0" smtClean="0"/>
              <a:t>It </a:t>
            </a:r>
            <a:r>
              <a:rPr lang="en-US" sz="2800" dirty="0"/>
              <a:t>happens to everyone except those who don’t apply</a:t>
            </a:r>
          </a:p>
          <a:p>
            <a:r>
              <a:rPr lang="en-US" sz="2800" dirty="0" smtClean="0"/>
              <a:t>Success </a:t>
            </a:r>
            <a:r>
              <a:rPr lang="en-US" sz="2800" dirty="0"/>
              <a:t>rates are typically 10-30%</a:t>
            </a:r>
          </a:p>
          <a:p>
            <a:pPr lvl="1"/>
            <a:r>
              <a:rPr lang="en-US" sz="2400" dirty="0"/>
              <a:t>But, many of these are resubmissions, </a:t>
            </a:r>
            <a:r>
              <a:rPr lang="en-US" sz="2400" dirty="0" smtClean="0"/>
              <a:t>so…Resubmissions </a:t>
            </a:r>
            <a:r>
              <a:rPr lang="en-US" sz="2400" dirty="0"/>
              <a:t>are the norm! </a:t>
            </a:r>
            <a:endParaRPr lang="en-US" sz="2400" dirty="0" smtClean="0"/>
          </a:p>
          <a:p>
            <a:r>
              <a:rPr lang="en-US" dirty="0"/>
              <a:t>Learn from it. </a:t>
            </a:r>
          </a:p>
          <a:p>
            <a:pPr lvl="1"/>
            <a:r>
              <a:rPr lang="en-US" sz="2400" dirty="0"/>
              <a:t>Take reviewer comments seriously (just like a paper)</a:t>
            </a:r>
          </a:p>
          <a:p>
            <a:pPr lvl="1"/>
            <a:r>
              <a:rPr lang="en-US" sz="2400" dirty="0" smtClean="0"/>
              <a:t>If </a:t>
            </a:r>
            <a:r>
              <a:rPr lang="en-US" sz="2400" dirty="0"/>
              <a:t>they don’t understand something, assume you didn’t explain it well enough</a:t>
            </a:r>
          </a:p>
          <a:p>
            <a:r>
              <a:rPr lang="en-US" dirty="0" smtClean="0"/>
              <a:t>Be </a:t>
            </a:r>
            <a:r>
              <a:rPr lang="en-US" dirty="0"/>
              <a:t>persistent, but know when it is time to move on</a:t>
            </a:r>
          </a:p>
          <a:p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909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Choose project(s) carefully</a:t>
            </a:r>
          </a:p>
        </p:txBody>
      </p:sp>
      <p:sp>
        <p:nvSpPr>
          <p:cNvPr id="5570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It takes as much time to do research on a problem of low importance/interest as one that is of high interest/importance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Cultivate interesting and important ideas </a:t>
            </a:r>
            <a:r>
              <a:rPr lang="en-US" sz="2400" dirty="0" smtClean="0"/>
              <a:t>Collect </a:t>
            </a:r>
            <a:r>
              <a:rPr lang="en-US" sz="2400" dirty="0"/>
              <a:t>ideas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 time for review, winnowing and sorting, revision and improvement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Consider institutional expectations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Build on institutional strengths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Consider a collaboration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 a portfolio</a:t>
            </a:r>
          </a:p>
        </p:txBody>
      </p:sp>
      <p:sp>
        <p:nvSpPr>
          <p:cNvPr id="556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Use </a:t>
            </a:r>
            <a:r>
              <a:rPr lang="en-US" sz="2800" dirty="0"/>
              <a:t>smaller grants to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Build your experience &amp; capabilities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Collect preliminary data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Build confidence in your </a:t>
            </a:r>
            <a:r>
              <a:rPr lang="en-US" sz="2400" dirty="0" smtClean="0"/>
              <a:t>capabilities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Mixture of complementary sources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Federal, State, Private or Industry or Foundation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Set realistic goals for # &amp; type of proposal submissions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It worked for me to set productivity ‘rules’ and stick to them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Sources of support are varied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Find the organization or agency with which your project goals align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 kind, barter, scavenge, etc. can help extend available funds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Ask successful senior colleagues ‘who funded it?’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Within the institution, at funding agencies, at professional meetings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Encourage </a:t>
            </a:r>
            <a:r>
              <a:rPr lang="en-US" sz="2800" dirty="0"/>
              <a:t>research students to apply for research funds – success is good for both of you!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 the groundwork</a:t>
            </a:r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People </a:t>
            </a:r>
            <a:r>
              <a:rPr lang="en-US" sz="2800" dirty="0"/>
              <a:t>(reviewers, panel members, program directors) need to know &amp; recognize what YOU </a:t>
            </a:r>
            <a:r>
              <a:rPr lang="en-US" sz="2800" dirty="0" smtClean="0"/>
              <a:t>do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E.g. Presentations &amp; technical meeting sessions, publications, etc.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WAVE YOUR OWN FLAG, when appropriate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Complete key </a:t>
            </a:r>
            <a:r>
              <a:rPr lang="en-US" sz="2800" dirty="0"/>
              <a:t>preliminary </a:t>
            </a:r>
            <a:r>
              <a:rPr lang="en-US" sz="2800" dirty="0" smtClean="0"/>
              <a:t>work (e.g</a:t>
            </a:r>
            <a:r>
              <a:rPr lang="en-US" sz="2800" dirty="0"/>
              <a:t>. proof of </a:t>
            </a:r>
            <a:r>
              <a:rPr lang="en-US" sz="2800" dirty="0" smtClean="0"/>
              <a:t>concept)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with your students – of course (ex of a two-for, see next)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  <p:grpSp>
        <p:nvGrpSpPr>
          <p:cNvPr id="560134" name="Group 6"/>
          <p:cNvGrpSpPr>
            <a:grpSpLocks/>
          </p:cNvGrpSpPr>
          <p:nvPr/>
        </p:nvGrpSpPr>
        <p:grpSpPr bwMode="auto">
          <a:xfrm>
            <a:off x="7620000" y="3505200"/>
            <a:ext cx="1219200" cy="1447800"/>
            <a:chOff x="4704" y="2496"/>
            <a:chExt cx="768" cy="912"/>
          </a:xfrm>
        </p:grpSpPr>
        <p:sp>
          <p:nvSpPr>
            <p:cNvPr id="560132" name="AutoShape 4"/>
            <p:cNvSpPr>
              <a:spLocks noChangeArrowheads="1"/>
            </p:cNvSpPr>
            <p:nvPr/>
          </p:nvSpPr>
          <p:spPr bwMode="auto">
            <a:xfrm rot="1196664">
              <a:off x="4944" y="2544"/>
              <a:ext cx="528" cy="48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0133" name="Line 5"/>
            <p:cNvSpPr>
              <a:spLocks noChangeShapeType="1"/>
            </p:cNvSpPr>
            <p:nvPr/>
          </p:nvSpPr>
          <p:spPr bwMode="auto">
            <a:xfrm flipH="1">
              <a:off x="4704" y="2496"/>
              <a:ext cx="288" cy="91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0135" name="Group 7"/>
          <p:cNvGrpSpPr>
            <a:grpSpLocks/>
          </p:cNvGrpSpPr>
          <p:nvPr/>
        </p:nvGrpSpPr>
        <p:grpSpPr bwMode="auto">
          <a:xfrm flipH="1">
            <a:off x="6705600" y="3429000"/>
            <a:ext cx="1219200" cy="1447800"/>
            <a:chOff x="4704" y="2496"/>
            <a:chExt cx="768" cy="912"/>
          </a:xfrm>
        </p:grpSpPr>
        <p:sp>
          <p:nvSpPr>
            <p:cNvPr id="560136" name="AutoShape 8"/>
            <p:cNvSpPr>
              <a:spLocks noChangeArrowheads="1"/>
            </p:cNvSpPr>
            <p:nvPr/>
          </p:nvSpPr>
          <p:spPr bwMode="auto">
            <a:xfrm rot="1196664">
              <a:off x="4944" y="2544"/>
              <a:ext cx="528" cy="480"/>
            </a:xfrm>
            <a:prstGeom prst="wave">
              <a:avLst>
                <a:gd name="adj1" fmla="val 13005"/>
                <a:gd name="adj2" fmla="val 0"/>
              </a:avLst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0137" name="Line 9"/>
            <p:cNvSpPr>
              <a:spLocks noChangeShapeType="1"/>
            </p:cNvSpPr>
            <p:nvPr/>
          </p:nvSpPr>
          <p:spPr bwMode="auto">
            <a:xfrm flipH="1">
              <a:off x="4704" y="2496"/>
              <a:ext cx="288" cy="91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Synergy</a:t>
            </a:r>
            <a:endParaRPr lang="en-US" dirty="0"/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86800" cy="4343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Balance time spent on </a:t>
            </a:r>
            <a:r>
              <a:rPr lang="en-US" sz="2800" i="1" dirty="0"/>
              <a:t>complementary</a:t>
            </a:r>
            <a:r>
              <a:rPr lang="en-US" sz="2800" dirty="0"/>
              <a:t> activities of research, dissemination (</a:t>
            </a:r>
            <a:r>
              <a:rPr lang="en-US" sz="2800" dirty="0" smtClean="0"/>
              <a:t>pubs &amp; presentations</a:t>
            </a:r>
            <a:r>
              <a:rPr lang="en-US" sz="2800" dirty="0"/>
              <a:t>) &amp; </a:t>
            </a:r>
            <a:r>
              <a:rPr lang="en-US" sz="2800" dirty="0" smtClean="0"/>
              <a:t>proposals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Be strategic about professional synergy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Build upon </a:t>
            </a:r>
            <a:r>
              <a:rPr lang="en-US" sz="2400" dirty="0" smtClean="0"/>
              <a:t>previous </a:t>
            </a:r>
            <a:r>
              <a:rPr lang="en-US" sz="2400" dirty="0"/>
              <a:t>papers </a:t>
            </a:r>
            <a:r>
              <a:rPr lang="en-US" sz="2400" dirty="0" smtClean="0"/>
              <a:t>when writing proposals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Use parts of </a:t>
            </a:r>
            <a:r>
              <a:rPr lang="en-US" sz="2400" dirty="0" smtClean="0"/>
              <a:t>proposals </a:t>
            </a:r>
            <a:r>
              <a:rPr lang="en-US" sz="2400" dirty="0"/>
              <a:t>in </a:t>
            </a:r>
            <a:r>
              <a:rPr lang="en-US" sz="2400" dirty="0" smtClean="0"/>
              <a:t>papers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Organize a graduate </a:t>
            </a:r>
            <a:r>
              <a:rPr lang="en-US" sz="2400" dirty="0"/>
              <a:t>or senior undergraduate </a:t>
            </a:r>
            <a:r>
              <a:rPr lang="en-US" sz="2400" dirty="0" smtClean="0"/>
              <a:t>seminar on your topic to stay up to date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Key </a:t>
            </a:r>
            <a:r>
              <a:rPr lang="en-US" sz="2400" dirty="0"/>
              <a:t>preliminary work </a:t>
            </a:r>
            <a:r>
              <a:rPr lang="en-US" sz="2400" dirty="0" smtClean="0"/>
              <a:t>can be the subject of a student project or thesis that leads to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Conference presentation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Manuscript draft </a:t>
            </a:r>
          </a:p>
          <a:p>
            <a:pPr lvl="2">
              <a:lnSpc>
                <a:spcPct val="80000"/>
              </a:lnSpc>
            </a:pPr>
            <a:r>
              <a:rPr lang="en-US" sz="2000" dirty="0" smtClean="0"/>
              <a:t>And, new proposal! </a:t>
            </a:r>
            <a:endParaRPr lang="en-US" sz="2000" dirty="0"/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Align </a:t>
            </a:r>
            <a:r>
              <a:rPr lang="en-US" sz="2800" dirty="0"/>
              <a:t>your advising with your research when possible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E.g., senior thesis; class assignments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People </a:t>
            </a:r>
            <a:r>
              <a:rPr lang="en-US" sz="2800" dirty="0"/>
              <a:t>(reviewers, panel members, program directors) need to know &amp; recognize what YOU do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WAVE YOUR OWN FLAG, when appropriate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Complete key </a:t>
            </a:r>
            <a:r>
              <a:rPr lang="en-US" sz="2800" dirty="0"/>
              <a:t>preliminary </a:t>
            </a:r>
            <a:r>
              <a:rPr lang="en-US" sz="2800" dirty="0" smtClean="0"/>
              <a:t>work (e.g</a:t>
            </a:r>
            <a:r>
              <a:rPr lang="en-US" sz="2800" dirty="0"/>
              <a:t>. proof of </a:t>
            </a:r>
            <a:r>
              <a:rPr lang="en-US" sz="2800" dirty="0" smtClean="0"/>
              <a:t>concept) with your students – of course!</a:t>
            </a: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81856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 the program</a:t>
            </a:r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What types of projects are funded?</a:t>
            </a:r>
          </a:p>
          <a:p>
            <a:pPr>
              <a:lnSpc>
                <a:spcPct val="90000"/>
              </a:lnSpc>
            </a:pPr>
            <a:r>
              <a:rPr lang="en-US" dirty="0"/>
              <a:t>What is the typical project budget? new investigator budget?</a:t>
            </a:r>
          </a:p>
          <a:p>
            <a:pPr>
              <a:lnSpc>
                <a:spcPct val="90000"/>
              </a:lnSpc>
            </a:pPr>
            <a:r>
              <a:rPr lang="en-US" dirty="0"/>
              <a:t>Request successful proposal example(s) from senior colleague(s)</a:t>
            </a:r>
          </a:p>
          <a:p>
            <a:pPr>
              <a:lnSpc>
                <a:spcPct val="90000"/>
              </a:lnSpc>
            </a:pPr>
            <a:r>
              <a:rPr lang="en-US" dirty="0"/>
              <a:t>Who are the reviewers? Volunteer to review</a:t>
            </a:r>
          </a:p>
          <a:p>
            <a:pPr>
              <a:lnSpc>
                <a:spcPct val="90000"/>
              </a:lnSpc>
            </a:pPr>
            <a:r>
              <a:rPr lang="en-US" dirty="0"/>
              <a:t>Who makes support decisions</a:t>
            </a:r>
            <a:r>
              <a:rPr lang="en-US" dirty="0" smtClean="0"/>
              <a:t>?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Contact the program officer when it makes sense to do so.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 successful program officer &amp; her/his role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610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Is a scholar in your field </a:t>
            </a:r>
            <a:r>
              <a:rPr lang="en-US" sz="2400" dirty="0" smtClean="0"/>
              <a:t>(usually) who </a:t>
            </a:r>
            <a:r>
              <a:rPr lang="en-US" sz="2400" dirty="0"/>
              <a:t>knows everybody &amp; is formative in directing the scholarship of your </a:t>
            </a:r>
            <a:r>
              <a:rPr lang="en-US" sz="2400" dirty="0" smtClean="0"/>
              <a:t>profession. May be permanent or temporary.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Coordinates </a:t>
            </a:r>
            <a:r>
              <a:rPr lang="en-US" sz="2400" dirty="0"/>
              <a:t>&amp; runs the review process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Executes and/or makes funding decisions, depending upon agency policies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contrast ACF vs. NSF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Oversees grants, budgets, etc.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Solicits and facilitates highly competitive proposals for new </a:t>
            </a:r>
            <a:r>
              <a:rPr lang="en-US" sz="2400" dirty="0" smtClean="0"/>
              <a:t>ideas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Advocates for your field in competition with other research areas and budget priorities.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Is </a:t>
            </a:r>
            <a:r>
              <a:rPr lang="en-US" sz="2400" dirty="0"/>
              <a:t>a busy professional &amp; IS HUMAN!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Questions </a:t>
            </a:r>
            <a:r>
              <a:rPr lang="en-US" sz="4000" dirty="0" smtClean="0"/>
              <a:t>to ask the Program Officer</a:t>
            </a:r>
            <a:endParaRPr lang="en-US" sz="4000" dirty="0"/>
          </a:p>
        </p:txBody>
      </p:sp>
      <p:sp>
        <p:nvSpPr>
          <p:cNvPr id="566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915400" cy="4953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(After doing your homework)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Does your program fund this [previously described] type of research?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What are the program </a:t>
            </a:r>
            <a:r>
              <a:rPr lang="en-US" sz="2400" dirty="0" smtClean="0"/>
              <a:t>budget and success rate? How many proposals are typical in a competition?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What is the typical size of a successful ‘new investigator’ project in this program?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What is the review and decision making process in this program?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Are there special programs for which I qualify and how can I be considered for them?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Are you aware of other agencies or organizations that fund this kind of project?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esty">
  <a:themeElements>
    <a:clrScheme name="Zesty 15">
      <a:dk1>
        <a:srgbClr val="080808"/>
      </a:dk1>
      <a:lt1>
        <a:srgbClr val="080808"/>
      </a:lt1>
      <a:dk2>
        <a:srgbClr val="000066"/>
      </a:dk2>
      <a:lt2>
        <a:srgbClr val="FFFFFF"/>
      </a:lt2>
      <a:accent1>
        <a:srgbClr val="3366FF"/>
      </a:accent1>
      <a:accent2>
        <a:srgbClr val="080808"/>
      </a:accent2>
      <a:accent3>
        <a:srgbClr val="AAAAB8"/>
      </a:accent3>
      <a:accent4>
        <a:srgbClr val="060606"/>
      </a:accent4>
      <a:accent5>
        <a:srgbClr val="ADB8FF"/>
      </a:accent5>
      <a:accent6>
        <a:srgbClr val="060606"/>
      </a:accent6>
      <a:hlink>
        <a:srgbClr val="333399"/>
      </a:hlink>
      <a:folHlink>
        <a:srgbClr val="FF0066"/>
      </a:folHlink>
    </a:clrScheme>
    <a:fontScheme name="Zesty">
      <a:majorFont>
        <a:latin typeface="Arial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Zesty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C3399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ADCA"/>
        </a:accent5>
        <a:accent6>
          <a:srgbClr val="00005C"/>
        </a:accent6>
        <a:hlink>
          <a:srgbClr val="CC66FF"/>
        </a:hlink>
        <a:folHlink>
          <a:srgbClr val="66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3">
        <a:dk1>
          <a:srgbClr val="000000"/>
        </a:dk1>
        <a:lt1>
          <a:srgbClr val="FFFFFF"/>
        </a:lt1>
        <a:dk2>
          <a:srgbClr val="F8F8F8"/>
        </a:dk2>
        <a:lt2>
          <a:srgbClr val="336699"/>
        </a:lt2>
        <a:accent1>
          <a:srgbClr val="0099FF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AFF"/>
        </a:accent5>
        <a:accent6>
          <a:srgbClr val="2DB9B9"/>
        </a:accent6>
        <a:hlink>
          <a:srgbClr val="CC00CC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000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007300"/>
        </a:accent6>
        <a:hlink>
          <a:srgbClr val="FFFFFF"/>
        </a:hlink>
        <a:folHlink>
          <a:srgbClr val="00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5">
        <a:dk1>
          <a:srgbClr val="000000"/>
        </a:dk1>
        <a:lt1>
          <a:srgbClr val="FFFFCC"/>
        </a:lt1>
        <a:dk2>
          <a:srgbClr val="FFFFFF"/>
        </a:dk2>
        <a:lt2>
          <a:srgbClr val="C58051"/>
        </a:lt2>
        <a:accent1>
          <a:srgbClr val="99CC00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CAE2AA"/>
        </a:accent5>
        <a:accent6>
          <a:srgbClr val="730000"/>
        </a:accent6>
        <a:hlink>
          <a:srgbClr val="FF00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6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8F8F8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005CE7"/>
        </a:accent6>
        <a:hlink>
          <a:srgbClr val="FF0033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7">
        <a:dk1>
          <a:srgbClr val="0000CC"/>
        </a:dk1>
        <a:lt1>
          <a:srgbClr val="FFFF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0066"/>
        </a:accent2>
        <a:accent3>
          <a:srgbClr val="AAAAAA"/>
        </a:accent3>
        <a:accent4>
          <a:srgbClr val="DADADA"/>
        </a:accent4>
        <a:accent5>
          <a:srgbClr val="ADB8FF"/>
        </a:accent5>
        <a:accent6>
          <a:srgbClr val="00005C"/>
        </a:accent6>
        <a:hlink>
          <a:srgbClr val="333399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sty 8">
        <a:dk1>
          <a:srgbClr val="000000"/>
        </a:dk1>
        <a:lt1>
          <a:srgbClr val="FF9900"/>
        </a:lt1>
        <a:dk2>
          <a:srgbClr val="FFFFFF"/>
        </a:dk2>
        <a:lt2>
          <a:srgbClr val="000000"/>
        </a:lt2>
        <a:accent1>
          <a:srgbClr val="FF0000"/>
        </a:accent1>
        <a:accent2>
          <a:srgbClr val="800080"/>
        </a:accent2>
        <a:accent3>
          <a:srgbClr val="FFCAAA"/>
        </a:accent3>
        <a:accent4>
          <a:srgbClr val="000000"/>
        </a:accent4>
        <a:accent5>
          <a:srgbClr val="FFAAAA"/>
        </a:accent5>
        <a:accent6>
          <a:srgbClr val="730073"/>
        </a:accent6>
        <a:hlink>
          <a:srgbClr val="A50021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9">
        <a:dk1>
          <a:srgbClr val="000000"/>
        </a:dk1>
        <a:lt1>
          <a:srgbClr val="FFFFFF"/>
        </a:lt1>
        <a:dk2>
          <a:srgbClr val="FFFFFF"/>
        </a:dk2>
        <a:lt2>
          <a:srgbClr val="FF9900"/>
        </a:lt2>
        <a:accent1>
          <a:srgbClr val="FF0000"/>
        </a:accent1>
        <a:accent2>
          <a:srgbClr val="800080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730073"/>
        </a:accent6>
        <a:hlink>
          <a:srgbClr val="A50021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10">
        <a:dk1>
          <a:srgbClr val="0000CC"/>
        </a:dk1>
        <a:lt1>
          <a:srgbClr val="FFFFFF"/>
        </a:lt1>
        <a:dk2>
          <a:srgbClr val="000000"/>
        </a:dk2>
        <a:lt2>
          <a:srgbClr val="000066"/>
        </a:lt2>
        <a:accent1>
          <a:srgbClr val="3366FF"/>
        </a:accent1>
        <a:accent2>
          <a:srgbClr val="000066"/>
        </a:accent2>
        <a:accent3>
          <a:srgbClr val="AAAAAA"/>
        </a:accent3>
        <a:accent4>
          <a:srgbClr val="DADADA"/>
        </a:accent4>
        <a:accent5>
          <a:srgbClr val="ADB8FF"/>
        </a:accent5>
        <a:accent6>
          <a:srgbClr val="00005C"/>
        </a:accent6>
        <a:hlink>
          <a:srgbClr val="333399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sty 11">
        <a:dk1>
          <a:srgbClr val="0000CC"/>
        </a:dk1>
        <a:lt1>
          <a:srgbClr val="080808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0066"/>
        </a:accent2>
        <a:accent3>
          <a:srgbClr val="AAAAAA"/>
        </a:accent3>
        <a:accent4>
          <a:srgbClr val="060606"/>
        </a:accent4>
        <a:accent5>
          <a:srgbClr val="ADB8FF"/>
        </a:accent5>
        <a:accent6>
          <a:srgbClr val="00005C"/>
        </a:accent6>
        <a:hlink>
          <a:srgbClr val="333399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sty 12">
        <a:dk1>
          <a:srgbClr val="080808"/>
        </a:dk1>
        <a:lt1>
          <a:srgbClr val="080808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0066"/>
        </a:accent2>
        <a:accent3>
          <a:srgbClr val="AAAAAA"/>
        </a:accent3>
        <a:accent4>
          <a:srgbClr val="060606"/>
        </a:accent4>
        <a:accent5>
          <a:srgbClr val="ADB8FF"/>
        </a:accent5>
        <a:accent6>
          <a:srgbClr val="00005C"/>
        </a:accent6>
        <a:hlink>
          <a:srgbClr val="333399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sty 13">
        <a:dk1>
          <a:srgbClr val="080808"/>
        </a:dk1>
        <a:lt1>
          <a:srgbClr val="080808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0066"/>
        </a:accent2>
        <a:accent3>
          <a:srgbClr val="AAAAAA"/>
        </a:accent3>
        <a:accent4>
          <a:srgbClr val="060606"/>
        </a:accent4>
        <a:accent5>
          <a:srgbClr val="ADB8FF"/>
        </a:accent5>
        <a:accent6>
          <a:srgbClr val="00005C"/>
        </a:accent6>
        <a:hlink>
          <a:srgbClr val="333399"/>
        </a:hlink>
        <a:folHlink>
          <a:srgbClr val="FF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sty 14">
        <a:dk1>
          <a:srgbClr val="080808"/>
        </a:dk1>
        <a:lt1>
          <a:srgbClr val="080808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80808"/>
        </a:accent2>
        <a:accent3>
          <a:srgbClr val="AAAAAA"/>
        </a:accent3>
        <a:accent4>
          <a:srgbClr val="060606"/>
        </a:accent4>
        <a:accent5>
          <a:srgbClr val="ADB8FF"/>
        </a:accent5>
        <a:accent6>
          <a:srgbClr val="060606"/>
        </a:accent6>
        <a:hlink>
          <a:srgbClr val="333399"/>
        </a:hlink>
        <a:folHlink>
          <a:srgbClr val="FF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sty 15">
        <a:dk1>
          <a:srgbClr val="080808"/>
        </a:dk1>
        <a:lt1>
          <a:srgbClr val="080808"/>
        </a:lt1>
        <a:dk2>
          <a:srgbClr val="000066"/>
        </a:dk2>
        <a:lt2>
          <a:srgbClr val="FFFFFF"/>
        </a:lt2>
        <a:accent1>
          <a:srgbClr val="3366FF"/>
        </a:accent1>
        <a:accent2>
          <a:srgbClr val="080808"/>
        </a:accent2>
        <a:accent3>
          <a:srgbClr val="AAAAB8"/>
        </a:accent3>
        <a:accent4>
          <a:srgbClr val="060606"/>
        </a:accent4>
        <a:accent5>
          <a:srgbClr val="ADB8FF"/>
        </a:accent5>
        <a:accent6>
          <a:srgbClr val="060606"/>
        </a:accent6>
        <a:hlink>
          <a:srgbClr val="333399"/>
        </a:hlink>
        <a:folHlink>
          <a:srgbClr val="FF00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 97\Templates\Presentation Designs\ZESTY.POT</Template>
  <TotalTime>10007</TotalTime>
  <Words>1163</Words>
  <Application>Microsoft Office PowerPoint</Application>
  <PresentationFormat>On-screen Show (4:3)</PresentationFormat>
  <Paragraphs>134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Zesty</vt:lpstr>
      <vt:lpstr>Proposals &amp; Getting Funded  </vt:lpstr>
      <vt:lpstr>Choose project(s) carefully</vt:lpstr>
      <vt:lpstr>Build a portfolio</vt:lpstr>
      <vt:lpstr>Sources of support are varied</vt:lpstr>
      <vt:lpstr>Lay the groundwork</vt:lpstr>
      <vt:lpstr>Professional Synergy</vt:lpstr>
      <vt:lpstr>Know the program</vt:lpstr>
      <vt:lpstr>A successful program officer &amp; her/his role</vt:lpstr>
      <vt:lpstr>Questions to ask the Program Officer</vt:lpstr>
      <vt:lpstr>Slide 10</vt:lpstr>
      <vt:lpstr>Read the instructions &amp; review criteria</vt:lpstr>
      <vt:lpstr>NSF criteria: “Intellectual Merit”</vt:lpstr>
      <vt:lpstr>NSF Criteria: “Broader Impacts”</vt:lpstr>
      <vt:lpstr>Suggest Reviewers</vt:lpstr>
      <vt:lpstr>Write &amp; submit the proposal</vt:lpstr>
      <vt:lpstr>NSF Review Process</vt:lpstr>
      <vt:lpstr>MISC</vt:lpstr>
      <vt:lpstr>Decline (&amp; Resubmission)</vt:lpstr>
    </vt:vector>
  </TitlesOfParts>
  <Company>Dept. of Geology, WSU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Pollutant transport pathways from agricultural fields to surface waters: considering the problem at field and basin scales</dc:title>
  <dc:creator>Richelle Allen-King</dc:creator>
  <cp:lastModifiedBy>mbruckne</cp:lastModifiedBy>
  <cp:revision>290</cp:revision>
  <cp:lastPrinted>2002-03-10T20:03:54Z</cp:lastPrinted>
  <dcterms:created xsi:type="dcterms:W3CDTF">2001-01-17T17:15:40Z</dcterms:created>
  <dcterms:modified xsi:type="dcterms:W3CDTF">2012-06-08T23:00:19Z</dcterms:modified>
</cp:coreProperties>
</file>