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00" r:id="rId3"/>
    <p:sldId id="301" r:id="rId4"/>
    <p:sldId id="295" r:id="rId5"/>
    <p:sldId id="286" r:id="rId6"/>
    <p:sldId id="298" r:id="rId7"/>
    <p:sldId id="294" r:id="rId8"/>
    <p:sldId id="293" r:id="rId9"/>
    <p:sldId id="287" r:id="rId10"/>
    <p:sldId id="299" r:id="rId11"/>
    <p:sldId id="296" r:id="rId12"/>
    <p:sldId id="302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FF00"/>
    <a:srgbClr val="FF9900"/>
    <a:srgbClr val="FFFF99"/>
    <a:srgbClr val="66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27851-B292-4A24-B777-341099B2D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FCB33-DB7E-4387-9DAE-51CAD1D0D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8F23A-CFBD-4DF3-8D30-8AAB96103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A01061-C045-4A85-BF75-62FC6CD37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E21CDB-3018-427C-AF54-A86E7F6EB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C0FE06-6ADE-4274-903C-D302003B7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999FE2-9205-4861-89E6-B29B4C72B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8E61B-B116-46F6-8203-52216D7C2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12402-693C-4F3D-8F40-F55E61A7E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D389-5E04-41D8-BE03-664E4F847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FB5C4-C34D-4095-8C35-1AC025EBE6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81187-D1F8-4CA1-BB1D-41DE12398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5DFA0-B6A4-4376-A677-A81334FD7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5F931-C82E-4761-87A2-2B7B4A34B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3D92B-43C6-4E12-84BD-C0AEABD2F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2DDE-260E-425F-AE3F-B65A9A4EB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7C3E65-327A-47F1-B202-439925A866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2895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u="sng">
                <a:solidFill>
                  <a:srgbClr val="CC0000"/>
                </a:solidFill>
              </a:rPr>
              <a:t>Strategic Decisions:</a:t>
            </a:r>
          </a:p>
          <a:p>
            <a:pPr algn="ctr"/>
            <a:r>
              <a:rPr lang="en-US" sz="4400" b="1" u="sng">
                <a:solidFill>
                  <a:srgbClr val="CC0000"/>
                </a:solidFill>
              </a:rPr>
              <a:t>Elements of a Satisfying Life</a:t>
            </a:r>
            <a:endParaRPr lang="en-US"/>
          </a:p>
          <a:p>
            <a:pPr algn="ctr"/>
            <a:endParaRPr lang="en-US" sz="2400" b="1" i="1"/>
          </a:p>
          <a:p>
            <a:pPr algn="ctr"/>
            <a:r>
              <a:rPr lang="en-US" sz="3600" b="1" i="1"/>
              <a:t>Richard Yuretich</a:t>
            </a:r>
          </a:p>
          <a:p>
            <a:endParaRPr lang="en-US" b="1" i="1"/>
          </a:p>
          <a:p>
            <a:pPr algn="ctr"/>
            <a:endParaRPr lang="en-US"/>
          </a:p>
        </p:txBody>
      </p:sp>
      <p:pic>
        <p:nvPicPr>
          <p:cNvPr id="52235" name="Picture 11" descr="MCPE01475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389313"/>
            <a:ext cx="2959100" cy="3468687"/>
          </a:xfrm>
        </p:spPr>
      </p:pic>
      <p:pic>
        <p:nvPicPr>
          <p:cNvPr id="52236" name="Picture 12" descr="j019836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92850" y="3276600"/>
            <a:ext cx="2851150" cy="3581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Multitasking Myths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Human brain not wired for it.</a:t>
            </a:r>
          </a:p>
          <a:p>
            <a:pPr>
              <a:lnSpc>
                <a:spcPct val="90000"/>
              </a:lnSpc>
            </a:pPr>
            <a:r>
              <a:rPr lang="en-US" sz="2800"/>
              <a:t>Wastes more time than gains.</a:t>
            </a:r>
          </a:p>
          <a:p>
            <a:pPr>
              <a:lnSpc>
                <a:spcPct val="90000"/>
              </a:lnSpc>
            </a:pPr>
            <a:r>
              <a:rPr lang="en-US" sz="2800"/>
              <a:t>Leads to mindlessness</a:t>
            </a:r>
          </a:p>
          <a:p>
            <a:pPr>
              <a:lnSpc>
                <a:spcPct val="90000"/>
              </a:lnSpc>
            </a:pPr>
            <a:r>
              <a:rPr lang="en-US" sz="2800"/>
              <a:t>Successful people are not multi-taskers, but those who can focus for short intervals.</a:t>
            </a:r>
          </a:p>
        </p:txBody>
      </p:sp>
      <p:pic>
        <p:nvPicPr>
          <p:cNvPr id="75782" name="Picture 6" descr="MCj0230824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975" y="2212975"/>
            <a:ext cx="3603625" cy="38068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28600" y="2747963"/>
            <a:ext cx="8686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2400"/>
          </a:p>
          <a:p>
            <a:pPr algn="ctr">
              <a:tabLst>
                <a:tab pos="457200" algn="l"/>
              </a:tabLst>
            </a:pPr>
            <a:endParaRPr lang="en-US"/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Margins</a:t>
            </a:r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6096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Get to the airport early: 90 minutes!</a:t>
            </a:r>
          </a:p>
          <a:p>
            <a:pPr>
              <a:lnSpc>
                <a:spcPct val="90000"/>
              </a:lnSpc>
            </a:pPr>
            <a:r>
              <a:rPr lang="en-US" sz="2800"/>
              <a:t>Arrive at meetings 10 minutes ahead of time.</a:t>
            </a:r>
          </a:p>
          <a:p>
            <a:pPr>
              <a:lnSpc>
                <a:spcPct val="90000"/>
              </a:lnSpc>
            </a:pPr>
            <a:r>
              <a:rPr lang="en-US" sz="2800"/>
              <a:t>Leave spaces in your calendar before and after events.</a:t>
            </a:r>
          </a:p>
          <a:p>
            <a:pPr>
              <a:lnSpc>
                <a:spcPct val="90000"/>
              </a:lnSpc>
            </a:pPr>
            <a:r>
              <a:rPr lang="en-US" sz="2800"/>
              <a:t>Build in preparation time.</a:t>
            </a:r>
          </a:p>
          <a:p>
            <a:pPr>
              <a:lnSpc>
                <a:spcPct val="90000"/>
              </a:lnSpc>
            </a:pPr>
            <a:r>
              <a:rPr lang="en-US" sz="2800"/>
              <a:t>Build in follow-up and clean-up time.</a:t>
            </a:r>
          </a:p>
          <a:p>
            <a:pPr>
              <a:lnSpc>
                <a:spcPct val="90000"/>
              </a:lnSpc>
            </a:pPr>
            <a:r>
              <a:rPr lang="en-US" sz="2800"/>
              <a:t>Always keep some time unstructured.</a:t>
            </a:r>
          </a:p>
        </p:txBody>
      </p:sp>
      <p:pic>
        <p:nvPicPr>
          <p:cNvPr id="65548" name="Picture 12" descr="j03101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7725" y="3200400"/>
            <a:ext cx="3216275" cy="3657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5105400" y="609600"/>
            <a:ext cx="3810000" cy="2087563"/>
          </a:xfrm>
        </p:spPr>
        <p:txBody>
          <a:bodyPr/>
          <a:lstStyle/>
          <a:p>
            <a:r>
              <a:rPr lang="en-US"/>
              <a:t>“Available to Promise”</a:t>
            </a:r>
          </a:p>
        </p:txBody>
      </p:sp>
      <p:pic>
        <p:nvPicPr>
          <p:cNvPr id="85000" name="Picture 8" descr="Available to Promise_Page_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979988" cy="6858000"/>
          </a:xfrm>
          <a:noFill/>
          <a:ln/>
        </p:spPr>
      </p:pic>
      <p:pic>
        <p:nvPicPr>
          <p:cNvPr id="85003" name="Picture 11" descr="MP900431826[1]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3713" y="3089275"/>
            <a:ext cx="3036887" cy="30368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28600" y="2747963"/>
            <a:ext cx="8686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2400"/>
          </a:p>
          <a:p>
            <a:pPr algn="ctr">
              <a:tabLst>
                <a:tab pos="457200" algn="l"/>
              </a:tabLst>
            </a:pPr>
            <a:endParaRPr lang="en-US"/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Work, Life, Tenure</a:t>
            </a:r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Work is an integral part of your life, but only part. Treat it as such.</a:t>
            </a:r>
          </a:p>
          <a:p>
            <a:pPr>
              <a:lnSpc>
                <a:spcPct val="90000"/>
              </a:lnSpc>
            </a:pPr>
            <a:r>
              <a:rPr lang="en-US" sz="2800"/>
              <a:t>Tenure is part of a natural trajectory of success.</a:t>
            </a:r>
          </a:p>
          <a:p>
            <a:pPr>
              <a:lnSpc>
                <a:spcPct val="90000"/>
              </a:lnSpc>
            </a:pPr>
            <a:r>
              <a:rPr lang="en-US" sz="2800"/>
              <a:t>Use plans to guide you in achieving your goals.</a:t>
            </a:r>
          </a:p>
        </p:txBody>
      </p:sp>
      <p:pic>
        <p:nvPicPr>
          <p:cNvPr id="66577" name="Picture 17" descr="MPj043728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3813" y="1600200"/>
            <a:ext cx="31257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CC0000"/>
                </a:solidFill>
              </a:rPr>
              <a:t>The Productive Environment Scorecard</a:t>
            </a:r>
            <a:r>
              <a:rPr lang="en-US" sz="4000" b="1">
                <a:solidFill>
                  <a:srgbClr val="CC0000"/>
                </a:solidFill>
                <a:latin typeface="Arial" charset="0"/>
                <a:cs typeface="Arial" charset="0"/>
              </a:rPr>
              <a:t>™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800"/>
              <a:t>Adapted from Meggin McIntosh, The Productivity Professor</a:t>
            </a:r>
            <a:r>
              <a:rPr lang="en-US" sz="2800">
                <a:latin typeface="Arial" charset="0"/>
                <a:cs typeface="Arial" charset="0"/>
              </a:rPr>
              <a:t>™</a:t>
            </a:r>
          </a:p>
          <a:p>
            <a:r>
              <a:rPr lang="en-US" sz="2800">
                <a:latin typeface="Arial" charset="0"/>
                <a:cs typeface="Arial" charset="0"/>
              </a:rPr>
              <a:t>Complete the survey honestly.</a:t>
            </a:r>
          </a:p>
        </p:txBody>
      </p:sp>
      <p:pic>
        <p:nvPicPr>
          <p:cNvPr id="79876" name="Picture 4" descr="MCj0295567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2514600"/>
            <a:ext cx="3074988" cy="38862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CC0000"/>
                </a:solidFill>
              </a:rPr>
              <a:t>The Productive Environment Scorecard</a:t>
            </a:r>
            <a:r>
              <a:rPr lang="en-US" sz="4000" b="1">
                <a:solidFill>
                  <a:srgbClr val="CC0000"/>
                </a:solidFill>
                <a:latin typeface="Arial" charset="0"/>
                <a:cs typeface="Arial" charset="0"/>
              </a:rPr>
              <a:t>™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105 -117: Congratulations! You’re a model for the rest of us!</a:t>
            </a:r>
          </a:p>
          <a:p>
            <a:pPr>
              <a:lnSpc>
                <a:spcPct val="90000"/>
              </a:lnSpc>
            </a:pPr>
            <a:r>
              <a:rPr lang="en-US" sz="2800"/>
              <a:t>79-104: You’re on the right track, but there’s room for improvement.</a:t>
            </a:r>
          </a:p>
          <a:p>
            <a:pPr>
              <a:lnSpc>
                <a:spcPct val="90000"/>
              </a:lnSpc>
            </a:pPr>
            <a:r>
              <a:rPr lang="en-US" sz="2800"/>
              <a:t>53-78: You’re frequently stressed and have a sense that you’re not being as effective as you want to be (and need to be).</a:t>
            </a:r>
          </a:p>
          <a:p>
            <a:pPr>
              <a:lnSpc>
                <a:spcPct val="90000"/>
              </a:lnSpc>
            </a:pPr>
            <a:r>
              <a:rPr lang="en-US" sz="2800"/>
              <a:t>27-52: Disaster is looming if changes are not made soon!</a:t>
            </a:r>
          </a:p>
          <a:p>
            <a:pPr>
              <a:lnSpc>
                <a:spcPct val="90000"/>
              </a:lnSpc>
            </a:pPr>
            <a:r>
              <a:rPr lang="en-US" sz="2800"/>
              <a:t>&lt; 26: Get help immediately!</a:t>
            </a:r>
          </a:p>
          <a:p>
            <a:pPr>
              <a:lnSpc>
                <a:spcPct val="90000"/>
              </a:lnSpc>
            </a:pPr>
            <a:endParaRPr lang="en-US" sz="2800">
              <a:latin typeface="Arial" charset="0"/>
              <a:cs typeface="Arial" charset="0"/>
            </a:endParaRPr>
          </a:p>
        </p:txBody>
      </p:sp>
      <p:pic>
        <p:nvPicPr>
          <p:cNvPr id="81925" name="Picture 5" descr="MCj03663940000[1]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4648200"/>
            <a:ext cx="1731963" cy="22098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153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>
                <a:solidFill>
                  <a:srgbClr val="CC0000"/>
                </a:solidFill>
              </a:rPr>
              <a:t>Time and Task Management</a:t>
            </a:r>
          </a:p>
          <a:p>
            <a:pPr algn="ctr"/>
            <a:endParaRPr lang="en-US" sz="2400" b="1" u="sng"/>
          </a:p>
          <a:p>
            <a:endParaRPr lang="en-US" b="1" i="1"/>
          </a:p>
          <a:p>
            <a:endParaRPr lang="en-US" b="1" i="1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2747963"/>
            <a:ext cx="8686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2400"/>
          </a:p>
          <a:p>
            <a:pPr algn="ctr">
              <a:tabLst>
                <a:tab pos="457200" algn="l"/>
              </a:tabLst>
            </a:pPr>
            <a:endParaRPr lang="en-US"/>
          </a:p>
        </p:txBody>
      </p:sp>
      <p:pic>
        <p:nvPicPr>
          <p:cNvPr id="64518" name="Picture 6" descr="BowronReflection8x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3781425" cy="4724400"/>
          </a:xfrm>
          <a:prstGeom prst="rect">
            <a:avLst/>
          </a:prstGeom>
          <a:noFill/>
        </p:spPr>
      </p:pic>
      <p:sp>
        <p:nvSpPr>
          <p:cNvPr id="64520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400" b="1"/>
              <a:t>CALM</a:t>
            </a:r>
          </a:p>
          <a:p>
            <a:pPr>
              <a:lnSpc>
                <a:spcPct val="90000"/>
              </a:lnSpc>
            </a:pPr>
            <a:r>
              <a:rPr lang="en-US" sz="4000" b="1"/>
              <a:t>C</a:t>
            </a:r>
            <a:r>
              <a:rPr lang="en-US" sz="2400"/>
              <a:t>lear your clutter (physical and mental)</a:t>
            </a:r>
          </a:p>
          <a:p>
            <a:pPr>
              <a:lnSpc>
                <a:spcPct val="90000"/>
              </a:lnSpc>
            </a:pPr>
            <a:r>
              <a:rPr lang="en-US" sz="4000" b="1"/>
              <a:t>A</a:t>
            </a:r>
            <a:r>
              <a:rPr lang="en-US" sz="2400"/>
              <a:t>dmit and announce that you can’t do it all</a:t>
            </a:r>
          </a:p>
          <a:p>
            <a:pPr>
              <a:lnSpc>
                <a:spcPct val="90000"/>
              </a:lnSpc>
            </a:pPr>
            <a:r>
              <a:rPr lang="en-US" sz="4000" b="1"/>
              <a:t>L</a:t>
            </a:r>
            <a:r>
              <a:rPr lang="en-US" sz="2400"/>
              <a:t>earn to let go</a:t>
            </a:r>
          </a:p>
          <a:p>
            <a:pPr>
              <a:lnSpc>
                <a:spcPct val="90000"/>
              </a:lnSpc>
            </a:pPr>
            <a:r>
              <a:rPr lang="en-US" sz="4000" b="1"/>
              <a:t>M</a:t>
            </a:r>
            <a:r>
              <a:rPr lang="en-US" sz="2400"/>
              <a:t>aximize what is most meaningful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2747963"/>
            <a:ext cx="8686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2400"/>
          </a:p>
          <a:p>
            <a:pPr algn="ctr">
              <a:tabLst>
                <a:tab pos="457200" algn="l"/>
              </a:tabLst>
            </a:pPr>
            <a:endParaRPr lang="en-US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Dealing with Clutter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Clutter is anything that has no current value, merit, or use.</a:t>
            </a:r>
          </a:p>
          <a:p>
            <a:r>
              <a:rPr lang="en-US" sz="2800"/>
              <a:t>Clutter is clutter no matter where it is.</a:t>
            </a:r>
          </a:p>
          <a:p>
            <a:r>
              <a:rPr lang="en-US" sz="2800" b="1" i="1"/>
              <a:t>Clutter is postponed decisions.</a:t>
            </a:r>
          </a:p>
        </p:txBody>
      </p:sp>
      <p:pic>
        <p:nvPicPr>
          <p:cNvPr id="55311" name="Picture 15" descr="j02340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70500" y="1600200"/>
            <a:ext cx="3438525" cy="3810000"/>
          </a:xfrm>
        </p:spPr>
      </p:pic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743200" y="5486400"/>
            <a:ext cx="640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0000"/>
                </a:solidFill>
              </a:rPr>
              <a:t>80-90% of paper in a file cabinet will never be accessed again (for computer files, it’s more like 99%)!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28600" y="2747963"/>
            <a:ext cx="8686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2400"/>
          </a:p>
          <a:p>
            <a:pPr algn="ctr">
              <a:tabLst>
                <a:tab pos="457200" algn="l"/>
              </a:tabLst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Dealing with Clutter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“What is the worst possible thing that could happen if I get rid of this?”</a:t>
            </a:r>
          </a:p>
          <a:p>
            <a:pPr>
              <a:lnSpc>
                <a:spcPct val="90000"/>
              </a:lnSpc>
            </a:pPr>
            <a:r>
              <a:rPr lang="en-US" sz="2800"/>
              <a:t>“Can I get this information somewhere else?”</a:t>
            </a:r>
          </a:p>
          <a:p>
            <a:pPr>
              <a:lnSpc>
                <a:spcPct val="90000"/>
              </a:lnSpc>
            </a:pPr>
            <a:r>
              <a:rPr lang="en-US" sz="2800" b="1" i="1"/>
              <a:t>Time spent on organizing will be repaid </a:t>
            </a:r>
            <a:r>
              <a:rPr lang="en-US" sz="2800" b="1" i="1" u="sng"/>
              <a:t>with interest.</a:t>
            </a:r>
          </a:p>
        </p:txBody>
      </p:sp>
      <p:pic>
        <p:nvPicPr>
          <p:cNvPr id="70664" name="Picture 8" descr="MPj043732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6175" y="1295400"/>
            <a:ext cx="3403600" cy="5105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8600" y="2747963"/>
            <a:ext cx="8686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2400"/>
          </a:p>
          <a:p>
            <a:pPr algn="ctr">
              <a:tabLst>
                <a:tab pos="457200" algn="l"/>
              </a:tabLst>
            </a:pPr>
            <a:endParaRPr lang="en-US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Interruptions</a:t>
            </a:r>
          </a:p>
        </p:txBody>
      </p:sp>
      <p:sp>
        <p:nvSpPr>
          <p:cNvPr id="6350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Self-Interruption is the greatest distraction</a:t>
            </a:r>
          </a:p>
          <a:p>
            <a:pPr>
              <a:lnSpc>
                <a:spcPct val="90000"/>
              </a:lnSpc>
            </a:pPr>
            <a:r>
              <a:rPr lang="en-US" sz="2800"/>
              <a:t>Don’t do it now – write it down!</a:t>
            </a:r>
          </a:p>
          <a:p>
            <a:pPr>
              <a:lnSpc>
                <a:spcPct val="90000"/>
              </a:lnSpc>
            </a:pPr>
            <a:r>
              <a:rPr lang="en-US" sz="2800"/>
              <a:t>Close your door when you want to work in peace.</a:t>
            </a:r>
          </a:p>
          <a:p>
            <a:pPr>
              <a:lnSpc>
                <a:spcPct val="90000"/>
              </a:lnSpc>
            </a:pPr>
            <a:r>
              <a:rPr lang="en-US" sz="2800"/>
              <a:t>You don’t have to answer that phone or respond to that email message!</a:t>
            </a:r>
          </a:p>
        </p:txBody>
      </p:sp>
      <p:pic>
        <p:nvPicPr>
          <p:cNvPr id="63504" name="Picture 16" descr="MCBS01260_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1981200"/>
            <a:ext cx="3713163" cy="4343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28600" y="2747963"/>
            <a:ext cx="8686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2400"/>
          </a:p>
          <a:p>
            <a:pPr algn="ctr">
              <a:tabLst>
                <a:tab pos="457200" algn="l"/>
              </a:tabLst>
            </a:pPr>
            <a:endParaRPr lang="en-US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Managing E-mail</a:t>
            </a:r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43000"/>
            <a:ext cx="4953000" cy="4525963"/>
          </a:xfrm>
        </p:spPr>
        <p:txBody>
          <a:bodyPr/>
          <a:lstStyle/>
          <a:p>
            <a:r>
              <a:rPr lang="en-US" sz="2800"/>
              <a:t>Turn off the automatic notification!</a:t>
            </a:r>
          </a:p>
          <a:p>
            <a:r>
              <a:rPr lang="en-US" sz="2800"/>
              <a:t>Check e-mail a few times a day – schedule it!</a:t>
            </a:r>
          </a:p>
          <a:p>
            <a:r>
              <a:rPr lang="en-US" sz="2800"/>
              <a:t>You get less if you send less.</a:t>
            </a:r>
          </a:p>
          <a:p>
            <a:r>
              <a:rPr lang="en-US" sz="2800"/>
              <a:t>Don’t respond to trivia.</a:t>
            </a:r>
          </a:p>
          <a:p>
            <a:r>
              <a:rPr lang="en-US" sz="2800"/>
              <a:t>Wait 24 hours for replying </a:t>
            </a:r>
          </a:p>
          <a:p>
            <a:r>
              <a:rPr lang="en-US" sz="2800"/>
              <a:t>Keep in-box </a:t>
            </a:r>
            <a:r>
              <a:rPr lang="en-US" sz="2800" i="1"/>
              <a:t>EMPTY!</a:t>
            </a:r>
          </a:p>
        </p:txBody>
      </p:sp>
      <p:pic>
        <p:nvPicPr>
          <p:cNvPr id="62475" name="Picture 11" descr="MCj0413668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47925"/>
            <a:ext cx="2667000" cy="2828925"/>
          </a:xfrm>
        </p:spPr>
      </p:pic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04800" y="54864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“Never check email in the morning” </a:t>
            </a:r>
          </a:p>
          <a:p>
            <a:pPr algn="ctr"/>
            <a:r>
              <a:rPr lang="en-US" sz="3600"/>
              <a:t>by Julie Morgenstern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28600" y="2747963"/>
            <a:ext cx="8686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2400"/>
          </a:p>
          <a:p>
            <a:pPr algn="ctr">
              <a:tabLst>
                <a:tab pos="457200" algn="l"/>
              </a:tabLst>
            </a:pPr>
            <a:endParaRPr lang="en-US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C0000"/>
                </a:solidFill>
              </a:rPr>
              <a:t>Use Time Well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z="2800"/>
              <a:t>Focus on the task at hand = </a:t>
            </a:r>
            <a:r>
              <a:rPr lang="en-US" sz="2800" u="sng"/>
              <a:t>mindfulness</a:t>
            </a:r>
          </a:p>
          <a:p>
            <a:r>
              <a:rPr lang="en-US" sz="2800"/>
              <a:t>Take advantage of short time periods</a:t>
            </a:r>
          </a:p>
          <a:p>
            <a:r>
              <a:rPr lang="en-US" sz="2800"/>
              <a:t>Work mindfully; take a break.</a:t>
            </a:r>
          </a:p>
          <a:p>
            <a:r>
              <a:rPr lang="en-US" sz="2800"/>
              <a:t>Schedule your thinking, planning, writing time and stick to it! </a:t>
            </a:r>
          </a:p>
          <a:p>
            <a:endParaRPr lang="en-US" sz="2800"/>
          </a:p>
        </p:txBody>
      </p:sp>
      <p:pic>
        <p:nvPicPr>
          <p:cNvPr id="56331" name="Picture 11" descr="j0281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6413" y="1371600"/>
            <a:ext cx="2374900" cy="4572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489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Book Antiqua</vt:lpstr>
      <vt:lpstr>Arial</vt:lpstr>
      <vt:lpstr>Default Design</vt:lpstr>
      <vt:lpstr>Slide 1</vt:lpstr>
      <vt:lpstr>The Productive Environment Scorecard™</vt:lpstr>
      <vt:lpstr>The Productive Environment Scorecard™</vt:lpstr>
      <vt:lpstr>Slide 4</vt:lpstr>
      <vt:lpstr>Dealing with Clutter</vt:lpstr>
      <vt:lpstr>Dealing with Clutter</vt:lpstr>
      <vt:lpstr>Interruptions</vt:lpstr>
      <vt:lpstr>Managing E-mail</vt:lpstr>
      <vt:lpstr>Use Time Well</vt:lpstr>
      <vt:lpstr>Multitasking Myths</vt:lpstr>
      <vt:lpstr>Margins</vt:lpstr>
      <vt:lpstr>“Available to Promise”</vt:lpstr>
      <vt:lpstr>Work, Life, Tenure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Katryn Wiese</dc:creator>
  <cp:lastModifiedBy>mbruckne</cp:lastModifiedBy>
  <cp:revision>96</cp:revision>
  <dcterms:created xsi:type="dcterms:W3CDTF">2007-05-24T18:05:45Z</dcterms:created>
  <dcterms:modified xsi:type="dcterms:W3CDTF">2012-06-08T14:32:51Z</dcterms:modified>
</cp:coreProperties>
</file>