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88" r:id="rId2"/>
    <p:sldId id="256" r:id="rId3"/>
    <p:sldId id="281" r:id="rId4"/>
    <p:sldId id="271" r:id="rId5"/>
    <p:sldId id="258" r:id="rId6"/>
    <p:sldId id="287" r:id="rId7"/>
    <p:sldId id="261" r:id="rId8"/>
    <p:sldId id="263" r:id="rId9"/>
    <p:sldId id="264" r:id="rId10"/>
    <p:sldId id="262" r:id="rId11"/>
    <p:sldId id="268" r:id="rId12"/>
    <p:sldId id="280" r:id="rId13"/>
    <p:sldId id="282" r:id="rId14"/>
    <p:sldId id="283" r:id="rId15"/>
    <p:sldId id="28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4" d="100"/>
          <a:sy n="84" d="100"/>
        </p:scale>
        <p:origin x="-1432" y="-5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F507F3-C1AF-3745-9B00-DDC868BD466E}" type="doc">
      <dgm:prSet loTypeId="urn:microsoft.com/office/officeart/2005/8/layout/cycle7" loCatId="" qsTypeId="urn:microsoft.com/office/officeart/2005/8/quickstyle/simple1" qsCatId="simple" csTypeId="urn:microsoft.com/office/officeart/2005/8/colors/colorful3" csCatId="colorful" phldr="1"/>
      <dgm:spPr/>
      <dgm:t>
        <a:bodyPr/>
        <a:lstStyle/>
        <a:p>
          <a:endParaRPr lang="en-US"/>
        </a:p>
      </dgm:t>
    </dgm:pt>
    <dgm:pt modelId="{967FC93C-FE1C-9E4F-8222-09CD94EE46D9}">
      <dgm:prSet phldrT="[Text]"/>
      <dgm:spPr/>
      <dgm:t>
        <a:bodyPr/>
        <a:lstStyle/>
        <a:p>
          <a:r>
            <a:rPr lang="en-US" dirty="0" smtClean="0">
              <a:solidFill>
                <a:schemeClr val="tx1"/>
              </a:solidFill>
            </a:rPr>
            <a:t>Goals</a:t>
          </a:r>
          <a:endParaRPr lang="en-US" dirty="0">
            <a:solidFill>
              <a:schemeClr val="tx1"/>
            </a:solidFill>
          </a:endParaRPr>
        </a:p>
      </dgm:t>
    </dgm:pt>
    <dgm:pt modelId="{C5C5FB54-3BAF-6040-9F4A-4F376CAEA5F4}" type="parTrans" cxnId="{30691674-1407-4448-A075-1FC4A10AA28B}">
      <dgm:prSet/>
      <dgm:spPr/>
      <dgm:t>
        <a:bodyPr/>
        <a:lstStyle/>
        <a:p>
          <a:endParaRPr lang="en-US"/>
        </a:p>
      </dgm:t>
    </dgm:pt>
    <dgm:pt modelId="{7D9F4A2B-3565-7E4A-9073-8ED5D950261F}" type="sibTrans" cxnId="{30691674-1407-4448-A075-1FC4A10AA28B}">
      <dgm:prSet/>
      <dgm:spPr/>
      <dgm:t>
        <a:bodyPr/>
        <a:lstStyle/>
        <a:p>
          <a:endParaRPr lang="en-US"/>
        </a:p>
      </dgm:t>
    </dgm:pt>
    <dgm:pt modelId="{68215921-AD04-614A-9031-0288CBF414F2}">
      <dgm:prSet phldrT="[Text]"/>
      <dgm:spPr/>
      <dgm:t>
        <a:bodyPr/>
        <a:lstStyle/>
        <a:p>
          <a:r>
            <a:rPr lang="en-US" dirty="0" smtClean="0">
              <a:solidFill>
                <a:srgbClr val="000000"/>
              </a:solidFill>
            </a:rPr>
            <a:t>Assessment &amp; Feedback</a:t>
          </a:r>
          <a:endParaRPr lang="en-US" dirty="0">
            <a:solidFill>
              <a:srgbClr val="000000"/>
            </a:solidFill>
          </a:endParaRPr>
        </a:p>
      </dgm:t>
    </dgm:pt>
    <dgm:pt modelId="{5B8D736C-2F0D-B34A-828C-8116E6521AA1}" type="parTrans" cxnId="{309D4903-C2F0-DE41-9369-19CC7665F8A2}">
      <dgm:prSet/>
      <dgm:spPr/>
      <dgm:t>
        <a:bodyPr/>
        <a:lstStyle/>
        <a:p>
          <a:endParaRPr lang="en-US"/>
        </a:p>
      </dgm:t>
    </dgm:pt>
    <dgm:pt modelId="{22699941-8FCB-1241-9A43-DD902C0D58B1}" type="sibTrans" cxnId="{309D4903-C2F0-DE41-9369-19CC7665F8A2}">
      <dgm:prSet/>
      <dgm:spPr/>
      <dgm:t>
        <a:bodyPr/>
        <a:lstStyle/>
        <a:p>
          <a:endParaRPr lang="en-US"/>
        </a:p>
      </dgm:t>
    </dgm:pt>
    <dgm:pt modelId="{0AB7E06D-D6DA-D245-B254-654C033FA15C}">
      <dgm:prSet phldrT="[Text]"/>
      <dgm:spPr/>
      <dgm:t>
        <a:bodyPr/>
        <a:lstStyle/>
        <a:p>
          <a:r>
            <a:rPr lang="en-US" dirty="0" smtClean="0">
              <a:solidFill>
                <a:srgbClr val="000000"/>
              </a:solidFill>
            </a:rPr>
            <a:t>Activities</a:t>
          </a:r>
          <a:endParaRPr lang="en-US" dirty="0">
            <a:solidFill>
              <a:srgbClr val="000000"/>
            </a:solidFill>
          </a:endParaRPr>
        </a:p>
      </dgm:t>
    </dgm:pt>
    <dgm:pt modelId="{98EB425E-DEAF-4C45-9204-7DD2560E749D}" type="parTrans" cxnId="{4B5ABF34-8262-3D43-8A36-2A7E16765D84}">
      <dgm:prSet/>
      <dgm:spPr/>
      <dgm:t>
        <a:bodyPr/>
        <a:lstStyle/>
        <a:p>
          <a:endParaRPr lang="en-US"/>
        </a:p>
      </dgm:t>
    </dgm:pt>
    <dgm:pt modelId="{3482A309-0F72-514A-A6B8-91BC1F8494C0}" type="sibTrans" cxnId="{4B5ABF34-8262-3D43-8A36-2A7E16765D84}">
      <dgm:prSet/>
      <dgm:spPr/>
      <dgm:t>
        <a:bodyPr/>
        <a:lstStyle/>
        <a:p>
          <a:endParaRPr lang="en-US"/>
        </a:p>
      </dgm:t>
    </dgm:pt>
    <dgm:pt modelId="{BD1F7CE7-0BB1-2F43-93D2-CCBCF9F752B4}" type="pres">
      <dgm:prSet presAssocID="{0EF507F3-C1AF-3745-9B00-DDC868BD466E}" presName="Name0" presStyleCnt="0">
        <dgm:presLayoutVars>
          <dgm:dir/>
          <dgm:resizeHandles val="exact"/>
        </dgm:presLayoutVars>
      </dgm:prSet>
      <dgm:spPr/>
      <dgm:t>
        <a:bodyPr/>
        <a:lstStyle/>
        <a:p>
          <a:endParaRPr lang="en-US"/>
        </a:p>
      </dgm:t>
    </dgm:pt>
    <dgm:pt modelId="{6B219EB8-68B7-264F-B10D-AD2EFFFFB82E}" type="pres">
      <dgm:prSet presAssocID="{967FC93C-FE1C-9E4F-8222-09CD94EE46D9}" presName="node" presStyleLbl="node1" presStyleIdx="0" presStyleCnt="3" custRadScaleRad="103238">
        <dgm:presLayoutVars>
          <dgm:bulletEnabled val="1"/>
        </dgm:presLayoutVars>
      </dgm:prSet>
      <dgm:spPr/>
      <dgm:t>
        <a:bodyPr/>
        <a:lstStyle/>
        <a:p>
          <a:endParaRPr lang="en-US"/>
        </a:p>
      </dgm:t>
    </dgm:pt>
    <dgm:pt modelId="{3496B1C9-C509-EE42-B2B2-DD3272F39F87}" type="pres">
      <dgm:prSet presAssocID="{7D9F4A2B-3565-7E4A-9073-8ED5D950261F}" presName="sibTrans" presStyleLbl="sibTrans2D1" presStyleIdx="0" presStyleCnt="3"/>
      <dgm:spPr/>
      <dgm:t>
        <a:bodyPr/>
        <a:lstStyle/>
        <a:p>
          <a:endParaRPr lang="en-US"/>
        </a:p>
      </dgm:t>
    </dgm:pt>
    <dgm:pt modelId="{4A6E3DE5-D3EF-FA4F-B485-9698DB7DA908}" type="pres">
      <dgm:prSet presAssocID="{7D9F4A2B-3565-7E4A-9073-8ED5D950261F}" presName="connectorText" presStyleLbl="sibTrans2D1" presStyleIdx="0" presStyleCnt="3"/>
      <dgm:spPr/>
      <dgm:t>
        <a:bodyPr/>
        <a:lstStyle/>
        <a:p>
          <a:endParaRPr lang="en-US"/>
        </a:p>
      </dgm:t>
    </dgm:pt>
    <dgm:pt modelId="{BADE3B6F-3653-244A-9DF9-7D611D729BCC}" type="pres">
      <dgm:prSet presAssocID="{68215921-AD04-614A-9031-0288CBF414F2}" presName="node" presStyleLbl="node1" presStyleIdx="1" presStyleCnt="3">
        <dgm:presLayoutVars>
          <dgm:bulletEnabled val="1"/>
        </dgm:presLayoutVars>
      </dgm:prSet>
      <dgm:spPr/>
      <dgm:t>
        <a:bodyPr/>
        <a:lstStyle/>
        <a:p>
          <a:endParaRPr lang="en-US"/>
        </a:p>
      </dgm:t>
    </dgm:pt>
    <dgm:pt modelId="{0D20D6BB-E24C-B64E-BC96-9F7C1F24F3AB}" type="pres">
      <dgm:prSet presAssocID="{22699941-8FCB-1241-9A43-DD902C0D58B1}" presName="sibTrans" presStyleLbl="sibTrans2D1" presStyleIdx="1" presStyleCnt="3"/>
      <dgm:spPr/>
      <dgm:t>
        <a:bodyPr/>
        <a:lstStyle/>
        <a:p>
          <a:endParaRPr lang="en-US"/>
        </a:p>
      </dgm:t>
    </dgm:pt>
    <dgm:pt modelId="{33C53244-93D6-2540-9B45-C348A7E5B0F7}" type="pres">
      <dgm:prSet presAssocID="{22699941-8FCB-1241-9A43-DD902C0D58B1}" presName="connectorText" presStyleLbl="sibTrans2D1" presStyleIdx="1" presStyleCnt="3"/>
      <dgm:spPr/>
      <dgm:t>
        <a:bodyPr/>
        <a:lstStyle/>
        <a:p>
          <a:endParaRPr lang="en-US"/>
        </a:p>
      </dgm:t>
    </dgm:pt>
    <dgm:pt modelId="{66111850-7E85-F44F-8C57-F45A395838AD}" type="pres">
      <dgm:prSet presAssocID="{0AB7E06D-D6DA-D245-B254-654C033FA15C}" presName="node" presStyleLbl="node1" presStyleIdx="2" presStyleCnt="3">
        <dgm:presLayoutVars>
          <dgm:bulletEnabled val="1"/>
        </dgm:presLayoutVars>
      </dgm:prSet>
      <dgm:spPr/>
      <dgm:t>
        <a:bodyPr/>
        <a:lstStyle/>
        <a:p>
          <a:endParaRPr lang="en-US"/>
        </a:p>
      </dgm:t>
    </dgm:pt>
    <dgm:pt modelId="{FDB83181-6656-774E-9773-DB5CB7AD92EA}" type="pres">
      <dgm:prSet presAssocID="{3482A309-0F72-514A-A6B8-91BC1F8494C0}" presName="sibTrans" presStyleLbl="sibTrans2D1" presStyleIdx="2" presStyleCnt="3"/>
      <dgm:spPr/>
      <dgm:t>
        <a:bodyPr/>
        <a:lstStyle/>
        <a:p>
          <a:endParaRPr lang="en-US"/>
        </a:p>
      </dgm:t>
    </dgm:pt>
    <dgm:pt modelId="{0636DE16-0890-C54A-A093-4110BB0C3E4D}" type="pres">
      <dgm:prSet presAssocID="{3482A309-0F72-514A-A6B8-91BC1F8494C0}" presName="connectorText" presStyleLbl="sibTrans2D1" presStyleIdx="2" presStyleCnt="3"/>
      <dgm:spPr/>
      <dgm:t>
        <a:bodyPr/>
        <a:lstStyle/>
        <a:p>
          <a:endParaRPr lang="en-US"/>
        </a:p>
      </dgm:t>
    </dgm:pt>
  </dgm:ptLst>
  <dgm:cxnLst>
    <dgm:cxn modelId="{65D8827F-E941-9D4F-B28B-B00ABD585974}" type="presOf" srcId="{7D9F4A2B-3565-7E4A-9073-8ED5D950261F}" destId="{4A6E3DE5-D3EF-FA4F-B485-9698DB7DA908}" srcOrd="1" destOrd="0" presId="urn:microsoft.com/office/officeart/2005/8/layout/cycle7"/>
    <dgm:cxn modelId="{7F670D26-14E7-1C40-B80D-15631AD0E83E}" type="presOf" srcId="{22699941-8FCB-1241-9A43-DD902C0D58B1}" destId="{0D20D6BB-E24C-B64E-BC96-9F7C1F24F3AB}" srcOrd="0" destOrd="0" presId="urn:microsoft.com/office/officeart/2005/8/layout/cycle7"/>
    <dgm:cxn modelId="{7D670F45-3442-A74D-9FBB-FB74C596E895}" type="presOf" srcId="{7D9F4A2B-3565-7E4A-9073-8ED5D950261F}" destId="{3496B1C9-C509-EE42-B2B2-DD3272F39F87}" srcOrd="0" destOrd="0" presId="urn:microsoft.com/office/officeart/2005/8/layout/cycle7"/>
    <dgm:cxn modelId="{309D4903-C2F0-DE41-9369-19CC7665F8A2}" srcId="{0EF507F3-C1AF-3745-9B00-DDC868BD466E}" destId="{68215921-AD04-614A-9031-0288CBF414F2}" srcOrd="1" destOrd="0" parTransId="{5B8D736C-2F0D-B34A-828C-8116E6521AA1}" sibTransId="{22699941-8FCB-1241-9A43-DD902C0D58B1}"/>
    <dgm:cxn modelId="{61AB0172-D37D-6446-8F5C-094B1CA94ABC}" type="presOf" srcId="{0AB7E06D-D6DA-D245-B254-654C033FA15C}" destId="{66111850-7E85-F44F-8C57-F45A395838AD}" srcOrd="0" destOrd="0" presId="urn:microsoft.com/office/officeart/2005/8/layout/cycle7"/>
    <dgm:cxn modelId="{3A385AE3-4851-2843-8B17-DDDFFADCE847}" type="presOf" srcId="{3482A309-0F72-514A-A6B8-91BC1F8494C0}" destId="{FDB83181-6656-774E-9773-DB5CB7AD92EA}" srcOrd="0" destOrd="0" presId="urn:microsoft.com/office/officeart/2005/8/layout/cycle7"/>
    <dgm:cxn modelId="{30691674-1407-4448-A075-1FC4A10AA28B}" srcId="{0EF507F3-C1AF-3745-9B00-DDC868BD466E}" destId="{967FC93C-FE1C-9E4F-8222-09CD94EE46D9}" srcOrd="0" destOrd="0" parTransId="{C5C5FB54-3BAF-6040-9F4A-4F376CAEA5F4}" sibTransId="{7D9F4A2B-3565-7E4A-9073-8ED5D950261F}"/>
    <dgm:cxn modelId="{EB5DF2FD-856D-C240-B527-10ED8E62DC04}" type="presOf" srcId="{0EF507F3-C1AF-3745-9B00-DDC868BD466E}" destId="{BD1F7CE7-0BB1-2F43-93D2-CCBCF9F752B4}" srcOrd="0" destOrd="0" presId="urn:microsoft.com/office/officeart/2005/8/layout/cycle7"/>
    <dgm:cxn modelId="{9D0A1F3A-D3A0-414F-9F47-0DADCE4D36A9}" type="presOf" srcId="{3482A309-0F72-514A-A6B8-91BC1F8494C0}" destId="{0636DE16-0890-C54A-A093-4110BB0C3E4D}" srcOrd="1" destOrd="0" presId="urn:microsoft.com/office/officeart/2005/8/layout/cycle7"/>
    <dgm:cxn modelId="{5E754A77-613E-DB43-8721-00AB7CD6F62E}" type="presOf" srcId="{68215921-AD04-614A-9031-0288CBF414F2}" destId="{BADE3B6F-3653-244A-9DF9-7D611D729BCC}" srcOrd="0" destOrd="0" presId="urn:microsoft.com/office/officeart/2005/8/layout/cycle7"/>
    <dgm:cxn modelId="{4B5ABF34-8262-3D43-8A36-2A7E16765D84}" srcId="{0EF507F3-C1AF-3745-9B00-DDC868BD466E}" destId="{0AB7E06D-D6DA-D245-B254-654C033FA15C}" srcOrd="2" destOrd="0" parTransId="{98EB425E-DEAF-4C45-9204-7DD2560E749D}" sibTransId="{3482A309-0F72-514A-A6B8-91BC1F8494C0}"/>
    <dgm:cxn modelId="{741AFA44-6DF3-5443-B038-40292C8CECEE}" type="presOf" srcId="{967FC93C-FE1C-9E4F-8222-09CD94EE46D9}" destId="{6B219EB8-68B7-264F-B10D-AD2EFFFFB82E}" srcOrd="0" destOrd="0" presId="urn:microsoft.com/office/officeart/2005/8/layout/cycle7"/>
    <dgm:cxn modelId="{AE77EC5B-571A-034A-B5E7-F206A69D84A0}" type="presOf" srcId="{22699941-8FCB-1241-9A43-DD902C0D58B1}" destId="{33C53244-93D6-2540-9B45-C348A7E5B0F7}" srcOrd="1" destOrd="0" presId="urn:microsoft.com/office/officeart/2005/8/layout/cycle7"/>
    <dgm:cxn modelId="{BEBFA177-A254-714F-B0E1-2D8327547AEA}" type="presParOf" srcId="{BD1F7CE7-0BB1-2F43-93D2-CCBCF9F752B4}" destId="{6B219EB8-68B7-264F-B10D-AD2EFFFFB82E}" srcOrd="0" destOrd="0" presId="urn:microsoft.com/office/officeart/2005/8/layout/cycle7"/>
    <dgm:cxn modelId="{598D01AF-E0DF-554E-8D57-83B98685B626}" type="presParOf" srcId="{BD1F7CE7-0BB1-2F43-93D2-CCBCF9F752B4}" destId="{3496B1C9-C509-EE42-B2B2-DD3272F39F87}" srcOrd="1" destOrd="0" presId="urn:microsoft.com/office/officeart/2005/8/layout/cycle7"/>
    <dgm:cxn modelId="{F0649FDE-47F4-7D46-B7AA-5B5213862B4D}" type="presParOf" srcId="{3496B1C9-C509-EE42-B2B2-DD3272F39F87}" destId="{4A6E3DE5-D3EF-FA4F-B485-9698DB7DA908}" srcOrd="0" destOrd="0" presId="urn:microsoft.com/office/officeart/2005/8/layout/cycle7"/>
    <dgm:cxn modelId="{50CA63AB-6F56-254C-A19C-744FB2292346}" type="presParOf" srcId="{BD1F7CE7-0BB1-2F43-93D2-CCBCF9F752B4}" destId="{BADE3B6F-3653-244A-9DF9-7D611D729BCC}" srcOrd="2" destOrd="0" presId="urn:microsoft.com/office/officeart/2005/8/layout/cycle7"/>
    <dgm:cxn modelId="{C5DDD2D2-12A2-5842-A46B-13184CA679C5}" type="presParOf" srcId="{BD1F7CE7-0BB1-2F43-93D2-CCBCF9F752B4}" destId="{0D20D6BB-E24C-B64E-BC96-9F7C1F24F3AB}" srcOrd="3" destOrd="0" presId="urn:microsoft.com/office/officeart/2005/8/layout/cycle7"/>
    <dgm:cxn modelId="{82CF4BF4-BAE0-D942-A758-0DA1A07D6F74}" type="presParOf" srcId="{0D20D6BB-E24C-B64E-BC96-9F7C1F24F3AB}" destId="{33C53244-93D6-2540-9B45-C348A7E5B0F7}" srcOrd="0" destOrd="0" presId="urn:microsoft.com/office/officeart/2005/8/layout/cycle7"/>
    <dgm:cxn modelId="{A62E0405-0859-A04B-A43D-093BD367A907}" type="presParOf" srcId="{BD1F7CE7-0BB1-2F43-93D2-CCBCF9F752B4}" destId="{66111850-7E85-F44F-8C57-F45A395838AD}" srcOrd="4" destOrd="0" presId="urn:microsoft.com/office/officeart/2005/8/layout/cycle7"/>
    <dgm:cxn modelId="{77186637-1420-384B-A77E-064AD2DFCC72}" type="presParOf" srcId="{BD1F7CE7-0BB1-2F43-93D2-CCBCF9F752B4}" destId="{FDB83181-6656-774E-9773-DB5CB7AD92EA}" srcOrd="5" destOrd="0" presId="urn:microsoft.com/office/officeart/2005/8/layout/cycle7"/>
    <dgm:cxn modelId="{125D8B4D-3401-9F44-AA68-B06BFE9662D7}" type="presParOf" srcId="{FDB83181-6656-774E-9773-DB5CB7AD92EA}" destId="{0636DE16-0890-C54A-A093-4110BB0C3E4D}"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219EB8-68B7-264F-B10D-AD2EFFFFB82E}">
      <dsp:nvSpPr>
        <dsp:cNvPr id="0" name=""/>
        <dsp:cNvSpPr/>
      </dsp:nvSpPr>
      <dsp:spPr>
        <a:xfrm>
          <a:off x="1202903" y="0"/>
          <a:ext cx="1249306" cy="6246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rPr>
            <a:t>Goals</a:t>
          </a:r>
          <a:endParaRPr lang="en-US" sz="1600" kern="1200" dirty="0">
            <a:solidFill>
              <a:schemeClr val="tx1"/>
            </a:solidFill>
          </a:endParaRPr>
        </a:p>
      </dsp:txBody>
      <dsp:txXfrm>
        <a:off x="1221198" y="18295"/>
        <a:ext cx="1212716" cy="588063"/>
      </dsp:txXfrm>
    </dsp:sp>
    <dsp:sp modelId="{3496B1C9-C509-EE42-B2B2-DD3272F39F87}">
      <dsp:nvSpPr>
        <dsp:cNvPr id="0" name=""/>
        <dsp:cNvSpPr/>
      </dsp:nvSpPr>
      <dsp:spPr>
        <a:xfrm rot="3600626">
          <a:off x="2017759" y="1096895"/>
          <a:ext cx="651326" cy="218628"/>
        </a:xfrm>
        <a:prstGeom prst="lef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2083347" y="1140621"/>
        <a:ext cx="520150" cy="131176"/>
      </dsp:txXfrm>
    </dsp:sp>
    <dsp:sp modelId="{BADE3B6F-3653-244A-9DF9-7D611D729BCC}">
      <dsp:nvSpPr>
        <dsp:cNvPr id="0" name=""/>
        <dsp:cNvSpPr/>
      </dsp:nvSpPr>
      <dsp:spPr>
        <a:xfrm>
          <a:off x="2234636" y="1787765"/>
          <a:ext cx="1249306" cy="624653"/>
        </a:xfrm>
        <a:prstGeom prst="roundRect">
          <a:avLst>
            <a:gd name="adj" fmla="val 10000"/>
          </a:avLst>
        </a:prstGeom>
        <a:solidFill>
          <a:schemeClr val="accent3">
            <a:hueOff val="5625133"/>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rgbClr val="000000"/>
              </a:solidFill>
            </a:rPr>
            <a:t>Assessment &amp; Feedback</a:t>
          </a:r>
          <a:endParaRPr lang="en-US" sz="1600" kern="1200" dirty="0">
            <a:solidFill>
              <a:srgbClr val="000000"/>
            </a:solidFill>
          </a:endParaRPr>
        </a:p>
      </dsp:txBody>
      <dsp:txXfrm>
        <a:off x="2252931" y="1806060"/>
        <a:ext cx="1212716" cy="588063"/>
      </dsp:txXfrm>
    </dsp:sp>
    <dsp:sp modelId="{0D20D6BB-E24C-B64E-BC96-9F7C1F24F3AB}">
      <dsp:nvSpPr>
        <dsp:cNvPr id="0" name=""/>
        <dsp:cNvSpPr/>
      </dsp:nvSpPr>
      <dsp:spPr>
        <a:xfrm rot="10800000">
          <a:off x="1501893" y="1990777"/>
          <a:ext cx="651326" cy="218628"/>
        </a:xfrm>
        <a:prstGeom prst="leftRightArrow">
          <a:avLst>
            <a:gd name="adj1" fmla="val 60000"/>
            <a:gd name="adj2" fmla="val 50000"/>
          </a:avLst>
        </a:prstGeom>
        <a:solidFill>
          <a:schemeClr val="accent3">
            <a:hueOff val="5625133"/>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1567481" y="2034503"/>
        <a:ext cx="520150" cy="131176"/>
      </dsp:txXfrm>
    </dsp:sp>
    <dsp:sp modelId="{66111850-7E85-F44F-8C57-F45A395838AD}">
      <dsp:nvSpPr>
        <dsp:cNvPr id="0" name=""/>
        <dsp:cNvSpPr/>
      </dsp:nvSpPr>
      <dsp:spPr>
        <a:xfrm>
          <a:off x="171171" y="1787765"/>
          <a:ext cx="1249306" cy="624653"/>
        </a:xfrm>
        <a:prstGeom prst="roundRect">
          <a:avLst>
            <a:gd name="adj" fmla="val 10000"/>
          </a:avLst>
        </a:prstGeom>
        <a:solidFill>
          <a:schemeClr val="accent3">
            <a:hueOff val="11250266"/>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solidFill>
                <a:srgbClr val="000000"/>
              </a:solidFill>
            </a:rPr>
            <a:t>Activities</a:t>
          </a:r>
          <a:endParaRPr lang="en-US" sz="1600" kern="1200" dirty="0">
            <a:solidFill>
              <a:srgbClr val="000000"/>
            </a:solidFill>
          </a:endParaRPr>
        </a:p>
      </dsp:txBody>
      <dsp:txXfrm>
        <a:off x="189466" y="1806060"/>
        <a:ext cx="1212716" cy="588063"/>
      </dsp:txXfrm>
    </dsp:sp>
    <dsp:sp modelId="{FDB83181-6656-774E-9773-DB5CB7AD92EA}">
      <dsp:nvSpPr>
        <dsp:cNvPr id="0" name=""/>
        <dsp:cNvSpPr/>
      </dsp:nvSpPr>
      <dsp:spPr>
        <a:xfrm rot="17999374">
          <a:off x="986027" y="1096895"/>
          <a:ext cx="651326" cy="218628"/>
        </a:xfrm>
        <a:prstGeom prst="leftRightArrow">
          <a:avLst>
            <a:gd name="adj1" fmla="val 60000"/>
            <a:gd name="adj2" fmla="val 50000"/>
          </a:avLst>
        </a:prstGeom>
        <a:solidFill>
          <a:schemeClr val="accent3">
            <a:hueOff val="11250266"/>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1051615" y="1140621"/>
        <a:ext cx="520150" cy="131176"/>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E8EF8F-940F-4D24-95EF-841AEF5D5DED}" type="datetimeFigureOut">
              <a:rPr lang="en-US" smtClean="0"/>
              <a:t>6/10/12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6CE5B2-DF3A-42BE-AFBD-4B93D5CDCAE3}" type="slidenum">
              <a:rPr lang="en-US" smtClean="0"/>
              <a:t>‹#›</a:t>
            </a:fld>
            <a:endParaRPr lang="en-US"/>
          </a:p>
        </p:txBody>
      </p:sp>
    </p:spTree>
    <p:extLst>
      <p:ext uri="{BB962C8B-B14F-4D97-AF65-F5344CB8AC3E}">
        <p14:creationId xmlns:p14="http://schemas.microsoft.com/office/powerpoint/2010/main" val="3663517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Take a few minutes and make</a:t>
            </a:r>
            <a:r>
              <a:rPr lang="en-US" baseline="0" dirty="0" smtClean="0"/>
              <a:t> a list of the steps, the process.  Just for you (not to share).  </a:t>
            </a:r>
            <a:endParaRPr lang="en-US" dirty="0"/>
          </a:p>
        </p:txBody>
      </p:sp>
      <p:sp>
        <p:nvSpPr>
          <p:cNvPr id="4" name="Slide Number Placeholder 3"/>
          <p:cNvSpPr>
            <a:spLocks noGrp="1"/>
          </p:cNvSpPr>
          <p:nvPr>
            <p:ph type="sldNum" sz="quarter" idx="10"/>
          </p:nvPr>
        </p:nvSpPr>
        <p:spPr/>
        <p:txBody>
          <a:bodyPr/>
          <a:lstStyle/>
          <a:p>
            <a:fld id="{996CE5B2-DF3A-42BE-AFBD-4B93D5CDCAE3}" type="slidenum">
              <a:rPr lang="en-US" smtClean="0"/>
              <a:t>4</a:t>
            </a:fld>
            <a:endParaRPr lang="en-US"/>
          </a:p>
        </p:txBody>
      </p:sp>
    </p:spTree>
    <p:extLst>
      <p:ext uri="{BB962C8B-B14F-4D97-AF65-F5344CB8AC3E}">
        <p14:creationId xmlns:p14="http://schemas.microsoft.com/office/powerpoint/2010/main" val="2624594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questions to consider after the initial lesson</a:t>
            </a:r>
            <a:r>
              <a:rPr lang="en-US" baseline="0" dirty="0" smtClean="0"/>
              <a:t> plan is drafted.</a:t>
            </a:r>
            <a:endParaRPr lang="en-US" dirty="0"/>
          </a:p>
        </p:txBody>
      </p:sp>
      <p:sp>
        <p:nvSpPr>
          <p:cNvPr id="4" name="Slide Number Placeholder 3"/>
          <p:cNvSpPr>
            <a:spLocks noGrp="1"/>
          </p:cNvSpPr>
          <p:nvPr>
            <p:ph type="sldNum" sz="quarter" idx="10"/>
          </p:nvPr>
        </p:nvSpPr>
        <p:spPr/>
        <p:txBody>
          <a:bodyPr/>
          <a:lstStyle/>
          <a:p>
            <a:fld id="{996CE5B2-DF3A-42BE-AFBD-4B93D5CDCAE3}" type="slidenum">
              <a:rPr lang="en-US" smtClean="0"/>
              <a:t>13</a:t>
            </a:fld>
            <a:endParaRPr lang="en-US"/>
          </a:p>
        </p:txBody>
      </p:sp>
    </p:spTree>
    <p:extLst>
      <p:ext uri="{BB962C8B-B14F-4D97-AF65-F5344CB8AC3E}">
        <p14:creationId xmlns:p14="http://schemas.microsoft.com/office/powerpoint/2010/main" val="2251585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t>Show this as one approach (not included in handout but will be in </a:t>
            </a:r>
            <a:r>
              <a:rPr lang="en-US" i="1" dirty="0" err="1" smtClean="0"/>
              <a:t>ppt</a:t>
            </a:r>
            <a:r>
              <a:rPr lang="en-US" i="1" dirty="0" smtClean="0"/>
              <a:t>) and then some questions about how many thought of these things.  Other things one might consider? Table discussions with a few call out points at the end. What are the questions for the table discussions.  </a:t>
            </a:r>
            <a:endParaRPr lang="en-US" dirty="0"/>
          </a:p>
        </p:txBody>
      </p:sp>
      <p:sp>
        <p:nvSpPr>
          <p:cNvPr id="4" name="Slide Number Placeholder 3"/>
          <p:cNvSpPr>
            <a:spLocks noGrp="1"/>
          </p:cNvSpPr>
          <p:nvPr>
            <p:ph type="sldNum" sz="quarter" idx="10"/>
          </p:nvPr>
        </p:nvSpPr>
        <p:spPr/>
        <p:txBody>
          <a:bodyPr/>
          <a:lstStyle/>
          <a:p>
            <a:fld id="{996CE5B2-DF3A-42BE-AFBD-4B93D5CDCAE3}" type="slidenum">
              <a:rPr lang="en-US" smtClean="0"/>
              <a:t>5</a:t>
            </a:fld>
            <a:endParaRPr lang="en-US"/>
          </a:p>
        </p:txBody>
      </p:sp>
    </p:spTree>
    <p:extLst>
      <p:ext uri="{BB962C8B-B14F-4D97-AF65-F5344CB8AC3E}">
        <p14:creationId xmlns:p14="http://schemas.microsoft.com/office/powerpoint/2010/main" val="3759262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29057" indent="-280406" eaLnBrk="0" hangingPunct="0">
              <a:defRPr sz="2400">
                <a:solidFill>
                  <a:schemeClr val="tx1"/>
                </a:solidFill>
                <a:latin typeface="Arial" charset="0"/>
                <a:ea typeface="ＭＳ Ｐゴシック" charset="0"/>
              </a:defRPr>
            </a:lvl2pPr>
            <a:lvl3pPr marL="1121626" indent="-224325" eaLnBrk="0" hangingPunct="0">
              <a:defRPr sz="2400">
                <a:solidFill>
                  <a:schemeClr val="tx1"/>
                </a:solidFill>
                <a:latin typeface="Arial" charset="0"/>
                <a:ea typeface="ＭＳ Ｐゴシック" charset="0"/>
              </a:defRPr>
            </a:lvl3pPr>
            <a:lvl4pPr marL="1570276" indent="-224325" eaLnBrk="0" hangingPunct="0">
              <a:defRPr sz="2400">
                <a:solidFill>
                  <a:schemeClr val="tx1"/>
                </a:solidFill>
                <a:latin typeface="Arial" charset="0"/>
                <a:ea typeface="ＭＳ Ｐゴシック" charset="0"/>
              </a:defRPr>
            </a:lvl4pPr>
            <a:lvl5pPr marL="2018927" indent="-224325" eaLnBrk="0" hangingPunct="0">
              <a:defRPr sz="2400">
                <a:solidFill>
                  <a:schemeClr val="tx1"/>
                </a:solidFill>
                <a:latin typeface="Arial" charset="0"/>
                <a:ea typeface="ＭＳ Ｐゴシック" charset="0"/>
              </a:defRPr>
            </a:lvl5pPr>
            <a:lvl6pPr marL="2467577" indent="-224325" eaLnBrk="0" fontAlgn="base" hangingPunct="0">
              <a:spcBef>
                <a:spcPct val="0"/>
              </a:spcBef>
              <a:spcAft>
                <a:spcPct val="0"/>
              </a:spcAft>
              <a:defRPr sz="2400">
                <a:solidFill>
                  <a:schemeClr val="tx1"/>
                </a:solidFill>
                <a:latin typeface="Arial" charset="0"/>
                <a:ea typeface="ＭＳ Ｐゴシック" charset="0"/>
              </a:defRPr>
            </a:lvl6pPr>
            <a:lvl7pPr marL="2916227" indent="-224325" eaLnBrk="0" fontAlgn="base" hangingPunct="0">
              <a:spcBef>
                <a:spcPct val="0"/>
              </a:spcBef>
              <a:spcAft>
                <a:spcPct val="0"/>
              </a:spcAft>
              <a:defRPr sz="2400">
                <a:solidFill>
                  <a:schemeClr val="tx1"/>
                </a:solidFill>
                <a:latin typeface="Arial" charset="0"/>
                <a:ea typeface="ＭＳ Ｐゴシック" charset="0"/>
              </a:defRPr>
            </a:lvl7pPr>
            <a:lvl8pPr marL="3364878" indent="-224325" eaLnBrk="0" fontAlgn="base" hangingPunct="0">
              <a:spcBef>
                <a:spcPct val="0"/>
              </a:spcBef>
              <a:spcAft>
                <a:spcPct val="0"/>
              </a:spcAft>
              <a:defRPr sz="2400">
                <a:solidFill>
                  <a:schemeClr val="tx1"/>
                </a:solidFill>
                <a:latin typeface="Arial" charset="0"/>
                <a:ea typeface="ＭＳ Ｐゴシック" charset="0"/>
              </a:defRPr>
            </a:lvl8pPr>
            <a:lvl9pPr marL="3813528" indent="-224325"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F029C96-FB0F-FA4A-B1B7-52DF67871716}" type="slidenum">
              <a:rPr lang="en-US" sz="1200">
                <a:solidFill>
                  <a:srgbClr val="000000"/>
                </a:solidFill>
              </a:rPr>
              <a:pPr eaLnBrk="1" hangingPunct="1"/>
              <a:t>6</a:t>
            </a:fld>
            <a:endParaRPr lang="en-US" sz="1200">
              <a:solidFill>
                <a:srgbClr val="000000"/>
              </a:solidFill>
            </a:endParaRPr>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cs typeface="Arial" charset="0"/>
              </a:rPr>
              <a:t>Students learn when they are actively engaged in practice, application, and problem solving (NRC, 1999 </a:t>
            </a:r>
            <a:r>
              <a:rPr lang="en-US" i="1" dirty="0" smtClean="0">
                <a:cs typeface="Arial" charset="0"/>
              </a:rPr>
              <a:t>How People Learn</a:t>
            </a:r>
            <a:r>
              <a:rPr lang="en-US" dirty="0" smtClean="0">
                <a:cs typeface="Arial" charset="0"/>
              </a:rPr>
              <a:t>)</a:t>
            </a:r>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cs typeface="Arial" charset="0"/>
              </a:rPr>
              <a:t>What examples of activities</a:t>
            </a:r>
            <a:r>
              <a:rPr lang="en-US" baseline="0" dirty="0" smtClean="0">
                <a:cs typeface="Arial" charset="0"/>
              </a:rPr>
              <a:t> have YOU learned today? – reflect on prior learning of day</a:t>
            </a:r>
            <a:endParaRPr lang="en-US" dirty="0" smtClean="0">
              <a:cs typeface="Arial" charset="0"/>
            </a:endParaRPr>
          </a:p>
          <a:p>
            <a:pPr eaLnBrk="1" hangingPunct="1"/>
            <a:endParaRPr lang="en-US" dirty="0">
              <a:latin typeface="Times"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4 covered this morning in various sessions.  Want to briefly introduce concept</a:t>
            </a:r>
            <a:r>
              <a:rPr lang="en-US" baseline="0" dirty="0" smtClean="0"/>
              <a:t> Maps and Jigsaws now.  </a:t>
            </a:r>
            <a:endParaRPr lang="en-US" dirty="0"/>
          </a:p>
        </p:txBody>
      </p:sp>
      <p:sp>
        <p:nvSpPr>
          <p:cNvPr id="4" name="Slide Number Placeholder 3"/>
          <p:cNvSpPr>
            <a:spLocks noGrp="1"/>
          </p:cNvSpPr>
          <p:nvPr>
            <p:ph type="sldNum" sz="quarter" idx="10"/>
          </p:nvPr>
        </p:nvSpPr>
        <p:spPr/>
        <p:txBody>
          <a:bodyPr/>
          <a:lstStyle/>
          <a:p>
            <a:fld id="{74147D25-E5A2-4AAA-8930-C9EB16EDA235}" type="slidenum">
              <a:rPr lang="en-US" smtClean="0"/>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a:lstStyle/>
          <a:p>
            <a:pPr eaLnBrk="1" hangingPunct="1">
              <a:spcBef>
                <a:spcPct val="0"/>
              </a:spcBef>
            </a:pPr>
            <a:r>
              <a:rPr lang="en-US" dirty="0" smtClean="0">
                <a:solidFill>
                  <a:srgbClr val="262626"/>
                </a:solidFill>
                <a:latin typeface="Verdana" charset="0"/>
              </a:rPr>
              <a:t>/9746 /31620 </a:t>
            </a:r>
            <a:r>
              <a:rPr lang="en-US" dirty="0" smtClean="0"/>
              <a:t>In a jigsaw, the class is divided into several teams, with each team preparing separate but related assignments. When all team members are prepared, the class is re-divided into mixed groups, with one member from each team in each group. Each person in the group teaches the rest of the group what he/she knows, and the group then tackles an assignment together that pulls all of the pieces together to form the full picture, hence the name </a:t>
            </a:r>
            <a:r>
              <a:rPr lang="en-US" i="1" dirty="0" smtClean="0"/>
              <a:t>jigsaw</a:t>
            </a:r>
            <a:endParaRPr lang="en-US" dirty="0" smtClean="0"/>
          </a:p>
        </p:txBody>
      </p:sp>
      <p:sp>
        <p:nvSpPr>
          <p:cNvPr id="68612" name="Slide Number Placeholder 3"/>
          <p:cNvSpPr>
            <a:spLocks noGrp="1"/>
          </p:cNvSpPr>
          <p:nvPr>
            <p:ph type="sldNum" sz="quarter" idx="5"/>
          </p:nvPr>
        </p:nvSpPr>
        <p:spPr bwMode="auto">
          <a:noFill/>
          <a:ln>
            <a:miter lim="800000"/>
            <a:headEnd/>
            <a:tailEnd/>
          </a:ln>
        </p:spPr>
        <p:txBody>
          <a:bodyPr/>
          <a:lstStyle/>
          <a:p>
            <a:fld id="{DEEB4BA3-DE05-459F-A1F1-36A743B96354}" type="slidenum">
              <a:rPr lang="en-US" smtClean="0"/>
              <a:pPr/>
              <a:t>8</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a:lstStyle/>
          <a:p>
            <a:r>
              <a:rPr lang="en-US" smtClean="0"/>
              <a:t>Emphasize power of peer teaching as a learning tool</a:t>
            </a:r>
          </a:p>
        </p:txBody>
      </p:sp>
      <p:sp>
        <p:nvSpPr>
          <p:cNvPr id="69636" name="Slide Number Placeholder 3"/>
          <p:cNvSpPr>
            <a:spLocks noGrp="1"/>
          </p:cNvSpPr>
          <p:nvPr>
            <p:ph type="sldNum" sz="quarter" idx="5"/>
          </p:nvPr>
        </p:nvSpPr>
        <p:spPr bwMode="auto">
          <a:noFill/>
          <a:ln>
            <a:miter lim="800000"/>
            <a:headEnd/>
            <a:tailEnd/>
          </a:ln>
        </p:spPr>
        <p:txBody>
          <a:bodyPr/>
          <a:lstStyle/>
          <a:p>
            <a:fld id="{A767CCA1-8E1F-4BDC-B700-156B26E6B8CA}" type="slidenum">
              <a:rPr lang="en-US" smtClean="0"/>
              <a:pPr/>
              <a:t>9</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a:lstStyle/>
          <a:p>
            <a:pPr>
              <a:lnSpc>
                <a:spcPct val="80000"/>
              </a:lnSpc>
              <a:buFont typeface="Wingdings" charset="2"/>
              <a:buNone/>
            </a:pPr>
            <a:r>
              <a:rPr lang="en-US" sz="1200" dirty="0" smtClean="0">
                <a:solidFill>
                  <a:srgbClr val="000000"/>
                </a:solidFill>
                <a:effectLst/>
              </a:rPr>
              <a:t>Faculty can use to plan lesson and see how parts connect.</a:t>
            </a:r>
            <a:r>
              <a:rPr lang="en-US" sz="1200" baseline="0" dirty="0" smtClean="0">
                <a:solidFill>
                  <a:srgbClr val="000000"/>
                </a:solidFill>
                <a:effectLst/>
              </a:rPr>
              <a:t>  Faculty can demonstrate in class to summarize how parts of lecture connected.  Students can complete individually or in groups to reflect on what they’ve learned and to help us know what they’ve learned.</a:t>
            </a:r>
            <a:endParaRPr lang="en-US" sz="1200" dirty="0" smtClean="0">
              <a:solidFill>
                <a:srgbClr val="000000"/>
              </a:solidFill>
              <a:effectLst/>
            </a:endParaRPr>
          </a:p>
          <a:p>
            <a:pPr>
              <a:lnSpc>
                <a:spcPct val="80000"/>
              </a:lnSpc>
              <a:buFont typeface="Wingdings" charset="2"/>
              <a:buNone/>
            </a:pPr>
            <a:r>
              <a:rPr lang="en-US" sz="1200" dirty="0" smtClean="0">
                <a:solidFill>
                  <a:srgbClr val="000000"/>
                </a:solidFill>
                <a:effectLst/>
              </a:rPr>
              <a:t>Angelo and Cross (1993) indicate that concept maps help develop student abilities.</a:t>
            </a:r>
          </a:p>
          <a:p>
            <a:pPr>
              <a:lnSpc>
                <a:spcPct val="80000"/>
              </a:lnSpc>
              <a:buFont typeface="Wingdings" charset="2"/>
              <a:buNone/>
            </a:pPr>
            <a:endParaRPr lang="en-US" sz="800" dirty="0" smtClean="0">
              <a:solidFill>
                <a:srgbClr val="000000"/>
              </a:solidFill>
              <a:effectLst/>
            </a:endParaRPr>
          </a:p>
          <a:p>
            <a:pPr>
              <a:lnSpc>
                <a:spcPct val="80000"/>
              </a:lnSpc>
              <a:buFont typeface="Wingdings" charset="2"/>
              <a:buNone/>
            </a:pPr>
            <a:endParaRPr lang="en-US" sz="1200" dirty="0" smtClean="0">
              <a:solidFill>
                <a:srgbClr val="000000"/>
              </a:solidFill>
              <a:effectLst/>
            </a:endParaRPr>
          </a:p>
          <a:p>
            <a:pPr>
              <a:lnSpc>
                <a:spcPct val="80000"/>
              </a:lnSpc>
            </a:pPr>
            <a:r>
              <a:rPr lang="en-US" sz="1200" dirty="0" smtClean="0">
                <a:solidFill>
                  <a:srgbClr val="000000"/>
                </a:solidFill>
                <a:effectLst/>
              </a:rPr>
              <a:t>The ability to </a:t>
            </a:r>
            <a:r>
              <a:rPr lang="en-US" sz="1200" b="1" dirty="0" smtClean="0">
                <a:solidFill>
                  <a:srgbClr val="000000"/>
                </a:solidFill>
                <a:effectLst/>
              </a:rPr>
              <a:t>draw reasonable inferences </a:t>
            </a:r>
            <a:r>
              <a:rPr lang="en-US" sz="1200" dirty="0" smtClean="0">
                <a:solidFill>
                  <a:srgbClr val="000000"/>
                </a:solidFill>
                <a:effectLst/>
              </a:rPr>
              <a:t>from observations.</a:t>
            </a:r>
          </a:p>
          <a:p>
            <a:pPr>
              <a:lnSpc>
                <a:spcPct val="80000"/>
              </a:lnSpc>
            </a:pPr>
            <a:endParaRPr lang="en-US" sz="1200" dirty="0" smtClean="0">
              <a:solidFill>
                <a:srgbClr val="000000"/>
              </a:solidFill>
              <a:effectLst/>
            </a:endParaRPr>
          </a:p>
          <a:p>
            <a:pPr>
              <a:lnSpc>
                <a:spcPct val="80000"/>
              </a:lnSpc>
            </a:pPr>
            <a:r>
              <a:rPr lang="en-US" sz="1200" dirty="0" smtClean="0">
                <a:solidFill>
                  <a:srgbClr val="000000"/>
                </a:solidFill>
                <a:effectLst/>
              </a:rPr>
              <a:t>The ability to </a:t>
            </a:r>
            <a:r>
              <a:rPr lang="en-US" sz="1200" b="1" dirty="0" smtClean="0">
                <a:solidFill>
                  <a:srgbClr val="000000"/>
                </a:solidFill>
                <a:effectLst/>
              </a:rPr>
              <a:t>synthesize and integrate </a:t>
            </a:r>
            <a:r>
              <a:rPr lang="en-US" sz="1200" dirty="0" smtClean="0">
                <a:solidFill>
                  <a:srgbClr val="000000"/>
                </a:solidFill>
                <a:effectLst/>
              </a:rPr>
              <a:t>information and ideas.</a:t>
            </a:r>
          </a:p>
          <a:p>
            <a:pPr>
              <a:lnSpc>
                <a:spcPct val="80000"/>
              </a:lnSpc>
            </a:pPr>
            <a:endParaRPr lang="en-US" sz="1200" dirty="0" smtClean="0">
              <a:solidFill>
                <a:srgbClr val="000000"/>
              </a:solidFill>
              <a:effectLst/>
            </a:endParaRPr>
          </a:p>
          <a:p>
            <a:pPr>
              <a:lnSpc>
                <a:spcPct val="80000"/>
              </a:lnSpc>
            </a:pPr>
            <a:r>
              <a:rPr lang="en-US" sz="1200" dirty="0" smtClean="0">
                <a:solidFill>
                  <a:srgbClr val="000000"/>
                </a:solidFill>
                <a:effectLst/>
              </a:rPr>
              <a:t>The ability to </a:t>
            </a:r>
            <a:r>
              <a:rPr lang="en-US" sz="1200" b="1" dirty="0" smtClean="0">
                <a:solidFill>
                  <a:srgbClr val="000000"/>
                </a:solidFill>
                <a:effectLst/>
              </a:rPr>
              <a:t>learn concepts </a:t>
            </a:r>
            <a:r>
              <a:rPr lang="en-US" sz="1200" dirty="0" smtClean="0">
                <a:solidFill>
                  <a:srgbClr val="000000"/>
                </a:solidFill>
                <a:effectLst/>
              </a:rPr>
              <a:t>and theories in the subject area.</a:t>
            </a:r>
          </a:p>
        </p:txBody>
      </p:sp>
      <p:sp>
        <p:nvSpPr>
          <p:cNvPr id="57348" name="Slide Number Placeholder 3"/>
          <p:cNvSpPr>
            <a:spLocks noGrp="1"/>
          </p:cNvSpPr>
          <p:nvPr>
            <p:ph type="sldNum" sz="quarter" idx="5"/>
          </p:nvPr>
        </p:nvSpPr>
        <p:spPr bwMode="auto">
          <a:noFill/>
          <a:ln>
            <a:miter lim="800000"/>
            <a:headEnd/>
            <a:tailEnd/>
          </a:ln>
        </p:spPr>
        <p:txBody>
          <a:bodyPr/>
          <a:lstStyle/>
          <a:p>
            <a:fld id="{DE8F3B5F-96F8-43BA-898D-C216A329C57F}" type="slidenum">
              <a:rPr lang="en-US" smtClean="0"/>
              <a:pPr/>
              <a:t>10</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Sort by topic group of</a:t>
            </a:r>
            <a:r>
              <a:rPr lang="en-US" baseline="0" dirty="0" smtClean="0"/>
              <a:t> 3-4</a:t>
            </a:r>
            <a:endParaRPr lang="en-US" dirty="0"/>
          </a:p>
        </p:txBody>
      </p:sp>
      <p:sp>
        <p:nvSpPr>
          <p:cNvPr id="4" name="Slide Number Placeholder 3"/>
          <p:cNvSpPr>
            <a:spLocks noGrp="1"/>
          </p:cNvSpPr>
          <p:nvPr>
            <p:ph type="sldNum" sz="quarter" idx="10"/>
          </p:nvPr>
        </p:nvSpPr>
        <p:spPr/>
        <p:txBody>
          <a:bodyPr/>
          <a:lstStyle/>
          <a:p>
            <a:fld id="{74147D25-E5A2-4AAA-8930-C9EB16EDA235}" type="slidenum">
              <a:rPr lang="en-US" smtClean="0"/>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 ok with the how will it do these things, but I think we will need to ask for specifics – so how will I do this might be through a TPS.  But what we</a:t>
            </a:r>
            <a:r>
              <a:rPr lang="en-US" baseline="0" dirty="0" smtClean="0"/>
              <a:t> would like is what the activity will be or at least some possibilities.  </a:t>
            </a:r>
            <a:endParaRPr lang="en-US" dirty="0"/>
          </a:p>
        </p:txBody>
      </p:sp>
      <p:sp>
        <p:nvSpPr>
          <p:cNvPr id="4" name="Slide Number Placeholder 3"/>
          <p:cNvSpPr>
            <a:spLocks noGrp="1"/>
          </p:cNvSpPr>
          <p:nvPr>
            <p:ph type="sldNum" sz="quarter" idx="10"/>
          </p:nvPr>
        </p:nvSpPr>
        <p:spPr/>
        <p:txBody>
          <a:bodyPr/>
          <a:lstStyle/>
          <a:p>
            <a:fld id="{996CE5B2-DF3A-42BE-AFBD-4B93D5CDCAE3}" type="slidenum">
              <a:rPr lang="en-US" smtClean="0"/>
              <a:t>12</a:t>
            </a:fld>
            <a:endParaRPr lang="en-US"/>
          </a:p>
        </p:txBody>
      </p:sp>
    </p:spTree>
    <p:extLst>
      <p:ext uri="{BB962C8B-B14F-4D97-AF65-F5344CB8AC3E}">
        <p14:creationId xmlns:p14="http://schemas.microsoft.com/office/powerpoint/2010/main" val="1687627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14580A-5C50-4140-A1A5-9BD8736C6AFF}" type="datetimeFigureOut">
              <a:rPr lang="en-US" smtClean="0"/>
              <a:t>6/10/12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1667528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14580A-5C50-4140-A1A5-9BD8736C6AFF}" type="datetimeFigureOut">
              <a:rPr lang="en-US" smtClean="0"/>
              <a:t>6/10/12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3453889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14580A-5C50-4140-A1A5-9BD8736C6AFF}" type="datetimeFigureOut">
              <a:rPr lang="en-US" smtClean="0"/>
              <a:t>6/10/12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1925719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14580A-5C50-4140-A1A5-9BD8736C6AFF}" type="datetimeFigureOut">
              <a:rPr lang="en-US" smtClean="0"/>
              <a:t>6/10/12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1105788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14580A-5C50-4140-A1A5-9BD8736C6AFF}" type="datetimeFigureOut">
              <a:rPr lang="en-US" smtClean="0"/>
              <a:t>6/10/12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138799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14580A-5C50-4140-A1A5-9BD8736C6AFF}" type="datetimeFigureOut">
              <a:rPr lang="en-US" smtClean="0"/>
              <a:t>6/10/12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2425974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14580A-5C50-4140-A1A5-9BD8736C6AFF}" type="datetimeFigureOut">
              <a:rPr lang="en-US" smtClean="0"/>
              <a:t>6/10/12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2188879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14580A-5C50-4140-A1A5-9BD8736C6AFF}" type="datetimeFigureOut">
              <a:rPr lang="en-US" smtClean="0"/>
              <a:t>6/10/12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1168091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14580A-5C50-4140-A1A5-9BD8736C6AFF}" type="datetimeFigureOut">
              <a:rPr lang="en-US" smtClean="0"/>
              <a:t>6/10/12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1786283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14580A-5C50-4140-A1A5-9BD8736C6AFF}" type="datetimeFigureOut">
              <a:rPr lang="en-US" smtClean="0"/>
              <a:t>6/10/12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3270938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14580A-5C50-4140-A1A5-9BD8736C6AFF}" type="datetimeFigureOut">
              <a:rPr lang="en-US" smtClean="0"/>
              <a:t>6/10/12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C80828-BD85-4802-A3E9-DF3C493F5998}" type="slidenum">
              <a:rPr lang="en-US" smtClean="0"/>
              <a:t>‹#›</a:t>
            </a:fld>
            <a:endParaRPr lang="en-US"/>
          </a:p>
        </p:txBody>
      </p:sp>
    </p:spTree>
    <p:extLst>
      <p:ext uri="{BB962C8B-B14F-4D97-AF65-F5344CB8AC3E}">
        <p14:creationId xmlns:p14="http://schemas.microsoft.com/office/powerpoint/2010/main" val="143893948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14580A-5C50-4140-A1A5-9BD8736C6AFF}" type="datetimeFigureOut">
              <a:rPr lang="en-US" smtClean="0"/>
              <a:t>6/10/12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80828-BD85-4802-A3E9-DF3C493F5998}" type="slidenum">
              <a:rPr lang="en-US" smtClean="0"/>
              <a:t>‹#›</a:t>
            </a:fld>
            <a:endParaRPr lang="en-US"/>
          </a:p>
        </p:txBody>
      </p:sp>
    </p:spTree>
    <p:extLst>
      <p:ext uri="{BB962C8B-B14F-4D97-AF65-F5344CB8AC3E}">
        <p14:creationId xmlns:p14="http://schemas.microsoft.com/office/powerpoint/2010/main" val="3300400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erc.carleton.edu/NAGTWorkshops/assess/conceptmaps.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hyperlink" Target="http://serc.carleton.edu/NAGTWorkshops/earlycareer/teaching/toolkit.html" TargetMode="External"/><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hyperlink" Target="http://serc.carleton.edu/NAGTWorkshops/teaching_methods/jigsaws/index.html" TargetMode="Externa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hyperlink" Target="http://serc.carleton.edu/sp/library/jigsaws/examples.html" TargetMode="External"/><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858962"/>
          </a:xfrm>
        </p:spPr>
        <p:txBody>
          <a:bodyPr>
            <a:normAutofit/>
          </a:bodyPr>
          <a:lstStyle/>
          <a:p>
            <a:pPr algn="l"/>
            <a:r>
              <a:rPr lang="en-US" sz="3600" dirty="0" smtClean="0">
                <a:solidFill>
                  <a:schemeClr val="tx2"/>
                </a:solidFill>
              </a:rPr>
              <a:t>Topics for lessons are on each table.</a:t>
            </a:r>
            <a:br>
              <a:rPr lang="en-US" sz="3600" dirty="0" smtClean="0">
                <a:solidFill>
                  <a:schemeClr val="tx2"/>
                </a:solidFill>
              </a:rPr>
            </a:br>
            <a:r>
              <a:rPr lang="en-US" sz="3600" dirty="0" smtClean="0">
                <a:solidFill>
                  <a:schemeClr val="tx2"/>
                </a:solidFill>
              </a:rPr>
              <a:t>Please sit at a table with a topic for which you could see yourself designing a lesson.</a:t>
            </a:r>
            <a:endParaRPr lang="en-US" sz="3600" dirty="0">
              <a:solidFill>
                <a:schemeClr val="tx2"/>
              </a:solidFill>
            </a:endParaRPr>
          </a:p>
        </p:txBody>
      </p:sp>
      <p:sp>
        <p:nvSpPr>
          <p:cNvPr id="5" name="Content Placeholder 4"/>
          <p:cNvSpPr>
            <a:spLocks noGrp="1"/>
          </p:cNvSpPr>
          <p:nvPr>
            <p:ph idx="1"/>
          </p:nvPr>
        </p:nvSpPr>
        <p:spPr>
          <a:xfrm>
            <a:off x="457200" y="2209800"/>
            <a:ext cx="8229600" cy="4267200"/>
          </a:xfrm>
        </p:spPr>
        <p:txBody>
          <a:bodyPr>
            <a:normAutofit fontScale="92500" lnSpcReduction="20000"/>
          </a:bodyPr>
          <a:lstStyle/>
          <a:p>
            <a:r>
              <a:rPr lang="en-US" dirty="0"/>
              <a:t>Atmospheric circulation</a:t>
            </a:r>
          </a:p>
          <a:p>
            <a:r>
              <a:rPr lang="en-US" dirty="0"/>
              <a:t>El Niño</a:t>
            </a:r>
          </a:p>
          <a:p>
            <a:r>
              <a:rPr lang="en-US" dirty="0"/>
              <a:t>River floods</a:t>
            </a:r>
          </a:p>
          <a:p>
            <a:r>
              <a:rPr lang="en-US" dirty="0"/>
              <a:t>Eutrophication</a:t>
            </a:r>
          </a:p>
          <a:p>
            <a:r>
              <a:rPr lang="en-US" dirty="0"/>
              <a:t>Climate change</a:t>
            </a:r>
          </a:p>
          <a:p>
            <a:r>
              <a:rPr lang="en-US" dirty="0"/>
              <a:t>Cycles and residence time</a:t>
            </a:r>
          </a:p>
          <a:p>
            <a:r>
              <a:rPr lang="en-US" dirty="0"/>
              <a:t>Minerals</a:t>
            </a:r>
          </a:p>
          <a:p>
            <a:r>
              <a:rPr lang="en-US" dirty="0"/>
              <a:t>Earthquakes</a:t>
            </a:r>
          </a:p>
          <a:p>
            <a:r>
              <a:rPr lang="en-US" dirty="0"/>
              <a:t>Mass extinction</a:t>
            </a:r>
            <a:endParaRPr lang="en-US" dirty="0"/>
          </a:p>
        </p:txBody>
      </p:sp>
    </p:spTree>
    <p:extLst>
      <p:ext uri="{BB962C8B-B14F-4D97-AF65-F5344CB8AC3E}">
        <p14:creationId xmlns:p14="http://schemas.microsoft.com/office/powerpoint/2010/main" val="516428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6"/>
          <p:cNvSpPr txBox="1">
            <a:spLocks noChangeArrowheads="1"/>
          </p:cNvSpPr>
          <p:nvPr/>
        </p:nvSpPr>
        <p:spPr bwMode="auto">
          <a:xfrm flipH="1">
            <a:off x="3200400" y="2362200"/>
            <a:ext cx="2667000" cy="523875"/>
          </a:xfrm>
          <a:prstGeom prst="rect">
            <a:avLst/>
          </a:prstGeom>
          <a:noFill/>
          <a:ln w="28575">
            <a:solidFill>
              <a:schemeClr val="tx1"/>
            </a:solidFill>
            <a:miter lim="800000"/>
            <a:headEnd/>
            <a:tailEnd/>
          </a:ln>
        </p:spPr>
        <p:txBody>
          <a:bodyPr>
            <a:spAutoFit/>
          </a:bodyPr>
          <a:lstStyle/>
          <a:p>
            <a:pPr eaLnBrk="0" hangingPunct="0"/>
            <a:r>
              <a:rPr lang="en-US" sz="2800" b="1"/>
              <a:t>Concept Maps</a:t>
            </a:r>
            <a:endParaRPr lang="en-GB" sz="2800" b="1"/>
          </a:p>
        </p:txBody>
      </p:sp>
      <p:sp>
        <p:nvSpPr>
          <p:cNvPr id="25603" name="TextBox 7"/>
          <p:cNvSpPr txBox="1">
            <a:spLocks noChangeArrowheads="1"/>
          </p:cNvSpPr>
          <p:nvPr/>
        </p:nvSpPr>
        <p:spPr bwMode="auto">
          <a:xfrm>
            <a:off x="4495800" y="3048000"/>
            <a:ext cx="4095750" cy="461963"/>
          </a:xfrm>
          <a:prstGeom prst="rect">
            <a:avLst/>
          </a:prstGeom>
          <a:noFill/>
          <a:ln w="9525">
            <a:noFill/>
            <a:miter lim="800000"/>
            <a:headEnd/>
            <a:tailEnd/>
          </a:ln>
        </p:spPr>
        <p:txBody>
          <a:bodyPr wrap="none">
            <a:spAutoFit/>
          </a:bodyPr>
          <a:lstStyle/>
          <a:p>
            <a:pPr eaLnBrk="0" hangingPunct="0"/>
            <a:r>
              <a:rPr lang="en-US" b="1" i="1">
                <a:solidFill>
                  <a:schemeClr val="tx2"/>
                </a:solidFill>
              </a:rPr>
              <a:t>Allow students to learn by </a:t>
            </a:r>
            <a:endParaRPr lang="en-GB" b="1" i="1">
              <a:solidFill>
                <a:schemeClr val="tx2"/>
              </a:solidFill>
            </a:endParaRPr>
          </a:p>
        </p:txBody>
      </p:sp>
      <p:sp>
        <p:nvSpPr>
          <p:cNvPr id="25604" name="TextBox 8"/>
          <p:cNvSpPr txBox="1">
            <a:spLocks noChangeArrowheads="1"/>
          </p:cNvSpPr>
          <p:nvPr/>
        </p:nvSpPr>
        <p:spPr bwMode="auto">
          <a:xfrm>
            <a:off x="6529387" y="3962400"/>
            <a:ext cx="2081213" cy="461963"/>
          </a:xfrm>
          <a:prstGeom prst="rect">
            <a:avLst/>
          </a:prstGeom>
          <a:noFill/>
          <a:ln w="9525">
            <a:noFill/>
            <a:miter lim="800000"/>
            <a:headEnd/>
            <a:tailEnd/>
          </a:ln>
        </p:spPr>
        <p:txBody>
          <a:bodyPr wrap="none">
            <a:spAutoFit/>
          </a:bodyPr>
          <a:lstStyle/>
          <a:p>
            <a:pPr eaLnBrk="0" hangingPunct="0"/>
            <a:r>
              <a:rPr lang="en-US" b="1" dirty="0"/>
              <a:t>Synthesizing</a:t>
            </a:r>
          </a:p>
        </p:txBody>
      </p:sp>
      <p:sp>
        <p:nvSpPr>
          <p:cNvPr id="25605" name="TextBox 9"/>
          <p:cNvSpPr txBox="1">
            <a:spLocks noChangeArrowheads="1"/>
          </p:cNvSpPr>
          <p:nvPr/>
        </p:nvSpPr>
        <p:spPr bwMode="auto">
          <a:xfrm>
            <a:off x="4624387" y="4724400"/>
            <a:ext cx="1773238" cy="461963"/>
          </a:xfrm>
          <a:prstGeom prst="rect">
            <a:avLst/>
          </a:prstGeom>
          <a:noFill/>
          <a:ln w="9525">
            <a:noFill/>
            <a:miter lim="800000"/>
            <a:headEnd/>
            <a:tailEnd/>
          </a:ln>
        </p:spPr>
        <p:txBody>
          <a:bodyPr wrap="none">
            <a:spAutoFit/>
          </a:bodyPr>
          <a:lstStyle/>
          <a:p>
            <a:pPr eaLnBrk="0" hangingPunct="0"/>
            <a:r>
              <a:rPr lang="en-US" b="1"/>
              <a:t>Integrating</a:t>
            </a:r>
            <a:endParaRPr lang="en-GB" b="1"/>
          </a:p>
        </p:txBody>
      </p:sp>
      <p:sp>
        <p:nvSpPr>
          <p:cNvPr id="25606" name="TextBox 10"/>
          <p:cNvSpPr txBox="1">
            <a:spLocks noChangeArrowheads="1"/>
          </p:cNvSpPr>
          <p:nvPr/>
        </p:nvSpPr>
        <p:spPr bwMode="auto">
          <a:xfrm>
            <a:off x="1219200" y="3124200"/>
            <a:ext cx="2455863" cy="461963"/>
          </a:xfrm>
          <a:prstGeom prst="rect">
            <a:avLst/>
          </a:prstGeom>
          <a:noFill/>
          <a:ln w="9525">
            <a:noFill/>
            <a:miter lim="800000"/>
            <a:headEnd/>
            <a:tailEnd/>
          </a:ln>
        </p:spPr>
        <p:txBody>
          <a:bodyPr wrap="none">
            <a:spAutoFit/>
          </a:bodyPr>
          <a:lstStyle/>
          <a:p>
            <a:pPr eaLnBrk="0" hangingPunct="0"/>
            <a:r>
              <a:rPr lang="en-US" b="1" i="1">
                <a:solidFill>
                  <a:schemeClr val="tx2"/>
                </a:solidFill>
              </a:rPr>
              <a:t>Allow faculty to</a:t>
            </a:r>
            <a:endParaRPr lang="en-GB" b="1" i="1">
              <a:solidFill>
                <a:schemeClr val="tx2"/>
              </a:solidFill>
            </a:endParaRPr>
          </a:p>
        </p:txBody>
      </p:sp>
      <p:sp>
        <p:nvSpPr>
          <p:cNvPr id="25607" name="TextBox 11"/>
          <p:cNvSpPr txBox="1">
            <a:spLocks noChangeArrowheads="1"/>
          </p:cNvSpPr>
          <p:nvPr/>
        </p:nvSpPr>
        <p:spPr bwMode="auto">
          <a:xfrm>
            <a:off x="1363662" y="4038600"/>
            <a:ext cx="3741738" cy="461963"/>
          </a:xfrm>
          <a:prstGeom prst="rect">
            <a:avLst/>
          </a:prstGeom>
          <a:noFill/>
          <a:ln w="9525">
            <a:noFill/>
            <a:miter lim="800000"/>
            <a:headEnd/>
            <a:tailEnd/>
          </a:ln>
        </p:spPr>
        <p:txBody>
          <a:bodyPr wrap="none">
            <a:spAutoFit/>
          </a:bodyPr>
          <a:lstStyle/>
          <a:p>
            <a:pPr eaLnBrk="0" hangingPunct="0"/>
            <a:r>
              <a:rPr lang="en-US" b="1" dirty="0"/>
              <a:t>Assess student learning</a:t>
            </a:r>
            <a:endParaRPr lang="en-GB" b="1" dirty="0"/>
          </a:p>
        </p:txBody>
      </p:sp>
      <p:sp>
        <p:nvSpPr>
          <p:cNvPr id="25608" name="TextBox 12"/>
          <p:cNvSpPr txBox="1">
            <a:spLocks noChangeArrowheads="1"/>
          </p:cNvSpPr>
          <p:nvPr/>
        </p:nvSpPr>
        <p:spPr bwMode="auto">
          <a:xfrm>
            <a:off x="1195387" y="5715000"/>
            <a:ext cx="3756025" cy="461963"/>
          </a:xfrm>
          <a:prstGeom prst="rect">
            <a:avLst/>
          </a:prstGeom>
          <a:noFill/>
          <a:ln w="9525">
            <a:noFill/>
            <a:miter lim="800000"/>
            <a:headEnd/>
            <a:tailEnd/>
          </a:ln>
        </p:spPr>
        <p:txBody>
          <a:bodyPr wrap="none">
            <a:spAutoFit/>
          </a:bodyPr>
          <a:lstStyle/>
          <a:p>
            <a:pPr eaLnBrk="0" hangingPunct="0"/>
            <a:r>
              <a:rPr lang="en-US" b="1"/>
              <a:t>Students connect topics</a:t>
            </a:r>
            <a:endParaRPr lang="en-GB" b="1"/>
          </a:p>
        </p:txBody>
      </p:sp>
      <p:sp>
        <p:nvSpPr>
          <p:cNvPr id="25609" name="TextBox 16"/>
          <p:cNvSpPr txBox="1">
            <a:spLocks noChangeArrowheads="1"/>
          </p:cNvSpPr>
          <p:nvPr/>
        </p:nvSpPr>
        <p:spPr bwMode="auto">
          <a:xfrm>
            <a:off x="838200" y="5029200"/>
            <a:ext cx="2422525" cy="461963"/>
          </a:xfrm>
          <a:prstGeom prst="rect">
            <a:avLst/>
          </a:prstGeom>
          <a:noFill/>
          <a:ln w="9525">
            <a:noFill/>
            <a:miter lim="800000"/>
            <a:headEnd/>
            <a:tailEnd/>
          </a:ln>
        </p:spPr>
        <p:txBody>
          <a:bodyPr wrap="none">
            <a:spAutoFit/>
          </a:bodyPr>
          <a:lstStyle/>
          <a:p>
            <a:pPr eaLnBrk="0" hangingPunct="0"/>
            <a:r>
              <a:rPr lang="en-US" b="1" i="1">
                <a:solidFill>
                  <a:schemeClr val="tx2"/>
                </a:solidFill>
              </a:rPr>
              <a:t>By seeing how </a:t>
            </a:r>
            <a:endParaRPr lang="en-GB" b="1" i="1">
              <a:solidFill>
                <a:schemeClr val="tx2"/>
              </a:solidFill>
            </a:endParaRPr>
          </a:p>
        </p:txBody>
      </p:sp>
      <p:sp>
        <p:nvSpPr>
          <p:cNvPr id="25610" name="TextBox 17"/>
          <p:cNvSpPr txBox="1">
            <a:spLocks noChangeArrowheads="1"/>
          </p:cNvSpPr>
          <p:nvPr/>
        </p:nvSpPr>
        <p:spPr bwMode="auto">
          <a:xfrm>
            <a:off x="2590800" y="1676400"/>
            <a:ext cx="647700" cy="461963"/>
          </a:xfrm>
          <a:prstGeom prst="rect">
            <a:avLst/>
          </a:prstGeom>
          <a:noFill/>
          <a:ln w="9525">
            <a:noFill/>
            <a:miter lim="800000"/>
            <a:headEnd/>
            <a:tailEnd/>
          </a:ln>
        </p:spPr>
        <p:txBody>
          <a:bodyPr wrap="none">
            <a:spAutoFit/>
          </a:bodyPr>
          <a:lstStyle/>
          <a:p>
            <a:pPr eaLnBrk="0" hangingPunct="0"/>
            <a:r>
              <a:rPr lang="en-US" b="1" i="1">
                <a:solidFill>
                  <a:schemeClr val="tx2"/>
                </a:solidFill>
              </a:rPr>
              <a:t>are</a:t>
            </a:r>
            <a:endParaRPr lang="en-GB" b="1" i="1">
              <a:solidFill>
                <a:schemeClr val="tx2"/>
              </a:solidFill>
            </a:endParaRPr>
          </a:p>
        </p:txBody>
      </p:sp>
      <p:sp>
        <p:nvSpPr>
          <p:cNvPr id="25611" name="TextBox 18"/>
          <p:cNvSpPr txBox="1">
            <a:spLocks noChangeArrowheads="1"/>
          </p:cNvSpPr>
          <p:nvPr/>
        </p:nvSpPr>
        <p:spPr bwMode="auto">
          <a:xfrm>
            <a:off x="1752600" y="685800"/>
            <a:ext cx="2117725" cy="461963"/>
          </a:xfrm>
          <a:prstGeom prst="rect">
            <a:avLst/>
          </a:prstGeom>
          <a:noFill/>
          <a:ln w="9525">
            <a:noFill/>
            <a:miter lim="800000"/>
            <a:headEnd/>
            <a:tailEnd/>
          </a:ln>
        </p:spPr>
        <p:txBody>
          <a:bodyPr wrap="none">
            <a:spAutoFit/>
          </a:bodyPr>
          <a:lstStyle/>
          <a:p>
            <a:pPr eaLnBrk="0" hangingPunct="0"/>
            <a:r>
              <a:rPr lang="en-US" b="1" dirty="0"/>
              <a:t>2 D diagrams</a:t>
            </a:r>
            <a:endParaRPr lang="en-GB" b="1" dirty="0"/>
          </a:p>
        </p:txBody>
      </p:sp>
      <p:sp>
        <p:nvSpPr>
          <p:cNvPr id="25612" name="TextBox 19"/>
          <p:cNvSpPr txBox="1">
            <a:spLocks noChangeArrowheads="1"/>
          </p:cNvSpPr>
          <p:nvPr/>
        </p:nvSpPr>
        <p:spPr bwMode="auto">
          <a:xfrm>
            <a:off x="3962400" y="838200"/>
            <a:ext cx="808038" cy="461963"/>
          </a:xfrm>
          <a:prstGeom prst="rect">
            <a:avLst/>
          </a:prstGeom>
          <a:noFill/>
          <a:ln w="9525">
            <a:noFill/>
            <a:miter lim="800000"/>
            <a:headEnd/>
            <a:tailEnd/>
          </a:ln>
        </p:spPr>
        <p:txBody>
          <a:bodyPr wrap="none">
            <a:spAutoFit/>
          </a:bodyPr>
          <a:lstStyle/>
          <a:p>
            <a:pPr eaLnBrk="0" hangingPunct="0"/>
            <a:r>
              <a:rPr lang="en-US" b="1" i="1">
                <a:solidFill>
                  <a:schemeClr val="tx2"/>
                </a:solidFill>
              </a:rPr>
              <a:t>with</a:t>
            </a:r>
            <a:endParaRPr lang="en-GB" b="1" i="1">
              <a:solidFill>
                <a:schemeClr val="tx2"/>
              </a:solidFill>
            </a:endParaRPr>
          </a:p>
        </p:txBody>
      </p:sp>
      <p:sp>
        <p:nvSpPr>
          <p:cNvPr id="25613" name="TextBox 20"/>
          <p:cNvSpPr txBox="1">
            <a:spLocks noChangeArrowheads="1"/>
          </p:cNvSpPr>
          <p:nvPr/>
        </p:nvSpPr>
        <p:spPr bwMode="auto">
          <a:xfrm>
            <a:off x="5562600" y="304800"/>
            <a:ext cx="1671637" cy="461962"/>
          </a:xfrm>
          <a:prstGeom prst="rect">
            <a:avLst/>
          </a:prstGeom>
          <a:noFill/>
          <a:ln w="9525">
            <a:noFill/>
            <a:miter lim="800000"/>
            <a:headEnd/>
            <a:tailEnd/>
          </a:ln>
        </p:spPr>
        <p:txBody>
          <a:bodyPr wrap="none">
            <a:spAutoFit/>
          </a:bodyPr>
          <a:lstStyle/>
          <a:p>
            <a:pPr eaLnBrk="0" hangingPunct="0"/>
            <a:r>
              <a:rPr lang="en-US" b="1" dirty="0"/>
              <a:t>Concepts</a:t>
            </a:r>
            <a:r>
              <a:rPr lang="en-US" dirty="0"/>
              <a:t> </a:t>
            </a:r>
            <a:endParaRPr lang="en-GB" dirty="0"/>
          </a:p>
        </p:txBody>
      </p:sp>
      <p:sp>
        <p:nvSpPr>
          <p:cNvPr id="25614" name="TextBox 21"/>
          <p:cNvSpPr txBox="1">
            <a:spLocks noChangeArrowheads="1"/>
          </p:cNvSpPr>
          <p:nvPr/>
        </p:nvSpPr>
        <p:spPr bwMode="auto">
          <a:xfrm>
            <a:off x="5672137" y="1600200"/>
            <a:ext cx="2100263" cy="461963"/>
          </a:xfrm>
          <a:prstGeom prst="rect">
            <a:avLst/>
          </a:prstGeom>
          <a:noFill/>
          <a:ln w="9525">
            <a:noFill/>
            <a:miter lim="800000"/>
            <a:headEnd/>
            <a:tailEnd/>
          </a:ln>
        </p:spPr>
        <p:txBody>
          <a:bodyPr wrap="none">
            <a:spAutoFit/>
          </a:bodyPr>
          <a:lstStyle/>
          <a:p>
            <a:pPr eaLnBrk="0" hangingPunct="0"/>
            <a:r>
              <a:rPr lang="en-US" b="1" dirty="0">
                <a:solidFill>
                  <a:schemeClr val="tx2"/>
                </a:solidFill>
              </a:rPr>
              <a:t>Named Links</a:t>
            </a:r>
            <a:endParaRPr lang="en-GB" b="1" dirty="0">
              <a:solidFill>
                <a:schemeClr val="tx2"/>
              </a:solidFill>
            </a:endParaRPr>
          </a:p>
        </p:txBody>
      </p:sp>
      <p:sp>
        <p:nvSpPr>
          <p:cNvPr id="25615" name="Oval 22"/>
          <p:cNvSpPr>
            <a:spLocks noChangeArrowheads="1"/>
          </p:cNvSpPr>
          <p:nvPr/>
        </p:nvSpPr>
        <p:spPr bwMode="auto">
          <a:xfrm>
            <a:off x="838200" y="3733800"/>
            <a:ext cx="3810000" cy="1143000"/>
          </a:xfrm>
          <a:prstGeom prst="ellipse">
            <a:avLst/>
          </a:prstGeom>
          <a:noFill/>
          <a:ln w="28575">
            <a:solidFill>
              <a:schemeClr val="tx1"/>
            </a:solidFill>
            <a:round/>
            <a:headEnd/>
            <a:tailEnd/>
          </a:ln>
        </p:spPr>
        <p:txBody>
          <a:bodyPr/>
          <a:lstStyle/>
          <a:p>
            <a:pPr eaLnBrk="0" hangingPunct="0"/>
            <a:endParaRPr lang="en-GB"/>
          </a:p>
        </p:txBody>
      </p:sp>
      <p:sp>
        <p:nvSpPr>
          <p:cNvPr id="25616" name="Oval 23"/>
          <p:cNvSpPr>
            <a:spLocks noChangeArrowheads="1"/>
          </p:cNvSpPr>
          <p:nvPr/>
        </p:nvSpPr>
        <p:spPr bwMode="auto">
          <a:xfrm>
            <a:off x="838200" y="5562600"/>
            <a:ext cx="4038600" cy="762000"/>
          </a:xfrm>
          <a:prstGeom prst="ellipse">
            <a:avLst/>
          </a:prstGeom>
          <a:noFill/>
          <a:ln w="28575">
            <a:solidFill>
              <a:schemeClr val="tx1"/>
            </a:solidFill>
            <a:round/>
            <a:headEnd/>
            <a:tailEnd/>
          </a:ln>
        </p:spPr>
        <p:txBody>
          <a:bodyPr/>
          <a:lstStyle/>
          <a:p>
            <a:pPr eaLnBrk="0" hangingPunct="0"/>
            <a:endParaRPr lang="en-GB"/>
          </a:p>
        </p:txBody>
      </p:sp>
      <p:cxnSp>
        <p:nvCxnSpPr>
          <p:cNvPr id="25617" name="Straight Arrow Connector 25"/>
          <p:cNvCxnSpPr>
            <a:cxnSpLocks noChangeShapeType="1"/>
          </p:cNvCxnSpPr>
          <p:nvPr/>
        </p:nvCxnSpPr>
        <p:spPr bwMode="auto">
          <a:xfrm rot="5400000">
            <a:off x="2971800" y="5181600"/>
            <a:ext cx="533400" cy="76200"/>
          </a:xfrm>
          <a:prstGeom prst="straightConnector1">
            <a:avLst/>
          </a:prstGeom>
          <a:noFill/>
          <a:ln w="28575">
            <a:solidFill>
              <a:schemeClr val="tx1"/>
            </a:solidFill>
            <a:round/>
            <a:headEnd/>
            <a:tailEnd type="arrow" w="med" len="med"/>
          </a:ln>
        </p:spPr>
      </p:cxnSp>
      <p:cxnSp>
        <p:nvCxnSpPr>
          <p:cNvPr id="25618" name="Straight Arrow Connector 27"/>
          <p:cNvCxnSpPr>
            <a:cxnSpLocks noChangeShapeType="1"/>
          </p:cNvCxnSpPr>
          <p:nvPr/>
        </p:nvCxnSpPr>
        <p:spPr bwMode="auto">
          <a:xfrm rot="5400000">
            <a:off x="3390900" y="3162300"/>
            <a:ext cx="685800" cy="304800"/>
          </a:xfrm>
          <a:prstGeom prst="straightConnector1">
            <a:avLst/>
          </a:prstGeom>
          <a:noFill/>
          <a:ln w="28575">
            <a:solidFill>
              <a:schemeClr val="tx1"/>
            </a:solidFill>
            <a:round/>
            <a:headEnd/>
            <a:tailEnd type="arrow" w="med" len="med"/>
          </a:ln>
        </p:spPr>
      </p:cxnSp>
      <p:cxnSp>
        <p:nvCxnSpPr>
          <p:cNvPr id="25619" name="Straight Arrow Connector 29"/>
          <p:cNvCxnSpPr>
            <a:cxnSpLocks noChangeShapeType="1"/>
          </p:cNvCxnSpPr>
          <p:nvPr/>
        </p:nvCxnSpPr>
        <p:spPr bwMode="auto">
          <a:xfrm rot="16200000" flipV="1">
            <a:off x="2933700" y="1562100"/>
            <a:ext cx="685800" cy="457200"/>
          </a:xfrm>
          <a:prstGeom prst="straightConnector1">
            <a:avLst/>
          </a:prstGeom>
          <a:noFill/>
          <a:ln w="28575">
            <a:solidFill>
              <a:schemeClr val="tx1"/>
            </a:solidFill>
            <a:round/>
            <a:headEnd/>
            <a:tailEnd type="arrow" w="med" len="med"/>
          </a:ln>
        </p:spPr>
      </p:cxnSp>
      <p:cxnSp>
        <p:nvCxnSpPr>
          <p:cNvPr id="25620" name="Straight Arrow Connector 31"/>
          <p:cNvCxnSpPr>
            <a:cxnSpLocks noChangeShapeType="1"/>
          </p:cNvCxnSpPr>
          <p:nvPr/>
        </p:nvCxnSpPr>
        <p:spPr bwMode="auto">
          <a:xfrm flipV="1">
            <a:off x="3581400" y="533400"/>
            <a:ext cx="1463675" cy="382588"/>
          </a:xfrm>
          <a:prstGeom prst="straightConnector1">
            <a:avLst/>
          </a:prstGeom>
          <a:noFill/>
          <a:ln w="28575">
            <a:solidFill>
              <a:schemeClr val="tx1"/>
            </a:solidFill>
            <a:round/>
            <a:headEnd/>
            <a:tailEnd type="arrow" w="med" len="med"/>
          </a:ln>
        </p:spPr>
      </p:cxnSp>
      <p:cxnSp>
        <p:nvCxnSpPr>
          <p:cNvPr id="25621" name="Straight Arrow Connector 33"/>
          <p:cNvCxnSpPr>
            <a:cxnSpLocks noChangeShapeType="1"/>
          </p:cNvCxnSpPr>
          <p:nvPr/>
        </p:nvCxnSpPr>
        <p:spPr bwMode="auto">
          <a:xfrm>
            <a:off x="3429000" y="1143000"/>
            <a:ext cx="1752600" cy="609600"/>
          </a:xfrm>
          <a:prstGeom prst="straightConnector1">
            <a:avLst/>
          </a:prstGeom>
          <a:noFill/>
          <a:ln w="28575">
            <a:solidFill>
              <a:schemeClr val="tx1"/>
            </a:solidFill>
            <a:round/>
            <a:headEnd/>
            <a:tailEnd type="arrow" w="med" len="med"/>
          </a:ln>
        </p:spPr>
      </p:cxnSp>
      <p:sp>
        <p:nvSpPr>
          <p:cNvPr id="25622" name="Oval 35"/>
          <p:cNvSpPr>
            <a:spLocks noChangeArrowheads="1"/>
          </p:cNvSpPr>
          <p:nvPr/>
        </p:nvSpPr>
        <p:spPr bwMode="auto">
          <a:xfrm>
            <a:off x="1447800" y="381000"/>
            <a:ext cx="2057400" cy="1066800"/>
          </a:xfrm>
          <a:prstGeom prst="ellipse">
            <a:avLst/>
          </a:prstGeom>
          <a:noFill/>
          <a:ln w="28575">
            <a:solidFill>
              <a:schemeClr val="tx1"/>
            </a:solidFill>
            <a:round/>
            <a:headEnd/>
            <a:tailEnd/>
          </a:ln>
        </p:spPr>
        <p:txBody>
          <a:bodyPr/>
          <a:lstStyle/>
          <a:p>
            <a:pPr eaLnBrk="0" hangingPunct="0"/>
            <a:endParaRPr lang="en-GB"/>
          </a:p>
        </p:txBody>
      </p:sp>
      <p:sp>
        <p:nvSpPr>
          <p:cNvPr id="25623" name="Oval 36"/>
          <p:cNvSpPr>
            <a:spLocks noChangeArrowheads="1"/>
          </p:cNvSpPr>
          <p:nvPr/>
        </p:nvSpPr>
        <p:spPr bwMode="auto">
          <a:xfrm>
            <a:off x="6324600" y="3810000"/>
            <a:ext cx="2133600" cy="762000"/>
          </a:xfrm>
          <a:prstGeom prst="ellipse">
            <a:avLst/>
          </a:prstGeom>
          <a:noFill/>
          <a:ln w="28575">
            <a:solidFill>
              <a:schemeClr val="tx1"/>
            </a:solidFill>
            <a:round/>
            <a:headEnd/>
            <a:tailEnd/>
          </a:ln>
        </p:spPr>
        <p:txBody>
          <a:bodyPr/>
          <a:lstStyle/>
          <a:p>
            <a:pPr eaLnBrk="0" hangingPunct="0"/>
            <a:endParaRPr lang="en-GB"/>
          </a:p>
        </p:txBody>
      </p:sp>
      <p:sp>
        <p:nvSpPr>
          <p:cNvPr id="25624" name="Oval 37"/>
          <p:cNvSpPr>
            <a:spLocks noChangeArrowheads="1"/>
          </p:cNvSpPr>
          <p:nvPr/>
        </p:nvSpPr>
        <p:spPr bwMode="auto">
          <a:xfrm>
            <a:off x="4419600" y="4572000"/>
            <a:ext cx="1752600" cy="838200"/>
          </a:xfrm>
          <a:prstGeom prst="ellipse">
            <a:avLst/>
          </a:prstGeom>
          <a:noFill/>
          <a:ln w="28575">
            <a:solidFill>
              <a:schemeClr val="tx1"/>
            </a:solidFill>
            <a:round/>
            <a:headEnd/>
            <a:tailEnd/>
          </a:ln>
        </p:spPr>
        <p:txBody>
          <a:bodyPr/>
          <a:lstStyle/>
          <a:p>
            <a:pPr eaLnBrk="0" hangingPunct="0"/>
            <a:endParaRPr lang="en-GB"/>
          </a:p>
        </p:txBody>
      </p:sp>
      <p:cxnSp>
        <p:nvCxnSpPr>
          <p:cNvPr id="25625" name="Straight Arrow Connector 39"/>
          <p:cNvCxnSpPr>
            <a:cxnSpLocks noChangeShapeType="1"/>
          </p:cNvCxnSpPr>
          <p:nvPr/>
        </p:nvCxnSpPr>
        <p:spPr bwMode="auto">
          <a:xfrm rot="5400000">
            <a:off x="4991100" y="3695700"/>
            <a:ext cx="1066800" cy="533400"/>
          </a:xfrm>
          <a:prstGeom prst="straightConnector1">
            <a:avLst/>
          </a:prstGeom>
          <a:noFill/>
          <a:ln w="28575">
            <a:solidFill>
              <a:schemeClr val="tx1"/>
            </a:solidFill>
            <a:round/>
            <a:headEnd/>
            <a:tailEnd type="arrow" w="med" len="med"/>
          </a:ln>
        </p:spPr>
      </p:cxnSp>
      <p:cxnSp>
        <p:nvCxnSpPr>
          <p:cNvPr id="25626" name="Straight Arrow Connector 41"/>
          <p:cNvCxnSpPr>
            <a:cxnSpLocks noChangeShapeType="1"/>
          </p:cNvCxnSpPr>
          <p:nvPr/>
        </p:nvCxnSpPr>
        <p:spPr bwMode="auto">
          <a:xfrm>
            <a:off x="6400800" y="3429000"/>
            <a:ext cx="457200" cy="381000"/>
          </a:xfrm>
          <a:prstGeom prst="straightConnector1">
            <a:avLst/>
          </a:prstGeom>
          <a:noFill/>
          <a:ln w="28575">
            <a:solidFill>
              <a:schemeClr val="tx1"/>
            </a:solidFill>
            <a:round/>
            <a:headEnd/>
            <a:tailEnd type="arrow" w="med" len="med"/>
          </a:ln>
        </p:spPr>
      </p:cxnSp>
      <p:sp>
        <p:nvSpPr>
          <p:cNvPr id="25627" name="Oval 42"/>
          <p:cNvSpPr>
            <a:spLocks noChangeArrowheads="1"/>
          </p:cNvSpPr>
          <p:nvPr/>
        </p:nvSpPr>
        <p:spPr bwMode="auto">
          <a:xfrm>
            <a:off x="5181600" y="152400"/>
            <a:ext cx="1828800" cy="685800"/>
          </a:xfrm>
          <a:prstGeom prst="ellipse">
            <a:avLst/>
          </a:prstGeom>
          <a:noFill/>
          <a:ln w="28575">
            <a:solidFill>
              <a:schemeClr val="tx1"/>
            </a:solidFill>
            <a:round/>
            <a:headEnd/>
            <a:tailEnd/>
          </a:ln>
        </p:spPr>
        <p:txBody>
          <a:bodyPr/>
          <a:lstStyle/>
          <a:p>
            <a:pPr eaLnBrk="0" hangingPunct="0"/>
            <a:endParaRPr lang="en-GB"/>
          </a:p>
        </p:txBody>
      </p:sp>
      <p:sp>
        <p:nvSpPr>
          <p:cNvPr id="25628" name="Oval 43"/>
          <p:cNvSpPr>
            <a:spLocks noChangeArrowheads="1"/>
          </p:cNvSpPr>
          <p:nvPr/>
        </p:nvSpPr>
        <p:spPr bwMode="auto">
          <a:xfrm>
            <a:off x="5334000" y="1371600"/>
            <a:ext cx="2209800" cy="914400"/>
          </a:xfrm>
          <a:prstGeom prst="ellipse">
            <a:avLst/>
          </a:prstGeom>
          <a:noFill/>
          <a:ln w="28575">
            <a:solidFill>
              <a:schemeClr val="tx1"/>
            </a:solidFill>
            <a:round/>
            <a:headEnd/>
            <a:tailEnd/>
          </a:ln>
        </p:spPr>
        <p:txBody>
          <a:bodyPr/>
          <a:lstStyle/>
          <a:p>
            <a:pPr eaLnBrk="0" hangingPunct="0"/>
            <a:endParaRPr lang="en-GB"/>
          </a:p>
        </p:txBody>
      </p:sp>
      <p:sp>
        <p:nvSpPr>
          <p:cNvPr id="25629" name="TextBox 29"/>
          <p:cNvSpPr txBox="1">
            <a:spLocks noChangeArrowheads="1"/>
          </p:cNvSpPr>
          <p:nvPr/>
        </p:nvSpPr>
        <p:spPr bwMode="auto">
          <a:xfrm>
            <a:off x="5867400" y="4343400"/>
            <a:ext cx="731838" cy="461963"/>
          </a:xfrm>
          <a:prstGeom prst="rect">
            <a:avLst/>
          </a:prstGeom>
          <a:noFill/>
          <a:ln w="9525">
            <a:noFill/>
            <a:miter lim="800000"/>
            <a:headEnd/>
            <a:tailEnd/>
          </a:ln>
        </p:spPr>
        <p:txBody>
          <a:bodyPr wrap="none">
            <a:spAutoFit/>
          </a:bodyPr>
          <a:lstStyle/>
          <a:p>
            <a:pPr eaLnBrk="0" hangingPunct="0"/>
            <a:r>
              <a:rPr lang="en-US" b="1" i="1">
                <a:solidFill>
                  <a:schemeClr val="tx2"/>
                </a:solidFill>
              </a:rPr>
              <a:t>and</a:t>
            </a:r>
          </a:p>
        </p:txBody>
      </p:sp>
      <p:sp>
        <p:nvSpPr>
          <p:cNvPr id="25630" name="TextBox 30"/>
          <p:cNvSpPr txBox="1">
            <a:spLocks noChangeArrowheads="1"/>
          </p:cNvSpPr>
          <p:nvPr/>
        </p:nvSpPr>
        <p:spPr bwMode="auto">
          <a:xfrm>
            <a:off x="6705600" y="762000"/>
            <a:ext cx="731838" cy="461963"/>
          </a:xfrm>
          <a:prstGeom prst="rect">
            <a:avLst/>
          </a:prstGeom>
          <a:noFill/>
          <a:ln w="9525">
            <a:noFill/>
            <a:miter lim="800000"/>
            <a:headEnd/>
            <a:tailEnd/>
          </a:ln>
        </p:spPr>
        <p:txBody>
          <a:bodyPr wrap="none">
            <a:spAutoFit/>
          </a:bodyPr>
          <a:lstStyle/>
          <a:p>
            <a:pPr eaLnBrk="0" hangingPunct="0"/>
            <a:r>
              <a:rPr lang="en-US" b="1" i="1">
                <a:solidFill>
                  <a:schemeClr val="tx2"/>
                </a:solidFill>
              </a:rPr>
              <a:t>and</a:t>
            </a:r>
          </a:p>
        </p:txBody>
      </p:sp>
      <p:sp>
        <p:nvSpPr>
          <p:cNvPr id="31" name="TextBox 30"/>
          <p:cNvSpPr txBox="1"/>
          <p:nvPr/>
        </p:nvSpPr>
        <p:spPr>
          <a:xfrm>
            <a:off x="3200400" y="6304002"/>
            <a:ext cx="5943600" cy="553998"/>
          </a:xfrm>
          <a:prstGeom prst="rect">
            <a:avLst/>
          </a:prstGeom>
          <a:noFill/>
        </p:spPr>
        <p:txBody>
          <a:bodyPr wrap="square" rtlCol="0">
            <a:spAutoFit/>
          </a:bodyPr>
          <a:lstStyle/>
          <a:p>
            <a:r>
              <a:rPr lang="en-US" sz="1600" dirty="0" smtClean="0">
                <a:hlinkClick r:id="rId3"/>
              </a:rPr>
              <a:t>http://serc.carleton.edu/NAGTWorkshops/assess/conceptmaps.html</a:t>
            </a:r>
            <a:endParaRPr lang="en-US" sz="1600" dirty="0" smtClean="0"/>
          </a:p>
          <a:p>
            <a:endParaRPr lang="en-US" sz="1400" dirty="0"/>
          </a:p>
        </p:txBody>
      </p:sp>
    </p:spTree>
    <p:extLst>
      <p:ext uri="{BB962C8B-B14F-4D97-AF65-F5344CB8AC3E}">
        <p14:creationId xmlns:p14="http://schemas.microsoft.com/office/powerpoint/2010/main" val="321659392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Planning Your Lesson 1</a:t>
            </a:r>
            <a:endParaRPr lang="en-US" dirty="0"/>
          </a:p>
        </p:txBody>
      </p:sp>
      <p:sp>
        <p:nvSpPr>
          <p:cNvPr id="3" name="Content Placeholder 2"/>
          <p:cNvSpPr>
            <a:spLocks noGrp="1"/>
          </p:cNvSpPr>
          <p:nvPr>
            <p:ph sz="quarter" idx="1"/>
          </p:nvPr>
        </p:nvSpPr>
        <p:spPr>
          <a:xfrm>
            <a:off x="228600" y="1295400"/>
            <a:ext cx="8763000" cy="5334000"/>
          </a:xfrm>
        </p:spPr>
        <p:txBody>
          <a:bodyPr>
            <a:normAutofit/>
          </a:bodyPr>
          <a:lstStyle/>
          <a:p>
            <a:pPr marL="0" indent="0">
              <a:buNone/>
            </a:pPr>
            <a:r>
              <a:rPr lang="en-US" sz="4400" b="1" dirty="0" smtClean="0">
                <a:solidFill>
                  <a:schemeClr val="tx2"/>
                </a:solidFill>
              </a:rPr>
              <a:t>Start </a:t>
            </a:r>
            <a:r>
              <a:rPr lang="en-US" sz="4400" b="1" dirty="0" smtClean="0">
                <a:solidFill>
                  <a:schemeClr val="tx2"/>
                </a:solidFill>
              </a:rPr>
              <a:t>your planning </a:t>
            </a:r>
            <a:endParaRPr lang="en-US" sz="4400" b="1" dirty="0" smtClean="0">
              <a:solidFill>
                <a:schemeClr val="tx2"/>
              </a:solidFill>
            </a:endParaRPr>
          </a:p>
          <a:p>
            <a:pPr marL="0" indent="0">
              <a:buNone/>
            </a:pPr>
            <a:endParaRPr lang="en-US" sz="2000" b="1" dirty="0" smtClean="0">
              <a:solidFill>
                <a:schemeClr val="tx2"/>
              </a:solidFill>
            </a:endParaRPr>
          </a:p>
          <a:p>
            <a:r>
              <a:rPr lang="en-US" dirty="0" smtClean="0"/>
              <a:t>Why is this topic important?</a:t>
            </a:r>
          </a:p>
          <a:p>
            <a:r>
              <a:rPr lang="en-US" dirty="0" smtClean="0"/>
              <a:t>What do you want the students to be able to do by the end of the lesson? </a:t>
            </a:r>
          </a:p>
          <a:p>
            <a:r>
              <a:rPr lang="en-US" dirty="0" smtClean="0"/>
              <a:t>What are some activities you might have students do?</a:t>
            </a:r>
          </a:p>
        </p:txBody>
      </p:sp>
    </p:spTree>
    <p:extLst>
      <p:ext uri="{BB962C8B-B14F-4D97-AF65-F5344CB8AC3E}">
        <p14:creationId xmlns:p14="http://schemas.microsoft.com/office/powerpoint/2010/main" val="312663325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Planning Your Lesson 2</a:t>
            </a:r>
            <a:endParaRPr lang="en-US" dirty="0"/>
          </a:p>
        </p:txBody>
      </p:sp>
      <p:sp>
        <p:nvSpPr>
          <p:cNvPr id="3" name="Content Placeholder 2"/>
          <p:cNvSpPr>
            <a:spLocks noGrp="1"/>
          </p:cNvSpPr>
          <p:nvPr>
            <p:ph idx="1"/>
          </p:nvPr>
        </p:nvSpPr>
        <p:spPr>
          <a:xfrm>
            <a:off x="228600" y="1371600"/>
            <a:ext cx="8686800" cy="4572000"/>
          </a:xfrm>
        </p:spPr>
        <p:txBody>
          <a:bodyPr>
            <a:normAutofit lnSpcReduction="10000"/>
          </a:bodyPr>
          <a:lstStyle/>
          <a:p>
            <a:pPr marL="0" indent="0">
              <a:buNone/>
            </a:pPr>
            <a:r>
              <a:rPr lang="en-US" sz="4400" b="1" dirty="0">
                <a:solidFill>
                  <a:srgbClr val="1F497D"/>
                </a:solidFill>
              </a:rPr>
              <a:t>O</a:t>
            </a:r>
            <a:r>
              <a:rPr lang="en-US" sz="4400" b="1" dirty="0" smtClean="0">
                <a:solidFill>
                  <a:srgbClr val="1F497D"/>
                </a:solidFill>
              </a:rPr>
              <a:t>utline your lesson </a:t>
            </a:r>
            <a:endParaRPr lang="en-US" sz="4400" i="1" dirty="0" smtClean="0">
              <a:solidFill>
                <a:srgbClr val="1F497D"/>
              </a:solidFill>
            </a:endParaRPr>
          </a:p>
          <a:p>
            <a:endParaRPr lang="en-US" sz="2600" dirty="0" smtClean="0"/>
          </a:p>
          <a:p>
            <a:r>
              <a:rPr lang="en-US" sz="2600" dirty="0" smtClean="0"/>
              <a:t>Beginning</a:t>
            </a:r>
          </a:p>
          <a:p>
            <a:pPr lvl="1"/>
            <a:r>
              <a:rPr lang="en-US" sz="2600" dirty="0" smtClean="0"/>
              <a:t>Engage </a:t>
            </a:r>
            <a:r>
              <a:rPr lang="en-US" sz="2600" dirty="0" smtClean="0"/>
              <a:t>students, connect to what they know, set the stage for the lesson…</a:t>
            </a:r>
          </a:p>
          <a:p>
            <a:pPr lvl="0"/>
            <a:r>
              <a:rPr lang="en-US" sz="2600" dirty="0" smtClean="0"/>
              <a:t>Middle </a:t>
            </a:r>
          </a:p>
          <a:p>
            <a:pPr lvl="1"/>
            <a:r>
              <a:rPr lang="en-US" sz="2600" dirty="0" smtClean="0"/>
              <a:t>Include an activity that involves students doing science</a:t>
            </a:r>
          </a:p>
          <a:p>
            <a:pPr lvl="0"/>
            <a:r>
              <a:rPr lang="en-US" sz="2600" dirty="0" smtClean="0"/>
              <a:t>End</a:t>
            </a:r>
          </a:p>
          <a:p>
            <a:pPr lvl="1"/>
            <a:r>
              <a:rPr lang="en-US" sz="2600" dirty="0" smtClean="0"/>
              <a:t>Leave time for students to discuss, synthesize, and/or reflect</a:t>
            </a:r>
          </a:p>
          <a:p>
            <a:pPr marL="0" indent="0">
              <a:buNone/>
            </a:pPr>
            <a:endParaRPr lang="en-US" sz="2600" dirty="0"/>
          </a:p>
        </p:txBody>
      </p:sp>
    </p:spTree>
    <p:extLst>
      <p:ext uri="{BB962C8B-B14F-4D97-AF65-F5344CB8AC3E}">
        <p14:creationId xmlns:p14="http://schemas.microsoft.com/office/powerpoint/2010/main" val="75772386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2027237"/>
            <a:ext cx="8229600" cy="4525963"/>
          </a:xfrm>
        </p:spPr>
        <p:txBody>
          <a:bodyPr>
            <a:normAutofit fontScale="92500" lnSpcReduction="10000"/>
          </a:bodyPr>
          <a:lstStyle/>
          <a:p>
            <a:r>
              <a:rPr lang="en-US" dirty="0" smtClean="0"/>
              <a:t>Is the </a:t>
            </a:r>
            <a:r>
              <a:rPr lang="en-US" b="1" dirty="0" smtClean="0"/>
              <a:t>framework </a:t>
            </a:r>
            <a:r>
              <a:rPr lang="en-US" dirty="0" smtClean="0"/>
              <a:t>clear to students? </a:t>
            </a:r>
            <a:endParaRPr lang="en-US" i="1" dirty="0" smtClean="0"/>
          </a:p>
          <a:p>
            <a:r>
              <a:rPr lang="en-US" dirty="0" smtClean="0"/>
              <a:t>Does the lesson use/assess </a:t>
            </a:r>
            <a:r>
              <a:rPr lang="en-US" b="1" dirty="0" smtClean="0"/>
              <a:t>prior knowledge</a:t>
            </a:r>
            <a:r>
              <a:rPr lang="en-US" dirty="0" smtClean="0"/>
              <a:t>?</a:t>
            </a:r>
            <a:endParaRPr lang="en-US" i="1" dirty="0" smtClean="0"/>
          </a:p>
          <a:p>
            <a:r>
              <a:rPr lang="en-US" dirty="0" smtClean="0"/>
              <a:t>Is there an </a:t>
            </a:r>
            <a:r>
              <a:rPr lang="en-US" b="1" dirty="0" smtClean="0"/>
              <a:t>activity</a:t>
            </a:r>
            <a:r>
              <a:rPr lang="en-US" dirty="0" smtClean="0"/>
              <a:t> in which students explore or investigate?</a:t>
            </a:r>
          </a:p>
          <a:p>
            <a:r>
              <a:rPr lang="en-US" dirty="0" smtClean="0"/>
              <a:t>Will students </a:t>
            </a:r>
            <a:r>
              <a:rPr lang="en-US" b="1" dirty="0" smtClean="0"/>
              <a:t>interact with each other </a:t>
            </a:r>
            <a:r>
              <a:rPr lang="en-US" dirty="0" smtClean="0"/>
              <a:t>about course content? </a:t>
            </a:r>
            <a:endParaRPr lang="en-US" i="1" dirty="0"/>
          </a:p>
          <a:p>
            <a:r>
              <a:rPr lang="en-US" dirty="0" smtClean="0"/>
              <a:t>Will you have an opportunity to </a:t>
            </a:r>
            <a:r>
              <a:rPr lang="en-US" b="1" dirty="0" smtClean="0"/>
              <a:t>listen </a:t>
            </a:r>
            <a:r>
              <a:rPr lang="en-US" dirty="0" smtClean="0"/>
              <a:t>to students?</a:t>
            </a:r>
          </a:p>
          <a:p>
            <a:r>
              <a:rPr lang="en-US" dirty="0" smtClean="0"/>
              <a:t>Are students asked to </a:t>
            </a:r>
            <a:r>
              <a:rPr lang="en-US" b="1" dirty="0" smtClean="0"/>
              <a:t>reflect</a:t>
            </a:r>
            <a:r>
              <a:rPr lang="en-US" dirty="0" smtClean="0"/>
              <a:t> on their learning? </a:t>
            </a:r>
          </a:p>
        </p:txBody>
      </p:sp>
      <p:sp>
        <p:nvSpPr>
          <p:cNvPr id="5" name="Title 1"/>
          <p:cNvSpPr txBox="1">
            <a:spLocks/>
          </p:cNvSpPr>
          <p:nvPr/>
        </p:nvSpPr>
        <p:spPr>
          <a:xfrm>
            <a:off x="457200" y="2286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Planning Your Lesson 3</a:t>
            </a:r>
            <a:endParaRPr lang="en-US" dirty="0"/>
          </a:p>
        </p:txBody>
      </p:sp>
      <p:sp>
        <p:nvSpPr>
          <p:cNvPr id="6" name="Rectangle 5"/>
          <p:cNvSpPr/>
          <p:nvPr/>
        </p:nvSpPr>
        <p:spPr>
          <a:xfrm>
            <a:off x="533400" y="1143000"/>
            <a:ext cx="5854788" cy="769441"/>
          </a:xfrm>
          <a:prstGeom prst="rect">
            <a:avLst/>
          </a:prstGeom>
        </p:spPr>
        <p:txBody>
          <a:bodyPr wrap="none">
            <a:spAutoFit/>
          </a:bodyPr>
          <a:lstStyle/>
          <a:p>
            <a:r>
              <a:rPr lang="en-US" sz="4400" b="1" dirty="0" smtClean="0">
                <a:solidFill>
                  <a:srgbClr val="1F497D"/>
                </a:solidFill>
              </a:rPr>
              <a:t>Review </a:t>
            </a:r>
            <a:r>
              <a:rPr lang="en-US" sz="4400" b="1" dirty="0">
                <a:solidFill>
                  <a:srgbClr val="1F497D"/>
                </a:solidFill>
              </a:rPr>
              <a:t>your </a:t>
            </a:r>
            <a:r>
              <a:rPr lang="en-US" sz="4400" b="1" dirty="0" smtClean="0">
                <a:solidFill>
                  <a:srgbClr val="1F497D"/>
                </a:solidFill>
              </a:rPr>
              <a:t>lesson plan </a:t>
            </a:r>
            <a:endParaRPr lang="en-US" sz="4400" i="1" dirty="0">
              <a:solidFill>
                <a:srgbClr val="1F497D"/>
              </a:solidFill>
            </a:endParaRPr>
          </a:p>
        </p:txBody>
      </p:sp>
    </p:spTree>
    <p:extLst>
      <p:ext uri="{BB962C8B-B14F-4D97-AF65-F5344CB8AC3E}">
        <p14:creationId xmlns:p14="http://schemas.microsoft.com/office/powerpoint/2010/main" val="217072602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rgbClr val="1F497D"/>
                </a:solidFill>
              </a:rPr>
              <a:t>Reviewing </a:t>
            </a:r>
            <a:r>
              <a:rPr lang="en-US" dirty="0" smtClean="0">
                <a:solidFill>
                  <a:srgbClr val="1F497D"/>
                </a:solidFill>
              </a:rPr>
              <a:t>your </a:t>
            </a:r>
            <a:r>
              <a:rPr lang="en-US" dirty="0" smtClean="0">
                <a:solidFill>
                  <a:srgbClr val="1F497D"/>
                </a:solidFill>
              </a:rPr>
              <a:t>Lesson Plan</a:t>
            </a:r>
            <a:endParaRPr lang="en-US" dirty="0">
              <a:solidFill>
                <a:srgbClr val="1F497D"/>
              </a:solidFill>
            </a:endParaRPr>
          </a:p>
        </p:txBody>
      </p:sp>
      <p:sp>
        <p:nvSpPr>
          <p:cNvPr id="3" name="Content Placeholder 2"/>
          <p:cNvSpPr>
            <a:spLocks noGrp="1"/>
          </p:cNvSpPr>
          <p:nvPr>
            <p:ph sz="quarter" idx="1"/>
          </p:nvPr>
        </p:nvSpPr>
        <p:spPr>
          <a:xfrm>
            <a:off x="152400" y="1066800"/>
            <a:ext cx="8839200" cy="5791199"/>
          </a:xfrm>
        </p:spPr>
        <p:txBody>
          <a:bodyPr>
            <a:normAutofit fontScale="92500" lnSpcReduction="20000"/>
          </a:bodyPr>
          <a:lstStyle/>
          <a:p>
            <a:r>
              <a:rPr lang="en-US" dirty="0" smtClean="0"/>
              <a:t>Is the </a:t>
            </a:r>
            <a:r>
              <a:rPr lang="en-US" b="1" dirty="0" smtClean="0"/>
              <a:t>framework </a:t>
            </a:r>
            <a:r>
              <a:rPr lang="en-US" dirty="0" smtClean="0"/>
              <a:t>clear to students? </a:t>
            </a:r>
            <a:r>
              <a:rPr lang="en-US" sz="2400" i="1" dirty="0" smtClean="0">
                <a:solidFill>
                  <a:srgbClr val="528693"/>
                </a:solidFill>
              </a:rPr>
              <a:t> 	</a:t>
            </a:r>
          </a:p>
          <a:p>
            <a:pPr marL="0" indent="0">
              <a:buNone/>
            </a:pPr>
            <a:r>
              <a:rPr lang="en-US" sz="2400" i="1" dirty="0">
                <a:solidFill>
                  <a:srgbClr val="528693"/>
                </a:solidFill>
              </a:rPr>
              <a:t>	</a:t>
            </a:r>
            <a:r>
              <a:rPr lang="en-US" sz="2400" i="1" dirty="0" smtClean="0">
                <a:solidFill>
                  <a:srgbClr val="528693"/>
                </a:solidFill>
              </a:rPr>
              <a:t>(Question of day, outline, learning outcomes, concept map …) </a:t>
            </a:r>
          </a:p>
          <a:p>
            <a:r>
              <a:rPr lang="en-US" dirty="0" smtClean="0"/>
              <a:t>Does the lesson use/assess </a:t>
            </a:r>
            <a:r>
              <a:rPr lang="en-US" b="1" dirty="0" smtClean="0"/>
              <a:t>prior knowledge</a:t>
            </a:r>
            <a:r>
              <a:rPr lang="en-US" dirty="0" smtClean="0"/>
              <a:t>?</a:t>
            </a:r>
          </a:p>
          <a:p>
            <a:pPr>
              <a:spcBef>
                <a:spcPts val="0"/>
              </a:spcBef>
              <a:buNone/>
            </a:pPr>
            <a:r>
              <a:rPr lang="en-US" dirty="0" smtClean="0"/>
              <a:t>		</a:t>
            </a:r>
            <a:r>
              <a:rPr lang="en-US" sz="2400" i="1" dirty="0" smtClean="0">
                <a:solidFill>
                  <a:srgbClr val="528693"/>
                </a:solidFill>
              </a:rPr>
              <a:t>(</a:t>
            </a:r>
            <a:r>
              <a:rPr lang="en-US" sz="2400" i="1" dirty="0" err="1" smtClean="0">
                <a:solidFill>
                  <a:srgbClr val="528693"/>
                </a:solidFill>
              </a:rPr>
              <a:t>ConcepTest</a:t>
            </a:r>
            <a:r>
              <a:rPr lang="en-US" sz="2400" i="1" dirty="0" smtClean="0">
                <a:solidFill>
                  <a:srgbClr val="528693"/>
                </a:solidFill>
              </a:rPr>
              <a:t>, everyday experiences, previous lessons)</a:t>
            </a:r>
            <a:endParaRPr lang="en-US" i="1" dirty="0" smtClean="0">
              <a:solidFill>
                <a:srgbClr val="528693"/>
              </a:solidFill>
            </a:endParaRPr>
          </a:p>
          <a:p>
            <a:r>
              <a:rPr lang="en-US" dirty="0" smtClean="0"/>
              <a:t>Is there an </a:t>
            </a:r>
            <a:r>
              <a:rPr lang="en-US" b="1" dirty="0" smtClean="0"/>
              <a:t>activity</a:t>
            </a:r>
            <a:r>
              <a:rPr lang="en-US" dirty="0" smtClean="0"/>
              <a:t> </a:t>
            </a:r>
            <a:r>
              <a:rPr lang="en-US" dirty="0"/>
              <a:t>that allows students to explore or investigate?</a:t>
            </a:r>
          </a:p>
          <a:p>
            <a:pPr>
              <a:spcBef>
                <a:spcPts val="0"/>
              </a:spcBef>
              <a:buNone/>
            </a:pPr>
            <a:r>
              <a:rPr lang="en-US" dirty="0"/>
              <a:t>		</a:t>
            </a:r>
            <a:r>
              <a:rPr lang="en-US" sz="2400" i="1" dirty="0">
                <a:solidFill>
                  <a:srgbClr val="528693"/>
                </a:solidFill>
              </a:rPr>
              <a:t>(predict, hypothesize, assess, represent/interpret data…)</a:t>
            </a:r>
            <a:endParaRPr lang="en-US" i="1" dirty="0">
              <a:solidFill>
                <a:srgbClr val="528693"/>
              </a:solidFill>
            </a:endParaRPr>
          </a:p>
          <a:p>
            <a:r>
              <a:rPr lang="en-US" dirty="0" smtClean="0"/>
              <a:t>Will students</a:t>
            </a:r>
            <a:r>
              <a:rPr lang="en-US" b="1" dirty="0" smtClean="0"/>
              <a:t> interact with each other </a:t>
            </a:r>
            <a:r>
              <a:rPr lang="en-US" dirty="0" smtClean="0"/>
              <a:t>about course content? </a:t>
            </a:r>
          </a:p>
          <a:p>
            <a:pPr>
              <a:spcBef>
                <a:spcPts val="0"/>
              </a:spcBef>
              <a:buNone/>
            </a:pPr>
            <a:r>
              <a:rPr lang="en-US" dirty="0" smtClean="0"/>
              <a:t>		</a:t>
            </a:r>
            <a:r>
              <a:rPr lang="en-US" sz="2400" i="1" dirty="0" smtClean="0">
                <a:solidFill>
                  <a:srgbClr val="528693"/>
                </a:solidFill>
              </a:rPr>
              <a:t>(Think-pair-share, gallery walk, jigsaw)</a:t>
            </a:r>
            <a:endParaRPr lang="en-US" i="1" dirty="0" smtClean="0">
              <a:solidFill>
                <a:srgbClr val="528693"/>
              </a:solidFill>
            </a:endParaRPr>
          </a:p>
          <a:p>
            <a:r>
              <a:rPr lang="en-US" dirty="0" smtClean="0"/>
              <a:t>Will you have an opportunity to </a:t>
            </a:r>
            <a:r>
              <a:rPr lang="en-US" b="1" dirty="0" smtClean="0"/>
              <a:t>listen </a:t>
            </a:r>
            <a:r>
              <a:rPr lang="en-US" dirty="0" smtClean="0"/>
              <a:t>to students?</a:t>
            </a:r>
          </a:p>
          <a:p>
            <a:pPr>
              <a:spcBef>
                <a:spcPts val="0"/>
              </a:spcBef>
              <a:buNone/>
            </a:pPr>
            <a:r>
              <a:rPr lang="en-US" sz="2500" dirty="0" smtClean="0"/>
              <a:t>		</a:t>
            </a:r>
            <a:r>
              <a:rPr lang="en-US" sz="2400" i="1" dirty="0" smtClean="0">
                <a:solidFill>
                  <a:srgbClr val="528693"/>
                </a:solidFill>
              </a:rPr>
              <a:t>(question-response, listening to group discussions, …)</a:t>
            </a:r>
            <a:endParaRPr lang="en-US" sz="2400" i="1" dirty="0">
              <a:solidFill>
                <a:srgbClr val="528693"/>
              </a:solidFill>
            </a:endParaRPr>
          </a:p>
          <a:p>
            <a:r>
              <a:rPr lang="en-US" dirty="0" smtClean="0"/>
              <a:t>Are students asked to </a:t>
            </a:r>
            <a:r>
              <a:rPr lang="en-US" b="1" dirty="0" smtClean="0"/>
              <a:t>reflect</a:t>
            </a:r>
            <a:r>
              <a:rPr lang="en-US" dirty="0" smtClean="0"/>
              <a:t> on their learning? </a:t>
            </a:r>
          </a:p>
          <a:p>
            <a:pPr>
              <a:spcBef>
                <a:spcPts val="0"/>
              </a:spcBef>
              <a:buNone/>
            </a:pPr>
            <a:r>
              <a:rPr lang="en-US" dirty="0" smtClean="0">
                <a:solidFill>
                  <a:srgbClr val="528693"/>
                </a:solidFill>
              </a:rPr>
              <a:t>		</a:t>
            </a:r>
            <a:r>
              <a:rPr lang="en-US" sz="2400" i="1" dirty="0" smtClean="0">
                <a:solidFill>
                  <a:srgbClr val="528693"/>
                </a:solidFill>
              </a:rPr>
              <a:t>(minute paper, knowledge survey, how do you know?, concept map)</a:t>
            </a:r>
            <a:endParaRPr lang="en-US" sz="2400" i="1" dirty="0">
              <a:solidFill>
                <a:srgbClr val="528693"/>
              </a:solidFill>
            </a:endParaRPr>
          </a:p>
        </p:txBody>
      </p:sp>
    </p:spTree>
    <p:extLst>
      <p:ext uri="{BB962C8B-B14F-4D97-AF65-F5344CB8AC3E}">
        <p14:creationId xmlns:p14="http://schemas.microsoft.com/office/powerpoint/2010/main" val="171000720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Reflecting on Lesson Design</a:t>
            </a:r>
            <a:endParaRPr lang="en-US" dirty="0"/>
          </a:p>
        </p:txBody>
      </p:sp>
      <p:sp>
        <p:nvSpPr>
          <p:cNvPr id="3" name="Content Placeholder 2"/>
          <p:cNvSpPr>
            <a:spLocks noGrp="1"/>
          </p:cNvSpPr>
          <p:nvPr>
            <p:ph idx="1"/>
          </p:nvPr>
        </p:nvSpPr>
        <p:spPr>
          <a:xfrm>
            <a:off x="152400" y="1447800"/>
            <a:ext cx="8839200" cy="4678363"/>
          </a:xfrm>
        </p:spPr>
        <p:txBody>
          <a:bodyPr>
            <a:normAutofit fontScale="92500"/>
          </a:bodyPr>
          <a:lstStyle/>
          <a:p>
            <a:pPr>
              <a:lnSpc>
                <a:spcPct val="120000"/>
              </a:lnSpc>
            </a:pPr>
            <a:r>
              <a:rPr lang="en-US" dirty="0" smtClean="0"/>
              <a:t>What is the most important concept that you learned about lesson design? </a:t>
            </a:r>
          </a:p>
          <a:p>
            <a:pPr marL="0" indent="0">
              <a:lnSpc>
                <a:spcPct val="120000"/>
              </a:lnSpc>
              <a:buNone/>
            </a:pPr>
            <a:endParaRPr lang="en-US" dirty="0" smtClean="0"/>
          </a:p>
          <a:p>
            <a:pPr>
              <a:lnSpc>
                <a:spcPct val="120000"/>
              </a:lnSpc>
            </a:pPr>
            <a:r>
              <a:rPr lang="en-US" dirty="0" smtClean="0"/>
              <a:t>What </a:t>
            </a:r>
            <a:r>
              <a:rPr lang="en-US" dirty="0"/>
              <a:t>aspect of this session was most helpful in your learning</a:t>
            </a:r>
            <a:r>
              <a:rPr lang="en-US" dirty="0" smtClean="0"/>
              <a:t>?</a:t>
            </a:r>
          </a:p>
          <a:p>
            <a:pPr marL="0" indent="0">
              <a:lnSpc>
                <a:spcPct val="120000"/>
              </a:lnSpc>
              <a:buNone/>
            </a:pPr>
            <a:endParaRPr lang="en-US" dirty="0" smtClean="0"/>
          </a:p>
          <a:p>
            <a:pPr>
              <a:lnSpc>
                <a:spcPct val="120000"/>
              </a:lnSpc>
            </a:pPr>
            <a:r>
              <a:rPr lang="en-US" dirty="0"/>
              <a:t>How will you approach planning for your next class?</a:t>
            </a:r>
          </a:p>
          <a:p>
            <a:pPr marL="0" indent="0">
              <a:lnSpc>
                <a:spcPct val="120000"/>
              </a:lnSpc>
              <a:buNone/>
            </a:pPr>
            <a:endParaRPr lang="en-US" dirty="0" smtClean="0"/>
          </a:p>
          <a:p>
            <a:pPr marL="0" indent="0">
              <a:lnSpc>
                <a:spcPct val="120000"/>
              </a:lnSpc>
              <a:buNone/>
            </a:pPr>
            <a:endParaRPr lang="en-US" dirty="0" smtClean="0"/>
          </a:p>
        </p:txBody>
      </p:sp>
    </p:spTree>
    <p:extLst>
      <p:ext uri="{BB962C8B-B14F-4D97-AF65-F5344CB8AC3E}">
        <p14:creationId xmlns:p14="http://schemas.microsoft.com/office/powerpoint/2010/main" val="2648120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myfiles\My Pictures\Fall 2011\DSCN0110.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24000" y="1314450"/>
            <a:ext cx="6096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0" y="304800"/>
            <a:ext cx="9144000" cy="838200"/>
          </a:xfrm>
          <a:solidFill>
            <a:schemeClr val="bg1"/>
          </a:solidFill>
        </p:spPr>
        <p:txBody>
          <a:bodyPr>
            <a:normAutofit/>
          </a:bodyPr>
          <a:lstStyle/>
          <a:p>
            <a:r>
              <a:rPr lang="en-US" sz="3600" dirty="0" smtClean="0">
                <a:effectLst/>
              </a:rPr>
              <a:t>Lesson Design: Preparing for a Class Period</a:t>
            </a:r>
            <a:endParaRPr lang="en-US" sz="3600" dirty="0"/>
          </a:p>
        </p:txBody>
      </p:sp>
      <p:sp>
        <p:nvSpPr>
          <p:cNvPr id="3" name="Subtitle 2"/>
          <p:cNvSpPr>
            <a:spLocks noGrp="1"/>
          </p:cNvSpPr>
          <p:nvPr>
            <p:ph type="subTitle" idx="1"/>
          </p:nvPr>
        </p:nvSpPr>
        <p:spPr>
          <a:xfrm>
            <a:off x="0" y="6096000"/>
            <a:ext cx="9144000" cy="685800"/>
          </a:xfrm>
          <a:solidFill>
            <a:schemeClr val="bg1"/>
          </a:solidFill>
        </p:spPr>
        <p:txBody>
          <a:bodyPr>
            <a:normAutofit/>
          </a:bodyPr>
          <a:lstStyle/>
          <a:p>
            <a:r>
              <a:rPr lang="en-US" sz="2800" dirty="0" smtClean="0">
                <a:solidFill>
                  <a:schemeClr val="tx1"/>
                </a:solidFill>
              </a:rPr>
              <a:t>Rachel </a:t>
            </a:r>
            <a:r>
              <a:rPr lang="en-US" sz="2800" dirty="0" err="1" smtClean="0">
                <a:solidFill>
                  <a:schemeClr val="tx1"/>
                </a:solidFill>
              </a:rPr>
              <a:t>Beane</a:t>
            </a:r>
            <a:r>
              <a:rPr lang="en-US" sz="2800" dirty="0" smtClean="0">
                <a:solidFill>
                  <a:schemeClr val="tx1"/>
                </a:solidFill>
              </a:rPr>
              <a:t> and Heather Macdonald</a:t>
            </a:r>
            <a:endParaRPr lang="en-US" sz="2800" dirty="0">
              <a:solidFill>
                <a:schemeClr val="tx1"/>
              </a:solidFill>
            </a:endParaRPr>
          </a:p>
        </p:txBody>
      </p:sp>
    </p:spTree>
    <p:extLst>
      <p:ext uri="{BB962C8B-B14F-4D97-AF65-F5344CB8AC3E}">
        <p14:creationId xmlns:p14="http://schemas.microsoft.com/office/powerpoint/2010/main" val="388778660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Design </a:t>
            </a:r>
            <a:endParaRPr lang="en-US" dirty="0"/>
          </a:p>
        </p:txBody>
      </p:sp>
      <p:sp>
        <p:nvSpPr>
          <p:cNvPr id="3" name="Content Placeholder 2"/>
          <p:cNvSpPr>
            <a:spLocks noGrp="1"/>
          </p:cNvSpPr>
          <p:nvPr>
            <p:ph idx="1"/>
          </p:nvPr>
        </p:nvSpPr>
        <p:spPr/>
        <p:txBody>
          <a:bodyPr>
            <a:normAutofit/>
          </a:bodyPr>
          <a:lstStyle/>
          <a:p>
            <a:r>
              <a:rPr lang="en-US" dirty="0" smtClean="0"/>
              <a:t>Approaches to preparing to teach a lesson</a:t>
            </a:r>
          </a:p>
          <a:p>
            <a:r>
              <a:rPr lang="en-US" dirty="0" smtClean="0"/>
              <a:t>Key elements of lesson design</a:t>
            </a:r>
          </a:p>
          <a:p>
            <a:r>
              <a:rPr lang="en-US" dirty="0" smtClean="0"/>
              <a:t>Examples of interactive activities</a:t>
            </a:r>
          </a:p>
          <a:p>
            <a:r>
              <a:rPr lang="en-US" dirty="0" smtClean="0"/>
              <a:t>Sequential activities in which you will work on designing a lesson you might teach</a:t>
            </a:r>
          </a:p>
          <a:p>
            <a:r>
              <a:rPr lang="en-US" dirty="0"/>
              <a:t>Framework for review</a:t>
            </a:r>
          </a:p>
          <a:p>
            <a:pPr marL="0" indent="0">
              <a:buNone/>
            </a:pPr>
            <a:endParaRPr lang="en-US" dirty="0" smtClean="0"/>
          </a:p>
          <a:p>
            <a:pPr marL="0" indent="0">
              <a:buNone/>
            </a:pPr>
            <a:endParaRPr lang="en-US" dirty="0" smtClean="0"/>
          </a:p>
        </p:txBody>
      </p:sp>
    </p:spTree>
    <p:extLst>
      <p:ext uri="{BB962C8B-B14F-4D97-AF65-F5344CB8AC3E}">
        <p14:creationId xmlns:p14="http://schemas.microsoft.com/office/powerpoint/2010/main" val="76885754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Imagine Next </a:t>
            </a:r>
            <a:r>
              <a:rPr lang="en-US" dirty="0" smtClean="0"/>
              <a:t>Year</a:t>
            </a:r>
            <a:endParaRPr lang="en-US" dirty="0"/>
          </a:p>
        </p:txBody>
      </p:sp>
      <p:sp>
        <p:nvSpPr>
          <p:cNvPr id="3" name="Content Placeholder 2"/>
          <p:cNvSpPr>
            <a:spLocks noGrp="1"/>
          </p:cNvSpPr>
          <p:nvPr>
            <p:ph idx="1"/>
          </p:nvPr>
        </p:nvSpPr>
        <p:spPr/>
        <p:txBody>
          <a:bodyPr/>
          <a:lstStyle/>
          <a:p>
            <a:pPr marL="0" indent="0">
              <a:buNone/>
            </a:pPr>
            <a:r>
              <a:rPr lang="en-US" dirty="0" smtClean="0"/>
              <a:t>The syllabus gives ABC as the topic of the day.  </a:t>
            </a:r>
          </a:p>
          <a:p>
            <a:pPr marL="0" indent="0">
              <a:buNone/>
            </a:pPr>
            <a:endParaRPr lang="en-US" sz="1400" dirty="0" smtClean="0"/>
          </a:p>
          <a:p>
            <a:pPr marL="0" indent="0" algn="ctr">
              <a:buNone/>
            </a:pPr>
            <a:r>
              <a:rPr lang="en-US" b="1" dirty="0" smtClean="0"/>
              <a:t>How will you prepare for that class?</a:t>
            </a:r>
          </a:p>
          <a:p>
            <a:pPr marL="0" indent="0">
              <a:buNone/>
            </a:pPr>
            <a:endParaRPr lang="en-US" dirty="0"/>
          </a:p>
        </p:txBody>
      </p:sp>
    </p:spTree>
    <p:extLst>
      <p:ext uri="{BB962C8B-B14F-4D97-AF65-F5344CB8AC3E}">
        <p14:creationId xmlns:p14="http://schemas.microsoft.com/office/powerpoint/2010/main" val="88751433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Example of Preparing for Class</a:t>
            </a:r>
            <a:endParaRPr lang="en-US" dirty="0"/>
          </a:p>
        </p:txBody>
      </p:sp>
      <p:sp>
        <p:nvSpPr>
          <p:cNvPr id="3" name="Content Placeholder 2"/>
          <p:cNvSpPr>
            <a:spLocks noGrp="1"/>
          </p:cNvSpPr>
          <p:nvPr>
            <p:ph sz="quarter" idx="1"/>
          </p:nvPr>
        </p:nvSpPr>
        <p:spPr>
          <a:xfrm>
            <a:off x="457200" y="1524000"/>
            <a:ext cx="8534400" cy="5257800"/>
          </a:xfrm>
        </p:spPr>
        <p:txBody>
          <a:bodyPr>
            <a:normAutofit fontScale="77500" lnSpcReduction="20000"/>
          </a:bodyPr>
          <a:lstStyle/>
          <a:p>
            <a:r>
              <a:rPr lang="en-US" dirty="0" smtClean="0"/>
              <a:t>Do I really want students to learn about this topic/concept? </a:t>
            </a:r>
          </a:p>
          <a:p>
            <a:r>
              <a:rPr lang="en-US" dirty="0" smtClean="0"/>
              <a:t>Why is the topic important?  </a:t>
            </a:r>
          </a:p>
          <a:p>
            <a:r>
              <a:rPr lang="en-US" dirty="0"/>
              <a:t>How does </a:t>
            </a:r>
            <a:r>
              <a:rPr lang="en-US" dirty="0" smtClean="0"/>
              <a:t>the topic </a:t>
            </a:r>
            <a:r>
              <a:rPr lang="en-US" dirty="0"/>
              <a:t>fit into the overall course context</a:t>
            </a:r>
            <a:r>
              <a:rPr lang="en-US" dirty="0" smtClean="0"/>
              <a:t>?</a:t>
            </a:r>
          </a:p>
          <a:p>
            <a:r>
              <a:rPr lang="en-US" dirty="0" smtClean="0"/>
              <a:t>What are the 2-5 main points? </a:t>
            </a:r>
          </a:p>
          <a:p>
            <a:r>
              <a:rPr lang="en-US" dirty="0" smtClean="0"/>
              <a:t>Can I teach students this topic in a ways that will help </a:t>
            </a:r>
            <a:r>
              <a:rPr lang="en-US" dirty="0"/>
              <a:t>them </a:t>
            </a:r>
            <a:r>
              <a:rPr lang="en-US" dirty="0" smtClean="0"/>
              <a:t>learn other other course concepts and skills?</a:t>
            </a:r>
            <a:endParaRPr lang="en-US" dirty="0"/>
          </a:p>
          <a:p>
            <a:r>
              <a:rPr lang="en-US" dirty="0" smtClean="0"/>
              <a:t>What do I want the students to be able to do by the end of this class period?  </a:t>
            </a:r>
          </a:p>
          <a:p>
            <a:r>
              <a:rPr lang="en-US" dirty="0" smtClean="0"/>
              <a:t>What graph, figure, equation, or example is key to this class?</a:t>
            </a:r>
          </a:p>
          <a:p>
            <a:r>
              <a:rPr lang="en-US" dirty="0" smtClean="0"/>
              <a:t>What will students do?  </a:t>
            </a:r>
          </a:p>
          <a:p>
            <a:r>
              <a:rPr lang="en-US" dirty="0" smtClean="0"/>
              <a:t>Script the lesson from beginning to middle to end.</a:t>
            </a:r>
          </a:p>
          <a:p>
            <a:r>
              <a:rPr lang="en-US" dirty="0" smtClean="0"/>
              <a:t>Prepare slides, handouts, etc.</a:t>
            </a:r>
          </a:p>
          <a:p>
            <a:r>
              <a:rPr lang="en-US" dirty="0" smtClean="0"/>
              <a:t>Review in the hour before class.</a:t>
            </a:r>
          </a:p>
        </p:txBody>
      </p:sp>
    </p:spTree>
    <p:extLst>
      <p:ext uri="{BB962C8B-B14F-4D97-AF65-F5344CB8AC3E}">
        <p14:creationId xmlns:p14="http://schemas.microsoft.com/office/powerpoint/2010/main" val="76502334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5234" name="Title 3"/>
          <p:cNvSpPr>
            <a:spLocks noGrp="1"/>
          </p:cNvSpPr>
          <p:nvPr>
            <p:ph type="title"/>
          </p:nvPr>
        </p:nvSpPr>
        <p:spPr/>
        <p:txBody>
          <a:bodyPr>
            <a:normAutofit/>
          </a:bodyPr>
          <a:lstStyle/>
          <a:p>
            <a:pPr eaLnBrk="1" hangingPunct="1"/>
            <a:r>
              <a:rPr lang="en-US" dirty="0" smtClean="0">
                <a:solidFill>
                  <a:srgbClr val="000000"/>
                </a:solidFill>
                <a:ea typeface="ＭＳ Ｐゴシック" charset="0"/>
                <a:cs typeface="Arial" charset="0"/>
              </a:rPr>
              <a:t>What will students do?</a:t>
            </a:r>
            <a:endParaRPr lang="en-GB" dirty="0">
              <a:solidFill>
                <a:srgbClr val="000000"/>
              </a:solidFill>
              <a:ea typeface="ＭＳ Ｐゴシック" charset="0"/>
              <a:cs typeface="Arial" charset="0"/>
            </a:endParaRPr>
          </a:p>
        </p:txBody>
      </p:sp>
      <p:sp>
        <p:nvSpPr>
          <p:cNvPr id="8" name="Rectangle 3"/>
          <p:cNvSpPr>
            <a:spLocks noGrp="1" noChangeArrowheads="1"/>
          </p:cNvSpPr>
          <p:nvPr>
            <p:ph idx="1"/>
          </p:nvPr>
        </p:nvSpPr>
        <p:spPr>
          <a:xfrm>
            <a:off x="457199" y="1600200"/>
            <a:ext cx="8568127" cy="4525963"/>
          </a:xfrm>
        </p:spPr>
        <p:txBody>
          <a:bodyPr/>
          <a:lstStyle/>
          <a:p>
            <a:pPr marL="0" indent="0" eaLnBrk="1" hangingPunct="1">
              <a:buNone/>
              <a:defRPr/>
            </a:pPr>
            <a:r>
              <a:rPr lang="en-US" dirty="0" smtClean="0"/>
              <a:t>Design </a:t>
            </a:r>
            <a:r>
              <a:rPr lang="en-US" b="1" dirty="0" smtClean="0"/>
              <a:t>activities </a:t>
            </a:r>
          </a:p>
          <a:p>
            <a:pPr marL="0" indent="0" eaLnBrk="1" hangingPunct="1">
              <a:buNone/>
              <a:defRPr/>
            </a:pPr>
            <a:r>
              <a:rPr lang="en-US" dirty="0" smtClean="0">
                <a:solidFill>
                  <a:schemeClr val="accent1"/>
                </a:solidFill>
                <a:cs typeface="Arial" charset="0"/>
              </a:rPr>
              <a:t>Students </a:t>
            </a:r>
            <a:r>
              <a:rPr lang="en-US" dirty="0">
                <a:solidFill>
                  <a:schemeClr val="accent1"/>
                </a:solidFill>
                <a:cs typeface="Arial" charset="0"/>
              </a:rPr>
              <a:t>learn when they are actively engaged in practice, application, and problem solving </a:t>
            </a:r>
            <a:endParaRPr lang="en-US" dirty="0" smtClean="0">
              <a:solidFill>
                <a:schemeClr val="accent1"/>
              </a:solidFill>
              <a:cs typeface="Arial" charset="0"/>
            </a:endParaRPr>
          </a:p>
          <a:p>
            <a:pPr marL="0" indent="0" eaLnBrk="1" hangingPunct="1">
              <a:buNone/>
              <a:defRPr/>
            </a:pPr>
            <a:r>
              <a:rPr lang="en-US" dirty="0" smtClean="0">
                <a:solidFill>
                  <a:schemeClr val="accent1"/>
                </a:solidFill>
                <a:cs typeface="Arial" charset="0"/>
              </a:rPr>
              <a:t>(</a:t>
            </a:r>
            <a:r>
              <a:rPr lang="en-US" dirty="0">
                <a:solidFill>
                  <a:schemeClr val="accent1"/>
                </a:solidFill>
                <a:cs typeface="Arial" charset="0"/>
              </a:rPr>
              <a:t>NRC, 1999 </a:t>
            </a:r>
            <a:r>
              <a:rPr lang="en-US" i="1" dirty="0">
                <a:solidFill>
                  <a:schemeClr val="accent1"/>
                </a:solidFill>
                <a:cs typeface="Arial" charset="0"/>
              </a:rPr>
              <a:t>How People Learn</a:t>
            </a:r>
            <a:r>
              <a:rPr lang="en-US" dirty="0" smtClean="0">
                <a:solidFill>
                  <a:schemeClr val="accent1"/>
                </a:solidFill>
                <a:cs typeface="Arial" charset="0"/>
              </a:rPr>
              <a:t>)</a:t>
            </a:r>
            <a:endParaRPr lang="en-US" sz="2400" dirty="0">
              <a:solidFill>
                <a:schemeClr val="accent1"/>
              </a:solidFill>
            </a:endParaRPr>
          </a:p>
        </p:txBody>
      </p:sp>
      <p:sp>
        <p:nvSpPr>
          <p:cNvPr id="9" name="Rectangle 8"/>
          <p:cNvSpPr/>
          <p:nvPr/>
        </p:nvSpPr>
        <p:spPr>
          <a:xfrm>
            <a:off x="5410200" y="6281226"/>
            <a:ext cx="3194736" cy="367386"/>
          </a:xfrm>
          <a:prstGeom prst="rect">
            <a:avLst/>
          </a:prstGeom>
          <a:solidFill>
            <a:srgbClr val="4F81BD"/>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200"/>
          </a:p>
        </p:txBody>
      </p:sp>
      <p:sp>
        <p:nvSpPr>
          <p:cNvPr id="10" name="TextBox 3"/>
          <p:cNvSpPr txBox="1">
            <a:spLocks noChangeArrowheads="1"/>
          </p:cNvSpPr>
          <p:nvPr/>
        </p:nvSpPr>
        <p:spPr bwMode="auto">
          <a:xfrm>
            <a:off x="6241502" y="6248400"/>
            <a:ext cx="2079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solidFill>
                  <a:srgbClr val="000000"/>
                </a:solidFill>
                <a:latin typeface="Calibri" charset="0"/>
              </a:rPr>
              <a:t>course context</a:t>
            </a:r>
            <a:endParaRPr lang="en-US" sz="1200" dirty="0"/>
          </a:p>
        </p:txBody>
      </p:sp>
      <p:graphicFrame>
        <p:nvGraphicFramePr>
          <p:cNvPr id="11" name="Diagram 10"/>
          <p:cNvGraphicFramePr/>
          <p:nvPr>
            <p:extLst>
              <p:ext uri="{D42A27DB-BD31-4B8C-83A1-F6EECF244321}">
                <p14:modId xmlns:p14="http://schemas.microsoft.com/office/powerpoint/2010/main" val="3587877815"/>
              </p:ext>
            </p:extLst>
          </p:nvPr>
        </p:nvGraphicFramePr>
        <p:xfrm>
          <a:off x="5181600" y="3810000"/>
          <a:ext cx="3655114" cy="24131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Interactive Activities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Gallery Walk</a:t>
            </a:r>
          </a:p>
          <a:p>
            <a:r>
              <a:rPr lang="en-US" dirty="0" smtClean="0"/>
              <a:t>Think-pair-share</a:t>
            </a:r>
          </a:p>
          <a:p>
            <a:r>
              <a:rPr lang="en-US" dirty="0" err="1" smtClean="0"/>
              <a:t>ConcepTest</a:t>
            </a:r>
            <a:endParaRPr lang="en-US" dirty="0" smtClean="0"/>
          </a:p>
          <a:p>
            <a:r>
              <a:rPr lang="en-US" dirty="0" smtClean="0"/>
              <a:t>Lecture Tutorial</a:t>
            </a:r>
          </a:p>
          <a:p>
            <a:r>
              <a:rPr lang="en-US" dirty="0" smtClean="0"/>
              <a:t>Debate</a:t>
            </a:r>
          </a:p>
          <a:p>
            <a:r>
              <a:rPr lang="en-US" dirty="0" smtClean="0"/>
              <a:t>Jigsaw</a:t>
            </a:r>
          </a:p>
          <a:p>
            <a:r>
              <a:rPr lang="en-US" dirty="0"/>
              <a:t>Concept </a:t>
            </a:r>
            <a:r>
              <a:rPr lang="en-US" dirty="0" smtClean="0"/>
              <a:t>Map</a:t>
            </a:r>
            <a:endParaRPr lang="en-US" dirty="0"/>
          </a:p>
          <a:p>
            <a:r>
              <a:rPr lang="en-US" dirty="0" smtClean="0"/>
              <a:t>…</a:t>
            </a:r>
          </a:p>
          <a:p>
            <a:pPr>
              <a:buNone/>
            </a:pPr>
            <a:endParaRPr lang="en-US" dirty="0"/>
          </a:p>
        </p:txBody>
      </p:sp>
      <p:sp>
        <p:nvSpPr>
          <p:cNvPr id="4" name="TextBox 3"/>
          <p:cNvSpPr txBox="1"/>
          <p:nvPr/>
        </p:nvSpPr>
        <p:spPr>
          <a:xfrm>
            <a:off x="685800" y="6336268"/>
            <a:ext cx="7543800" cy="461665"/>
          </a:xfrm>
          <a:prstGeom prst="rect">
            <a:avLst/>
          </a:prstGeom>
          <a:noFill/>
        </p:spPr>
        <p:txBody>
          <a:bodyPr wrap="square" rtlCol="0">
            <a:spAutoFit/>
          </a:bodyPr>
          <a:lstStyle/>
          <a:p>
            <a:r>
              <a:rPr lang="en-US" sz="1200" dirty="0" smtClean="0">
                <a:hlinkClick r:id="rId3"/>
              </a:rPr>
              <a:t>http://serc.carleton.edu/NAGTWorkshops/earlycareer/teaching/toolkit.html</a:t>
            </a:r>
            <a:endParaRPr lang="en-US" sz="1200" dirty="0" smtClean="0"/>
          </a:p>
          <a:p>
            <a:endParaRPr lang="en-US" sz="1200" dirty="0" smtClean="0"/>
          </a:p>
        </p:txBody>
      </p:sp>
      <p:pic>
        <p:nvPicPr>
          <p:cNvPr id="2050" name="Picture 2"/>
          <p:cNvPicPr>
            <a:picLocks noChangeAspect="1" noChangeArrowheads="1"/>
          </p:cNvPicPr>
          <p:nvPr/>
        </p:nvPicPr>
        <p:blipFill>
          <a:blip r:embed="rId4" cstate="print"/>
          <a:srcRect/>
          <a:stretch>
            <a:fillRect/>
          </a:stretch>
        </p:blipFill>
        <p:spPr bwMode="auto">
          <a:xfrm>
            <a:off x="4267200" y="1727260"/>
            <a:ext cx="4834765" cy="3221276"/>
          </a:xfrm>
          <a:prstGeom prst="rect">
            <a:avLst/>
          </a:prstGeom>
          <a:noFill/>
          <a:ln w="9525">
            <a:noFill/>
            <a:miter lim="800000"/>
            <a:headEnd/>
            <a:tailEnd/>
          </a:ln>
        </p:spPr>
      </p:pic>
      <p:sp>
        <p:nvSpPr>
          <p:cNvPr id="9" name="TextBox 8"/>
          <p:cNvSpPr txBox="1"/>
          <p:nvPr/>
        </p:nvSpPr>
        <p:spPr>
          <a:xfrm>
            <a:off x="4419600" y="4948535"/>
            <a:ext cx="4191000" cy="461665"/>
          </a:xfrm>
          <a:prstGeom prst="rect">
            <a:avLst/>
          </a:prstGeom>
          <a:noFill/>
        </p:spPr>
        <p:txBody>
          <a:bodyPr wrap="square" rtlCol="0">
            <a:spAutoFit/>
          </a:bodyPr>
          <a:lstStyle/>
          <a:p>
            <a:r>
              <a:rPr lang="en-US" sz="1200" dirty="0" smtClean="0"/>
              <a:t>Gallery Walk introducing REE in 30 person, non-majors course.</a:t>
            </a:r>
          </a:p>
          <a:p>
            <a:r>
              <a:rPr lang="en-US" sz="1200" dirty="0" smtClean="0"/>
              <a:t>Photo by Kevin Travers, Bowdoin College.</a:t>
            </a:r>
            <a:endParaRPr lang="en-US" sz="1200" dirty="0"/>
          </a:p>
        </p:txBody>
      </p:sp>
    </p:spTree>
    <p:extLst>
      <p:ext uri="{BB962C8B-B14F-4D97-AF65-F5344CB8AC3E}">
        <p14:creationId xmlns:p14="http://schemas.microsoft.com/office/powerpoint/2010/main" val="304796997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0"/>
            <a:ext cx="7505700" cy="1066800"/>
          </a:xfrm>
        </p:spPr>
        <p:txBody>
          <a:bodyPr/>
          <a:lstStyle/>
          <a:p>
            <a:r>
              <a:rPr lang="en-US" dirty="0" smtClean="0">
                <a:effectLst/>
              </a:rPr>
              <a:t>Jigsaw</a:t>
            </a:r>
          </a:p>
        </p:txBody>
      </p:sp>
      <p:pic>
        <p:nvPicPr>
          <p:cNvPr id="41987" name="Picture 3"/>
          <p:cNvPicPr>
            <a:picLocks noChangeAspect="1"/>
          </p:cNvPicPr>
          <p:nvPr/>
        </p:nvPicPr>
        <p:blipFill>
          <a:blip r:embed="rId3" cstate="print"/>
          <a:srcRect/>
          <a:stretch>
            <a:fillRect/>
          </a:stretch>
        </p:blipFill>
        <p:spPr bwMode="auto">
          <a:xfrm>
            <a:off x="0" y="4038600"/>
            <a:ext cx="9144000" cy="2222500"/>
          </a:xfrm>
          <a:prstGeom prst="rect">
            <a:avLst/>
          </a:prstGeom>
          <a:noFill/>
          <a:ln w="9525">
            <a:noFill/>
            <a:miter lim="800000"/>
            <a:headEnd/>
            <a:tailEnd/>
          </a:ln>
        </p:spPr>
      </p:pic>
      <p:pic>
        <p:nvPicPr>
          <p:cNvPr id="41988" name="Picture 4"/>
          <p:cNvPicPr>
            <a:picLocks noChangeAspect="1"/>
          </p:cNvPicPr>
          <p:nvPr/>
        </p:nvPicPr>
        <p:blipFill>
          <a:blip r:embed="rId4" cstate="print"/>
          <a:srcRect/>
          <a:stretch>
            <a:fillRect/>
          </a:stretch>
        </p:blipFill>
        <p:spPr bwMode="auto">
          <a:xfrm>
            <a:off x="381000" y="1193800"/>
            <a:ext cx="8763000" cy="2616200"/>
          </a:xfrm>
          <a:prstGeom prst="rect">
            <a:avLst/>
          </a:prstGeom>
          <a:noFill/>
          <a:ln w="9525">
            <a:noFill/>
            <a:miter lim="800000"/>
            <a:headEnd/>
            <a:tailEnd/>
          </a:ln>
        </p:spPr>
      </p:pic>
      <p:sp>
        <p:nvSpPr>
          <p:cNvPr id="41989" name="TextBox 5"/>
          <p:cNvSpPr txBox="1">
            <a:spLocks noChangeArrowheads="1"/>
          </p:cNvSpPr>
          <p:nvPr/>
        </p:nvSpPr>
        <p:spPr bwMode="auto">
          <a:xfrm>
            <a:off x="614362" y="6324600"/>
            <a:ext cx="7866256" cy="954107"/>
          </a:xfrm>
          <a:prstGeom prst="rect">
            <a:avLst/>
          </a:prstGeom>
          <a:noFill/>
          <a:ln w="9525">
            <a:noFill/>
            <a:miter lim="800000"/>
            <a:headEnd/>
            <a:tailEnd/>
          </a:ln>
        </p:spPr>
        <p:txBody>
          <a:bodyPr wrap="square">
            <a:spAutoFit/>
          </a:bodyPr>
          <a:lstStyle/>
          <a:p>
            <a:pPr eaLnBrk="0" hangingPunct="0"/>
            <a:r>
              <a:rPr lang="en-US" sz="1400" dirty="0">
                <a:solidFill>
                  <a:srgbClr val="000000"/>
                </a:solidFill>
              </a:rPr>
              <a:t>From Barbara Tewksbury </a:t>
            </a:r>
            <a:r>
              <a:rPr lang="en-US" sz="1400" dirty="0">
                <a:solidFill>
                  <a:srgbClr val="000000"/>
                </a:solidFill>
                <a:hlinkClick r:id="rId5"/>
              </a:rPr>
              <a:t>http://</a:t>
            </a:r>
            <a:r>
              <a:rPr lang="en-US" sz="1400" dirty="0" smtClean="0">
                <a:solidFill>
                  <a:srgbClr val="000000"/>
                </a:solidFill>
                <a:hlinkClick r:id="rId5"/>
              </a:rPr>
              <a:t>serc.carleton.edu/NAGTWorkshops/teaching_methods/jigsaws/index.html</a:t>
            </a:r>
            <a:endParaRPr lang="en-US" sz="1400" dirty="0" smtClean="0">
              <a:solidFill>
                <a:srgbClr val="000000"/>
              </a:solidFill>
            </a:endParaRPr>
          </a:p>
          <a:p>
            <a:pPr eaLnBrk="0" hangingPunct="0"/>
            <a:endParaRPr lang="en-US" sz="1400" dirty="0" smtClean="0">
              <a:solidFill>
                <a:srgbClr val="000000"/>
              </a:solidFill>
            </a:endParaRPr>
          </a:p>
          <a:p>
            <a:pPr eaLnBrk="0" hangingPunct="0"/>
            <a:endParaRPr lang="en-US" sz="1400" dirty="0" smtClean="0">
              <a:solidFill>
                <a:srgbClr val="000000"/>
              </a:solidFill>
            </a:endParaRPr>
          </a:p>
          <a:p>
            <a:pPr eaLnBrk="0" hangingPunct="0"/>
            <a:endParaRPr lang="en-US" sz="1400" dirty="0">
              <a:solidFill>
                <a:srgbClr val="000000"/>
              </a:solidFill>
            </a:endParaRPr>
          </a:p>
        </p:txBody>
      </p:sp>
    </p:spTree>
    <p:extLst>
      <p:ext uri="{BB962C8B-B14F-4D97-AF65-F5344CB8AC3E}">
        <p14:creationId xmlns:p14="http://schemas.microsoft.com/office/powerpoint/2010/main" val="18103031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533400" y="381000"/>
            <a:ext cx="8305800" cy="1066800"/>
          </a:xfrm>
        </p:spPr>
        <p:txBody>
          <a:bodyPr/>
          <a:lstStyle/>
          <a:p>
            <a:pPr algn="l"/>
            <a:r>
              <a:rPr lang="en-US" dirty="0" smtClean="0">
                <a:effectLst/>
              </a:rPr>
              <a:t>Jigsaw Examples</a:t>
            </a:r>
          </a:p>
        </p:txBody>
      </p:sp>
      <p:sp>
        <p:nvSpPr>
          <p:cNvPr id="43011" name="Content Placeholder 2"/>
          <p:cNvSpPr>
            <a:spLocks noGrp="1"/>
          </p:cNvSpPr>
          <p:nvPr>
            <p:ph idx="1"/>
          </p:nvPr>
        </p:nvSpPr>
        <p:spPr>
          <a:xfrm>
            <a:off x="457200" y="2514600"/>
            <a:ext cx="8458200" cy="4191000"/>
          </a:xfrm>
        </p:spPr>
        <p:txBody>
          <a:bodyPr>
            <a:normAutofit/>
          </a:bodyPr>
          <a:lstStyle/>
          <a:p>
            <a:r>
              <a:rPr lang="en-US" sz="2100" b="1" dirty="0" smtClean="0">
                <a:solidFill>
                  <a:schemeClr val="tx2"/>
                </a:solidFill>
                <a:effectLst/>
              </a:rPr>
              <a:t>Plate tectonics. </a:t>
            </a:r>
            <a:r>
              <a:rPr lang="en-US" sz="2100" dirty="0" smtClean="0">
                <a:solidFill>
                  <a:schemeClr val="tx2"/>
                </a:solidFill>
                <a:effectLst/>
              </a:rPr>
              <a:t>Teams analyze earthquake, volcano, seafloor age, and topography data maps, then combine to draw plate boundaries and interpret processes.</a:t>
            </a:r>
          </a:p>
          <a:p>
            <a:endParaRPr lang="en-US" sz="800" dirty="0" smtClean="0">
              <a:solidFill>
                <a:schemeClr val="tx2"/>
              </a:solidFill>
              <a:effectLst/>
            </a:endParaRPr>
          </a:p>
          <a:p>
            <a:r>
              <a:rPr lang="en-US" sz="2100" b="1" dirty="0" smtClean="0">
                <a:solidFill>
                  <a:schemeClr val="tx2"/>
                </a:solidFill>
                <a:effectLst/>
              </a:rPr>
              <a:t>Google Earth. </a:t>
            </a:r>
            <a:r>
              <a:rPr lang="en-US" sz="2100" dirty="0" smtClean="0">
                <a:solidFill>
                  <a:schemeClr val="tx2"/>
                </a:solidFill>
                <a:effectLst/>
              </a:rPr>
              <a:t>Each team analyzes different locations that show similar features (e.g., barrier islands, folds, valley glaciers, etc.), then combine to discuss similarities and differences of the feature. </a:t>
            </a:r>
          </a:p>
          <a:p>
            <a:pPr>
              <a:buFont typeface="Wingdings" charset="2"/>
              <a:buNone/>
            </a:pPr>
            <a:endParaRPr lang="en-US" sz="800" dirty="0" smtClean="0">
              <a:solidFill>
                <a:schemeClr val="tx2"/>
              </a:solidFill>
              <a:effectLst/>
            </a:endParaRPr>
          </a:p>
          <a:p>
            <a:r>
              <a:rPr lang="en-US" sz="2100" b="1" dirty="0" smtClean="0">
                <a:solidFill>
                  <a:schemeClr val="tx2"/>
                </a:solidFill>
                <a:effectLst/>
              </a:rPr>
              <a:t>Earthquake epicenter location. </a:t>
            </a:r>
            <a:r>
              <a:rPr lang="en-US" sz="2100" dirty="0" smtClean="0">
                <a:solidFill>
                  <a:schemeClr val="tx2"/>
                </a:solidFill>
                <a:effectLst/>
              </a:rPr>
              <a:t>Each team receives a different set of seismograms. After each team determines the P-S time differential and distance to the earthquake, mixed groups compare data to locate the earthquake.</a:t>
            </a:r>
          </a:p>
        </p:txBody>
      </p:sp>
      <p:sp>
        <p:nvSpPr>
          <p:cNvPr id="6" name="TextBox 5"/>
          <p:cNvSpPr txBox="1"/>
          <p:nvPr/>
        </p:nvSpPr>
        <p:spPr>
          <a:xfrm>
            <a:off x="685800" y="6400800"/>
            <a:ext cx="6705600" cy="646331"/>
          </a:xfrm>
          <a:prstGeom prst="rect">
            <a:avLst/>
          </a:prstGeom>
          <a:noFill/>
        </p:spPr>
        <p:txBody>
          <a:bodyPr wrap="square" rtlCol="0">
            <a:spAutoFit/>
          </a:bodyPr>
          <a:lstStyle/>
          <a:p>
            <a:r>
              <a:rPr lang="en-US" dirty="0" smtClean="0">
                <a:hlinkClick r:id="rId3"/>
              </a:rPr>
              <a:t>http://serc.carleton.edu/sp/library/jigsaws/examples.html</a:t>
            </a:r>
            <a:endParaRPr lang="en-US" dirty="0" smtClean="0"/>
          </a:p>
          <a:p>
            <a:endParaRPr lang="en-US" dirty="0"/>
          </a:p>
        </p:txBody>
      </p:sp>
      <p:pic>
        <p:nvPicPr>
          <p:cNvPr id="1026" name="Picture 2"/>
          <p:cNvPicPr>
            <a:picLocks noChangeAspect="1" noChangeArrowheads="1"/>
          </p:cNvPicPr>
          <p:nvPr/>
        </p:nvPicPr>
        <p:blipFill>
          <a:blip r:embed="rId4" cstate="print"/>
          <a:srcRect l="33524" r="34095"/>
          <a:stretch>
            <a:fillRect/>
          </a:stretch>
        </p:blipFill>
        <p:spPr bwMode="auto">
          <a:xfrm>
            <a:off x="5568966" y="35169"/>
            <a:ext cx="3514401" cy="2403231"/>
          </a:xfrm>
          <a:prstGeom prst="rect">
            <a:avLst/>
          </a:prstGeom>
          <a:noFill/>
          <a:ln w="9525">
            <a:noFill/>
            <a:miter lim="800000"/>
            <a:headEnd/>
            <a:tailEnd/>
          </a:ln>
        </p:spPr>
      </p:pic>
    </p:spTree>
    <p:extLst>
      <p:ext uri="{BB962C8B-B14F-4D97-AF65-F5344CB8AC3E}">
        <p14:creationId xmlns:p14="http://schemas.microsoft.com/office/powerpoint/2010/main" val="159059947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TotalTime>
  <Words>1106</Words>
  <Application>Microsoft Macintosh PowerPoint</Application>
  <PresentationFormat>On-screen Show (4:3)</PresentationFormat>
  <Paragraphs>151</Paragraphs>
  <Slides>15</Slides>
  <Notes>10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Topics for lessons are on each table. Please sit at a table with a topic for which you could see yourself designing a lesson.</vt:lpstr>
      <vt:lpstr>Lesson Design: Preparing for a Class Period</vt:lpstr>
      <vt:lpstr>Lesson Design </vt:lpstr>
      <vt:lpstr>Imagine Next Year</vt:lpstr>
      <vt:lpstr>One Example of Preparing for Class</vt:lpstr>
      <vt:lpstr>What will students do?</vt:lpstr>
      <vt:lpstr>Interactive Activities</vt:lpstr>
      <vt:lpstr>Jigsaw</vt:lpstr>
      <vt:lpstr>Jigsaw Examples</vt:lpstr>
      <vt:lpstr>PowerPoint Presentation</vt:lpstr>
      <vt:lpstr>Planning Your Lesson 1</vt:lpstr>
      <vt:lpstr>Planning Your Lesson 2</vt:lpstr>
      <vt:lpstr>PowerPoint Presentation</vt:lpstr>
      <vt:lpstr>Reviewing your Lesson Plan</vt:lpstr>
      <vt:lpstr>Reflecting on Lesson Design</vt:lpstr>
    </vt:vector>
  </TitlesOfParts>
  <Company>College of William and Mary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rhmacd</dc:creator>
  <cp:lastModifiedBy>Rachel Beane</cp:lastModifiedBy>
  <cp:revision>42</cp:revision>
  <dcterms:created xsi:type="dcterms:W3CDTF">2012-06-01T00:49:16Z</dcterms:created>
  <dcterms:modified xsi:type="dcterms:W3CDTF">2012-06-10T21:09:10Z</dcterms:modified>
</cp:coreProperties>
</file>