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7" r:id="rId2"/>
    <p:sldId id="268" r:id="rId3"/>
    <p:sldId id="269" r:id="rId4"/>
    <p:sldId id="265" r:id="rId5"/>
    <p:sldId id="266" r:id="rId6"/>
    <p:sldId id="274" r:id="rId7"/>
    <p:sldId id="275" r:id="rId8"/>
    <p:sldId id="276" r:id="rId9"/>
    <p:sldId id="277" r:id="rId10"/>
    <p:sldId id="270" r:id="rId11"/>
    <p:sldId id="267" r:id="rId12"/>
    <p:sldId id="278" r:id="rId13"/>
    <p:sldId id="279" r:id="rId14"/>
    <p:sldId id="281" r:id="rId15"/>
    <p:sldId id="282" r:id="rId16"/>
    <p:sldId id="280" r:id="rId17"/>
    <p:sldId id="271" r:id="rId18"/>
    <p:sldId id="273" r:id="rId19"/>
    <p:sldId id="272"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0404"/>
    <a:srgbClr val="383A40"/>
    <a:srgbClr val="06176A"/>
    <a:srgbClr val="03003F"/>
    <a:srgbClr val="59A6D0"/>
    <a:srgbClr val="A89387"/>
    <a:srgbClr val="64031B"/>
    <a:srgbClr val="440A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55" autoAdjust="0"/>
  </p:normalViewPr>
  <p:slideViewPr>
    <p:cSldViewPr showGuides="1">
      <p:cViewPr>
        <p:scale>
          <a:sx n="100" d="100"/>
          <a:sy n="100" d="100"/>
        </p:scale>
        <p:origin x="-61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0A1DC-0AF1-4134-8DEA-C4BD0B82BE1F}" type="datetimeFigureOut">
              <a:rPr lang="en-US" smtClean="0"/>
              <a:pPr/>
              <a:t>6/8/2012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7DD5F-4AD3-40DB-9097-3AD4351485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knowledge survey results for 13 students enrolled in a Mineralogy class. The blue bars show their "knowledge" prior to taking the course. The purple bars show their knowledge after completing the course. To show that Knowledge Surveys actually do measure learning, the yellow line with triangles shows the overall course score (grade) of each student at the end of the course.  - Karl Wirth Macalester</a:t>
            </a:r>
            <a:r>
              <a:rPr lang="en-US" baseline="0" dirty="0" smtClean="0"/>
              <a:t> college</a:t>
            </a:r>
            <a:endParaRPr lang="en-US" dirty="0"/>
          </a:p>
        </p:txBody>
      </p:sp>
      <p:sp>
        <p:nvSpPr>
          <p:cNvPr id="4" name="Slide Number Placeholder 3"/>
          <p:cNvSpPr>
            <a:spLocks noGrp="1"/>
          </p:cNvSpPr>
          <p:nvPr>
            <p:ph type="sldNum" sz="quarter" idx="10"/>
          </p:nvPr>
        </p:nvSpPr>
        <p:spPr/>
        <p:txBody>
          <a:bodyPr/>
          <a:lstStyle/>
          <a:p>
            <a:fld id="{8BD7DD5F-4AD3-40DB-9097-3AD43514857C}"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knowledge survey results for 13 students enrolled in a Mineralogy class. The blue bars show their "knowledge" prior to taking the course. The purple bars show their knowledge after completing the course. To show that Knowledge Surveys actually do measure learning, the yellow line with triangles shows the overall course score (grade) of each student at the end of the course.  - Karl Wirth Macalester</a:t>
            </a:r>
            <a:r>
              <a:rPr lang="en-US" baseline="0" dirty="0" smtClean="0"/>
              <a:t> college</a:t>
            </a:r>
            <a:endParaRPr lang="en-US" dirty="0"/>
          </a:p>
        </p:txBody>
      </p:sp>
      <p:sp>
        <p:nvSpPr>
          <p:cNvPr id="4" name="Slide Number Placeholder 3"/>
          <p:cNvSpPr>
            <a:spLocks noGrp="1"/>
          </p:cNvSpPr>
          <p:nvPr>
            <p:ph type="sldNum" sz="quarter" idx="10"/>
          </p:nvPr>
        </p:nvSpPr>
        <p:spPr/>
        <p:txBody>
          <a:bodyPr/>
          <a:lstStyle/>
          <a:p>
            <a:fld id="{8BD7DD5F-4AD3-40DB-9097-3AD43514857C}"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knowledge survey results for 13 students enrolled in a Mineralogy class. The blue bars show their "knowledge" prior to taking the course. The purple bars show their knowledge after completing the course. To show that Knowledge Surveys actually do measure learning, the yellow line with triangles shows the overall course score (grade) of each student at the end of the course.  - Karl Wirth Macalester</a:t>
            </a:r>
            <a:r>
              <a:rPr lang="en-US" baseline="0" dirty="0" smtClean="0"/>
              <a:t> college</a:t>
            </a:r>
            <a:endParaRPr lang="en-US" dirty="0"/>
          </a:p>
        </p:txBody>
      </p:sp>
      <p:sp>
        <p:nvSpPr>
          <p:cNvPr id="4" name="Slide Number Placeholder 3"/>
          <p:cNvSpPr>
            <a:spLocks noGrp="1"/>
          </p:cNvSpPr>
          <p:nvPr>
            <p:ph type="sldNum" sz="quarter" idx="10"/>
          </p:nvPr>
        </p:nvSpPr>
        <p:spPr/>
        <p:txBody>
          <a:bodyPr/>
          <a:lstStyle/>
          <a:p>
            <a:fld id="{8BD7DD5F-4AD3-40DB-9097-3AD43514857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629400" cy="16954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95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9339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1888" y="4419600"/>
            <a:ext cx="6324600" cy="1447800"/>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01887" y="2906713"/>
            <a:ext cx="6361113" cy="15128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553200" cy="10366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1828800"/>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468562"/>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91200" y="1828800"/>
            <a:ext cx="304800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1200" y="2411039"/>
            <a:ext cx="3048000" cy="4019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9487" y="503237"/>
            <a:ext cx="3008313" cy="1238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38800" y="503237"/>
            <a:ext cx="3200400" cy="5897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9487"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6670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667000" y="5440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2133600" y="304800"/>
            <a:ext cx="6781800" cy="14478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2133600" y="1981200"/>
            <a:ext cx="6781800" cy="44958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2" descr="graphic for PowerPoint 11-12.jpg"/>
          <p:cNvPicPr>
            <a:picLocks noChangeAspect="1"/>
          </p:cNvPicPr>
          <p:nvPr userDrawn="1"/>
        </p:nvPicPr>
        <p:blipFill>
          <a:blip r:embed="rId13"/>
          <a:srcRect/>
          <a:stretch>
            <a:fillRect/>
          </a:stretch>
        </p:blipFill>
        <p:spPr bwMode="auto">
          <a:xfrm>
            <a:off x="0" y="-12700"/>
            <a:ext cx="178593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380404"/>
        </a:buClr>
        <a:buFont typeface="Wingdings" pitchFamily="2" charset="2"/>
        <a:buChar char="v"/>
        <a:defRPr sz="3200">
          <a:solidFill>
            <a:srgbClr val="06176A"/>
          </a:solidFill>
          <a:effectLst>
            <a:outerShdw blurRad="38100" dist="38100" dir="2700000" algn="tl">
              <a:srgbClr val="DDDDDD"/>
            </a:outerShdw>
          </a:effectLst>
          <a:latin typeface="+mn-lt"/>
          <a:ea typeface="+mn-ea"/>
          <a:cs typeface="+mn-cs"/>
        </a:defRPr>
      </a:lvl1pPr>
      <a:lvl2pPr marL="742950" indent="-285750" algn="l" rtl="0" eaLnBrk="0" fontAlgn="base" hangingPunct="0">
        <a:spcBef>
          <a:spcPct val="20000"/>
        </a:spcBef>
        <a:spcAft>
          <a:spcPct val="0"/>
        </a:spcAft>
        <a:buClr>
          <a:srgbClr val="380404"/>
        </a:buClr>
        <a:buFont typeface="Wingdings" pitchFamily="2" charset="2"/>
        <a:buChar char="v"/>
        <a:defRPr sz="2800">
          <a:solidFill>
            <a:srgbClr val="383A40"/>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rgbClr val="380404"/>
        </a:buClr>
        <a:buFont typeface="Wingdings" pitchFamily="2" charset="2"/>
        <a:buChar char="v"/>
        <a:defRPr sz="2400">
          <a:solidFill>
            <a:srgbClr val="380404"/>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380404"/>
        </a:buClr>
        <a:buFont typeface="Wingdings" pitchFamily="2" charset="2"/>
        <a:buChar char="v"/>
        <a:defRPr sz="2000">
          <a:solidFill>
            <a:srgbClr val="3E1B49"/>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lr>
          <a:srgbClr val="380404"/>
        </a:buClr>
        <a:buFont typeface="Wingdings" pitchFamily="2" charset="2"/>
        <a:buChar char="v"/>
        <a:defRPr sz="2000">
          <a:solidFill>
            <a:srgbClr val="380404"/>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1219200"/>
            <a:ext cx="6248400" cy="2438400"/>
          </a:xfrm>
        </p:spPr>
        <p:txBody>
          <a:bodyPr/>
          <a:lstStyle/>
          <a:p>
            <a:pPr eaLnBrk="1" hangingPunct="1">
              <a:defRPr/>
            </a:pPr>
            <a:r>
              <a:rPr lang="en-US" dirty="0" smtClean="0">
                <a:solidFill>
                  <a:schemeClr val="tx2">
                    <a:lumMod val="95000"/>
                    <a:lumOff val="5000"/>
                  </a:schemeClr>
                </a:solidFill>
              </a:rPr>
              <a:t>Assessing the Effectiveness of our Teaching</a:t>
            </a:r>
            <a:endParaRPr lang="en-US" dirty="0">
              <a:solidFill>
                <a:schemeClr val="tx2">
                  <a:lumMod val="95000"/>
                  <a:lumOff val="5000"/>
                </a:schemeClr>
              </a:solidFill>
            </a:endParaRPr>
          </a:p>
        </p:txBody>
      </p:sp>
      <p:sp>
        <p:nvSpPr>
          <p:cNvPr id="3075" name="Rectangle 3"/>
          <p:cNvSpPr>
            <a:spLocks noGrp="1" noChangeArrowheads="1"/>
          </p:cNvSpPr>
          <p:nvPr>
            <p:ph type="subTitle" idx="1"/>
          </p:nvPr>
        </p:nvSpPr>
        <p:spPr>
          <a:xfrm>
            <a:off x="2438400" y="4343400"/>
            <a:ext cx="6400800" cy="1752600"/>
          </a:xfrm>
        </p:spPr>
        <p:txBody>
          <a:bodyPr/>
          <a:lstStyle/>
          <a:p>
            <a:pPr eaLnBrk="1" hangingPunct="1">
              <a:buClr>
                <a:schemeClr val="accent4">
                  <a:lumMod val="75000"/>
                </a:schemeClr>
              </a:buClr>
              <a:buFont typeface="Wingdings" pitchFamily="-107" charset="2"/>
              <a:buNone/>
              <a:defRPr/>
            </a:pPr>
            <a:r>
              <a:rPr lang="en-US" sz="2400" dirty="0" smtClean="0"/>
              <a:t>Rachel Beane, Bowdoin College</a:t>
            </a:r>
          </a:p>
          <a:p>
            <a:pPr eaLnBrk="1" hangingPunct="1">
              <a:buClr>
                <a:schemeClr val="accent4">
                  <a:lumMod val="75000"/>
                </a:schemeClr>
              </a:buClr>
              <a:buFont typeface="Wingdings" pitchFamily="-107" charset="2"/>
              <a:buNone/>
              <a:defRPr/>
            </a:pPr>
            <a:endParaRPr lang="en-US" sz="2400" dirty="0" smtClean="0"/>
          </a:p>
          <a:p>
            <a:pPr eaLnBrk="1" hangingPunct="1">
              <a:buClr>
                <a:schemeClr val="accent4">
                  <a:lumMod val="75000"/>
                </a:schemeClr>
              </a:buClr>
              <a:buFont typeface="Wingdings" pitchFamily="-107" charset="2"/>
              <a:buNone/>
              <a:defRPr/>
            </a:pPr>
            <a:r>
              <a:rPr lang="en-US" sz="2400" dirty="0" smtClean="0"/>
              <a:t>On the Cutting Edge Workshop </a:t>
            </a:r>
          </a:p>
          <a:p>
            <a:pPr eaLnBrk="1" hangingPunct="1">
              <a:buClr>
                <a:schemeClr val="accent4">
                  <a:lumMod val="75000"/>
                </a:schemeClr>
              </a:buClr>
              <a:buFont typeface="Wingdings" pitchFamily="-107" charset="2"/>
              <a:buNone/>
              <a:defRPr/>
            </a:pPr>
            <a:r>
              <a:rPr lang="en-US" sz="2400" dirty="0" smtClean="0"/>
              <a:t>for Early Career Faculty</a:t>
            </a:r>
          </a:p>
          <a:p>
            <a:pPr eaLnBrk="1" hangingPunct="1">
              <a:buClr>
                <a:schemeClr val="accent4">
                  <a:lumMod val="75000"/>
                </a:schemeClr>
              </a:buClr>
              <a:buFont typeface="Wingdings" pitchFamily="-107" charset="2"/>
              <a:buNone/>
              <a:defRPr/>
            </a:pPr>
            <a:r>
              <a:rPr lang="en-US" sz="2400" dirty="0" smtClean="0"/>
              <a:t>June 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smtClean="0">
                <a:solidFill>
                  <a:schemeClr val="tx2">
                    <a:lumMod val="95000"/>
                    <a:lumOff val="5000"/>
                  </a:schemeClr>
                </a:solidFill>
              </a:rPr>
              <a:t>Formative assessment tools</a:t>
            </a:r>
            <a:r>
              <a:rPr lang="en-US" dirty="0" smtClean="0">
                <a:solidFill>
                  <a:schemeClr val="tx2">
                    <a:lumMod val="95000"/>
                    <a:lumOff val="5000"/>
                  </a:schemeClr>
                </a:solidFill>
              </a:rPr>
              <a:t/>
            </a:r>
            <a:br>
              <a:rPr lang="en-US" dirty="0" smtClean="0">
                <a:solidFill>
                  <a:schemeClr val="tx2">
                    <a:lumMod val="95000"/>
                    <a:lumOff val="5000"/>
                  </a:schemeClr>
                </a:solidFill>
              </a:rPr>
            </a:br>
            <a:r>
              <a:rPr lang="en-US" sz="3600" dirty="0" smtClean="0">
                <a:solidFill>
                  <a:schemeClr val="accent2"/>
                </a:solidFill>
              </a:rPr>
              <a:t>What have you used?</a:t>
            </a:r>
            <a:endParaRPr lang="en-US" dirty="0">
              <a:solidFill>
                <a:schemeClr val="accent2"/>
              </a:solidFill>
            </a:endParaRPr>
          </a:p>
        </p:txBody>
      </p:sp>
      <p:sp>
        <p:nvSpPr>
          <p:cNvPr id="5" name="Content Placeholder 4"/>
          <p:cNvSpPr>
            <a:spLocks noGrp="1"/>
          </p:cNvSpPr>
          <p:nvPr>
            <p:ph sz="half" idx="1"/>
          </p:nvPr>
        </p:nvSpPr>
        <p:spPr>
          <a:xfrm>
            <a:off x="2133600" y="2362200"/>
            <a:ext cx="3314700" cy="4495800"/>
          </a:xfrm>
        </p:spPr>
        <p:txBody>
          <a:bodyPr/>
          <a:lstStyle/>
          <a:p>
            <a:pPr>
              <a:buClr>
                <a:schemeClr val="accent4">
                  <a:lumMod val="75000"/>
                </a:schemeClr>
              </a:buClr>
              <a:buFont typeface="Wingdings" pitchFamily="-107" charset="2"/>
              <a:buChar char="v"/>
              <a:defRPr/>
            </a:pPr>
            <a:r>
              <a:rPr lang="en-US" dirty="0" smtClean="0">
                <a:effectLst/>
              </a:rPr>
              <a:t>Minute-Paper</a:t>
            </a:r>
          </a:p>
          <a:p>
            <a:pPr>
              <a:buClr>
                <a:schemeClr val="accent4">
                  <a:lumMod val="75000"/>
                </a:schemeClr>
              </a:buClr>
              <a:buFont typeface="Wingdings" pitchFamily="-107" charset="2"/>
              <a:buChar char="v"/>
              <a:defRPr/>
            </a:pPr>
            <a:r>
              <a:rPr lang="en-US" dirty="0" err="1" smtClean="0">
                <a:effectLst/>
              </a:rPr>
              <a:t>ConcepTests</a:t>
            </a:r>
            <a:endParaRPr lang="en-US" dirty="0" smtClean="0">
              <a:effectLst/>
            </a:endParaRPr>
          </a:p>
          <a:p>
            <a:pPr>
              <a:buClr>
                <a:schemeClr val="accent4">
                  <a:lumMod val="75000"/>
                </a:schemeClr>
              </a:buClr>
              <a:buFont typeface="Wingdings" pitchFamily="-107" charset="2"/>
              <a:buChar char="v"/>
              <a:defRPr/>
            </a:pPr>
            <a:r>
              <a:rPr lang="en-US" dirty="0" smtClean="0">
                <a:effectLst/>
              </a:rPr>
              <a:t>Ongoing Learning Evaluation</a:t>
            </a:r>
          </a:p>
          <a:p>
            <a:pPr>
              <a:buClr>
                <a:schemeClr val="accent4">
                  <a:lumMod val="75000"/>
                </a:schemeClr>
              </a:buClr>
              <a:buFont typeface="Wingdings" pitchFamily="-107" charset="2"/>
              <a:buChar char="v"/>
              <a:defRPr/>
            </a:pPr>
            <a:r>
              <a:rPr lang="en-US" dirty="0" smtClean="0">
                <a:effectLst/>
              </a:rPr>
              <a:t>Video recording</a:t>
            </a:r>
          </a:p>
        </p:txBody>
      </p:sp>
      <p:sp>
        <p:nvSpPr>
          <p:cNvPr id="6" name="Content Placeholder 5"/>
          <p:cNvSpPr>
            <a:spLocks noGrp="1"/>
          </p:cNvSpPr>
          <p:nvPr>
            <p:ph sz="half" idx="2"/>
          </p:nvPr>
        </p:nvSpPr>
        <p:spPr>
          <a:xfrm>
            <a:off x="5600700" y="2362200"/>
            <a:ext cx="3314700" cy="4495800"/>
          </a:xfrm>
        </p:spPr>
        <p:txBody>
          <a:bodyPr/>
          <a:lstStyle/>
          <a:p>
            <a:pPr>
              <a:buClr>
                <a:schemeClr val="accent4">
                  <a:lumMod val="75000"/>
                </a:schemeClr>
              </a:buClr>
              <a:buFont typeface="Wingdings" pitchFamily="-107" charset="2"/>
              <a:buChar char="v"/>
              <a:defRPr/>
            </a:pPr>
            <a:r>
              <a:rPr lang="en-US" dirty="0" smtClean="0">
                <a:effectLst/>
              </a:rPr>
              <a:t>Mid-semester Evaluations</a:t>
            </a:r>
          </a:p>
          <a:p>
            <a:pPr>
              <a:buClr>
                <a:schemeClr val="accent4">
                  <a:lumMod val="75000"/>
                </a:schemeClr>
              </a:buClr>
              <a:buFont typeface="Wingdings" pitchFamily="-107" charset="2"/>
              <a:buChar char="v"/>
              <a:defRPr/>
            </a:pPr>
            <a:r>
              <a:rPr lang="en-US" dirty="0" smtClean="0">
                <a:effectLst/>
              </a:rPr>
              <a:t>In-class observation</a:t>
            </a:r>
          </a:p>
          <a:p>
            <a:pPr>
              <a:buClr>
                <a:schemeClr val="accent4">
                  <a:lumMod val="75000"/>
                </a:schemeClr>
              </a:buClr>
              <a:buFont typeface="Wingdings" pitchFamily="-107" charset="2"/>
              <a:buChar char="v"/>
              <a:defRPr/>
            </a:pPr>
            <a:r>
              <a:rPr lang="en-US" dirty="0" smtClean="0">
                <a:effectLst/>
              </a:rPr>
              <a:t>Student Reaction</a:t>
            </a:r>
          </a:p>
          <a:p>
            <a:pPr>
              <a:buClr>
                <a:schemeClr val="accent4">
                  <a:lumMod val="75000"/>
                </a:schemeClr>
              </a:buClr>
              <a:buFont typeface="Wingdings" pitchFamily="-107" charset="2"/>
              <a:buChar char="v"/>
              <a:defRPr/>
            </a:pPr>
            <a:r>
              <a:rPr lang="en-US" dirty="0" smtClean="0">
                <a:effectLst/>
              </a:rPr>
              <a:t>Teaching Journal</a:t>
            </a:r>
            <a:endParaRPr lang="en-US" dirty="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162800" cy="1447800"/>
          </a:xfrm>
        </p:spPr>
        <p:txBody>
          <a:bodyPr/>
          <a:lstStyle/>
          <a:p>
            <a:r>
              <a:rPr lang="en-US" sz="4000" dirty="0" smtClean="0"/>
              <a:t>Summative assessment tools</a:t>
            </a:r>
            <a:endParaRPr lang="en-US" sz="4000" dirty="0"/>
          </a:p>
        </p:txBody>
      </p:sp>
      <p:sp>
        <p:nvSpPr>
          <p:cNvPr id="3" name="Content Placeholder 2"/>
          <p:cNvSpPr>
            <a:spLocks noGrp="1"/>
          </p:cNvSpPr>
          <p:nvPr>
            <p:ph sz="half" idx="1"/>
          </p:nvPr>
        </p:nvSpPr>
        <p:spPr/>
        <p:txBody>
          <a:bodyPr/>
          <a:lstStyle/>
          <a:p>
            <a:r>
              <a:rPr lang="en-US" dirty="0" smtClean="0"/>
              <a:t>End-of-course evaluations</a:t>
            </a:r>
          </a:p>
          <a:p>
            <a:r>
              <a:rPr lang="en-US" dirty="0" smtClean="0"/>
              <a:t>Knowledge Surveys</a:t>
            </a:r>
          </a:p>
          <a:p>
            <a:r>
              <a:rPr lang="en-US" dirty="0" smtClean="0"/>
              <a:t>Peer review</a:t>
            </a:r>
            <a:endParaRPr lang="en-US" dirty="0"/>
          </a:p>
        </p:txBody>
      </p:sp>
      <p:sp>
        <p:nvSpPr>
          <p:cNvPr id="4" name="Content Placeholder 3"/>
          <p:cNvSpPr>
            <a:spLocks noGrp="1"/>
          </p:cNvSpPr>
          <p:nvPr>
            <p:ph sz="half" idx="2"/>
          </p:nvPr>
        </p:nvSpPr>
        <p:spPr/>
        <p:txBody>
          <a:bodyPr/>
          <a:lstStyle/>
          <a:p>
            <a:r>
              <a:rPr lang="en-US" dirty="0" smtClean="0"/>
              <a:t>Teaching Portfolios</a:t>
            </a:r>
          </a:p>
          <a:p>
            <a:r>
              <a:rPr lang="en-US" dirty="0" smtClean="0"/>
              <a:t>Tenure narrative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28800" y="3733800"/>
            <a:ext cx="7315200" cy="1752600"/>
          </a:xfrm>
        </p:spPr>
        <p:txBody>
          <a:bodyPr/>
          <a:lstStyle/>
          <a:p>
            <a:r>
              <a:rPr lang="en-US" sz="2800" dirty="0" smtClean="0">
                <a:effectLst/>
              </a:rPr>
              <a:t>Series of questions covering course content</a:t>
            </a:r>
          </a:p>
          <a:p>
            <a:r>
              <a:rPr lang="en-US" sz="2800" dirty="0" smtClean="0">
                <a:effectLst/>
              </a:rPr>
              <a:t>Students complete at beginning of course</a:t>
            </a:r>
          </a:p>
          <a:p>
            <a:r>
              <a:rPr lang="en-US" sz="2800" dirty="0" smtClean="0">
                <a:effectLst/>
              </a:rPr>
              <a:t>And again at end of class</a:t>
            </a:r>
          </a:p>
          <a:p>
            <a:r>
              <a:rPr lang="en-US" sz="2800" dirty="0" smtClean="0">
                <a:effectLst/>
              </a:rPr>
              <a:t>Can be formative – students complete relevant sections prior to each exam.</a:t>
            </a:r>
          </a:p>
        </p:txBody>
      </p:sp>
      <p:sp>
        <p:nvSpPr>
          <p:cNvPr id="7" name="Title 3"/>
          <p:cNvSpPr>
            <a:spLocks noGrp="1"/>
          </p:cNvSpPr>
          <p:nvPr>
            <p:ph type="title"/>
          </p:nvPr>
        </p:nvSpPr>
        <p:spPr>
          <a:xfrm>
            <a:off x="1905000" y="0"/>
            <a:ext cx="7239000" cy="1447800"/>
          </a:xfrm>
        </p:spPr>
        <p:txBody>
          <a:bodyPr/>
          <a:lstStyle/>
          <a:p>
            <a:pPr>
              <a:defRPr/>
            </a:pPr>
            <a:r>
              <a:rPr lang="en-US" sz="4000" dirty="0" smtClean="0">
                <a:solidFill>
                  <a:schemeClr val="tx2">
                    <a:lumMod val="95000"/>
                    <a:lumOff val="5000"/>
                  </a:schemeClr>
                </a:solidFill>
              </a:rPr>
              <a:t>Summative assessment tools</a:t>
            </a:r>
            <a:endParaRPr lang="en-US" sz="4000" dirty="0">
              <a:solidFill>
                <a:schemeClr val="accent2"/>
              </a:solidFill>
            </a:endParaRPr>
          </a:p>
        </p:txBody>
      </p:sp>
      <p:sp>
        <p:nvSpPr>
          <p:cNvPr id="9" name="TextBox 8"/>
          <p:cNvSpPr txBox="1"/>
          <p:nvPr/>
        </p:nvSpPr>
        <p:spPr>
          <a:xfrm>
            <a:off x="5791200" y="1295400"/>
            <a:ext cx="2819400" cy="1077218"/>
          </a:xfrm>
          <a:prstGeom prst="rect">
            <a:avLst/>
          </a:prstGeom>
          <a:noFill/>
        </p:spPr>
        <p:txBody>
          <a:bodyPr wrap="square" rtlCol="0">
            <a:spAutoFit/>
          </a:bodyPr>
          <a:lstStyle/>
          <a:p>
            <a:r>
              <a:rPr lang="en-US" sz="3200" dirty="0" smtClean="0">
                <a:solidFill>
                  <a:schemeClr val="accent2"/>
                </a:solidFill>
                <a:effectLst>
                  <a:outerShdw blurRad="38100" dist="38100" dir="2700000" algn="tl">
                    <a:srgbClr val="000000">
                      <a:alpha val="43137"/>
                    </a:srgbClr>
                  </a:outerShdw>
                </a:effectLst>
              </a:rPr>
              <a:t>Knowledge </a:t>
            </a:r>
          </a:p>
          <a:p>
            <a:r>
              <a:rPr lang="en-US" sz="3200" dirty="0" smtClean="0">
                <a:solidFill>
                  <a:schemeClr val="accent2"/>
                </a:solidFill>
                <a:effectLst>
                  <a:outerShdw blurRad="38100" dist="38100" dir="2700000" algn="tl">
                    <a:srgbClr val="000000">
                      <a:alpha val="43137"/>
                    </a:srgbClr>
                  </a:outerShdw>
                </a:effectLst>
              </a:rPr>
              <a:t>Surveys</a:t>
            </a:r>
            <a:endParaRPr lang="en-US" sz="3200" dirty="0">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3"/>
          <a:srcRect/>
          <a:stretch>
            <a:fillRect/>
          </a:stretch>
        </p:blipFill>
        <p:spPr bwMode="auto">
          <a:xfrm>
            <a:off x="1905000" y="1066800"/>
            <a:ext cx="3327042"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 y="152400"/>
            <a:ext cx="8915400" cy="6924973"/>
          </a:xfrm>
          <a:prstGeom prst="rect">
            <a:avLst/>
          </a:prstGeom>
          <a:noFill/>
        </p:spPr>
        <p:txBody>
          <a:bodyPr wrap="square" rtlCol="0">
            <a:spAutoFit/>
          </a:bodyPr>
          <a:lstStyle/>
          <a:p>
            <a:r>
              <a:rPr lang="en-US" b="1" dirty="0" smtClean="0">
                <a:solidFill>
                  <a:schemeClr val="tx2"/>
                </a:solidFill>
                <a:effectLst>
                  <a:outerShdw blurRad="38100" dist="38100" dir="2700000" algn="tl">
                    <a:srgbClr val="000000">
                      <a:alpha val="43137"/>
                    </a:srgbClr>
                  </a:outerShdw>
                </a:effectLst>
              </a:rPr>
              <a:t>Knowledge Survey Questions – Oceanography examples</a:t>
            </a:r>
          </a:p>
          <a:p>
            <a:endParaRPr lang="en-US" sz="2200" b="1" dirty="0" smtClean="0">
              <a:solidFill>
                <a:schemeClr val="tx2"/>
              </a:solidFill>
            </a:endParaRPr>
          </a:p>
          <a:p>
            <a:r>
              <a:rPr lang="en-US" sz="2200" b="1" dirty="0" smtClean="0">
                <a:solidFill>
                  <a:schemeClr val="tx2"/>
                </a:solidFill>
              </a:rPr>
              <a:t>Bloom's Taxonomy Level - 1</a:t>
            </a:r>
          </a:p>
          <a:p>
            <a:pPr>
              <a:buFont typeface="Arial" pitchFamily="34" charset="0"/>
              <a:buChar char="•"/>
            </a:pPr>
            <a:r>
              <a:rPr lang="en-US" sz="2200" dirty="0" smtClean="0">
                <a:solidFill>
                  <a:schemeClr val="tx2"/>
                </a:solidFill>
              </a:rPr>
              <a:t>What is ENSO?</a:t>
            </a:r>
          </a:p>
          <a:p>
            <a:pPr>
              <a:buFont typeface="Arial" pitchFamily="34" charset="0"/>
              <a:buChar char="•"/>
            </a:pPr>
            <a:r>
              <a:rPr lang="en-US" sz="2200" dirty="0" smtClean="0">
                <a:solidFill>
                  <a:schemeClr val="tx2"/>
                </a:solidFill>
              </a:rPr>
              <a:t>Describe the chronology of events leading to an El Nino event.</a:t>
            </a:r>
          </a:p>
          <a:p>
            <a:pPr>
              <a:buFont typeface="Arial" pitchFamily="34" charset="0"/>
              <a:buChar char="•"/>
            </a:pPr>
            <a:r>
              <a:rPr lang="en-US" sz="2200" dirty="0" smtClean="0">
                <a:solidFill>
                  <a:schemeClr val="tx2"/>
                </a:solidFill>
              </a:rPr>
              <a:t>Is a </a:t>
            </a:r>
            <a:r>
              <a:rPr lang="en-US" sz="2200" dirty="0" err="1" smtClean="0">
                <a:solidFill>
                  <a:schemeClr val="tx2"/>
                </a:solidFill>
              </a:rPr>
              <a:t>planula</a:t>
            </a:r>
            <a:r>
              <a:rPr lang="en-US" sz="2200" dirty="0" smtClean="0">
                <a:solidFill>
                  <a:schemeClr val="tx2"/>
                </a:solidFill>
              </a:rPr>
              <a:t> a plant or animal?</a:t>
            </a:r>
          </a:p>
          <a:p>
            <a:pPr>
              <a:buFont typeface="Arial" pitchFamily="34" charset="0"/>
              <a:buChar char="•"/>
            </a:pPr>
            <a:r>
              <a:rPr lang="en-US" sz="2200" dirty="0" smtClean="0">
                <a:solidFill>
                  <a:schemeClr val="tx2"/>
                </a:solidFill>
              </a:rPr>
              <a:t>What is the extent of the global tsunami warning/buoy system?</a:t>
            </a:r>
          </a:p>
          <a:p>
            <a:endParaRPr lang="en-US" sz="2200" b="1" dirty="0" smtClean="0">
              <a:solidFill>
                <a:schemeClr val="tx2"/>
              </a:solidFill>
            </a:endParaRPr>
          </a:p>
          <a:p>
            <a:r>
              <a:rPr lang="en-US" sz="2200" b="1" dirty="0" smtClean="0">
                <a:solidFill>
                  <a:schemeClr val="tx2"/>
                </a:solidFill>
              </a:rPr>
              <a:t>Bloom's Taxonomy Level - 4</a:t>
            </a:r>
          </a:p>
          <a:p>
            <a:pPr>
              <a:buFont typeface="Arial" pitchFamily="34" charset="0"/>
              <a:buChar char="•"/>
            </a:pPr>
            <a:r>
              <a:rPr lang="en-US" sz="2200" dirty="0" smtClean="0">
                <a:solidFill>
                  <a:schemeClr val="tx2"/>
                </a:solidFill>
              </a:rPr>
              <a:t>What is the role of limestone formation in climate change?</a:t>
            </a:r>
          </a:p>
          <a:p>
            <a:pPr>
              <a:buFont typeface="Arial" pitchFamily="34" charset="0"/>
              <a:buChar char="•"/>
            </a:pPr>
            <a:r>
              <a:rPr lang="en-US" sz="2200" dirty="0" smtClean="0">
                <a:solidFill>
                  <a:schemeClr val="tx2"/>
                </a:solidFill>
              </a:rPr>
              <a:t>Describe the stability of ocean salinity over time.</a:t>
            </a:r>
          </a:p>
          <a:p>
            <a:pPr>
              <a:buFont typeface="Arial" pitchFamily="34" charset="0"/>
              <a:buChar char="•"/>
            </a:pPr>
            <a:r>
              <a:rPr lang="en-US" sz="2200" dirty="0" smtClean="0">
                <a:solidFill>
                  <a:schemeClr val="tx2"/>
                </a:solidFill>
              </a:rPr>
              <a:t>What is the fate of the Great Lake shorelines in the near future?</a:t>
            </a:r>
          </a:p>
          <a:p>
            <a:endParaRPr lang="en-US" sz="2200" b="1" dirty="0" smtClean="0">
              <a:solidFill>
                <a:schemeClr val="tx2"/>
              </a:solidFill>
            </a:endParaRPr>
          </a:p>
          <a:p>
            <a:r>
              <a:rPr lang="en-US" sz="2200" b="1" dirty="0" smtClean="0">
                <a:solidFill>
                  <a:schemeClr val="tx2"/>
                </a:solidFill>
              </a:rPr>
              <a:t>Bloom's Taxonomy Level - 6</a:t>
            </a:r>
          </a:p>
          <a:p>
            <a:pPr>
              <a:buFont typeface="Arial" pitchFamily="34" charset="0"/>
              <a:buChar char="•"/>
            </a:pPr>
            <a:r>
              <a:rPr lang="en-US" sz="2200" dirty="0" smtClean="0">
                <a:solidFill>
                  <a:schemeClr val="tx2"/>
                </a:solidFill>
              </a:rPr>
              <a:t>Synthesize the use of oxygen and hydrogen isotopes in fossils preserved in marine sediments to changes in global climate over time.</a:t>
            </a:r>
          </a:p>
          <a:p>
            <a:pPr>
              <a:buFont typeface="Arial" pitchFamily="34" charset="0"/>
              <a:buChar char="•"/>
            </a:pPr>
            <a:r>
              <a:rPr lang="en-US" sz="2200" dirty="0" smtClean="0">
                <a:solidFill>
                  <a:schemeClr val="tx2"/>
                </a:solidFill>
              </a:rPr>
              <a:t>Provided an image of global continent and ocean basin locations, interpret the surface and deep water currents and their effects on global climate. </a:t>
            </a:r>
          </a:p>
          <a:p>
            <a:endParaRPr lang="en-US" dirty="0">
              <a:solidFill>
                <a:schemeClr val="tx2"/>
              </a:solidFill>
            </a:endParaRPr>
          </a:p>
        </p:txBody>
      </p:sp>
      <p:sp>
        <p:nvSpPr>
          <p:cNvPr id="5" name="TextBox 4"/>
          <p:cNvSpPr txBox="1"/>
          <p:nvPr/>
        </p:nvSpPr>
        <p:spPr>
          <a:xfrm>
            <a:off x="4648200" y="533400"/>
            <a:ext cx="4038600" cy="523220"/>
          </a:xfrm>
          <a:prstGeom prst="rect">
            <a:avLst/>
          </a:prstGeom>
          <a:noFill/>
        </p:spPr>
        <p:txBody>
          <a:bodyPr wrap="square" rtlCol="0">
            <a:spAutoFit/>
          </a:bodyPr>
          <a:lstStyle/>
          <a:p>
            <a:r>
              <a:rPr lang="en-US" sz="1400" dirty="0" smtClean="0"/>
              <a:t>http://serc.carleton.edu/NAGTWorkshops/assess/knowledgesurvey/questions/oceanography.html</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28800" y="2057400"/>
            <a:ext cx="7315200" cy="1752600"/>
          </a:xfrm>
        </p:spPr>
        <p:txBody>
          <a:bodyPr/>
          <a:lstStyle/>
          <a:p>
            <a:pPr>
              <a:buNone/>
            </a:pPr>
            <a:r>
              <a:rPr lang="en-US" sz="2800" dirty="0" smtClean="0">
                <a:effectLst/>
              </a:rPr>
              <a:t>Will include a teaching section that may</a:t>
            </a:r>
          </a:p>
          <a:p>
            <a:r>
              <a:rPr lang="en-US" sz="2800" dirty="0" smtClean="0">
                <a:effectLst/>
              </a:rPr>
              <a:t>Describe your teaching philosophy</a:t>
            </a:r>
          </a:p>
          <a:p>
            <a:r>
              <a:rPr lang="en-US" sz="2800" dirty="0" smtClean="0">
                <a:effectLst/>
              </a:rPr>
              <a:t>Summarize the courses you have taught</a:t>
            </a:r>
          </a:p>
          <a:p>
            <a:r>
              <a:rPr lang="en-US" sz="2800" dirty="0" smtClean="0">
                <a:effectLst/>
              </a:rPr>
              <a:t>Highlight strengths in your teaching</a:t>
            </a:r>
          </a:p>
          <a:p>
            <a:r>
              <a:rPr lang="en-US" sz="2800" dirty="0" smtClean="0">
                <a:effectLst/>
              </a:rPr>
              <a:t>Address weaknesses</a:t>
            </a:r>
          </a:p>
        </p:txBody>
      </p:sp>
      <p:sp>
        <p:nvSpPr>
          <p:cNvPr id="7" name="Title 3"/>
          <p:cNvSpPr>
            <a:spLocks noGrp="1"/>
          </p:cNvSpPr>
          <p:nvPr>
            <p:ph type="title"/>
          </p:nvPr>
        </p:nvSpPr>
        <p:spPr>
          <a:xfrm>
            <a:off x="1905000" y="0"/>
            <a:ext cx="7239000" cy="1447800"/>
          </a:xfrm>
        </p:spPr>
        <p:txBody>
          <a:bodyPr/>
          <a:lstStyle/>
          <a:p>
            <a:pPr>
              <a:defRPr/>
            </a:pPr>
            <a:r>
              <a:rPr lang="en-US" sz="4000" dirty="0" smtClean="0">
                <a:solidFill>
                  <a:schemeClr val="tx2">
                    <a:lumMod val="95000"/>
                    <a:lumOff val="5000"/>
                  </a:schemeClr>
                </a:solidFill>
              </a:rPr>
              <a:t>Summative assessment tools</a:t>
            </a:r>
            <a:endParaRPr lang="en-US" sz="4000" dirty="0">
              <a:solidFill>
                <a:schemeClr val="accent2"/>
              </a:solidFill>
            </a:endParaRPr>
          </a:p>
        </p:txBody>
      </p:sp>
      <p:sp>
        <p:nvSpPr>
          <p:cNvPr id="9" name="TextBox 8"/>
          <p:cNvSpPr txBox="1"/>
          <p:nvPr/>
        </p:nvSpPr>
        <p:spPr>
          <a:xfrm>
            <a:off x="1905000" y="1219200"/>
            <a:ext cx="4648200" cy="584775"/>
          </a:xfrm>
          <a:prstGeom prst="rect">
            <a:avLst/>
          </a:prstGeom>
          <a:noFill/>
        </p:spPr>
        <p:txBody>
          <a:bodyPr wrap="square" rtlCol="0">
            <a:spAutoFit/>
          </a:bodyPr>
          <a:lstStyle/>
          <a:p>
            <a:r>
              <a:rPr lang="en-US" sz="3200" dirty="0" smtClean="0">
                <a:solidFill>
                  <a:schemeClr val="accent2"/>
                </a:solidFill>
                <a:effectLst>
                  <a:outerShdw blurRad="38100" dist="38100" dir="2700000" algn="tl">
                    <a:srgbClr val="000000">
                      <a:alpha val="43137"/>
                    </a:srgbClr>
                  </a:outerShdw>
                </a:effectLst>
              </a:rPr>
              <a:t>Your tenure narrative</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28800" y="2057400"/>
            <a:ext cx="7315200" cy="1752600"/>
          </a:xfrm>
        </p:spPr>
        <p:txBody>
          <a:bodyPr/>
          <a:lstStyle/>
          <a:p>
            <a:pPr>
              <a:buNone/>
            </a:pPr>
            <a:r>
              <a:rPr lang="en-US" sz="2800" dirty="0" smtClean="0">
                <a:effectLst/>
              </a:rPr>
              <a:t>Will include a teaching section that may</a:t>
            </a:r>
          </a:p>
          <a:p>
            <a:r>
              <a:rPr lang="en-US" sz="2800" dirty="0" smtClean="0">
                <a:effectLst/>
              </a:rPr>
              <a:t>Describe your teaching philosophy</a:t>
            </a:r>
          </a:p>
          <a:p>
            <a:r>
              <a:rPr lang="en-US" sz="2800" dirty="0" smtClean="0">
                <a:effectLst/>
              </a:rPr>
              <a:t>Summarize the courses you have taught</a:t>
            </a:r>
          </a:p>
          <a:p>
            <a:r>
              <a:rPr lang="en-US" sz="2800" dirty="0" smtClean="0">
                <a:effectLst/>
              </a:rPr>
              <a:t>Highlight strengths in your teaching</a:t>
            </a:r>
          </a:p>
          <a:p>
            <a:r>
              <a:rPr lang="en-US" sz="2800" dirty="0" smtClean="0">
                <a:effectLst/>
              </a:rPr>
              <a:t>Address weaknesses</a:t>
            </a:r>
          </a:p>
        </p:txBody>
      </p:sp>
      <p:sp>
        <p:nvSpPr>
          <p:cNvPr id="7" name="Title 3"/>
          <p:cNvSpPr>
            <a:spLocks noGrp="1"/>
          </p:cNvSpPr>
          <p:nvPr>
            <p:ph type="title"/>
          </p:nvPr>
        </p:nvSpPr>
        <p:spPr>
          <a:xfrm>
            <a:off x="1905000" y="0"/>
            <a:ext cx="7239000" cy="1447800"/>
          </a:xfrm>
        </p:spPr>
        <p:txBody>
          <a:bodyPr/>
          <a:lstStyle/>
          <a:p>
            <a:pPr>
              <a:defRPr/>
            </a:pPr>
            <a:r>
              <a:rPr lang="en-US" sz="4000" dirty="0" smtClean="0">
                <a:solidFill>
                  <a:schemeClr val="tx2">
                    <a:lumMod val="95000"/>
                    <a:lumOff val="5000"/>
                  </a:schemeClr>
                </a:solidFill>
              </a:rPr>
              <a:t>Summative assessment tools</a:t>
            </a:r>
            <a:endParaRPr lang="en-US" sz="4000" dirty="0">
              <a:solidFill>
                <a:schemeClr val="accent2"/>
              </a:solidFill>
            </a:endParaRPr>
          </a:p>
        </p:txBody>
      </p:sp>
      <p:sp>
        <p:nvSpPr>
          <p:cNvPr id="9" name="TextBox 8"/>
          <p:cNvSpPr txBox="1"/>
          <p:nvPr/>
        </p:nvSpPr>
        <p:spPr>
          <a:xfrm>
            <a:off x="1905000" y="1219200"/>
            <a:ext cx="4648200" cy="584775"/>
          </a:xfrm>
          <a:prstGeom prst="rect">
            <a:avLst/>
          </a:prstGeom>
          <a:noFill/>
        </p:spPr>
        <p:txBody>
          <a:bodyPr wrap="square" rtlCol="0">
            <a:spAutoFit/>
          </a:bodyPr>
          <a:lstStyle/>
          <a:p>
            <a:r>
              <a:rPr lang="en-US" sz="3200" dirty="0" smtClean="0">
                <a:solidFill>
                  <a:schemeClr val="accent2"/>
                </a:solidFill>
                <a:effectLst>
                  <a:outerShdw blurRad="38100" dist="38100" dir="2700000" algn="tl">
                    <a:srgbClr val="000000">
                      <a:alpha val="43137"/>
                    </a:srgbClr>
                  </a:outerShdw>
                </a:effectLst>
              </a:rPr>
              <a:t>Your tenure narrative</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2667000" y="4724400"/>
            <a:ext cx="6324600" cy="1938992"/>
          </a:xfrm>
          <a:prstGeom prst="rect">
            <a:avLst/>
          </a:prstGeom>
          <a:noFill/>
        </p:spPr>
        <p:txBody>
          <a:bodyPr wrap="square" rtlCol="0">
            <a:spAutoFit/>
          </a:bodyPr>
          <a:lstStyle/>
          <a:p>
            <a:r>
              <a:rPr lang="en-US" sz="2000" dirty="0" smtClean="0">
                <a:solidFill>
                  <a:schemeClr val="tx2"/>
                </a:solidFill>
              </a:rPr>
              <a:t>If your evaluations were weak, what did you learn from them or do to improve your teaching?</a:t>
            </a:r>
          </a:p>
          <a:p>
            <a:endParaRPr lang="en-US" sz="2000" dirty="0">
              <a:solidFill>
                <a:schemeClr val="tx2"/>
              </a:solidFill>
            </a:endParaRPr>
          </a:p>
          <a:p>
            <a:r>
              <a:rPr lang="en-US" sz="2000" dirty="0" smtClean="0">
                <a:solidFill>
                  <a:schemeClr val="tx2"/>
                </a:solidFill>
              </a:rPr>
              <a:t>What challenges have you faced with teaching?</a:t>
            </a:r>
          </a:p>
          <a:p>
            <a:endParaRPr lang="en-US" sz="2000" dirty="0">
              <a:solidFill>
                <a:schemeClr val="tx2"/>
              </a:solidFill>
            </a:endParaRPr>
          </a:p>
          <a:p>
            <a:r>
              <a:rPr lang="en-US" sz="2000" dirty="0" smtClean="0">
                <a:solidFill>
                  <a:schemeClr val="tx2"/>
                </a:solidFill>
              </a:rPr>
              <a:t>How do you think your teaching is improving?</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solidFill>
                  <a:schemeClr val="tx2">
                    <a:lumMod val="95000"/>
                    <a:lumOff val="5000"/>
                  </a:schemeClr>
                </a:solidFill>
              </a:rPr>
              <a:t>Assessing the Effectiveness of Our Teaching</a:t>
            </a:r>
            <a:endParaRPr lang="en-US" sz="4000" dirty="0">
              <a:solidFill>
                <a:schemeClr val="tx2">
                  <a:lumMod val="95000"/>
                  <a:lumOff val="5000"/>
                </a:schemeClr>
              </a:solidFill>
            </a:endParaRPr>
          </a:p>
        </p:txBody>
      </p:sp>
      <p:sp>
        <p:nvSpPr>
          <p:cNvPr id="19459" name="Rectangle 3"/>
          <p:cNvSpPr>
            <a:spLocks noGrp="1" noChangeArrowheads="1"/>
          </p:cNvSpPr>
          <p:nvPr>
            <p:ph type="body" idx="1"/>
          </p:nvPr>
        </p:nvSpPr>
        <p:spPr/>
        <p:txBody>
          <a:bodyPr/>
          <a:lstStyle/>
          <a:p>
            <a:pPr eaLnBrk="1" hangingPunct="1">
              <a:buClr>
                <a:schemeClr val="accent4">
                  <a:lumMod val="75000"/>
                </a:schemeClr>
              </a:buClr>
              <a:buFont typeface="Wingdings" pitchFamily="-107" charset="2"/>
              <a:buChar char="v"/>
              <a:defRPr/>
            </a:pPr>
            <a:r>
              <a:rPr lang="en-US" dirty="0" smtClean="0">
                <a:effectLst/>
              </a:rPr>
              <a:t>Formative assessment tools</a:t>
            </a:r>
          </a:p>
          <a:p>
            <a:pPr eaLnBrk="1" hangingPunct="1">
              <a:buClr>
                <a:schemeClr val="accent4">
                  <a:lumMod val="75000"/>
                </a:schemeClr>
              </a:buClr>
              <a:buFont typeface="Wingdings" pitchFamily="-107" charset="2"/>
              <a:buChar char="v"/>
              <a:defRPr/>
            </a:pPr>
            <a:r>
              <a:rPr lang="en-US" dirty="0" smtClean="0">
                <a:effectLst/>
              </a:rPr>
              <a:t>Summative assessment tools</a:t>
            </a:r>
          </a:p>
          <a:p>
            <a:pPr eaLnBrk="1" hangingPunct="1">
              <a:buClr>
                <a:schemeClr val="accent4">
                  <a:lumMod val="75000"/>
                </a:schemeClr>
              </a:buClr>
              <a:buFont typeface="Wingdings" pitchFamily="-107" charset="2"/>
              <a:buChar char="v"/>
              <a:defRPr/>
            </a:pPr>
            <a:r>
              <a:rPr lang="en-US" dirty="0" smtClean="0">
                <a:effectLst/>
              </a:rPr>
              <a:t>Strategies for improving</a:t>
            </a:r>
            <a:endParaRPr lang="en-US" dirty="0">
              <a:effectLst/>
            </a:endParaRPr>
          </a:p>
        </p:txBody>
      </p:sp>
      <p:pic>
        <p:nvPicPr>
          <p:cNvPr id="3075" name="Picture 3"/>
          <p:cNvPicPr>
            <a:picLocks noChangeAspect="1" noChangeArrowheads="1"/>
          </p:cNvPicPr>
          <p:nvPr/>
        </p:nvPicPr>
        <p:blipFill>
          <a:blip r:embed="rId2"/>
          <a:srcRect/>
          <a:stretch>
            <a:fillRect/>
          </a:stretch>
        </p:blipFill>
        <p:spPr bwMode="auto">
          <a:xfrm>
            <a:off x="5791200" y="3962400"/>
            <a:ext cx="3200400" cy="2133600"/>
          </a:xfrm>
          <a:prstGeom prst="rect">
            <a:avLst/>
          </a:prstGeom>
          <a:noFill/>
          <a:ln w="9525">
            <a:noFill/>
            <a:miter lim="800000"/>
            <a:headEnd/>
            <a:tailEnd/>
          </a:ln>
        </p:spPr>
      </p:pic>
      <p:sp>
        <p:nvSpPr>
          <p:cNvPr id="5" name="TextBox 4"/>
          <p:cNvSpPr txBox="1"/>
          <p:nvPr/>
        </p:nvSpPr>
        <p:spPr>
          <a:xfrm>
            <a:off x="5867400" y="6138446"/>
            <a:ext cx="3124200" cy="338554"/>
          </a:xfrm>
          <a:prstGeom prst="rect">
            <a:avLst/>
          </a:prstGeom>
          <a:noFill/>
        </p:spPr>
        <p:txBody>
          <a:bodyPr wrap="square" rtlCol="0">
            <a:spAutoFit/>
          </a:bodyPr>
          <a:lstStyle/>
          <a:p>
            <a:r>
              <a:rPr lang="en-US" sz="800" dirty="0" smtClean="0"/>
              <a:t>Photo courtesy of Carol Ormand. http://serc.carleton.edu/NAGTWorkshops/assess/types.html</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Self assessment / </a:t>
            </a:r>
            <a:br>
              <a:rPr lang="en-US" sz="4000" dirty="0" smtClean="0"/>
            </a:br>
            <a:r>
              <a:rPr lang="en-US" sz="4000" dirty="0" smtClean="0"/>
              <a:t>reflection</a:t>
            </a:r>
            <a:endParaRPr lang="en-US" sz="4000" dirty="0"/>
          </a:p>
        </p:txBody>
      </p:sp>
      <p:sp>
        <p:nvSpPr>
          <p:cNvPr id="6" name="Content Placeholder 5"/>
          <p:cNvSpPr>
            <a:spLocks noGrp="1"/>
          </p:cNvSpPr>
          <p:nvPr>
            <p:ph idx="1"/>
          </p:nvPr>
        </p:nvSpPr>
        <p:spPr>
          <a:xfrm>
            <a:off x="2133600" y="1981200"/>
            <a:ext cx="6781800" cy="3657600"/>
          </a:xfrm>
        </p:spPr>
        <p:txBody>
          <a:bodyPr/>
          <a:lstStyle/>
          <a:p>
            <a:r>
              <a:rPr lang="en-US" sz="2800" dirty="0" smtClean="0">
                <a:effectLst/>
              </a:rPr>
              <a:t> What concerns do you have about your own teaching?</a:t>
            </a:r>
          </a:p>
          <a:p>
            <a:pPr>
              <a:buNone/>
            </a:pPr>
            <a:endParaRPr lang="en-US" sz="2800" dirty="0" smtClean="0">
              <a:effectLst/>
            </a:endParaRPr>
          </a:p>
          <a:p>
            <a:r>
              <a:rPr lang="en-US" sz="2800" dirty="0" smtClean="0">
                <a:effectLst/>
              </a:rPr>
              <a:t>What do you think an in-class observation or OLE might show you about your teaching?</a:t>
            </a:r>
          </a:p>
          <a:p>
            <a:pPr>
              <a:buNone/>
            </a:pPr>
            <a:endParaRPr lang="en-US" sz="2800" dirty="0" smtClean="0">
              <a:effectLst/>
            </a:endParaRPr>
          </a:p>
          <a:p>
            <a:r>
              <a:rPr lang="en-US" sz="2800" dirty="0" smtClean="0">
                <a:effectLst/>
              </a:rPr>
              <a:t>For what teaching issues do you want help? </a:t>
            </a:r>
            <a:endParaRPr lang="en-US" sz="2800" dirty="0">
              <a:effectLst/>
            </a:endParaRPr>
          </a:p>
        </p:txBody>
      </p:sp>
      <p:pic>
        <p:nvPicPr>
          <p:cNvPr id="8194" name="Picture 2"/>
          <p:cNvPicPr>
            <a:picLocks noChangeAspect="1" noChangeArrowheads="1"/>
          </p:cNvPicPr>
          <p:nvPr/>
        </p:nvPicPr>
        <p:blipFill>
          <a:blip r:embed="rId2"/>
          <a:srcRect/>
          <a:stretch>
            <a:fillRect/>
          </a:stretch>
        </p:blipFill>
        <p:spPr bwMode="auto">
          <a:xfrm>
            <a:off x="2590800" y="151845"/>
            <a:ext cx="1295400" cy="1676955"/>
          </a:xfrm>
          <a:prstGeom prst="rect">
            <a:avLst/>
          </a:prstGeom>
          <a:noFill/>
          <a:ln w="9525">
            <a:noFill/>
            <a:miter lim="800000"/>
            <a:headEnd/>
            <a:tailEnd/>
          </a:ln>
        </p:spPr>
      </p:pic>
      <p:sp>
        <p:nvSpPr>
          <p:cNvPr id="8" name="TextBox 7"/>
          <p:cNvSpPr txBox="1"/>
          <p:nvPr/>
        </p:nvSpPr>
        <p:spPr>
          <a:xfrm rot="16200000">
            <a:off x="1330381" y="906612"/>
            <a:ext cx="1486304" cy="184666"/>
          </a:xfrm>
          <a:prstGeom prst="rect">
            <a:avLst/>
          </a:prstGeom>
          <a:noFill/>
        </p:spPr>
        <p:txBody>
          <a:bodyPr wrap="none" rtlCol="0">
            <a:spAutoFit/>
          </a:bodyPr>
          <a:lstStyle/>
          <a:p>
            <a:r>
              <a:rPr lang="en-US" sz="600" dirty="0" smtClean="0"/>
              <a:t>Discovery Education’s Clip Art Gallery</a:t>
            </a:r>
            <a:endParaRPr lang="en-US" sz="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l="18750" t="12500" r="22500" b="7768"/>
          <a:stretch>
            <a:fillRect/>
          </a:stretch>
        </p:blipFill>
        <p:spPr bwMode="auto">
          <a:xfrm>
            <a:off x="-1" y="-2"/>
            <a:ext cx="6316579" cy="6858002"/>
          </a:xfrm>
          <a:prstGeom prst="rect">
            <a:avLst/>
          </a:prstGeom>
          <a:noFill/>
          <a:ln w="9525">
            <a:noFill/>
            <a:miter lim="800000"/>
            <a:headEnd/>
            <a:tailEnd/>
          </a:ln>
        </p:spPr>
      </p:pic>
      <p:pic>
        <p:nvPicPr>
          <p:cNvPr id="10244" name="Picture 4"/>
          <p:cNvPicPr>
            <a:picLocks noChangeAspect="1" noChangeArrowheads="1"/>
          </p:cNvPicPr>
          <p:nvPr/>
        </p:nvPicPr>
        <p:blipFill>
          <a:blip r:embed="rId3"/>
          <a:srcRect l="20000" t="35938" r="43750" b="9895"/>
          <a:stretch>
            <a:fillRect/>
          </a:stretch>
        </p:blipFill>
        <p:spPr bwMode="auto">
          <a:xfrm>
            <a:off x="4114800" y="1676400"/>
            <a:ext cx="4334608" cy="5181600"/>
          </a:xfrm>
          <a:prstGeom prst="rect">
            <a:avLst/>
          </a:prstGeom>
          <a:noFill/>
          <a:ln w="9525">
            <a:noFill/>
            <a:miter lim="800000"/>
            <a:headEnd/>
            <a:tailEnd/>
          </a:ln>
        </p:spPr>
      </p:pic>
      <p:sp>
        <p:nvSpPr>
          <p:cNvPr id="7" name="TextBox 6"/>
          <p:cNvSpPr txBox="1"/>
          <p:nvPr/>
        </p:nvSpPr>
        <p:spPr>
          <a:xfrm>
            <a:off x="6477000" y="203537"/>
            <a:ext cx="2514600" cy="1015663"/>
          </a:xfrm>
          <a:prstGeom prst="rect">
            <a:avLst/>
          </a:prstGeom>
          <a:noFill/>
        </p:spPr>
        <p:txBody>
          <a:bodyPr wrap="square" rtlCol="0">
            <a:spAutoFit/>
          </a:bodyPr>
          <a:lstStyle/>
          <a:p>
            <a:r>
              <a:rPr lang="en-US" sz="2000" dirty="0" smtClean="0"/>
              <a:t>http://www.cmu.edu/teaching/solveproblem/index.html</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t="12821" r="2564" b="1709"/>
          <a:stretch>
            <a:fillRect/>
          </a:stretch>
        </p:blipFill>
        <p:spPr bwMode="auto">
          <a:xfrm>
            <a:off x="0" y="0"/>
            <a:ext cx="9121140" cy="6400800"/>
          </a:xfrm>
          <a:prstGeom prst="rect">
            <a:avLst/>
          </a:prstGeom>
          <a:noFill/>
          <a:ln w="9525">
            <a:noFill/>
            <a:miter lim="800000"/>
            <a:headEnd/>
            <a:tailEnd/>
          </a:ln>
        </p:spPr>
      </p:pic>
      <p:sp>
        <p:nvSpPr>
          <p:cNvPr id="5" name="TextBox 4"/>
          <p:cNvSpPr txBox="1"/>
          <p:nvPr/>
        </p:nvSpPr>
        <p:spPr>
          <a:xfrm>
            <a:off x="457200" y="6400800"/>
            <a:ext cx="8686800" cy="400110"/>
          </a:xfrm>
          <a:prstGeom prst="rect">
            <a:avLst/>
          </a:prstGeom>
          <a:noFill/>
        </p:spPr>
        <p:txBody>
          <a:bodyPr wrap="square" rtlCol="0">
            <a:spAutoFit/>
          </a:bodyPr>
          <a:lstStyle/>
          <a:p>
            <a:r>
              <a:rPr lang="en-US" sz="2000" dirty="0" smtClean="0"/>
              <a:t>http://serc.carleton.edu/teachearth/site_guides/strengthen_teach.html</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95000"/>
                    <a:lumOff val="5000"/>
                  </a:schemeClr>
                </a:solidFill>
              </a:rPr>
              <a:t>Assessing the Effectiveness of our Teaching</a:t>
            </a:r>
            <a:endParaRPr lang="en-US" sz="4000" dirty="0"/>
          </a:p>
        </p:txBody>
      </p:sp>
      <p:sp>
        <p:nvSpPr>
          <p:cNvPr id="3" name="Content Placeholder 2"/>
          <p:cNvSpPr>
            <a:spLocks noGrp="1"/>
          </p:cNvSpPr>
          <p:nvPr>
            <p:ph idx="1"/>
          </p:nvPr>
        </p:nvSpPr>
        <p:spPr>
          <a:xfrm>
            <a:off x="2133600" y="2362200"/>
            <a:ext cx="6781800" cy="4495800"/>
          </a:xfrm>
        </p:spPr>
        <p:txBody>
          <a:bodyPr/>
          <a:lstStyle/>
          <a:p>
            <a:r>
              <a:rPr lang="en-US" dirty="0" smtClean="0">
                <a:effectLst/>
              </a:rPr>
              <a:t> Why are </a:t>
            </a:r>
            <a:r>
              <a:rPr lang="en-US" u="sng" dirty="0" smtClean="0">
                <a:effectLst/>
              </a:rPr>
              <a:t>you</a:t>
            </a:r>
            <a:r>
              <a:rPr lang="en-US" dirty="0" smtClean="0">
                <a:effectLst/>
              </a:rPr>
              <a:t> interested in assessing your teaching?</a:t>
            </a:r>
          </a:p>
          <a:p>
            <a:pPr>
              <a:buNone/>
            </a:pPr>
            <a:endParaRPr lang="en-US" dirty="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95000"/>
                    <a:lumOff val="5000"/>
                  </a:schemeClr>
                </a:solidFill>
              </a:rPr>
              <a:t>Assessing the Effectiveness of our Teaching</a:t>
            </a:r>
            <a:endParaRPr lang="en-US" sz="4000" dirty="0"/>
          </a:p>
        </p:txBody>
      </p:sp>
      <p:sp>
        <p:nvSpPr>
          <p:cNvPr id="3" name="Content Placeholder 2"/>
          <p:cNvSpPr>
            <a:spLocks noGrp="1"/>
          </p:cNvSpPr>
          <p:nvPr>
            <p:ph idx="1"/>
          </p:nvPr>
        </p:nvSpPr>
        <p:spPr/>
        <p:txBody>
          <a:bodyPr/>
          <a:lstStyle/>
          <a:p>
            <a:r>
              <a:rPr lang="en-US" dirty="0" smtClean="0">
                <a:effectLst/>
              </a:rPr>
              <a:t> Why are </a:t>
            </a:r>
            <a:r>
              <a:rPr lang="en-US" u="sng" dirty="0" smtClean="0">
                <a:effectLst/>
              </a:rPr>
              <a:t>you</a:t>
            </a:r>
            <a:r>
              <a:rPr lang="en-US" dirty="0" smtClean="0">
                <a:effectLst/>
              </a:rPr>
              <a:t> interested in assessing your teaching?</a:t>
            </a:r>
          </a:p>
          <a:p>
            <a:pPr>
              <a:buNone/>
            </a:pPr>
            <a:endParaRPr lang="en-US" dirty="0">
              <a:effectLst/>
            </a:endParaRPr>
          </a:p>
        </p:txBody>
      </p:sp>
      <p:pic>
        <p:nvPicPr>
          <p:cNvPr id="7170" name="Picture 2"/>
          <p:cNvPicPr>
            <a:picLocks noChangeAspect="1" noChangeArrowheads="1"/>
          </p:cNvPicPr>
          <p:nvPr/>
        </p:nvPicPr>
        <p:blipFill>
          <a:blip r:embed="rId2"/>
          <a:srcRect/>
          <a:stretch>
            <a:fillRect/>
          </a:stretch>
        </p:blipFill>
        <p:spPr bwMode="auto">
          <a:xfrm>
            <a:off x="2362200" y="3429000"/>
            <a:ext cx="2590800" cy="2095500"/>
          </a:xfrm>
          <a:prstGeom prst="rect">
            <a:avLst/>
          </a:prstGeom>
          <a:noFill/>
          <a:ln w="9525">
            <a:noFill/>
            <a:miter lim="800000"/>
            <a:headEnd/>
            <a:tailEnd/>
          </a:ln>
        </p:spPr>
      </p:pic>
      <p:sp>
        <p:nvSpPr>
          <p:cNvPr id="5" name="TextBox 4"/>
          <p:cNvSpPr txBox="1"/>
          <p:nvPr/>
        </p:nvSpPr>
        <p:spPr>
          <a:xfrm>
            <a:off x="2286000" y="5638800"/>
            <a:ext cx="2438400" cy="369332"/>
          </a:xfrm>
          <a:prstGeom prst="rect">
            <a:avLst/>
          </a:prstGeom>
          <a:noFill/>
        </p:spPr>
        <p:txBody>
          <a:bodyPr wrap="square" rtlCol="0">
            <a:spAutoFit/>
          </a:bodyPr>
          <a:lstStyle/>
          <a:p>
            <a:r>
              <a:rPr lang="en-US" sz="900" dirty="0" smtClean="0"/>
              <a:t>http://</a:t>
            </a:r>
            <a:r>
              <a:rPr lang="en-US" sz="800" dirty="0" smtClean="0"/>
              <a:t>www.primaluniversity.com/20120406/sleep-an-infographic</a:t>
            </a:r>
            <a:r>
              <a:rPr lang="en-US" sz="900" dirty="0" smtClean="0"/>
              <a:t>/</a:t>
            </a:r>
            <a:endParaRPr lang="en-US" sz="900" dirty="0"/>
          </a:p>
        </p:txBody>
      </p:sp>
      <p:pic>
        <p:nvPicPr>
          <p:cNvPr id="7171" name="Picture 3"/>
          <p:cNvPicPr>
            <a:picLocks noChangeAspect="1" noChangeArrowheads="1"/>
          </p:cNvPicPr>
          <p:nvPr/>
        </p:nvPicPr>
        <p:blipFill>
          <a:blip r:embed="rId3"/>
          <a:srcRect b="15328"/>
          <a:stretch>
            <a:fillRect/>
          </a:stretch>
        </p:blipFill>
        <p:spPr bwMode="auto">
          <a:xfrm>
            <a:off x="6019800" y="3429000"/>
            <a:ext cx="2034405" cy="2209800"/>
          </a:xfrm>
          <a:prstGeom prst="rect">
            <a:avLst/>
          </a:prstGeom>
          <a:noFill/>
          <a:ln w="9525">
            <a:noFill/>
            <a:miter lim="800000"/>
            <a:headEnd/>
            <a:tailEnd/>
          </a:ln>
        </p:spPr>
      </p:pic>
      <p:sp>
        <p:nvSpPr>
          <p:cNvPr id="7" name="Rectangle 6"/>
          <p:cNvSpPr/>
          <p:nvPr/>
        </p:nvSpPr>
        <p:spPr>
          <a:xfrm>
            <a:off x="5943600" y="5715000"/>
            <a:ext cx="2133600" cy="338554"/>
          </a:xfrm>
          <a:prstGeom prst="rect">
            <a:avLst/>
          </a:prstGeom>
        </p:spPr>
        <p:txBody>
          <a:bodyPr wrap="square">
            <a:spAutoFit/>
          </a:bodyPr>
          <a:lstStyle/>
          <a:p>
            <a:r>
              <a:rPr lang="en-US" sz="800" dirty="0" smtClean="0"/>
              <a:t>http://www.irim.ttu.edu/FacultyEvalGuide/StudentEvaluation.html</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solidFill>
                  <a:schemeClr val="tx2">
                    <a:lumMod val="95000"/>
                    <a:lumOff val="5000"/>
                  </a:schemeClr>
                </a:solidFill>
              </a:rPr>
              <a:t>Assessing the Effectiveness of Our Teaching</a:t>
            </a:r>
            <a:endParaRPr lang="en-US" sz="4000" dirty="0">
              <a:solidFill>
                <a:schemeClr val="tx2">
                  <a:lumMod val="95000"/>
                  <a:lumOff val="5000"/>
                </a:schemeClr>
              </a:solidFill>
            </a:endParaRPr>
          </a:p>
        </p:txBody>
      </p:sp>
      <p:sp>
        <p:nvSpPr>
          <p:cNvPr id="19459" name="Rectangle 3"/>
          <p:cNvSpPr>
            <a:spLocks noGrp="1" noChangeArrowheads="1"/>
          </p:cNvSpPr>
          <p:nvPr>
            <p:ph type="body" idx="1"/>
          </p:nvPr>
        </p:nvSpPr>
        <p:spPr/>
        <p:txBody>
          <a:bodyPr/>
          <a:lstStyle/>
          <a:p>
            <a:pPr eaLnBrk="1" hangingPunct="1">
              <a:buClr>
                <a:schemeClr val="accent4">
                  <a:lumMod val="75000"/>
                </a:schemeClr>
              </a:buClr>
              <a:buFont typeface="Wingdings" pitchFamily="-107" charset="2"/>
              <a:buChar char="v"/>
              <a:defRPr/>
            </a:pPr>
            <a:r>
              <a:rPr lang="en-US" dirty="0" smtClean="0">
                <a:effectLst/>
              </a:rPr>
              <a:t>Formative assessment tools</a:t>
            </a:r>
          </a:p>
          <a:p>
            <a:pPr eaLnBrk="1" hangingPunct="1">
              <a:buClr>
                <a:schemeClr val="accent4">
                  <a:lumMod val="75000"/>
                </a:schemeClr>
              </a:buClr>
              <a:buFont typeface="Wingdings" pitchFamily="-107" charset="2"/>
              <a:buChar char="v"/>
              <a:defRPr/>
            </a:pPr>
            <a:r>
              <a:rPr lang="en-US" dirty="0" smtClean="0">
                <a:effectLst/>
              </a:rPr>
              <a:t>Summative assessment tools</a:t>
            </a:r>
          </a:p>
          <a:p>
            <a:pPr eaLnBrk="1" hangingPunct="1">
              <a:buClr>
                <a:schemeClr val="accent4">
                  <a:lumMod val="75000"/>
                </a:schemeClr>
              </a:buClr>
              <a:buFont typeface="Wingdings" pitchFamily="-107" charset="2"/>
              <a:buChar char="v"/>
              <a:defRPr/>
            </a:pPr>
            <a:r>
              <a:rPr lang="en-US" dirty="0" smtClean="0">
                <a:effectLst/>
              </a:rPr>
              <a:t>Strategies for improving</a:t>
            </a:r>
            <a:endParaRPr lang="en-US" dirty="0">
              <a:effectLst/>
            </a:endParaRPr>
          </a:p>
        </p:txBody>
      </p:sp>
      <p:pic>
        <p:nvPicPr>
          <p:cNvPr id="3075" name="Picture 3"/>
          <p:cNvPicPr>
            <a:picLocks noChangeAspect="1" noChangeArrowheads="1"/>
          </p:cNvPicPr>
          <p:nvPr/>
        </p:nvPicPr>
        <p:blipFill>
          <a:blip r:embed="rId2"/>
          <a:srcRect/>
          <a:stretch>
            <a:fillRect/>
          </a:stretch>
        </p:blipFill>
        <p:spPr bwMode="auto">
          <a:xfrm>
            <a:off x="5791200" y="3962400"/>
            <a:ext cx="3200400" cy="2133600"/>
          </a:xfrm>
          <a:prstGeom prst="rect">
            <a:avLst/>
          </a:prstGeom>
          <a:noFill/>
          <a:ln w="9525">
            <a:noFill/>
            <a:miter lim="800000"/>
            <a:headEnd/>
            <a:tailEnd/>
          </a:ln>
        </p:spPr>
      </p:pic>
      <p:sp>
        <p:nvSpPr>
          <p:cNvPr id="5" name="TextBox 4"/>
          <p:cNvSpPr txBox="1"/>
          <p:nvPr/>
        </p:nvSpPr>
        <p:spPr>
          <a:xfrm>
            <a:off x="5867400" y="6138446"/>
            <a:ext cx="3124200" cy="338554"/>
          </a:xfrm>
          <a:prstGeom prst="rect">
            <a:avLst/>
          </a:prstGeom>
          <a:noFill/>
        </p:spPr>
        <p:txBody>
          <a:bodyPr wrap="square" rtlCol="0">
            <a:spAutoFit/>
          </a:bodyPr>
          <a:lstStyle/>
          <a:p>
            <a:r>
              <a:rPr lang="en-US" sz="800" dirty="0" smtClean="0"/>
              <a:t>Photo courtesy of Carol Ormand. http://serc.carleton.edu/NAGTWorkshops/assess/types.html</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smtClean="0">
                <a:solidFill>
                  <a:schemeClr val="tx2">
                    <a:lumMod val="95000"/>
                    <a:lumOff val="5000"/>
                  </a:schemeClr>
                </a:solidFill>
              </a:rPr>
              <a:t>Formative assessment tools</a:t>
            </a:r>
            <a:endParaRPr lang="en-US" sz="4000" dirty="0">
              <a:solidFill>
                <a:schemeClr val="tx2">
                  <a:lumMod val="95000"/>
                  <a:lumOff val="5000"/>
                </a:schemeClr>
              </a:solidFill>
            </a:endParaRPr>
          </a:p>
        </p:txBody>
      </p:sp>
      <p:sp>
        <p:nvSpPr>
          <p:cNvPr id="5" name="Content Placeholder 4"/>
          <p:cNvSpPr>
            <a:spLocks noGrp="1"/>
          </p:cNvSpPr>
          <p:nvPr>
            <p:ph sz="half" idx="1"/>
          </p:nvPr>
        </p:nvSpPr>
        <p:spPr/>
        <p:txBody>
          <a:bodyPr/>
          <a:lstStyle/>
          <a:p>
            <a:pPr>
              <a:buClr>
                <a:schemeClr val="accent4">
                  <a:lumMod val="75000"/>
                </a:schemeClr>
              </a:buClr>
              <a:buFont typeface="Wingdings" pitchFamily="-107" charset="2"/>
              <a:buChar char="v"/>
              <a:defRPr/>
            </a:pPr>
            <a:r>
              <a:rPr lang="en-US" dirty="0" smtClean="0">
                <a:effectLst/>
              </a:rPr>
              <a:t>Minute-Paper</a:t>
            </a:r>
          </a:p>
          <a:p>
            <a:pPr>
              <a:buClr>
                <a:schemeClr val="accent4">
                  <a:lumMod val="75000"/>
                </a:schemeClr>
              </a:buClr>
              <a:buFont typeface="Wingdings" pitchFamily="-107" charset="2"/>
              <a:buChar char="v"/>
              <a:defRPr/>
            </a:pPr>
            <a:r>
              <a:rPr lang="en-US" dirty="0" err="1" smtClean="0">
                <a:effectLst/>
              </a:rPr>
              <a:t>ConcepTests</a:t>
            </a:r>
            <a:endParaRPr lang="en-US" dirty="0" smtClean="0">
              <a:effectLst/>
            </a:endParaRPr>
          </a:p>
          <a:p>
            <a:pPr>
              <a:buClr>
                <a:schemeClr val="accent4">
                  <a:lumMod val="75000"/>
                </a:schemeClr>
              </a:buClr>
              <a:buFont typeface="Wingdings" pitchFamily="-107" charset="2"/>
              <a:buChar char="v"/>
              <a:defRPr/>
            </a:pPr>
            <a:r>
              <a:rPr lang="en-US" dirty="0" smtClean="0">
                <a:effectLst/>
              </a:rPr>
              <a:t>Ongoing Learning Evaluation</a:t>
            </a:r>
          </a:p>
          <a:p>
            <a:pPr>
              <a:buClr>
                <a:schemeClr val="accent4">
                  <a:lumMod val="75000"/>
                </a:schemeClr>
              </a:buClr>
              <a:buFont typeface="Wingdings" pitchFamily="-107" charset="2"/>
              <a:buChar char="v"/>
              <a:defRPr/>
            </a:pPr>
            <a:r>
              <a:rPr lang="en-US" dirty="0" smtClean="0">
                <a:effectLst/>
              </a:rPr>
              <a:t>Video recording</a:t>
            </a:r>
          </a:p>
        </p:txBody>
      </p:sp>
      <p:sp>
        <p:nvSpPr>
          <p:cNvPr id="6" name="Content Placeholder 5"/>
          <p:cNvSpPr>
            <a:spLocks noGrp="1"/>
          </p:cNvSpPr>
          <p:nvPr>
            <p:ph sz="half" idx="2"/>
          </p:nvPr>
        </p:nvSpPr>
        <p:spPr/>
        <p:txBody>
          <a:bodyPr/>
          <a:lstStyle/>
          <a:p>
            <a:pPr>
              <a:buClr>
                <a:schemeClr val="accent4">
                  <a:lumMod val="75000"/>
                </a:schemeClr>
              </a:buClr>
              <a:buFont typeface="Wingdings" pitchFamily="-107" charset="2"/>
              <a:buChar char="v"/>
              <a:defRPr/>
            </a:pPr>
            <a:r>
              <a:rPr lang="en-US" dirty="0" smtClean="0">
                <a:effectLst/>
              </a:rPr>
              <a:t>Mid-semester Evaluations</a:t>
            </a:r>
          </a:p>
          <a:p>
            <a:pPr>
              <a:buClr>
                <a:schemeClr val="accent4">
                  <a:lumMod val="75000"/>
                </a:schemeClr>
              </a:buClr>
              <a:buFont typeface="Wingdings" pitchFamily="-107" charset="2"/>
              <a:buChar char="v"/>
              <a:defRPr/>
            </a:pPr>
            <a:r>
              <a:rPr lang="en-US" dirty="0" smtClean="0">
                <a:effectLst/>
              </a:rPr>
              <a:t>In-class observation</a:t>
            </a:r>
          </a:p>
          <a:p>
            <a:pPr>
              <a:buClr>
                <a:schemeClr val="accent4">
                  <a:lumMod val="75000"/>
                </a:schemeClr>
              </a:buClr>
              <a:buFont typeface="Wingdings" pitchFamily="-107" charset="2"/>
              <a:buChar char="v"/>
              <a:defRPr/>
            </a:pPr>
            <a:r>
              <a:rPr lang="en-US" dirty="0" smtClean="0">
                <a:effectLst/>
              </a:rPr>
              <a:t>Student Reaction</a:t>
            </a:r>
          </a:p>
          <a:p>
            <a:pPr>
              <a:buClr>
                <a:schemeClr val="accent4">
                  <a:lumMod val="75000"/>
                </a:schemeClr>
              </a:buClr>
              <a:buFont typeface="Wingdings" pitchFamily="-107" charset="2"/>
              <a:buChar char="v"/>
              <a:defRPr/>
            </a:pPr>
            <a:r>
              <a:rPr lang="en-US" dirty="0" smtClean="0">
                <a:effectLst/>
              </a:rPr>
              <a:t>Teaching Journal</a:t>
            </a:r>
            <a:endParaRPr lang="en-US" dirty="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28800" y="2895600"/>
            <a:ext cx="7315200" cy="1600200"/>
          </a:xfrm>
        </p:spPr>
        <p:txBody>
          <a:bodyPr/>
          <a:lstStyle/>
          <a:p>
            <a:r>
              <a:rPr lang="en-US" sz="2800" dirty="0" smtClean="0">
                <a:effectLst/>
              </a:rPr>
              <a:t>Assesses gaps in student comprehension</a:t>
            </a:r>
          </a:p>
          <a:p>
            <a:r>
              <a:rPr lang="en-US" sz="2800" dirty="0" smtClean="0">
                <a:effectLst/>
              </a:rPr>
              <a:t>Facilitates student reflection which increases retention</a:t>
            </a:r>
            <a:endParaRPr lang="en-US" sz="2800" dirty="0">
              <a:effectLst/>
            </a:endParaRPr>
          </a:p>
        </p:txBody>
      </p:sp>
      <p:sp>
        <p:nvSpPr>
          <p:cNvPr id="7" name="Title 3"/>
          <p:cNvSpPr>
            <a:spLocks noGrp="1"/>
          </p:cNvSpPr>
          <p:nvPr>
            <p:ph type="title"/>
          </p:nvPr>
        </p:nvSpPr>
        <p:spPr>
          <a:xfrm>
            <a:off x="1905000" y="0"/>
            <a:ext cx="7239000" cy="1447800"/>
          </a:xfrm>
        </p:spPr>
        <p:txBody>
          <a:bodyPr/>
          <a:lstStyle/>
          <a:p>
            <a:pPr>
              <a:defRPr/>
            </a:pPr>
            <a:r>
              <a:rPr lang="en-US" sz="4000" dirty="0" smtClean="0">
                <a:solidFill>
                  <a:schemeClr val="tx2">
                    <a:lumMod val="95000"/>
                    <a:lumOff val="5000"/>
                  </a:schemeClr>
                </a:solidFill>
              </a:rPr>
              <a:t>Formative assessment tools</a:t>
            </a:r>
            <a:endParaRPr lang="en-US" sz="4000" dirty="0">
              <a:solidFill>
                <a:schemeClr val="accent2"/>
              </a:solidFill>
            </a:endParaRPr>
          </a:p>
        </p:txBody>
      </p:sp>
      <p:pic>
        <p:nvPicPr>
          <p:cNvPr id="11266" name="Picture 2" descr="C:\Users\rbeane\AppData\Local\Microsoft\Windows\Temporary Internet Files\Content.IE5\ZK256ZLZ\MC900441312[1].png"/>
          <p:cNvPicPr>
            <a:picLocks noChangeAspect="1" noChangeArrowheads="1"/>
          </p:cNvPicPr>
          <p:nvPr/>
        </p:nvPicPr>
        <p:blipFill>
          <a:blip r:embed="rId2"/>
          <a:srcRect/>
          <a:stretch>
            <a:fillRect/>
          </a:stretch>
        </p:blipFill>
        <p:spPr bwMode="auto">
          <a:xfrm>
            <a:off x="1600200" y="990600"/>
            <a:ext cx="1905000" cy="1905000"/>
          </a:xfrm>
          <a:prstGeom prst="rect">
            <a:avLst/>
          </a:prstGeom>
          <a:noFill/>
        </p:spPr>
      </p:pic>
      <p:sp>
        <p:nvSpPr>
          <p:cNvPr id="9" name="TextBox 8"/>
          <p:cNvSpPr txBox="1"/>
          <p:nvPr/>
        </p:nvSpPr>
        <p:spPr>
          <a:xfrm>
            <a:off x="3581400" y="1219200"/>
            <a:ext cx="4267200" cy="1569660"/>
          </a:xfrm>
          <a:prstGeom prst="rect">
            <a:avLst/>
          </a:prstGeom>
          <a:noFill/>
        </p:spPr>
        <p:txBody>
          <a:bodyPr wrap="square" rtlCol="0">
            <a:spAutoFit/>
          </a:bodyPr>
          <a:lstStyle/>
          <a:p>
            <a:r>
              <a:rPr lang="en-US" sz="3200" dirty="0" smtClean="0">
                <a:solidFill>
                  <a:schemeClr val="accent2"/>
                </a:solidFill>
                <a:effectLst>
                  <a:outerShdw blurRad="38100" dist="38100" dir="2700000" algn="tl">
                    <a:srgbClr val="000000">
                      <a:alpha val="43137"/>
                    </a:srgbClr>
                  </a:outerShdw>
                </a:effectLst>
              </a:rPr>
              <a:t>Minute-Paper/</a:t>
            </a:r>
            <a:br>
              <a:rPr lang="en-US" sz="3200" dirty="0" smtClean="0">
                <a:solidFill>
                  <a:schemeClr val="accent2"/>
                </a:solidFill>
                <a:effectLst>
                  <a:outerShdw blurRad="38100" dist="38100" dir="2700000" algn="tl">
                    <a:srgbClr val="000000">
                      <a:alpha val="43137"/>
                    </a:srgbClr>
                  </a:outerShdw>
                </a:effectLst>
              </a:rPr>
            </a:br>
            <a:r>
              <a:rPr lang="en-US" sz="3200" dirty="0" smtClean="0">
                <a:solidFill>
                  <a:schemeClr val="accent2"/>
                </a:solidFill>
                <a:effectLst>
                  <a:outerShdw blurRad="38100" dist="38100" dir="2700000" algn="tl">
                    <a:srgbClr val="000000">
                      <a:alpha val="43137"/>
                    </a:srgbClr>
                  </a:outerShdw>
                </a:effectLst>
              </a:rPr>
              <a:t>Muddiest Point/</a:t>
            </a:r>
            <a:br>
              <a:rPr lang="en-US" sz="3200" dirty="0" smtClean="0">
                <a:solidFill>
                  <a:schemeClr val="accent2"/>
                </a:solidFill>
                <a:effectLst>
                  <a:outerShdw blurRad="38100" dist="38100" dir="2700000" algn="tl">
                    <a:srgbClr val="000000">
                      <a:alpha val="43137"/>
                    </a:srgbClr>
                  </a:outerShdw>
                </a:effectLst>
              </a:rPr>
            </a:br>
            <a:r>
              <a:rPr lang="en-US" sz="3200" dirty="0" smtClean="0">
                <a:solidFill>
                  <a:schemeClr val="accent2"/>
                </a:solidFill>
                <a:effectLst>
                  <a:outerShdw blurRad="38100" dist="38100" dir="2700000" algn="tl">
                    <a:srgbClr val="000000">
                      <a:alpha val="43137"/>
                    </a:srgbClr>
                  </a:outerShdw>
                </a:effectLst>
              </a:rPr>
              <a:t>Daily Check-In</a:t>
            </a:r>
            <a:endParaRPr lang="en-US" sz="3200" dirty="0">
              <a:effectLst>
                <a:outerShdw blurRad="38100" dist="38100" dir="2700000" algn="tl">
                  <a:srgbClr val="000000">
                    <a:alpha val="43137"/>
                  </a:srgbClr>
                </a:outerShdw>
              </a:effectLst>
            </a:endParaRPr>
          </a:p>
        </p:txBody>
      </p:sp>
      <p:sp>
        <p:nvSpPr>
          <p:cNvPr id="11" name="Content Placeholder 5"/>
          <p:cNvSpPr txBox="1">
            <a:spLocks/>
          </p:cNvSpPr>
          <p:nvPr/>
        </p:nvSpPr>
        <p:spPr bwMode="auto">
          <a:xfrm>
            <a:off x="1905000" y="4572000"/>
            <a:ext cx="7086600" cy="1905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14" tIns="45707" rIns="91414" bIns="45707"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
                <a:srgbClr val="380404"/>
              </a:buClr>
              <a:buSzTx/>
              <a:buFont typeface="+mj-lt"/>
              <a:buAutoNum type="arabicPeriod"/>
              <a:tabLst/>
              <a:defRPr/>
            </a:pPr>
            <a:r>
              <a:rPr kumimoji="0" lang="en-US" sz="2800" b="0" i="0" u="none" strike="noStrike" kern="0" cap="none" spc="0" normalizeH="0" baseline="0" noProof="0" dirty="0" smtClean="0">
                <a:ln>
                  <a:noFill/>
                </a:ln>
                <a:solidFill>
                  <a:schemeClr val="tx2"/>
                </a:solidFill>
                <a:effectLst/>
                <a:uLnTx/>
                <a:uFillTx/>
                <a:latin typeface="+mn-lt"/>
                <a:ea typeface="+mn-ea"/>
                <a:cs typeface="+mn-cs"/>
              </a:rPr>
              <a:t>What was the most important point?</a:t>
            </a:r>
          </a:p>
          <a:p>
            <a:pPr marL="514350" marR="0" lvl="0" indent="-514350" algn="l" defTabSz="914400" rtl="0" eaLnBrk="0" fontAlgn="base" latinLnBrk="0" hangingPunct="0">
              <a:lnSpc>
                <a:spcPct val="100000"/>
              </a:lnSpc>
              <a:spcBef>
                <a:spcPct val="20000"/>
              </a:spcBef>
              <a:spcAft>
                <a:spcPct val="0"/>
              </a:spcAft>
              <a:buClr>
                <a:srgbClr val="380404"/>
              </a:buClr>
              <a:buSzTx/>
              <a:buFont typeface="+mj-lt"/>
              <a:buAutoNum type="arabicPeriod"/>
              <a:tabLst/>
              <a:defRPr/>
            </a:pPr>
            <a:r>
              <a:rPr kumimoji="0" lang="en-US" sz="2800" b="0" i="0" u="none" strike="noStrike" kern="0" cap="none" spc="0" normalizeH="0" baseline="0" noProof="0" dirty="0" smtClean="0">
                <a:ln>
                  <a:noFill/>
                </a:ln>
                <a:solidFill>
                  <a:schemeClr val="tx2"/>
                </a:solidFill>
                <a:effectLst/>
                <a:uLnTx/>
                <a:uFillTx/>
                <a:latin typeface="+mn-lt"/>
                <a:ea typeface="+mn-ea"/>
                <a:cs typeface="+mn-cs"/>
              </a:rPr>
              <a:t>What was the muddiest point?</a:t>
            </a:r>
          </a:p>
          <a:p>
            <a:pPr marL="514350" marR="0" lvl="0" indent="-514350" algn="l" defTabSz="914400" rtl="0" eaLnBrk="0" fontAlgn="base" latinLnBrk="0" hangingPunct="0">
              <a:lnSpc>
                <a:spcPct val="100000"/>
              </a:lnSpc>
              <a:spcBef>
                <a:spcPct val="20000"/>
              </a:spcBef>
              <a:spcAft>
                <a:spcPct val="0"/>
              </a:spcAft>
              <a:buClr>
                <a:srgbClr val="380404"/>
              </a:buClr>
              <a:buSzTx/>
              <a:buFont typeface="+mj-lt"/>
              <a:buAutoNum type="arabicPeriod"/>
              <a:tabLst/>
              <a:defRPr/>
            </a:pPr>
            <a:r>
              <a:rPr kumimoji="0" lang="en-US" sz="2800" b="0" i="0" u="none" strike="noStrike" kern="0" cap="none" spc="0" normalizeH="0" baseline="0" noProof="0" dirty="0" smtClean="0">
                <a:ln>
                  <a:noFill/>
                </a:ln>
                <a:solidFill>
                  <a:schemeClr val="tx2"/>
                </a:solidFill>
                <a:effectLst/>
                <a:uLnTx/>
                <a:uFillTx/>
                <a:latin typeface="+mn-lt"/>
                <a:ea typeface="+mn-ea"/>
                <a:cs typeface="+mn-cs"/>
              </a:rPr>
              <a:t>What would you like to learn more about?</a:t>
            </a:r>
            <a:endParaRPr kumimoji="0" lang="en-US" sz="2800" b="0"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09800" y="1600200"/>
            <a:ext cx="4724400" cy="4215619"/>
          </a:xfrm>
          <a:prstGeom prst="rect">
            <a:avLst/>
          </a:prstGeom>
          <a:noFill/>
          <a:ln w="9525">
            <a:noFill/>
            <a:miter lim="800000"/>
            <a:headEnd/>
            <a:tailEnd/>
          </a:ln>
        </p:spPr>
      </p:pic>
      <p:sp>
        <p:nvSpPr>
          <p:cNvPr id="6" name="TextBox 5"/>
          <p:cNvSpPr txBox="1"/>
          <p:nvPr/>
        </p:nvSpPr>
        <p:spPr>
          <a:xfrm>
            <a:off x="381000" y="152400"/>
            <a:ext cx="8763000" cy="3046988"/>
          </a:xfrm>
          <a:prstGeom prst="rect">
            <a:avLst/>
          </a:prstGeom>
          <a:noFill/>
        </p:spPr>
        <p:txBody>
          <a:bodyPr wrap="square" rtlCol="0">
            <a:spAutoFit/>
          </a:bodyPr>
          <a:lstStyle/>
          <a:p>
            <a:r>
              <a:rPr lang="en-US" dirty="0" smtClean="0">
                <a:solidFill>
                  <a:schemeClr val="accent2"/>
                </a:solidFill>
              </a:rPr>
              <a:t>Examine the map and answer the question that follows. X,Y, and Z represent continental lithosphere, the blank areas represent oceanic lithosphere.  How many plates are present?</a:t>
            </a:r>
          </a:p>
          <a:p>
            <a:r>
              <a:rPr lang="en-US" dirty="0" smtClean="0">
                <a:solidFill>
                  <a:schemeClr val="accent2"/>
                </a:solidFill>
              </a:rPr>
              <a:t> </a:t>
            </a:r>
          </a:p>
          <a:p>
            <a:r>
              <a:rPr lang="en-US" dirty="0" smtClean="0">
                <a:solidFill>
                  <a:schemeClr val="accent2"/>
                </a:solidFill>
              </a:rPr>
              <a:t>a. 3 </a:t>
            </a:r>
            <a:br>
              <a:rPr lang="en-US" dirty="0" smtClean="0">
                <a:solidFill>
                  <a:schemeClr val="accent2"/>
                </a:solidFill>
              </a:rPr>
            </a:br>
            <a:r>
              <a:rPr lang="en-US" dirty="0" smtClean="0">
                <a:solidFill>
                  <a:schemeClr val="accent2"/>
                </a:solidFill>
              </a:rPr>
              <a:t>b. 4 </a:t>
            </a:r>
            <a:br>
              <a:rPr lang="en-US" dirty="0" smtClean="0">
                <a:solidFill>
                  <a:schemeClr val="accent2"/>
                </a:solidFill>
              </a:rPr>
            </a:br>
            <a:r>
              <a:rPr lang="en-US" dirty="0" smtClean="0">
                <a:solidFill>
                  <a:schemeClr val="accent2"/>
                </a:solidFill>
              </a:rPr>
              <a:t>c. 5 </a:t>
            </a:r>
            <a:br>
              <a:rPr lang="en-US" dirty="0" smtClean="0">
                <a:solidFill>
                  <a:schemeClr val="accent2"/>
                </a:solidFill>
              </a:rPr>
            </a:br>
            <a:r>
              <a:rPr lang="en-US" dirty="0" smtClean="0">
                <a:solidFill>
                  <a:schemeClr val="accent2"/>
                </a:solidFill>
              </a:rPr>
              <a:t>d. 6</a:t>
            </a:r>
            <a:endParaRPr lang="en-US" dirty="0">
              <a:solidFill>
                <a:schemeClr val="accent2"/>
              </a:solidFill>
            </a:endParaRPr>
          </a:p>
        </p:txBody>
      </p:sp>
      <p:sp>
        <p:nvSpPr>
          <p:cNvPr id="8" name="TextBox 7"/>
          <p:cNvSpPr txBox="1"/>
          <p:nvPr/>
        </p:nvSpPr>
        <p:spPr>
          <a:xfrm>
            <a:off x="990600" y="6324600"/>
            <a:ext cx="7924800" cy="307777"/>
          </a:xfrm>
          <a:prstGeom prst="rect">
            <a:avLst/>
          </a:prstGeom>
          <a:noFill/>
        </p:spPr>
        <p:txBody>
          <a:bodyPr wrap="square" rtlCol="0">
            <a:spAutoFit/>
          </a:bodyPr>
          <a:lstStyle/>
          <a:p>
            <a:r>
              <a:rPr lang="en-US" sz="1400" dirty="0" smtClean="0"/>
              <a:t>http://serc.carleton.edu/NAGTWorkshops/teaching_methods/conceptests/examples/numbers.html</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05000" y="3124200"/>
            <a:ext cx="7239000" cy="2895600"/>
          </a:xfrm>
        </p:spPr>
        <p:txBody>
          <a:bodyPr/>
          <a:lstStyle/>
          <a:p>
            <a:r>
              <a:rPr lang="en-US" sz="2800" dirty="0" smtClean="0">
                <a:effectLst/>
              </a:rPr>
              <a:t>Conceptual multiple-choice question</a:t>
            </a:r>
          </a:p>
          <a:p>
            <a:r>
              <a:rPr lang="en-US" sz="2800" dirty="0" smtClean="0">
                <a:effectLst/>
              </a:rPr>
              <a:t>Focuses on one key concept of lesson</a:t>
            </a:r>
          </a:p>
          <a:p>
            <a:r>
              <a:rPr lang="en-US" sz="2800" dirty="0" smtClean="0">
                <a:effectLst/>
              </a:rPr>
              <a:t>Rapid formative assessment</a:t>
            </a:r>
          </a:p>
          <a:p>
            <a:r>
              <a:rPr lang="en-US" sz="2800" dirty="0" smtClean="0">
                <a:effectLst/>
              </a:rPr>
              <a:t>Can be paired with peer-instruction</a:t>
            </a:r>
            <a:endParaRPr lang="en-US" sz="2800" dirty="0">
              <a:effectLst/>
            </a:endParaRPr>
          </a:p>
        </p:txBody>
      </p:sp>
      <p:sp>
        <p:nvSpPr>
          <p:cNvPr id="7" name="Title 3"/>
          <p:cNvSpPr>
            <a:spLocks noGrp="1"/>
          </p:cNvSpPr>
          <p:nvPr>
            <p:ph type="title"/>
          </p:nvPr>
        </p:nvSpPr>
        <p:spPr>
          <a:xfrm>
            <a:off x="1905000" y="0"/>
            <a:ext cx="7239000" cy="1447800"/>
          </a:xfrm>
        </p:spPr>
        <p:txBody>
          <a:bodyPr/>
          <a:lstStyle/>
          <a:p>
            <a:pPr>
              <a:defRPr/>
            </a:pPr>
            <a:r>
              <a:rPr lang="en-US" sz="4000" dirty="0" smtClean="0">
                <a:solidFill>
                  <a:schemeClr val="tx2">
                    <a:lumMod val="95000"/>
                    <a:lumOff val="5000"/>
                  </a:schemeClr>
                </a:solidFill>
              </a:rPr>
              <a:t>Formative assessment tools</a:t>
            </a:r>
            <a:endParaRPr lang="en-US" sz="4000" dirty="0">
              <a:solidFill>
                <a:schemeClr val="accent2"/>
              </a:solidFill>
            </a:endParaRPr>
          </a:p>
        </p:txBody>
      </p:sp>
      <p:sp>
        <p:nvSpPr>
          <p:cNvPr id="9" name="TextBox 8"/>
          <p:cNvSpPr txBox="1"/>
          <p:nvPr/>
        </p:nvSpPr>
        <p:spPr>
          <a:xfrm>
            <a:off x="3962400" y="1447800"/>
            <a:ext cx="4267200" cy="584775"/>
          </a:xfrm>
          <a:prstGeom prst="rect">
            <a:avLst/>
          </a:prstGeom>
          <a:noFill/>
        </p:spPr>
        <p:txBody>
          <a:bodyPr wrap="square" rtlCol="0">
            <a:spAutoFit/>
          </a:bodyPr>
          <a:lstStyle/>
          <a:p>
            <a:r>
              <a:rPr lang="en-US" sz="3200" dirty="0" err="1" smtClean="0">
                <a:solidFill>
                  <a:schemeClr val="accent2"/>
                </a:solidFill>
                <a:effectLst>
                  <a:outerShdw blurRad="38100" dist="38100" dir="2700000" algn="tl">
                    <a:srgbClr val="000000">
                      <a:alpha val="43137"/>
                    </a:srgbClr>
                  </a:outerShdw>
                </a:effectLst>
              </a:rPr>
              <a:t>ConcepTest</a:t>
            </a:r>
            <a:endParaRPr lang="en-US" sz="3200" dirty="0">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a:srcRect/>
          <a:stretch>
            <a:fillRect/>
          </a:stretch>
        </p:blipFill>
        <p:spPr bwMode="auto">
          <a:xfrm>
            <a:off x="1981200" y="1375116"/>
            <a:ext cx="1447800" cy="1291884"/>
          </a:xfrm>
          <a:prstGeom prst="rect">
            <a:avLst/>
          </a:prstGeom>
          <a:noFill/>
          <a:ln w="9525">
            <a:noFill/>
            <a:miter lim="800000"/>
            <a:headEnd/>
            <a:tailEnd/>
          </a:ln>
        </p:spPr>
      </p:pic>
      <p:sp>
        <p:nvSpPr>
          <p:cNvPr id="13" name="TextBox 12"/>
          <p:cNvSpPr txBox="1"/>
          <p:nvPr/>
        </p:nvSpPr>
        <p:spPr>
          <a:xfrm>
            <a:off x="1981200" y="6172200"/>
            <a:ext cx="6934200" cy="307777"/>
          </a:xfrm>
          <a:prstGeom prst="rect">
            <a:avLst/>
          </a:prstGeom>
          <a:noFill/>
        </p:spPr>
        <p:txBody>
          <a:bodyPr wrap="square" rtlCol="0">
            <a:spAutoFit/>
          </a:bodyPr>
          <a:lstStyle/>
          <a:p>
            <a:r>
              <a:rPr lang="en-US" sz="1400" dirty="0" smtClean="0"/>
              <a:t>http://serc.carleton.edu/NAGTWorkshops/teaching_methods/conceptests/index.html</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28800" y="3124200"/>
            <a:ext cx="7315200" cy="1752600"/>
          </a:xfrm>
        </p:spPr>
        <p:txBody>
          <a:bodyPr/>
          <a:lstStyle/>
          <a:p>
            <a:r>
              <a:rPr lang="en-US" sz="2800" dirty="0" smtClean="0">
                <a:effectLst/>
              </a:rPr>
              <a:t>20-30 minute facilitated student discussion</a:t>
            </a:r>
          </a:p>
          <a:p>
            <a:r>
              <a:rPr lang="en-US" sz="2800" dirty="0" smtClean="0">
                <a:effectLst/>
              </a:rPr>
              <a:t>Instructor is not present</a:t>
            </a:r>
          </a:p>
          <a:p>
            <a:r>
              <a:rPr lang="en-US" sz="2800" dirty="0" smtClean="0">
                <a:effectLst/>
              </a:rPr>
              <a:t>Facilitator presents summary to instructor</a:t>
            </a:r>
          </a:p>
        </p:txBody>
      </p:sp>
      <p:sp>
        <p:nvSpPr>
          <p:cNvPr id="7" name="Title 3"/>
          <p:cNvSpPr>
            <a:spLocks noGrp="1"/>
          </p:cNvSpPr>
          <p:nvPr>
            <p:ph type="title"/>
          </p:nvPr>
        </p:nvSpPr>
        <p:spPr>
          <a:xfrm>
            <a:off x="1905000" y="0"/>
            <a:ext cx="7239000" cy="1447800"/>
          </a:xfrm>
        </p:spPr>
        <p:txBody>
          <a:bodyPr/>
          <a:lstStyle/>
          <a:p>
            <a:pPr>
              <a:defRPr/>
            </a:pPr>
            <a:r>
              <a:rPr lang="en-US" sz="4000" dirty="0" smtClean="0">
                <a:solidFill>
                  <a:schemeClr val="tx2">
                    <a:lumMod val="95000"/>
                    <a:lumOff val="5000"/>
                  </a:schemeClr>
                </a:solidFill>
              </a:rPr>
              <a:t>Formative assessment tools</a:t>
            </a:r>
            <a:endParaRPr lang="en-US" sz="4000" dirty="0">
              <a:solidFill>
                <a:schemeClr val="accent2"/>
              </a:solidFill>
            </a:endParaRPr>
          </a:p>
        </p:txBody>
      </p:sp>
      <p:sp>
        <p:nvSpPr>
          <p:cNvPr id="9" name="TextBox 8"/>
          <p:cNvSpPr txBox="1"/>
          <p:nvPr/>
        </p:nvSpPr>
        <p:spPr>
          <a:xfrm>
            <a:off x="4038600" y="1219200"/>
            <a:ext cx="2514600" cy="1569660"/>
          </a:xfrm>
          <a:prstGeom prst="rect">
            <a:avLst/>
          </a:prstGeom>
          <a:noFill/>
        </p:spPr>
        <p:txBody>
          <a:bodyPr wrap="square" rtlCol="0">
            <a:spAutoFit/>
          </a:bodyPr>
          <a:lstStyle/>
          <a:p>
            <a:r>
              <a:rPr lang="en-US" sz="3200" dirty="0" smtClean="0">
                <a:solidFill>
                  <a:schemeClr val="accent2"/>
                </a:solidFill>
                <a:effectLst>
                  <a:outerShdw blurRad="38100" dist="38100" dir="2700000" algn="tl">
                    <a:srgbClr val="000000">
                      <a:alpha val="43137"/>
                    </a:srgbClr>
                  </a:outerShdw>
                </a:effectLst>
              </a:rPr>
              <a:t>Ongoing </a:t>
            </a:r>
          </a:p>
          <a:p>
            <a:r>
              <a:rPr lang="en-US" sz="3200" dirty="0" smtClean="0">
                <a:solidFill>
                  <a:schemeClr val="accent2"/>
                </a:solidFill>
                <a:effectLst>
                  <a:outerShdw blurRad="38100" dist="38100" dir="2700000" algn="tl">
                    <a:srgbClr val="000000">
                      <a:alpha val="43137"/>
                    </a:srgbClr>
                  </a:outerShdw>
                </a:effectLst>
              </a:rPr>
              <a:t>Learning </a:t>
            </a:r>
          </a:p>
          <a:p>
            <a:r>
              <a:rPr lang="en-US" sz="3200" dirty="0" smtClean="0">
                <a:solidFill>
                  <a:schemeClr val="accent2"/>
                </a:solidFill>
                <a:effectLst>
                  <a:outerShdw blurRad="38100" dist="38100" dir="2700000" algn="tl">
                    <a:srgbClr val="000000">
                      <a:alpha val="43137"/>
                    </a:srgbClr>
                  </a:outerShdw>
                </a:effectLst>
              </a:rPr>
              <a:t>Evaluation</a:t>
            </a:r>
            <a:endParaRPr lang="en-US" sz="3200" dirty="0">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a:srcRect/>
          <a:stretch>
            <a:fillRect/>
          </a:stretch>
        </p:blipFill>
        <p:spPr bwMode="auto">
          <a:xfrm>
            <a:off x="2057400" y="1371600"/>
            <a:ext cx="1819275" cy="1200150"/>
          </a:xfrm>
          <a:prstGeom prst="rect">
            <a:avLst/>
          </a:prstGeom>
          <a:noFill/>
          <a:ln w="9525">
            <a:noFill/>
            <a:miter lim="800000"/>
            <a:headEnd/>
            <a:tailEnd/>
          </a:ln>
        </p:spPr>
      </p:pic>
      <p:sp>
        <p:nvSpPr>
          <p:cNvPr id="10" name="TextBox 9"/>
          <p:cNvSpPr txBox="1"/>
          <p:nvPr/>
        </p:nvSpPr>
        <p:spPr>
          <a:xfrm>
            <a:off x="1981200" y="4953000"/>
            <a:ext cx="70104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AutoNum type="arabicPeriod"/>
            </a:pPr>
            <a:r>
              <a:rPr lang="en-US" dirty="0" smtClean="0">
                <a:solidFill>
                  <a:schemeClr val="tx2"/>
                </a:solidFill>
              </a:rPr>
              <a:t>What supports your learning in this class?</a:t>
            </a:r>
          </a:p>
          <a:p>
            <a:pPr marL="457200" indent="-457200">
              <a:buAutoNum type="arabicPeriod"/>
            </a:pPr>
            <a:r>
              <a:rPr lang="en-US" dirty="0" smtClean="0">
                <a:solidFill>
                  <a:schemeClr val="tx2"/>
                </a:solidFill>
              </a:rPr>
              <a:t>What hinders your learning in this class?</a:t>
            </a:r>
          </a:p>
          <a:p>
            <a:pPr marL="457200" indent="-457200">
              <a:buAutoNum type="arabicPeriod"/>
            </a:pPr>
            <a:r>
              <a:rPr lang="en-US" dirty="0" smtClean="0">
                <a:solidFill>
                  <a:schemeClr val="tx2"/>
                </a:solidFill>
              </a:rPr>
              <a:t>What suggestions do you have for changes?</a:t>
            </a:r>
            <a:endParaRPr lang="en-US"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9242AC"/>
      </a:dk1>
      <a:lt1>
        <a:srgbClr val="FFFFFF"/>
      </a:lt1>
      <a:dk2>
        <a:srgbClr val="000000"/>
      </a:dk2>
      <a:lt2>
        <a:srgbClr val="808080"/>
      </a:lt2>
      <a:accent1>
        <a:srgbClr val="BBE0E3"/>
      </a:accent1>
      <a:accent2>
        <a:srgbClr val="333399"/>
      </a:accent2>
      <a:accent3>
        <a:srgbClr val="FFFFFF"/>
      </a:accent3>
      <a:accent4>
        <a:srgbClr val="7C3792"/>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862</Words>
  <Application>Microsoft Office PowerPoint</Application>
  <PresentationFormat>On-screen Show (4:3)</PresentationFormat>
  <Paragraphs>132</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Assessing the Effectiveness of our Teaching</vt:lpstr>
      <vt:lpstr>Assessing the Effectiveness of our Teaching</vt:lpstr>
      <vt:lpstr>Assessing the Effectiveness of our Teaching</vt:lpstr>
      <vt:lpstr>Assessing the Effectiveness of Our Teaching</vt:lpstr>
      <vt:lpstr>Formative assessment tools</vt:lpstr>
      <vt:lpstr>Formative assessment tools</vt:lpstr>
      <vt:lpstr>Slide 7</vt:lpstr>
      <vt:lpstr>Formative assessment tools</vt:lpstr>
      <vt:lpstr>Formative assessment tools</vt:lpstr>
      <vt:lpstr>Formative assessment tools What have you used?</vt:lpstr>
      <vt:lpstr>Summative assessment tools</vt:lpstr>
      <vt:lpstr>Summative assessment tools</vt:lpstr>
      <vt:lpstr>Slide 13</vt:lpstr>
      <vt:lpstr>Summative assessment tools</vt:lpstr>
      <vt:lpstr>Summative assessment tools</vt:lpstr>
      <vt:lpstr>Assessing the Effectiveness of Our Teaching</vt:lpstr>
      <vt:lpstr>Self assessment /  reflection</vt:lpstr>
      <vt:lpstr>Slide 18</vt:lpstr>
      <vt:lpstr>Slide 19</vt:lpstr>
    </vt:vector>
  </TitlesOfParts>
  <Company>Barbara Tewksbury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Beane</dc:creator>
  <cp:lastModifiedBy>mbruckne</cp:lastModifiedBy>
  <cp:revision>35</cp:revision>
  <dcterms:created xsi:type="dcterms:W3CDTF">2010-10-03T18:30:38Z</dcterms:created>
  <dcterms:modified xsi:type="dcterms:W3CDTF">2012-06-08T17:51:46Z</dcterms:modified>
</cp:coreProperties>
</file>