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330" r:id="rId2"/>
    <p:sldId id="344" r:id="rId3"/>
    <p:sldId id="351" r:id="rId4"/>
    <p:sldId id="352" r:id="rId5"/>
    <p:sldId id="353" r:id="rId6"/>
    <p:sldId id="354" r:id="rId7"/>
    <p:sldId id="355" r:id="rId8"/>
    <p:sldId id="356" r:id="rId9"/>
    <p:sldId id="350" r:id="rId10"/>
    <p:sldId id="357" r:id="rId11"/>
    <p:sldId id="358" r:id="rId1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Book Antiqua" pitchFamily="18" charset="0"/>
        <a:ea typeface="+mn-ea"/>
        <a:cs typeface="Arial" charset="0"/>
      </a:defRPr>
    </a:lvl1pPr>
    <a:lvl2pPr marL="457200" algn="l" rtl="0" fontAlgn="base">
      <a:spcBef>
        <a:spcPct val="0"/>
      </a:spcBef>
      <a:spcAft>
        <a:spcPct val="0"/>
      </a:spcAft>
      <a:defRPr kern="1200">
        <a:solidFill>
          <a:schemeClr val="tx1"/>
        </a:solidFill>
        <a:latin typeface="Book Antiqua" pitchFamily="18" charset="0"/>
        <a:ea typeface="+mn-ea"/>
        <a:cs typeface="Arial" charset="0"/>
      </a:defRPr>
    </a:lvl2pPr>
    <a:lvl3pPr marL="914400" algn="l" rtl="0" fontAlgn="base">
      <a:spcBef>
        <a:spcPct val="0"/>
      </a:spcBef>
      <a:spcAft>
        <a:spcPct val="0"/>
      </a:spcAft>
      <a:defRPr kern="1200">
        <a:solidFill>
          <a:schemeClr val="tx1"/>
        </a:solidFill>
        <a:latin typeface="Book Antiqua" pitchFamily="18" charset="0"/>
        <a:ea typeface="+mn-ea"/>
        <a:cs typeface="Arial" charset="0"/>
      </a:defRPr>
    </a:lvl3pPr>
    <a:lvl4pPr marL="1371600" algn="l" rtl="0" fontAlgn="base">
      <a:spcBef>
        <a:spcPct val="0"/>
      </a:spcBef>
      <a:spcAft>
        <a:spcPct val="0"/>
      </a:spcAft>
      <a:defRPr kern="1200">
        <a:solidFill>
          <a:schemeClr val="tx1"/>
        </a:solidFill>
        <a:latin typeface="Book Antiqua" pitchFamily="18" charset="0"/>
        <a:ea typeface="+mn-ea"/>
        <a:cs typeface="Arial" charset="0"/>
      </a:defRPr>
    </a:lvl4pPr>
    <a:lvl5pPr marL="1828800" algn="l" rtl="0" fontAlgn="base">
      <a:spcBef>
        <a:spcPct val="0"/>
      </a:spcBef>
      <a:spcAft>
        <a:spcPct val="0"/>
      </a:spcAft>
      <a:defRPr kern="1200">
        <a:solidFill>
          <a:schemeClr val="tx1"/>
        </a:solidFill>
        <a:latin typeface="Book Antiqua" pitchFamily="18" charset="0"/>
        <a:ea typeface="+mn-ea"/>
        <a:cs typeface="Arial" charset="0"/>
      </a:defRPr>
    </a:lvl5pPr>
    <a:lvl6pPr marL="2286000" algn="l" defTabSz="914400" rtl="0" eaLnBrk="1" latinLnBrk="0" hangingPunct="1">
      <a:defRPr kern="1200">
        <a:solidFill>
          <a:schemeClr val="tx1"/>
        </a:solidFill>
        <a:latin typeface="Book Antiqua" pitchFamily="18" charset="0"/>
        <a:ea typeface="+mn-ea"/>
        <a:cs typeface="Arial" charset="0"/>
      </a:defRPr>
    </a:lvl6pPr>
    <a:lvl7pPr marL="2743200" algn="l" defTabSz="914400" rtl="0" eaLnBrk="1" latinLnBrk="0" hangingPunct="1">
      <a:defRPr kern="1200">
        <a:solidFill>
          <a:schemeClr val="tx1"/>
        </a:solidFill>
        <a:latin typeface="Book Antiqua" pitchFamily="18" charset="0"/>
        <a:ea typeface="+mn-ea"/>
        <a:cs typeface="Arial" charset="0"/>
      </a:defRPr>
    </a:lvl7pPr>
    <a:lvl8pPr marL="3200400" algn="l" defTabSz="914400" rtl="0" eaLnBrk="1" latinLnBrk="0" hangingPunct="1">
      <a:defRPr kern="1200">
        <a:solidFill>
          <a:schemeClr val="tx1"/>
        </a:solidFill>
        <a:latin typeface="Book Antiqua" pitchFamily="18" charset="0"/>
        <a:ea typeface="+mn-ea"/>
        <a:cs typeface="Arial" charset="0"/>
      </a:defRPr>
    </a:lvl8pPr>
    <a:lvl9pPr marL="3657600" algn="l" defTabSz="914400" rtl="0" eaLnBrk="1" latinLnBrk="0" hangingPunct="1">
      <a:defRPr kern="1200">
        <a:solidFill>
          <a:schemeClr val="tx1"/>
        </a:solidFill>
        <a:latin typeface="Book Antiqua"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a:srgbClr val="FFFF99"/>
    <a:srgbClr val="660066"/>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719" autoAdjust="0"/>
  </p:normalViewPr>
  <p:slideViewPr>
    <p:cSldViewPr>
      <p:cViewPr>
        <p:scale>
          <a:sx n="42" d="100"/>
          <a:sy n="42" d="100"/>
        </p:scale>
        <p:origin x="-2892" y="-1236"/>
      </p:cViewPr>
      <p:guideLst>
        <p:guide orient="horz" pos="2160"/>
        <p:guide pos="2880"/>
      </p:guideLst>
    </p:cSldViewPr>
  </p:slideViewPr>
  <p:notesTextViewPr>
    <p:cViewPr>
      <p:scale>
        <a:sx n="100" d="100"/>
        <a:sy n="100" d="100"/>
      </p:scale>
      <p:origin x="0" y="0"/>
    </p:cViewPr>
  </p:notesTextViewPr>
  <p:sorterViewPr>
    <p:cViewPr>
      <p:scale>
        <a:sx n="81" d="100"/>
        <a:sy n="81"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E:\Early%20Career%20Workshops\Carbon%20Dioxide%20Graphs%202003-2009.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E:\Early%20Career%20Workshops\Carbon%20Dioxide%20Graphs%202003-2009.xls"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E:\Early%20Career%20Workshops\Carbon%20Dioxide%20Graphs%202003-2009.xls"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E:\Early%20Career%20Workshops\Carbon%20Dioxide%20Graphs%202003-2009.xls"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E:\Early%20Career%20Workshops\Carbon%20Dioxide%20Graphs%202003-2009.xls" TargetMode="External"/><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b="1" i="0" u="none" strike="noStrike" baseline="0">
                <a:solidFill>
                  <a:srgbClr val="000000"/>
                </a:solidFill>
                <a:latin typeface="Arial"/>
                <a:ea typeface="Arial"/>
                <a:cs typeface="Arial"/>
              </a:defRPr>
            </a:pPr>
            <a:r>
              <a:rPr lang="en-US"/>
              <a:t>Keeling Mauna Loa CO2 Data (2003-2009):  Group 1</a:t>
            </a:r>
          </a:p>
        </c:rich>
      </c:tx>
      <c:layout>
        <c:manualLayout>
          <c:xMode val="edge"/>
          <c:yMode val="edge"/>
          <c:x val="0.17437722419928825"/>
          <c:y val="1.9633507853403141E-2"/>
        </c:manualLayout>
      </c:layout>
      <c:overlay val="0"/>
      <c:spPr>
        <a:noFill/>
        <a:ln w="25400">
          <a:noFill/>
        </a:ln>
      </c:spPr>
    </c:title>
    <c:autoTitleDeleted val="0"/>
    <c:plotArea>
      <c:layout>
        <c:manualLayout>
          <c:layoutTarget val="inner"/>
          <c:xMode val="edge"/>
          <c:yMode val="edge"/>
          <c:x val="0.13555555555555557"/>
          <c:y val="9.1503267973856287E-2"/>
          <c:w val="0.81777777777777783"/>
          <c:h val="0.82189542483660161"/>
        </c:manualLayout>
      </c:layout>
      <c:scatterChart>
        <c:scatterStyle val="lineMarker"/>
        <c:varyColors val="0"/>
        <c:ser>
          <c:idx val="0"/>
          <c:order val="0"/>
          <c:spPr>
            <a:ln w="28575">
              <a:noFill/>
            </a:ln>
          </c:spPr>
          <c:marker>
            <c:symbol val="diamond"/>
            <c:size val="10"/>
            <c:spPr>
              <a:solidFill>
                <a:srgbClr val="000080"/>
              </a:solidFill>
              <a:ln>
                <a:solidFill>
                  <a:srgbClr val="000080"/>
                </a:solidFill>
                <a:prstDash val="solid"/>
              </a:ln>
            </c:spPr>
          </c:marker>
          <c:xVal>
            <c:numRef>
              <c:f>Data!$B$5:$B$12</c:f>
              <c:numCache>
                <c:formatCode>m/d/yyyy</c:formatCode>
                <c:ptCount val="8"/>
                <c:pt idx="0">
                  <c:v>37667</c:v>
                </c:pt>
                <c:pt idx="1">
                  <c:v>37970</c:v>
                </c:pt>
                <c:pt idx="2">
                  <c:v>38001</c:v>
                </c:pt>
                <c:pt idx="3">
                  <c:v>38092</c:v>
                </c:pt>
                <c:pt idx="4">
                  <c:v>38852</c:v>
                </c:pt>
                <c:pt idx="5">
                  <c:v>38883</c:v>
                </c:pt>
                <c:pt idx="6">
                  <c:v>39493</c:v>
                </c:pt>
                <c:pt idx="7">
                  <c:v>39767</c:v>
                </c:pt>
              </c:numCache>
            </c:numRef>
          </c:xVal>
          <c:yVal>
            <c:numRef>
              <c:f>Data!$C$5:$C$12</c:f>
              <c:numCache>
                <c:formatCode>0.0</c:formatCode>
                <c:ptCount val="8"/>
                <c:pt idx="0">
                  <c:v>375.6</c:v>
                </c:pt>
                <c:pt idx="1">
                  <c:v>375.7</c:v>
                </c:pt>
                <c:pt idx="2">
                  <c:v>376.8</c:v>
                </c:pt>
                <c:pt idx="3">
                  <c:v>380.5</c:v>
                </c:pt>
                <c:pt idx="4">
                  <c:v>384.9</c:v>
                </c:pt>
                <c:pt idx="5">
                  <c:v>384.1</c:v>
                </c:pt>
                <c:pt idx="6">
                  <c:v>385.9</c:v>
                </c:pt>
                <c:pt idx="7">
                  <c:v>384.1</c:v>
                </c:pt>
              </c:numCache>
            </c:numRef>
          </c:yVal>
          <c:smooth val="0"/>
        </c:ser>
        <c:dLbls>
          <c:showLegendKey val="0"/>
          <c:showVal val="0"/>
          <c:showCatName val="0"/>
          <c:showSerName val="0"/>
          <c:showPercent val="0"/>
          <c:showBubbleSize val="0"/>
        </c:dLbls>
        <c:axId val="46191744"/>
        <c:axId val="46193664"/>
      </c:scatterChart>
      <c:valAx>
        <c:axId val="46191744"/>
        <c:scaling>
          <c:orientation val="minMax"/>
          <c:max val="40124"/>
          <c:min val="37624"/>
        </c:scaling>
        <c:delete val="0"/>
        <c:axPos val="b"/>
        <c:numFmt formatCode="[$-409]mmm\-yy;@" sourceLinked="0"/>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46193664"/>
        <c:crossesAt val="360"/>
        <c:crossBetween val="midCat"/>
        <c:majorUnit val="366"/>
      </c:valAx>
      <c:valAx>
        <c:axId val="46193664"/>
        <c:scaling>
          <c:orientation val="minMax"/>
          <c:max val="395"/>
          <c:min val="370"/>
        </c:scaling>
        <c:delete val="0"/>
        <c:axPos val="l"/>
        <c:majorGridlines>
          <c:spPr>
            <a:ln w="3175">
              <a:solidFill>
                <a:srgbClr val="FFFFFF"/>
              </a:solidFill>
              <a:prstDash val="solid"/>
            </a:ln>
          </c:spPr>
        </c:majorGridlines>
        <c:title>
          <c:tx>
            <c:rich>
              <a:bodyPr/>
              <a:lstStyle/>
              <a:p>
                <a:pPr>
                  <a:defRPr sz="1600" b="1" i="0" u="none" strike="noStrike" baseline="0">
                    <a:solidFill>
                      <a:srgbClr val="000000"/>
                    </a:solidFill>
                    <a:latin typeface="Arial"/>
                    <a:ea typeface="Arial"/>
                    <a:cs typeface="Arial"/>
                  </a:defRPr>
                </a:pPr>
                <a:r>
                  <a:rPr lang="en-US"/>
                  <a:t>Carbon Dioxide in ppm</a:t>
                </a:r>
              </a:p>
            </c:rich>
          </c:tx>
          <c:layout>
            <c:manualLayout>
              <c:xMode val="edge"/>
              <c:yMode val="edge"/>
              <c:x val="1.156583629893241E-2"/>
              <c:y val="0.29057591623036672"/>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600" b="0" i="0" u="none" strike="noStrike" baseline="0">
                <a:solidFill>
                  <a:srgbClr val="000000"/>
                </a:solidFill>
                <a:latin typeface="Arial"/>
                <a:ea typeface="Arial"/>
                <a:cs typeface="Arial"/>
              </a:defRPr>
            </a:pPr>
            <a:endParaRPr lang="en-US"/>
          </a:p>
        </c:txPr>
        <c:crossAx val="46191744"/>
        <c:crossesAt val="36526"/>
        <c:crossBetween val="midCat"/>
      </c:valAx>
      <c:spPr>
        <a:solidFill>
          <a:srgbClr val="FFFFFF"/>
        </a:solidFill>
        <a:ln w="127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b="1" i="0" u="none" strike="noStrike" baseline="0">
                <a:solidFill>
                  <a:srgbClr val="000000"/>
                </a:solidFill>
                <a:latin typeface="Arial"/>
                <a:ea typeface="Arial"/>
                <a:cs typeface="Arial"/>
              </a:defRPr>
            </a:pPr>
            <a:r>
              <a:rPr lang="en-US"/>
              <a:t>Keeling Mauna Loa CO2 Data (2003-2009):  Groups 1-2</a:t>
            </a:r>
          </a:p>
        </c:rich>
      </c:tx>
      <c:layout>
        <c:manualLayout>
          <c:xMode val="edge"/>
          <c:yMode val="edge"/>
          <c:x val="0.15480427046263356"/>
          <c:y val="1.9633507853403141E-2"/>
        </c:manualLayout>
      </c:layout>
      <c:overlay val="0"/>
      <c:spPr>
        <a:noFill/>
        <a:ln w="25400">
          <a:noFill/>
        </a:ln>
      </c:spPr>
    </c:title>
    <c:autoTitleDeleted val="0"/>
    <c:plotArea>
      <c:layout>
        <c:manualLayout>
          <c:layoutTarget val="inner"/>
          <c:xMode val="edge"/>
          <c:yMode val="edge"/>
          <c:x val="0.13555555555555557"/>
          <c:y val="9.3137254901960786E-2"/>
          <c:w val="0.81777777777777783"/>
          <c:h val="0.82026143790849715"/>
        </c:manualLayout>
      </c:layout>
      <c:scatterChart>
        <c:scatterStyle val="lineMarker"/>
        <c:varyColors val="0"/>
        <c:ser>
          <c:idx val="0"/>
          <c:order val="0"/>
          <c:spPr>
            <a:ln w="28575">
              <a:noFill/>
            </a:ln>
          </c:spPr>
          <c:marker>
            <c:symbol val="diamond"/>
            <c:size val="10"/>
            <c:spPr>
              <a:solidFill>
                <a:srgbClr val="000080"/>
              </a:solidFill>
              <a:ln>
                <a:solidFill>
                  <a:srgbClr val="000080"/>
                </a:solidFill>
                <a:prstDash val="solid"/>
              </a:ln>
            </c:spPr>
          </c:marker>
          <c:xVal>
            <c:numRef>
              <c:f>Data!$B$5:$B$20</c:f>
              <c:numCache>
                <c:formatCode>m/d/yyyy</c:formatCode>
                <c:ptCount val="16"/>
                <c:pt idx="0">
                  <c:v>37667</c:v>
                </c:pt>
                <c:pt idx="1">
                  <c:v>37970</c:v>
                </c:pt>
                <c:pt idx="2">
                  <c:v>38001</c:v>
                </c:pt>
                <c:pt idx="3">
                  <c:v>38092</c:v>
                </c:pt>
                <c:pt idx="4">
                  <c:v>38852</c:v>
                </c:pt>
                <c:pt idx="5">
                  <c:v>38883</c:v>
                </c:pt>
                <c:pt idx="6">
                  <c:v>39493</c:v>
                </c:pt>
                <c:pt idx="7">
                  <c:v>39767</c:v>
                </c:pt>
                <c:pt idx="8">
                  <c:v>37667</c:v>
                </c:pt>
                <c:pt idx="9">
                  <c:v>37695</c:v>
                </c:pt>
                <c:pt idx="10">
                  <c:v>38367</c:v>
                </c:pt>
                <c:pt idx="11">
                  <c:v>38975</c:v>
                </c:pt>
                <c:pt idx="12">
                  <c:v>39828</c:v>
                </c:pt>
                <c:pt idx="13">
                  <c:v>39918</c:v>
                </c:pt>
                <c:pt idx="14">
                  <c:v>40071</c:v>
                </c:pt>
                <c:pt idx="15">
                  <c:v>40101</c:v>
                </c:pt>
              </c:numCache>
            </c:numRef>
          </c:xVal>
          <c:yVal>
            <c:numRef>
              <c:f>Data!$C$5:$C$20</c:f>
              <c:numCache>
                <c:formatCode>0.0</c:formatCode>
                <c:ptCount val="16"/>
                <c:pt idx="0">
                  <c:v>375.6</c:v>
                </c:pt>
                <c:pt idx="1">
                  <c:v>375.7</c:v>
                </c:pt>
                <c:pt idx="2">
                  <c:v>376.8</c:v>
                </c:pt>
                <c:pt idx="3">
                  <c:v>380.5</c:v>
                </c:pt>
                <c:pt idx="4">
                  <c:v>384.9</c:v>
                </c:pt>
                <c:pt idx="5">
                  <c:v>384.1</c:v>
                </c:pt>
                <c:pt idx="6">
                  <c:v>385.9</c:v>
                </c:pt>
                <c:pt idx="7">
                  <c:v>384.1</c:v>
                </c:pt>
                <c:pt idx="8">
                  <c:v>375.6</c:v>
                </c:pt>
                <c:pt idx="9">
                  <c:v>376.1</c:v>
                </c:pt>
                <c:pt idx="10">
                  <c:v>378.3</c:v>
                </c:pt>
                <c:pt idx="11">
                  <c:v>378.8</c:v>
                </c:pt>
                <c:pt idx="12">
                  <c:v>386.7</c:v>
                </c:pt>
                <c:pt idx="13">
                  <c:v>389.5</c:v>
                </c:pt>
                <c:pt idx="14">
                  <c:v>384.6</c:v>
                </c:pt>
                <c:pt idx="15">
                  <c:v>384.3</c:v>
                </c:pt>
              </c:numCache>
            </c:numRef>
          </c:yVal>
          <c:smooth val="0"/>
        </c:ser>
        <c:dLbls>
          <c:showLegendKey val="0"/>
          <c:showVal val="0"/>
          <c:showCatName val="0"/>
          <c:showSerName val="0"/>
          <c:showPercent val="0"/>
          <c:showBubbleSize val="0"/>
        </c:dLbls>
        <c:axId val="72571520"/>
        <c:axId val="72585984"/>
      </c:scatterChart>
      <c:valAx>
        <c:axId val="72571520"/>
        <c:scaling>
          <c:orientation val="minMax"/>
          <c:max val="40124"/>
          <c:min val="37624"/>
        </c:scaling>
        <c:delete val="0"/>
        <c:axPos val="b"/>
        <c:numFmt formatCode="[$-409]mmm\-yy;@" sourceLinked="0"/>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72585984"/>
        <c:crossesAt val="360"/>
        <c:crossBetween val="midCat"/>
        <c:majorUnit val="366"/>
        <c:minorUnit val="100"/>
      </c:valAx>
      <c:valAx>
        <c:axId val="72585984"/>
        <c:scaling>
          <c:orientation val="minMax"/>
          <c:max val="395"/>
          <c:min val="370"/>
        </c:scaling>
        <c:delete val="0"/>
        <c:axPos val="l"/>
        <c:title>
          <c:tx>
            <c:rich>
              <a:bodyPr/>
              <a:lstStyle/>
              <a:p>
                <a:pPr>
                  <a:defRPr sz="1600" b="1" i="0" u="none" strike="noStrike" baseline="0">
                    <a:solidFill>
                      <a:srgbClr val="000000"/>
                    </a:solidFill>
                    <a:latin typeface="Arial"/>
                    <a:ea typeface="Arial"/>
                    <a:cs typeface="Arial"/>
                  </a:defRPr>
                </a:pPr>
                <a:r>
                  <a:rPr lang="en-US"/>
                  <a:t>Carbon Dioxide in ppm</a:t>
                </a:r>
              </a:p>
            </c:rich>
          </c:tx>
          <c:layout>
            <c:manualLayout>
              <c:xMode val="edge"/>
              <c:yMode val="edge"/>
              <c:x val="1.1565836298932404E-2"/>
              <c:y val="0.29057591623036672"/>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600" b="0" i="0" u="none" strike="noStrike" baseline="0">
                <a:solidFill>
                  <a:srgbClr val="000000"/>
                </a:solidFill>
                <a:latin typeface="Arial"/>
                <a:ea typeface="Arial"/>
                <a:cs typeface="Arial"/>
              </a:defRPr>
            </a:pPr>
            <a:endParaRPr lang="en-US"/>
          </a:p>
        </c:txPr>
        <c:crossAx val="72571520"/>
        <c:crossesAt val="36526"/>
        <c:crossBetween val="midCat"/>
      </c:valAx>
      <c:spPr>
        <a:solidFill>
          <a:srgbClr val="FFFFFF"/>
        </a:solidFill>
        <a:ln w="127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b="1" i="0" u="none" strike="noStrike" baseline="0">
                <a:solidFill>
                  <a:srgbClr val="000000"/>
                </a:solidFill>
                <a:latin typeface="Arial"/>
                <a:ea typeface="Arial"/>
                <a:cs typeface="Arial"/>
              </a:defRPr>
            </a:pPr>
            <a:r>
              <a:rPr lang="en-US"/>
              <a:t>Keeling Mauna Loa CO2 Data (2003-2009):  Groups 1-4</a:t>
            </a:r>
          </a:p>
        </c:rich>
      </c:tx>
      <c:layout>
        <c:manualLayout>
          <c:xMode val="edge"/>
          <c:yMode val="edge"/>
          <c:x val="0.15480427046263356"/>
          <c:y val="1.9633507853403141E-2"/>
        </c:manualLayout>
      </c:layout>
      <c:overlay val="0"/>
      <c:spPr>
        <a:noFill/>
        <a:ln w="25400">
          <a:noFill/>
        </a:ln>
      </c:spPr>
    </c:title>
    <c:autoTitleDeleted val="0"/>
    <c:plotArea>
      <c:layout>
        <c:manualLayout>
          <c:layoutTarget val="inner"/>
          <c:xMode val="edge"/>
          <c:yMode val="edge"/>
          <c:x val="0.13555555555555557"/>
          <c:y val="9.1503267973856245E-2"/>
          <c:w val="0.81777777777777783"/>
          <c:h val="0.82189542483660161"/>
        </c:manualLayout>
      </c:layout>
      <c:scatterChart>
        <c:scatterStyle val="lineMarker"/>
        <c:varyColors val="0"/>
        <c:ser>
          <c:idx val="0"/>
          <c:order val="0"/>
          <c:spPr>
            <a:ln w="28575">
              <a:noFill/>
            </a:ln>
          </c:spPr>
          <c:marker>
            <c:symbol val="diamond"/>
            <c:size val="10"/>
            <c:spPr>
              <a:solidFill>
                <a:srgbClr val="000080"/>
              </a:solidFill>
              <a:ln>
                <a:solidFill>
                  <a:srgbClr val="000080"/>
                </a:solidFill>
                <a:prstDash val="solid"/>
              </a:ln>
            </c:spPr>
          </c:marker>
          <c:xVal>
            <c:numRef>
              <c:f>Data!$B$5:$B$36</c:f>
              <c:numCache>
                <c:formatCode>m/d/yyyy</c:formatCode>
                <c:ptCount val="32"/>
                <c:pt idx="0">
                  <c:v>37667</c:v>
                </c:pt>
                <c:pt idx="1">
                  <c:v>37970</c:v>
                </c:pt>
                <c:pt idx="2">
                  <c:v>38001</c:v>
                </c:pt>
                <c:pt idx="3">
                  <c:v>38092</c:v>
                </c:pt>
                <c:pt idx="4">
                  <c:v>38852</c:v>
                </c:pt>
                <c:pt idx="5">
                  <c:v>38883</c:v>
                </c:pt>
                <c:pt idx="6">
                  <c:v>39493</c:v>
                </c:pt>
                <c:pt idx="7">
                  <c:v>39767</c:v>
                </c:pt>
                <c:pt idx="8">
                  <c:v>37667</c:v>
                </c:pt>
                <c:pt idx="9">
                  <c:v>37695</c:v>
                </c:pt>
                <c:pt idx="10">
                  <c:v>38367</c:v>
                </c:pt>
                <c:pt idx="11">
                  <c:v>38975</c:v>
                </c:pt>
                <c:pt idx="12">
                  <c:v>39828</c:v>
                </c:pt>
                <c:pt idx="13">
                  <c:v>39918</c:v>
                </c:pt>
                <c:pt idx="14">
                  <c:v>40071</c:v>
                </c:pt>
                <c:pt idx="15">
                  <c:v>40101</c:v>
                </c:pt>
                <c:pt idx="16">
                  <c:v>37756</c:v>
                </c:pt>
                <c:pt idx="17">
                  <c:v>37787</c:v>
                </c:pt>
                <c:pt idx="18">
                  <c:v>37909</c:v>
                </c:pt>
                <c:pt idx="19">
                  <c:v>38092</c:v>
                </c:pt>
                <c:pt idx="20">
                  <c:v>39309</c:v>
                </c:pt>
                <c:pt idx="21">
                  <c:v>39522</c:v>
                </c:pt>
                <c:pt idx="22">
                  <c:v>40040</c:v>
                </c:pt>
                <c:pt idx="23">
                  <c:v>40101</c:v>
                </c:pt>
                <c:pt idx="24">
                  <c:v>37636</c:v>
                </c:pt>
                <c:pt idx="25">
                  <c:v>38883</c:v>
                </c:pt>
                <c:pt idx="26">
                  <c:v>39005</c:v>
                </c:pt>
                <c:pt idx="27">
                  <c:v>39797</c:v>
                </c:pt>
                <c:pt idx="28">
                  <c:v>39828</c:v>
                </c:pt>
                <c:pt idx="29">
                  <c:v>39859</c:v>
                </c:pt>
                <c:pt idx="30">
                  <c:v>39948</c:v>
                </c:pt>
                <c:pt idx="31">
                  <c:v>40162</c:v>
                </c:pt>
              </c:numCache>
            </c:numRef>
          </c:xVal>
          <c:yVal>
            <c:numRef>
              <c:f>Data!$C$5:$C$36</c:f>
              <c:numCache>
                <c:formatCode>0.0</c:formatCode>
                <c:ptCount val="32"/>
                <c:pt idx="0">
                  <c:v>375.6</c:v>
                </c:pt>
                <c:pt idx="1">
                  <c:v>375.7</c:v>
                </c:pt>
                <c:pt idx="2">
                  <c:v>376.8</c:v>
                </c:pt>
                <c:pt idx="3">
                  <c:v>380.5</c:v>
                </c:pt>
                <c:pt idx="4">
                  <c:v>384.9</c:v>
                </c:pt>
                <c:pt idx="5">
                  <c:v>384.1</c:v>
                </c:pt>
                <c:pt idx="6">
                  <c:v>385.9</c:v>
                </c:pt>
                <c:pt idx="7">
                  <c:v>384.1</c:v>
                </c:pt>
                <c:pt idx="8">
                  <c:v>375.6</c:v>
                </c:pt>
                <c:pt idx="9">
                  <c:v>376.1</c:v>
                </c:pt>
                <c:pt idx="10">
                  <c:v>378.3</c:v>
                </c:pt>
                <c:pt idx="11">
                  <c:v>378.8</c:v>
                </c:pt>
                <c:pt idx="12">
                  <c:v>386.7</c:v>
                </c:pt>
                <c:pt idx="13">
                  <c:v>389.5</c:v>
                </c:pt>
                <c:pt idx="14">
                  <c:v>384.6</c:v>
                </c:pt>
                <c:pt idx="15">
                  <c:v>384.3</c:v>
                </c:pt>
                <c:pt idx="16">
                  <c:v>378.4</c:v>
                </c:pt>
                <c:pt idx="17">
                  <c:v>378.1</c:v>
                </c:pt>
                <c:pt idx="18">
                  <c:v>373</c:v>
                </c:pt>
                <c:pt idx="19">
                  <c:v>380.5</c:v>
                </c:pt>
                <c:pt idx="20">
                  <c:v>381.8</c:v>
                </c:pt>
                <c:pt idx="21">
                  <c:v>385.9</c:v>
                </c:pt>
                <c:pt idx="22">
                  <c:v>386.1</c:v>
                </c:pt>
                <c:pt idx="23">
                  <c:v>384.3</c:v>
                </c:pt>
                <c:pt idx="24">
                  <c:v>374.7</c:v>
                </c:pt>
                <c:pt idx="25">
                  <c:v>384.1</c:v>
                </c:pt>
                <c:pt idx="26">
                  <c:v>379.1</c:v>
                </c:pt>
                <c:pt idx="27">
                  <c:v>385.2</c:v>
                </c:pt>
                <c:pt idx="28">
                  <c:v>386.7</c:v>
                </c:pt>
                <c:pt idx="29">
                  <c:v>387.2</c:v>
                </c:pt>
                <c:pt idx="30">
                  <c:v>390.2</c:v>
                </c:pt>
                <c:pt idx="31">
                  <c:v>387.4</c:v>
                </c:pt>
              </c:numCache>
            </c:numRef>
          </c:yVal>
          <c:smooth val="0"/>
        </c:ser>
        <c:dLbls>
          <c:showLegendKey val="0"/>
          <c:showVal val="0"/>
          <c:showCatName val="0"/>
          <c:showSerName val="0"/>
          <c:showPercent val="0"/>
          <c:showBubbleSize val="0"/>
        </c:dLbls>
        <c:axId val="72614272"/>
        <c:axId val="72616192"/>
      </c:scatterChart>
      <c:valAx>
        <c:axId val="72614272"/>
        <c:scaling>
          <c:orientation val="minMax"/>
          <c:max val="40124"/>
          <c:min val="37624"/>
        </c:scaling>
        <c:delete val="0"/>
        <c:axPos val="b"/>
        <c:numFmt formatCode="[$-409]mmm\-yy;@" sourceLinked="0"/>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72616192"/>
        <c:crossesAt val="360"/>
        <c:crossBetween val="midCat"/>
        <c:majorUnit val="366"/>
      </c:valAx>
      <c:valAx>
        <c:axId val="72616192"/>
        <c:scaling>
          <c:orientation val="minMax"/>
          <c:max val="395"/>
          <c:min val="370"/>
        </c:scaling>
        <c:delete val="0"/>
        <c:axPos val="l"/>
        <c:title>
          <c:tx>
            <c:rich>
              <a:bodyPr/>
              <a:lstStyle/>
              <a:p>
                <a:pPr>
                  <a:defRPr sz="1600" b="1" i="0" u="none" strike="noStrike" baseline="0">
                    <a:solidFill>
                      <a:srgbClr val="000000"/>
                    </a:solidFill>
                    <a:latin typeface="Arial"/>
                    <a:ea typeface="Arial"/>
                    <a:cs typeface="Arial"/>
                  </a:defRPr>
                </a:pPr>
                <a:r>
                  <a:rPr lang="en-US"/>
                  <a:t>Carbon Dioxide in ppm</a:t>
                </a:r>
              </a:p>
            </c:rich>
          </c:tx>
          <c:layout>
            <c:manualLayout>
              <c:xMode val="edge"/>
              <c:yMode val="edge"/>
              <c:x val="1.1565836298932404E-2"/>
              <c:y val="0.29057591623036672"/>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600" b="0" i="0" u="none" strike="noStrike" baseline="0">
                <a:solidFill>
                  <a:srgbClr val="000000"/>
                </a:solidFill>
                <a:latin typeface="Arial"/>
                <a:ea typeface="Arial"/>
                <a:cs typeface="Arial"/>
              </a:defRPr>
            </a:pPr>
            <a:endParaRPr lang="en-US"/>
          </a:p>
        </c:txPr>
        <c:crossAx val="72614272"/>
        <c:crossesAt val="36526"/>
        <c:crossBetween val="midCat"/>
      </c:valAx>
      <c:spPr>
        <a:solidFill>
          <a:srgbClr val="FFFFFF"/>
        </a:solidFill>
        <a:ln w="127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b="1" i="0" u="none" strike="noStrike" baseline="0">
                <a:solidFill>
                  <a:srgbClr val="000000"/>
                </a:solidFill>
                <a:latin typeface="Arial"/>
                <a:ea typeface="Arial"/>
                <a:cs typeface="Arial"/>
              </a:defRPr>
            </a:pPr>
            <a:r>
              <a:rPr lang="en-US"/>
              <a:t>Keeling Mauna Loa CO2 Data (2003-2009):  Groups 1-10</a:t>
            </a:r>
          </a:p>
        </c:rich>
      </c:tx>
      <c:layout>
        <c:manualLayout>
          <c:xMode val="edge"/>
          <c:yMode val="edge"/>
          <c:x val="0.14768683274021363"/>
          <c:y val="1.9633507853403141E-2"/>
        </c:manualLayout>
      </c:layout>
      <c:overlay val="0"/>
      <c:spPr>
        <a:noFill/>
        <a:ln w="25400">
          <a:noFill/>
        </a:ln>
      </c:spPr>
    </c:title>
    <c:autoTitleDeleted val="0"/>
    <c:plotArea>
      <c:layout>
        <c:manualLayout>
          <c:layoutTarget val="inner"/>
          <c:xMode val="edge"/>
          <c:yMode val="edge"/>
          <c:x val="0.13555555555555557"/>
          <c:y val="9.1503267973856245E-2"/>
          <c:w val="0.81777777777777783"/>
          <c:h val="0.82189542483660161"/>
        </c:manualLayout>
      </c:layout>
      <c:scatterChart>
        <c:scatterStyle val="lineMarker"/>
        <c:varyColors val="0"/>
        <c:ser>
          <c:idx val="0"/>
          <c:order val="0"/>
          <c:spPr>
            <a:ln w="28575">
              <a:noFill/>
            </a:ln>
          </c:spPr>
          <c:marker>
            <c:symbol val="diamond"/>
            <c:size val="10"/>
            <c:spPr>
              <a:solidFill>
                <a:srgbClr val="000080"/>
              </a:solidFill>
              <a:ln>
                <a:solidFill>
                  <a:srgbClr val="000080"/>
                </a:solidFill>
                <a:prstDash val="solid"/>
              </a:ln>
            </c:spPr>
          </c:marker>
          <c:xVal>
            <c:numRef>
              <c:f>Data!$B$5:$B$84</c:f>
              <c:numCache>
                <c:formatCode>m/d/yyyy</c:formatCode>
                <c:ptCount val="80"/>
                <c:pt idx="0">
                  <c:v>37667</c:v>
                </c:pt>
                <c:pt idx="1">
                  <c:v>37970</c:v>
                </c:pt>
                <c:pt idx="2">
                  <c:v>38001</c:v>
                </c:pt>
                <c:pt idx="3">
                  <c:v>38092</c:v>
                </c:pt>
                <c:pt idx="4">
                  <c:v>38852</c:v>
                </c:pt>
                <c:pt idx="5">
                  <c:v>38883</c:v>
                </c:pt>
                <c:pt idx="6">
                  <c:v>39493</c:v>
                </c:pt>
                <c:pt idx="7">
                  <c:v>39767</c:v>
                </c:pt>
                <c:pt idx="8">
                  <c:v>37667</c:v>
                </c:pt>
                <c:pt idx="9">
                  <c:v>37695</c:v>
                </c:pt>
                <c:pt idx="10">
                  <c:v>38367</c:v>
                </c:pt>
                <c:pt idx="11">
                  <c:v>38975</c:v>
                </c:pt>
                <c:pt idx="12">
                  <c:v>39828</c:v>
                </c:pt>
                <c:pt idx="13">
                  <c:v>39918</c:v>
                </c:pt>
                <c:pt idx="14">
                  <c:v>40071</c:v>
                </c:pt>
                <c:pt idx="15">
                  <c:v>40101</c:v>
                </c:pt>
                <c:pt idx="16">
                  <c:v>37756</c:v>
                </c:pt>
                <c:pt idx="17">
                  <c:v>37787</c:v>
                </c:pt>
                <c:pt idx="18">
                  <c:v>37909</c:v>
                </c:pt>
                <c:pt idx="19">
                  <c:v>38092</c:v>
                </c:pt>
                <c:pt idx="20">
                  <c:v>39309</c:v>
                </c:pt>
                <c:pt idx="21">
                  <c:v>39522</c:v>
                </c:pt>
                <c:pt idx="22">
                  <c:v>40040</c:v>
                </c:pt>
                <c:pt idx="23">
                  <c:v>40101</c:v>
                </c:pt>
                <c:pt idx="24">
                  <c:v>37636</c:v>
                </c:pt>
                <c:pt idx="25">
                  <c:v>38883</c:v>
                </c:pt>
                <c:pt idx="26">
                  <c:v>39005</c:v>
                </c:pt>
                <c:pt idx="27">
                  <c:v>39797</c:v>
                </c:pt>
                <c:pt idx="28">
                  <c:v>39828</c:v>
                </c:pt>
                <c:pt idx="29">
                  <c:v>39859</c:v>
                </c:pt>
                <c:pt idx="30">
                  <c:v>39948</c:v>
                </c:pt>
                <c:pt idx="31">
                  <c:v>40162</c:v>
                </c:pt>
                <c:pt idx="32">
                  <c:v>37909</c:v>
                </c:pt>
                <c:pt idx="33">
                  <c:v>38061</c:v>
                </c:pt>
                <c:pt idx="34">
                  <c:v>38610</c:v>
                </c:pt>
                <c:pt idx="35">
                  <c:v>38913</c:v>
                </c:pt>
                <c:pt idx="36">
                  <c:v>39522</c:v>
                </c:pt>
                <c:pt idx="37">
                  <c:v>39736</c:v>
                </c:pt>
                <c:pt idx="38">
                  <c:v>39887</c:v>
                </c:pt>
                <c:pt idx="39">
                  <c:v>39979</c:v>
                </c:pt>
                <c:pt idx="40">
                  <c:v>38061</c:v>
                </c:pt>
                <c:pt idx="41">
                  <c:v>38306</c:v>
                </c:pt>
                <c:pt idx="42">
                  <c:v>38610</c:v>
                </c:pt>
                <c:pt idx="43">
                  <c:v>38763</c:v>
                </c:pt>
                <c:pt idx="44">
                  <c:v>39431</c:v>
                </c:pt>
                <c:pt idx="45">
                  <c:v>39522</c:v>
                </c:pt>
                <c:pt idx="46">
                  <c:v>39828</c:v>
                </c:pt>
                <c:pt idx="47">
                  <c:v>40040</c:v>
                </c:pt>
                <c:pt idx="48">
                  <c:v>37817</c:v>
                </c:pt>
                <c:pt idx="49">
                  <c:v>37909</c:v>
                </c:pt>
                <c:pt idx="50">
                  <c:v>38245</c:v>
                </c:pt>
                <c:pt idx="51">
                  <c:v>38548</c:v>
                </c:pt>
                <c:pt idx="52">
                  <c:v>38640</c:v>
                </c:pt>
                <c:pt idx="53">
                  <c:v>39248</c:v>
                </c:pt>
                <c:pt idx="54">
                  <c:v>39675</c:v>
                </c:pt>
                <c:pt idx="55">
                  <c:v>39797</c:v>
                </c:pt>
                <c:pt idx="56">
                  <c:v>37695</c:v>
                </c:pt>
                <c:pt idx="57">
                  <c:v>38183</c:v>
                </c:pt>
                <c:pt idx="58">
                  <c:v>38883</c:v>
                </c:pt>
                <c:pt idx="59">
                  <c:v>39278</c:v>
                </c:pt>
                <c:pt idx="60">
                  <c:v>39644</c:v>
                </c:pt>
                <c:pt idx="61">
                  <c:v>39736</c:v>
                </c:pt>
                <c:pt idx="62">
                  <c:v>39767</c:v>
                </c:pt>
                <c:pt idx="63">
                  <c:v>39979</c:v>
                </c:pt>
                <c:pt idx="64">
                  <c:v>37970</c:v>
                </c:pt>
                <c:pt idx="65">
                  <c:v>38153</c:v>
                </c:pt>
                <c:pt idx="66">
                  <c:v>38275</c:v>
                </c:pt>
                <c:pt idx="67">
                  <c:v>38640</c:v>
                </c:pt>
                <c:pt idx="68">
                  <c:v>38944</c:v>
                </c:pt>
                <c:pt idx="69">
                  <c:v>39553</c:v>
                </c:pt>
                <c:pt idx="70">
                  <c:v>39736</c:v>
                </c:pt>
                <c:pt idx="71">
                  <c:v>39979</c:v>
                </c:pt>
                <c:pt idx="72">
                  <c:v>38732</c:v>
                </c:pt>
                <c:pt idx="73">
                  <c:v>38852</c:v>
                </c:pt>
                <c:pt idx="74">
                  <c:v>38883</c:v>
                </c:pt>
                <c:pt idx="75">
                  <c:v>39156</c:v>
                </c:pt>
                <c:pt idx="76">
                  <c:v>39522</c:v>
                </c:pt>
                <c:pt idx="77">
                  <c:v>39583</c:v>
                </c:pt>
                <c:pt idx="78">
                  <c:v>40040</c:v>
                </c:pt>
                <c:pt idx="79">
                  <c:v>40162</c:v>
                </c:pt>
              </c:numCache>
            </c:numRef>
          </c:xVal>
          <c:yVal>
            <c:numRef>
              <c:f>Data!$C$5:$C$84</c:f>
              <c:numCache>
                <c:formatCode>0.0</c:formatCode>
                <c:ptCount val="80"/>
                <c:pt idx="0">
                  <c:v>375.6</c:v>
                </c:pt>
                <c:pt idx="1">
                  <c:v>375.7</c:v>
                </c:pt>
                <c:pt idx="2">
                  <c:v>376.8</c:v>
                </c:pt>
                <c:pt idx="3">
                  <c:v>380.5</c:v>
                </c:pt>
                <c:pt idx="4">
                  <c:v>384.9</c:v>
                </c:pt>
                <c:pt idx="5">
                  <c:v>384.1</c:v>
                </c:pt>
                <c:pt idx="6">
                  <c:v>385.9</c:v>
                </c:pt>
                <c:pt idx="7">
                  <c:v>384.1</c:v>
                </c:pt>
                <c:pt idx="8">
                  <c:v>375.6</c:v>
                </c:pt>
                <c:pt idx="9">
                  <c:v>376.1</c:v>
                </c:pt>
                <c:pt idx="10">
                  <c:v>378.3</c:v>
                </c:pt>
                <c:pt idx="11">
                  <c:v>378.8</c:v>
                </c:pt>
                <c:pt idx="12">
                  <c:v>386.7</c:v>
                </c:pt>
                <c:pt idx="13">
                  <c:v>389.5</c:v>
                </c:pt>
                <c:pt idx="14">
                  <c:v>384.6</c:v>
                </c:pt>
                <c:pt idx="15">
                  <c:v>384.3</c:v>
                </c:pt>
                <c:pt idx="16">
                  <c:v>378.4</c:v>
                </c:pt>
                <c:pt idx="17">
                  <c:v>378.1</c:v>
                </c:pt>
                <c:pt idx="18">
                  <c:v>373</c:v>
                </c:pt>
                <c:pt idx="19">
                  <c:v>380.5</c:v>
                </c:pt>
                <c:pt idx="20">
                  <c:v>381.8</c:v>
                </c:pt>
                <c:pt idx="21">
                  <c:v>385.9</c:v>
                </c:pt>
                <c:pt idx="22">
                  <c:v>386.1</c:v>
                </c:pt>
                <c:pt idx="23">
                  <c:v>384.3</c:v>
                </c:pt>
                <c:pt idx="24">
                  <c:v>374.7</c:v>
                </c:pt>
                <c:pt idx="25">
                  <c:v>384.1</c:v>
                </c:pt>
                <c:pt idx="26">
                  <c:v>379.1</c:v>
                </c:pt>
                <c:pt idx="27">
                  <c:v>385.2</c:v>
                </c:pt>
                <c:pt idx="28">
                  <c:v>386.7</c:v>
                </c:pt>
                <c:pt idx="29">
                  <c:v>387.2</c:v>
                </c:pt>
                <c:pt idx="30">
                  <c:v>390.2</c:v>
                </c:pt>
                <c:pt idx="31">
                  <c:v>387.4</c:v>
                </c:pt>
                <c:pt idx="32">
                  <c:v>373</c:v>
                </c:pt>
                <c:pt idx="33">
                  <c:v>378.4</c:v>
                </c:pt>
                <c:pt idx="34">
                  <c:v>376.4</c:v>
                </c:pt>
                <c:pt idx="35">
                  <c:v>382.4</c:v>
                </c:pt>
                <c:pt idx="36">
                  <c:v>385.9</c:v>
                </c:pt>
                <c:pt idx="37">
                  <c:v>382.8</c:v>
                </c:pt>
                <c:pt idx="38">
                  <c:v>388.6</c:v>
                </c:pt>
                <c:pt idx="39">
                  <c:v>389.6</c:v>
                </c:pt>
                <c:pt idx="40">
                  <c:v>378.4</c:v>
                </c:pt>
                <c:pt idx="41">
                  <c:v>375.8</c:v>
                </c:pt>
                <c:pt idx="42">
                  <c:v>376.4</c:v>
                </c:pt>
                <c:pt idx="43">
                  <c:v>382</c:v>
                </c:pt>
                <c:pt idx="44">
                  <c:v>383.7</c:v>
                </c:pt>
                <c:pt idx="45">
                  <c:v>385.9</c:v>
                </c:pt>
                <c:pt idx="46">
                  <c:v>386.7</c:v>
                </c:pt>
                <c:pt idx="47">
                  <c:v>386.1</c:v>
                </c:pt>
                <c:pt idx="48">
                  <c:v>376.6</c:v>
                </c:pt>
                <c:pt idx="49">
                  <c:v>373</c:v>
                </c:pt>
                <c:pt idx="50">
                  <c:v>374.1</c:v>
                </c:pt>
                <c:pt idx="51">
                  <c:v>380.7</c:v>
                </c:pt>
                <c:pt idx="52">
                  <c:v>376.8</c:v>
                </c:pt>
                <c:pt idx="53">
                  <c:v>385.9</c:v>
                </c:pt>
                <c:pt idx="54">
                  <c:v>384.2</c:v>
                </c:pt>
                <c:pt idx="55">
                  <c:v>385.2</c:v>
                </c:pt>
                <c:pt idx="56">
                  <c:v>376.1</c:v>
                </c:pt>
                <c:pt idx="57">
                  <c:v>377.8</c:v>
                </c:pt>
                <c:pt idx="58">
                  <c:v>384.1</c:v>
                </c:pt>
                <c:pt idx="59">
                  <c:v>384.4</c:v>
                </c:pt>
                <c:pt idx="60">
                  <c:v>386.3</c:v>
                </c:pt>
                <c:pt idx="61">
                  <c:v>382.8</c:v>
                </c:pt>
                <c:pt idx="62">
                  <c:v>384.1</c:v>
                </c:pt>
                <c:pt idx="63">
                  <c:v>389.6</c:v>
                </c:pt>
                <c:pt idx="64">
                  <c:v>375.7</c:v>
                </c:pt>
                <c:pt idx="65">
                  <c:v>379.6</c:v>
                </c:pt>
                <c:pt idx="66">
                  <c:v>374.2</c:v>
                </c:pt>
                <c:pt idx="67">
                  <c:v>376.8</c:v>
                </c:pt>
                <c:pt idx="68">
                  <c:v>380.5</c:v>
                </c:pt>
                <c:pt idx="69">
                  <c:v>386.8</c:v>
                </c:pt>
                <c:pt idx="70">
                  <c:v>382.8</c:v>
                </c:pt>
                <c:pt idx="71">
                  <c:v>389.6</c:v>
                </c:pt>
                <c:pt idx="72">
                  <c:v>381.4</c:v>
                </c:pt>
                <c:pt idx="73">
                  <c:v>384.9</c:v>
                </c:pt>
                <c:pt idx="74">
                  <c:v>384.1</c:v>
                </c:pt>
                <c:pt idx="75">
                  <c:v>384.3</c:v>
                </c:pt>
                <c:pt idx="76">
                  <c:v>385.9</c:v>
                </c:pt>
                <c:pt idx="77">
                  <c:v>388.5</c:v>
                </c:pt>
                <c:pt idx="78">
                  <c:v>386.1</c:v>
                </c:pt>
                <c:pt idx="79">
                  <c:v>387.4</c:v>
                </c:pt>
              </c:numCache>
            </c:numRef>
          </c:yVal>
          <c:smooth val="0"/>
        </c:ser>
        <c:dLbls>
          <c:showLegendKey val="0"/>
          <c:showVal val="0"/>
          <c:showCatName val="0"/>
          <c:showSerName val="0"/>
          <c:showPercent val="0"/>
          <c:showBubbleSize val="0"/>
        </c:dLbls>
        <c:axId val="72644480"/>
        <c:axId val="72654848"/>
      </c:scatterChart>
      <c:valAx>
        <c:axId val="72644480"/>
        <c:scaling>
          <c:orientation val="minMax"/>
          <c:max val="40124"/>
          <c:min val="37624"/>
        </c:scaling>
        <c:delete val="0"/>
        <c:axPos val="b"/>
        <c:numFmt formatCode="[$-409]mmm\-yy;@" sourceLinked="0"/>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72654848"/>
        <c:crossesAt val="360"/>
        <c:crossBetween val="midCat"/>
        <c:majorUnit val="366"/>
      </c:valAx>
      <c:valAx>
        <c:axId val="72654848"/>
        <c:scaling>
          <c:orientation val="minMax"/>
          <c:max val="395"/>
          <c:min val="370"/>
        </c:scaling>
        <c:delete val="0"/>
        <c:axPos val="l"/>
        <c:title>
          <c:tx>
            <c:rich>
              <a:bodyPr/>
              <a:lstStyle/>
              <a:p>
                <a:pPr>
                  <a:defRPr sz="1600" b="1" i="0" u="none" strike="noStrike" baseline="0">
                    <a:solidFill>
                      <a:srgbClr val="000000"/>
                    </a:solidFill>
                    <a:latin typeface="Arial"/>
                    <a:ea typeface="Arial"/>
                    <a:cs typeface="Arial"/>
                  </a:defRPr>
                </a:pPr>
                <a:r>
                  <a:rPr lang="en-US"/>
                  <a:t>Carbon Dioxide in ppm</a:t>
                </a:r>
              </a:p>
            </c:rich>
          </c:tx>
          <c:layout>
            <c:manualLayout>
              <c:xMode val="edge"/>
              <c:yMode val="edge"/>
              <c:x val="1.1565836298932404E-2"/>
              <c:y val="0.29057591623036672"/>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600" b="0" i="0" u="none" strike="noStrike" baseline="0">
                <a:solidFill>
                  <a:srgbClr val="000000"/>
                </a:solidFill>
                <a:latin typeface="Arial"/>
                <a:ea typeface="Arial"/>
                <a:cs typeface="Arial"/>
              </a:defRPr>
            </a:pPr>
            <a:endParaRPr lang="en-US"/>
          </a:p>
        </c:txPr>
        <c:crossAx val="72644480"/>
        <c:crossesAt val="36526"/>
        <c:crossBetween val="midCat"/>
      </c:valAx>
      <c:spPr>
        <a:solidFill>
          <a:srgbClr val="FFFFFF"/>
        </a:solidFill>
        <a:ln w="127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b="1" i="0" u="none" strike="noStrike" baseline="0">
                <a:solidFill>
                  <a:srgbClr val="000000"/>
                </a:solidFill>
                <a:latin typeface="Arial"/>
                <a:ea typeface="Arial"/>
                <a:cs typeface="Arial"/>
              </a:defRPr>
            </a:pPr>
            <a:r>
              <a:rPr lang="en-US"/>
              <a:t>Keeling Mauna Loa CO2 Data (2003-2009):  Groups 1-31</a:t>
            </a:r>
          </a:p>
        </c:rich>
      </c:tx>
      <c:layout>
        <c:manualLayout>
          <c:xMode val="edge"/>
          <c:yMode val="edge"/>
          <c:x val="0.14768683274021363"/>
          <c:y val="1.9633507853403141E-2"/>
        </c:manualLayout>
      </c:layout>
      <c:overlay val="0"/>
      <c:spPr>
        <a:noFill/>
        <a:ln w="25400">
          <a:noFill/>
        </a:ln>
      </c:spPr>
    </c:title>
    <c:autoTitleDeleted val="0"/>
    <c:plotArea>
      <c:layout>
        <c:manualLayout>
          <c:layoutTarget val="inner"/>
          <c:xMode val="edge"/>
          <c:yMode val="edge"/>
          <c:x val="0.13666666666666666"/>
          <c:y val="9.1503267973856245E-2"/>
          <c:w val="0.81666666666666654"/>
          <c:h val="0.82189542483660161"/>
        </c:manualLayout>
      </c:layout>
      <c:scatterChart>
        <c:scatterStyle val="lineMarker"/>
        <c:varyColors val="0"/>
        <c:ser>
          <c:idx val="0"/>
          <c:order val="0"/>
          <c:spPr>
            <a:ln w="28575">
              <a:noFill/>
            </a:ln>
          </c:spPr>
          <c:marker>
            <c:symbol val="diamond"/>
            <c:size val="10"/>
            <c:spPr>
              <a:solidFill>
                <a:srgbClr val="000080"/>
              </a:solidFill>
              <a:ln>
                <a:solidFill>
                  <a:srgbClr val="000080"/>
                </a:solidFill>
                <a:prstDash val="solid"/>
              </a:ln>
            </c:spPr>
          </c:marker>
          <c:xVal>
            <c:numRef>
              <c:f>Data!$B$5:$B$252</c:f>
              <c:numCache>
                <c:formatCode>m/d/yyyy</c:formatCode>
                <c:ptCount val="248"/>
                <c:pt idx="0">
                  <c:v>37667</c:v>
                </c:pt>
                <c:pt idx="1">
                  <c:v>37970</c:v>
                </c:pt>
                <c:pt idx="2">
                  <c:v>38001</c:v>
                </c:pt>
                <c:pt idx="3">
                  <c:v>38092</c:v>
                </c:pt>
                <c:pt idx="4">
                  <c:v>38852</c:v>
                </c:pt>
                <c:pt idx="5">
                  <c:v>38883</c:v>
                </c:pt>
                <c:pt idx="6">
                  <c:v>39493</c:v>
                </c:pt>
                <c:pt idx="7">
                  <c:v>39767</c:v>
                </c:pt>
                <c:pt idx="8">
                  <c:v>37667</c:v>
                </c:pt>
                <c:pt idx="9">
                  <c:v>37695</c:v>
                </c:pt>
                <c:pt idx="10">
                  <c:v>38367</c:v>
                </c:pt>
                <c:pt idx="11">
                  <c:v>38975</c:v>
                </c:pt>
                <c:pt idx="12">
                  <c:v>39828</c:v>
                </c:pt>
                <c:pt idx="13">
                  <c:v>39918</c:v>
                </c:pt>
                <c:pt idx="14">
                  <c:v>40071</c:v>
                </c:pt>
                <c:pt idx="15">
                  <c:v>40101</c:v>
                </c:pt>
                <c:pt idx="16">
                  <c:v>37756</c:v>
                </c:pt>
                <c:pt idx="17">
                  <c:v>37787</c:v>
                </c:pt>
                <c:pt idx="18">
                  <c:v>37909</c:v>
                </c:pt>
                <c:pt idx="19">
                  <c:v>38092</c:v>
                </c:pt>
                <c:pt idx="20">
                  <c:v>39309</c:v>
                </c:pt>
                <c:pt idx="21">
                  <c:v>39522</c:v>
                </c:pt>
                <c:pt idx="22">
                  <c:v>40040</c:v>
                </c:pt>
                <c:pt idx="23">
                  <c:v>40101</c:v>
                </c:pt>
                <c:pt idx="24">
                  <c:v>37636</c:v>
                </c:pt>
                <c:pt idx="25">
                  <c:v>38883</c:v>
                </c:pt>
                <c:pt idx="26">
                  <c:v>39005</c:v>
                </c:pt>
                <c:pt idx="27">
                  <c:v>39797</c:v>
                </c:pt>
                <c:pt idx="28">
                  <c:v>39828</c:v>
                </c:pt>
                <c:pt idx="29">
                  <c:v>39859</c:v>
                </c:pt>
                <c:pt idx="30">
                  <c:v>39948</c:v>
                </c:pt>
                <c:pt idx="31">
                  <c:v>40162</c:v>
                </c:pt>
                <c:pt idx="32">
                  <c:v>37909</c:v>
                </c:pt>
                <c:pt idx="33">
                  <c:v>38061</c:v>
                </c:pt>
                <c:pt idx="34">
                  <c:v>38610</c:v>
                </c:pt>
                <c:pt idx="35">
                  <c:v>38913</c:v>
                </c:pt>
                <c:pt idx="36">
                  <c:v>39522</c:v>
                </c:pt>
                <c:pt idx="37">
                  <c:v>39736</c:v>
                </c:pt>
                <c:pt idx="38">
                  <c:v>39887</c:v>
                </c:pt>
                <c:pt idx="39">
                  <c:v>39979</c:v>
                </c:pt>
                <c:pt idx="40">
                  <c:v>38061</c:v>
                </c:pt>
                <c:pt idx="41">
                  <c:v>38306</c:v>
                </c:pt>
                <c:pt idx="42">
                  <c:v>38610</c:v>
                </c:pt>
                <c:pt idx="43">
                  <c:v>38763</c:v>
                </c:pt>
                <c:pt idx="44">
                  <c:v>39431</c:v>
                </c:pt>
                <c:pt idx="45">
                  <c:v>39522</c:v>
                </c:pt>
                <c:pt idx="46">
                  <c:v>39828</c:v>
                </c:pt>
                <c:pt idx="47">
                  <c:v>40040</c:v>
                </c:pt>
                <c:pt idx="48">
                  <c:v>37817</c:v>
                </c:pt>
                <c:pt idx="49">
                  <c:v>37909</c:v>
                </c:pt>
                <c:pt idx="50">
                  <c:v>38245</c:v>
                </c:pt>
                <c:pt idx="51">
                  <c:v>38548</c:v>
                </c:pt>
                <c:pt idx="52">
                  <c:v>38640</c:v>
                </c:pt>
                <c:pt idx="53">
                  <c:v>39248</c:v>
                </c:pt>
                <c:pt idx="54">
                  <c:v>39675</c:v>
                </c:pt>
                <c:pt idx="55">
                  <c:v>39797</c:v>
                </c:pt>
                <c:pt idx="56">
                  <c:v>37695</c:v>
                </c:pt>
                <c:pt idx="57">
                  <c:v>38183</c:v>
                </c:pt>
                <c:pt idx="58">
                  <c:v>38883</c:v>
                </c:pt>
                <c:pt idx="59">
                  <c:v>39278</c:v>
                </c:pt>
                <c:pt idx="60">
                  <c:v>39644</c:v>
                </c:pt>
                <c:pt idx="61">
                  <c:v>39736</c:v>
                </c:pt>
                <c:pt idx="62">
                  <c:v>39767</c:v>
                </c:pt>
                <c:pt idx="63">
                  <c:v>39979</c:v>
                </c:pt>
                <c:pt idx="64">
                  <c:v>37970</c:v>
                </c:pt>
                <c:pt idx="65">
                  <c:v>38153</c:v>
                </c:pt>
                <c:pt idx="66">
                  <c:v>38275</c:v>
                </c:pt>
                <c:pt idx="67">
                  <c:v>38640</c:v>
                </c:pt>
                <c:pt idx="68">
                  <c:v>38944</c:v>
                </c:pt>
                <c:pt idx="69">
                  <c:v>39553</c:v>
                </c:pt>
                <c:pt idx="70">
                  <c:v>39736</c:v>
                </c:pt>
                <c:pt idx="71">
                  <c:v>39979</c:v>
                </c:pt>
                <c:pt idx="72">
                  <c:v>38732</c:v>
                </c:pt>
                <c:pt idx="73">
                  <c:v>38852</c:v>
                </c:pt>
                <c:pt idx="74">
                  <c:v>38883</c:v>
                </c:pt>
                <c:pt idx="75">
                  <c:v>39156</c:v>
                </c:pt>
                <c:pt idx="76">
                  <c:v>39522</c:v>
                </c:pt>
                <c:pt idx="77">
                  <c:v>39583</c:v>
                </c:pt>
                <c:pt idx="78">
                  <c:v>40040</c:v>
                </c:pt>
                <c:pt idx="79">
                  <c:v>40162</c:v>
                </c:pt>
                <c:pt idx="80">
                  <c:v>37695</c:v>
                </c:pt>
                <c:pt idx="81">
                  <c:v>37756</c:v>
                </c:pt>
                <c:pt idx="82">
                  <c:v>37848</c:v>
                </c:pt>
                <c:pt idx="83">
                  <c:v>38763</c:v>
                </c:pt>
                <c:pt idx="84">
                  <c:v>39036</c:v>
                </c:pt>
                <c:pt idx="85">
                  <c:v>39309</c:v>
                </c:pt>
                <c:pt idx="86">
                  <c:v>39462</c:v>
                </c:pt>
                <c:pt idx="87">
                  <c:v>39675</c:v>
                </c:pt>
                <c:pt idx="88">
                  <c:v>37667</c:v>
                </c:pt>
                <c:pt idx="89">
                  <c:v>37909</c:v>
                </c:pt>
                <c:pt idx="90">
                  <c:v>37970</c:v>
                </c:pt>
                <c:pt idx="91">
                  <c:v>38183</c:v>
                </c:pt>
                <c:pt idx="92">
                  <c:v>38579</c:v>
                </c:pt>
                <c:pt idx="93">
                  <c:v>39706</c:v>
                </c:pt>
                <c:pt idx="94">
                  <c:v>39887</c:v>
                </c:pt>
                <c:pt idx="95">
                  <c:v>39979</c:v>
                </c:pt>
                <c:pt idx="96">
                  <c:v>37726</c:v>
                </c:pt>
                <c:pt idx="97">
                  <c:v>37879</c:v>
                </c:pt>
                <c:pt idx="98">
                  <c:v>38061</c:v>
                </c:pt>
                <c:pt idx="99">
                  <c:v>38548</c:v>
                </c:pt>
                <c:pt idx="100">
                  <c:v>39005</c:v>
                </c:pt>
                <c:pt idx="101">
                  <c:v>39278</c:v>
                </c:pt>
                <c:pt idx="102">
                  <c:v>40009</c:v>
                </c:pt>
                <c:pt idx="103">
                  <c:v>40101</c:v>
                </c:pt>
                <c:pt idx="104">
                  <c:v>37726</c:v>
                </c:pt>
                <c:pt idx="105">
                  <c:v>37787</c:v>
                </c:pt>
                <c:pt idx="106">
                  <c:v>38001</c:v>
                </c:pt>
                <c:pt idx="107">
                  <c:v>38153</c:v>
                </c:pt>
                <c:pt idx="108">
                  <c:v>38701</c:v>
                </c:pt>
                <c:pt idx="109">
                  <c:v>38822</c:v>
                </c:pt>
                <c:pt idx="110">
                  <c:v>40071</c:v>
                </c:pt>
                <c:pt idx="111">
                  <c:v>40162</c:v>
                </c:pt>
                <c:pt idx="112">
                  <c:v>37636</c:v>
                </c:pt>
                <c:pt idx="113">
                  <c:v>39005</c:v>
                </c:pt>
                <c:pt idx="114">
                  <c:v>39097</c:v>
                </c:pt>
                <c:pt idx="115">
                  <c:v>39431</c:v>
                </c:pt>
                <c:pt idx="116">
                  <c:v>39462</c:v>
                </c:pt>
                <c:pt idx="117">
                  <c:v>39614</c:v>
                </c:pt>
                <c:pt idx="118">
                  <c:v>39736</c:v>
                </c:pt>
                <c:pt idx="119">
                  <c:v>39979</c:v>
                </c:pt>
                <c:pt idx="120">
                  <c:v>37879</c:v>
                </c:pt>
                <c:pt idx="121">
                  <c:v>38214</c:v>
                </c:pt>
                <c:pt idx="122">
                  <c:v>38306</c:v>
                </c:pt>
                <c:pt idx="123">
                  <c:v>39248</c:v>
                </c:pt>
                <c:pt idx="124">
                  <c:v>39583</c:v>
                </c:pt>
                <c:pt idx="125">
                  <c:v>39675</c:v>
                </c:pt>
                <c:pt idx="126">
                  <c:v>39979</c:v>
                </c:pt>
                <c:pt idx="127">
                  <c:v>40162</c:v>
                </c:pt>
                <c:pt idx="128">
                  <c:v>37879</c:v>
                </c:pt>
                <c:pt idx="129">
                  <c:v>38183</c:v>
                </c:pt>
                <c:pt idx="130">
                  <c:v>38275</c:v>
                </c:pt>
                <c:pt idx="131">
                  <c:v>38426</c:v>
                </c:pt>
                <c:pt idx="132">
                  <c:v>38822</c:v>
                </c:pt>
                <c:pt idx="133">
                  <c:v>39828</c:v>
                </c:pt>
                <c:pt idx="134">
                  <c:v>39859</c:v>
                </c:pt>
                <c:pt idx="135">
                  <c:v>39979</c:v>
                </c:pt>
                <c:pt idx="136">
                  <c:v>37695</c:v>
                </c:pt>
                <c:pt idx="137">
                  <c:v>38092</c:v>
                </c:pt>
                <c:pt idx="138">
                  <c:v>38153</c:v>
                </c:pt>
                <c:pt idx="139">
                  <c:v>38579</c:v>
                </c:pt>
                <c:pt idx="140">
                  <c:v>39066</c:v>
                </c:pt>
                <c:pt idx="141">
                  <c:v>39248</c:v>
                </c:pt>
                <c:pt idx="142">
                  <c:v>39553</c:v>
                </c:pt>
                <c:pt idx="143">
                  <c:v>39644</c:v>
                </c:pt>
                <c:pt idx="144">
                  <c:v>38001</c:v>
                </c:pt>
                <c:pt idx="145">
                  <c:v>38032</c:v>
                </c:pt>
                <c:pt idx="146">
                  <c:v>38092</c:v>
                </c:pt>
                <c:pt idx="147">
                  <c:v>38153</c:v>
                </c:pt>
                <c:pt idx="148">
                  <c:v>38214</c:v>
                </c:pt>
                <c:pt idx="149">
                  <c:v>39248</c:v>
                </c:pt>
                <c:pt idx="150">
                  <c:v>39309</c:v>
                </c:pt>
                <c:pt idx="151">
                  <c:v>39431</c:v>
                </c:pt>
                <c:pt idx="152">
                  <c:v>37695</c:v>
                </c:pt>
                <c:pt idx="153">
                  <c:v>37909</c:v>
                </c:pt>
                <c:pt idx="154">
                  <c:v>38883</c:v>
                </c:pt>
                <c:pt idx="155">
                  <c:v>39128</c:v>
                </c:pt>
                <c:pt idx="156">
                  <c:v>39248</c:v>
                </c:pt>
                <c:pt idx="157">
                  <c:v>39401</c:v>
                </c:pt>
                <c:pt idx="158">
                  <c:v>39522</c:v>
                </c:pt>
                <c:pt idx="159">
                  <c:v>40101</c:v>
                </c:pt>
                <c:pt idx="160">
                  <c:v>37817</c:v>
                </c:pt>
                <c:pt idx="161">
                  <c:v>38367</c:v>
                </c:pt>
                <c:pt idx="162">
                  <c:v>38701</c:v>
                </c:pt>
                <c:pt idx="163">
                  <c:v>38883</c:v>
                </c:pt>
                <c:pt idx="164">
                  <c:v>39066</c:v>
                </c:pt>
                <c:pt idx="165">
                  <c:v>39248</c:v>
                </c:pt>
                <c:pt idx="166">
                  <c:v>40009</c:v>
                </c:pt>
                <c:pt idx="167">
                  <c:v>40132</c:v>
                </c:pt>
                <c:pt idx="168">
                  <c:v>37848</c:v>
                </c:pt>
                <c:pt idx="169">
                  <c:v>37848</c:v>
                </c:pt>
                <c:pt idx="170">
                  <c:v>38518</c:v>
                </c:pt>
                <c:pt idx="171">
                  <c:v>38822</c:v>
                </c:pt>
                <c:pt idx="172">
                  <c:v>39156</c:v>
                </c:pt>
                <c:pt idx="173">
                  <c:v>39309</c:v>
                </c:pt>
                <c:pt idx="174">
                  <c:v>39340</c:v>
                </c:pt>
                <c:pt idx="175">
                  <c:v>40071</c:v>
                </c:pt>
                <c:pt idx="176">
                  <c:v>37756</c:v>
                </c:pt>
                <c:pt idx="177">
                  <c:v>37879</c:v>
                </c:pt>
                <c:pt idx="178">
                  <c:v>38367</c:v>
                </c:pt>
                <c:pt idx="179">
                  <c:v>38913</c:v>
                </c:pt>
                <c:pt idx="180">
                  <c:v>39128</c:v>
                </c:pt>
                <c:pt idx="181">
                  <c:v>39583</c:v>
                </c:pt>
                <c:pt idx="182">
                  <c:v>39675</c:v>
                </c:pt>
                <c:pt idx="183">
                  <c:v>39948</c:v>
                </c:pt>
                <c:pt idx="184">
                  <c:v>38183</c:v>
                </c:pt>
                <c:pt idx="185">
                  <c:v>38336</c:v>
                </c:pt>
                <c:pt idx="186">
                  <c:v>38457</c:v>
                </c:pt>
                <c:pt idx="187">
                  <c:v>38610</c:v>
                </c:pt>
                <c:pt idx="188">
                  <c:v>38791</c:v>
                </c:pt>
                <c:pt idx="189">
                  <c:v>38913</c:v>
                </c:pt>
                <c:pt idx="190">
                  <c:v>39493</c:v>
                </c:pt>
                <c:pt idx="191">
                  <c:v>39948</c:v>
                </c:pt>
                <c:pt idx="192">
                  <c:v>37970</c:v>
                </c:pt>
                <c:pt idx="193">
                  <c:v>38367</c:v>
                </c:pt>
                <c:pt idx="194">
                  <c:v>38610</c:v>
                </c:pt>
                <c:pt idx="195">
                  <c:v>39187</c:v>
                </c:pt>
                <c:pt idx="196">
                  <c:v>39217</c:v>
                </c:pt>
                <c:pt idx="197">
                  <c:v>39431</c:v>
                </c:pt>
                <c:pt idx="198">
                  <c:v>40101</c:v>
                </c:pt>
                <c:pt idx="199">
                  <c:v>40162</c:v>
                </c:pt>
                <c:pt idx="200">
                  <c:v>37726</c:v>
                </c:pt>
                <c:pt idx="201">
                  <c:v>37756</c:v>
                </c:pt>
                <c:pt idx="202">
                  <c:v>38092</c:v>
                </c:pt>
                <c:pt idx="203">
                  <c:v>38122</c:v>
                </c:pt>
                <c:pt idx="204">
                  <c:v>38975</c:v>
                </c:pt>
                <c:pt idx="205">
                  <c:v>39370</c:v>
                </c:pt>
                <c:pt idx="206">
                  <c:v>39767</c:v>
                </c:pt>
                <c:pt idx="207">
                  <c:v>39887</c:v>
                </c:pt>
                <c:pt idx="208">
                  <c:v>37909</c:v>
                </c:pt>
                <c:pt idx="209">
                  <c:v>37940</c:v>
                </c:pt>
                <c:pt idx="210">
                  <c:v>38275</c:v>
                </c:pt>
                <c:pt idx="211">
                  <c:v>38518</c:v>
                </c:pt>
                <c:pt idx="212">
                  <c:v>38671</c:v>
                </c:pt>
                <c:pt idx="213">
                  <c:v>39097</c:v>
                </c:pt>
                <c:pt idx="214">
                  <c:v>40040</c:v>
                </c:pt>
                <c:pt idx="215">
                  <c:v>40162</c:v>
                </c:pt>
                <c:pt idx="216">
                  <c:v>37787</c:v>
                </c:pt>
                <c:pt idx="217">
                  <c:v>38032</c:v>
                </c:pt>
                <c:pt idx="218">
                  <c:v>38153</c:v>
                </c:pt>
                <c:pt idx="219">
                  <c:v>38214</c:v>
                </c:pt>
                <c:pt idx="220">
                  <c:v>38579</c:v>
                </c:pt>
                <c:pt idx="221">
                  <c:v>39217</c:v>
                </c:pt>
                <c:pt idx="222">
                  <c:v>39309</c:v>
                </c:pt>
                <c:pt idx="223">
                  <c:v>40101</c:v>
                </c:pt>
                <c:pt idx="224">
                  <c:v>37756</c:v>
                </c:pt>
                <c:pt idx="225">
                  <c:v>38579</c:v>
                </c:pt>
                <c:pt idx="226">
                  <c:v>38640</c:v>
                </c:pt>
                <c:pt idx="227">
                  <c:v>39217</c:v>
                </c:pt>
                <c:pt idx="228">
                  <c:v>39553</c:v>
                </c:pt>
                <c:pt idx="229">
                  <c:v>39644</c:v>
                </c:pt>
                <c:pt idx="230">
                  <c:v>39736</c:v>
                </c:pt>
                <c:pt idx="231">
                  <c:v>39918</c:v>
                </c:pt>
                <c:pt idx="232">
                  <c:v>37848</c:v>
                </c:pt>
                <c:pt idx="233">
                  <c:v>38487</c:v>
                </c:pt>
                <c:pt idx="234">
                  <c:v>38548</c:v>
                </c:pt>
                <c:pt idx="235">
                  <c:v>38791</c:v>
                </c:pt>
                <c:pt idx="236">
                  <c:v>38944</c:v>
                </c:pt>
                <c:pt idx="237">
                  <c:v>39036</c:v>
                </c:pt>
                <c:pt idx="238">
                  <c:v>39278</c:v>
                </c:pt>
                <c:pt idx="239">
                  <c:v>39706</c:v>
                </c:pt>
                <c:pt idx="240">
                  <c:v>37756</c:v>
                </c:pt>
                <c:pt idx="241">
                  <c:v>37879</c:v>
                </c:pt>
                <c:pt idx="242">
                  <c:v>38092</c:v>
                </c:pt>
                <c:pt idx="243">
                  <c:v>38791</c:v>
                </c:pt>
                <c:pt idx="244">
                  <c:v>39097</c:v>
                </c:pt>
                <c:pt idx="245">
                  <c:v>39128</c:v>
                </c:pt>
                <c:pt idx="246">
                  <c:v>39187</c:v>
                </c:pt>
                <c:pt idx="247">
                  <c:v>39767</c:v>
                </c:pt>
              </c:numCache>
            </c:numRef>
          </c:xVal>
          <c:yVal>
            <c:numRef>
              <c:f>Data!$C$5:$C$252</c:f>
              <c:numCache>
                <c:formatCode>0.0</c:formatCode>
                <c:ptCount val="248"/>
                <c:pt idx="0">
                  <c:v>375.6</c:v>
                </c:pt>
                <c:pt idx="1">
                  <c:v>375.7</c:v>
                </c:pt>
                <c:pt idx="2">
                  <c:v>376.8</c:v>
                </c:pt>
                <c:pt idx="3">
                  <c:v>380.5</c:v>
                </c:pt>
                <c:pt idx="4">
                  <c:v>384.9</c:v>
                </c:pt>
                <c:pt idx="5">
                  <c:v>384.1</c:v>
                </c:pt>
                <c:pt idx="6">
                  <c:v>385.9</c:v>
                </c:pt>
                <c:pt idx="7">
                  <c:v>384.1</c:v>
                </c:pt>
                <c:pt idx="8">
                  <c:v>375.6</c:v>
                </c:pt>
                <c:pt idx="9">
                  <c:v>376.1</c:v>
                </c:pt>
                <c:pt idx="10">
                  <c:v>378.3</c:v>
                </c:pt>
                <c:pt idx="11">
                  <c:v>378.8</c:v>
                </c:pt>
                <c:pt idx="12">
                  <c:v>386.7</c:v>
                </c:pt>
                <c:pt idx="13">
                  <c:v>389.5</c:v>
                </c:pt>
                <c:pt idx="14">
                  <c:v>384.6</c:v>
                </c:pt>
                <c:pt idx="15">
                  <c:v>384.3</c:v>
                </c:pt>
                <c:pt idx="16">
                  <c:v>378.4</c:v>
                </c:pt>
                <c:pt idx="17">
                  <c:v>378.1</c:v>
                </c:pt>
                <c:pt idx="18">
                  <c:v>373</c:v>
                </c:pt>
                <c:pt idx="19">
                  <c:v>380.5</c:v>
                </c:pt>
                <c:pt idx="20">
                  <c:v>381.8</c:v>
                </c:pt>
                <c:pt idx="21">
                  <c:v>385.9</c:v>
                </c:pt>
                <c:pt idx="22">
                  <c:v>386.1</c:v>
                </c:pt>
                <c:pt idx="23">
                  <c:v>384.3</c:v>
                </c:pt>
                <c:pt idx="24">
                  <c:v>374.7</c:v>
                </c:pt>
                <c:pt idx="25">
                  <c:v>384.1</c:v>
                </c:pt>
                <c:pt idx="26">
                  <c:v>379.1</c:v>
                </c:pt>
                <c:pt idx="27">
                  <c:v>385.2</c:v>
                </c:pt>
                <c:pt idx="28">
                  <c:v>386.7</c:v>
                </c:pt>
                <c:pt idx="29">
                  <c:v>387.2</c:v>
                </c:pt>
                <c:pt idx="30">
                  <c:v>390.2</c:v>
                </c:pt>
                <c:pt idx="31">
                  <c:v>387.4</c:v>
                </c:pt>
                <c:pt idx="32">
                  <c:v>373</c:v>
                </c:pt>
                <c:pt idx="33">
                  <c:v>378.4</c:v>
                </c:pt>
                <c:pt idx="34">
                  <c:v>376.4</c:v>
                </c:pt>
                <c:pt idx="35">
                  <c:v>382.4</c:v>
                </c:pt>
                <c:pt idx="36">
                  <c:v>385.9</c:v>
                </c:pt>
                <c:pt idx="37">
                  <c:v>382.8</c:v>
                </c:pt>
                <c:pt idx="38">
                  <c:v>388.6</c:v>
                </c:pt>
                <c:pt idx="39">
                  <c:v>389.6</c:v>
                </c:pt>
                <c:pt idx="40">
                  <c:v>378.4</c:v>
                </c:pt>
                <c:pt idx="41">
                  <c:v>375.8</c:v>
                </c:pt>
                <c:pt idx="42">
                  <c:v>376.4</c:v>
                </c:pt>
                <c:pt idx="43">
                  <c:v>382</c:v>
                </c:pt>
                <c:pt idx="44">
                  <c:v>383.7</c:v>
                </c:pt>
                <c:pt idx="45">
                  <c:v>385.9</c:v>
                </c:pt>
                <c:pt idx="46">
                  <c:v>386.7</c:v>
                </c:pt>
                <c:pt idx="47">
                  <c:v>386.1</c:v>
                </c:pt>
                <c:pt idx="48">
                  <c:v>376.6</c:v>
                </c:pt>
                <c:pt idx="49">
                  <c:v>373</c:v>
                </c:pt>
                <c:pt idx="50">
                  <c:v>374.1</c:v>
                </c:pt>
                <c:pt idx="51">
                  <c:v>380.7</c:v>
                </c:pt>
                <c:pt idx="52">
                  <c:v>376.8</c:v>
                </c:pt>
                <c:pt idx="53">
                  <c:v>385.9</c:v>
                </c:pt>
                <c:pt idx="54">
                  <c:v>384.2</c:v>
                </c:pt>
                <c:pt idx="55">
                  <c:v>385.2</c:v>
                </c:pt>
                <c:pt idx="56">
                  <c:v>376.1</c:v>
                </c:pt>
                <c:pt idx="57">
                  <c:v>377.8</c:v>
                </c:pt>
                <c:pt idx="58">
                  <c:v>384.1</c:v>
                </c:pt>
                <c:pt idx="59">
                  <c:v>384.4</c:v>
                </c:pt>
                <c:pt idx="60">
                  <c:v>386.3</c:v>
                </c:pt>
                <c:pt idx="61">
                  <c:v>382.8</c:v>
                </c:pt>
                <c:pt idx="62">
                  <c:v>384.1</c:v>
                </c:pt>
                <c:pt idx="63">
                  <c:v>389.6</c:v>
                </c:pt>
                <c:pt idx="64">
                  <c:v>375.7</c:v>
                </c:pt>
                <c:pt idx="65">
                  <c:v>379.6</c:v>
                </c:pt>
                <c:pt idx="66">
                  <c:v>374.2</c:v>
                </c:pt>
                <c:pt idx="67">
                  <c:v>376.8</c:v>
                </c:pt>
                <c:pt idx="68">
                  <c:v>380.5</c:v>
                </c:pt>
                <c:pt idx="69">
                  <c:v>386.8</c:v>
                </c:pt>
                <c:pt idx="70">
                  <c:v>382.8</c:v>
                </c:pt>
                <c:pt idx="71">
                  <c:v>389.6</c:v>
                </c:pt>
                <c:pt idx="72">
                  <c:v>381.4</c:v>
                </c:pt>
                <c:pt idx="73">
                  <c:v>384.9</c:v>
                </c:pt>
                <c:pt idx="74">
                  <c:v>384.1</c:v>
                </c:pt>
                <c:pt idx="75">
                  <c:v>384.3</c:v>
                </c:pt>
                <c:pt idx="76">
                  <c:v>385.9</c:v>
                </c:pt>
                <c:pt idx="77">
                  <c:v>388.5</c:v>
                </c:pt>
                <c:pt idx="78">
                  <c:v>386.1</c:v>
                </c:pt>
                <c:pt idx="79">
                  <c:v>387.4</c:v>
                </c:pt>
                <c:pt idx="80">
                  <c:v>376.1</c:v>
                </c:pt>
                <c:pt idx="81">
                  <c:v>378.4</c:v>
                </c:pt>
                <c:pt idx="82">
                  <c:v>374.5</c:v>
                </c:pt>
                <c:pt idx="83">
                  <c:v>382</c:v>
                </c:pt>
                <c:pt idx="84">
                  <c:v>380.2</c:v>
                </c:pt>
                <c:pt idx="85">
                  <c:v>381.8</c:v>
                </c:pt>
                <c:pt idx="86">
                  <c:v>385</c:v>
                </c:pt>
                <c:pt idx="87">
                  <c:v>384.2</c:v>
                </c:pt>
                <c:pt idx="88">
                  <c:v>375.6</c:v>
                </c:pt>
                <c:pt idx="89">
                  <c:v>373</c:v>
                </c:pt>
                <c:pt idx="90">
                  <c:v>375.7</c:v>
                </c:pt>
                <c:pt idx="91">
                  <c:v>377.8</c:v>
                </c:pt>
                <c:pt idx="92">
                  <c:v>378.7</c:v>
                </c:pt>
                <c:pt idx="93">
                  <c:v>383</c:v>
                </c:pt>
                <c:pt idx="94">
                  <c:v>388.6</c:v>
                </c:pt>
                <c:pt idx="95">
                  <c:v>389.6</c:v>
                </c:pt>
                <c:pt idx="96">
                  <c:v>377.7</c:v>
                </c:pt>
                <c:pt idx="97">
                  <c:v>373</c:v>
                </c:pt>
                <c:pt idx="98">
                  <c:v>378.4</c:v>
                </c:pt>
                <c:pt idx="99">
                  <c:v>380.7</c:v>
                </c:pt>
                <c:pt idx="100">
                  <c:v>379.1</c:v>
                </c:pt>
                <c:pt idx="101">
                  <c:v>384.4</c:v>
                </c:pt>
                <c:pt idx="102">
                  <c:v>388</c:v>
                </c:pt>
                <c:pt idx="103">
                  <c:v>384.3</c:v>
                </c:pt>
                <c:pt idx="104">
                  <c:v>377.7</c:v>
                </c:pt>
                <c:pt idx="105">
                  <c:v>378.1</c:v>
                </c:pt>
                <c:pt idx="106">
                  <c:v>376.8</c:v>
                </c:pt>
                <c:pt idx="107">
                  <c:v>379.6</c:v>
                </c:pt>
                <c:pt idx="108">
                  <c:v>380</c:v>
                </c:pt>
                <c:pt idx="109">
                  <c:v>384.4</c:v>
                </c:pt>
                <c:pt idx="110">
                  <c:v>384.6</c:v>
                </c:pt>
                <c:pt idx="111">
                  <c:v>387.4</c:v>
                </c:pt>
                <c:pt idx="112">
                  <c:v>374.7</c:v>
                </c:pt>
                <c:pt idx="113">
                  <c:v>379.1</c:v>
                </c:pt>
                <c:pt idx="114">
                  <c:v>382.5</c:v>
                </c:pt>
                <c:pt idx="115">
                  <c:v>383.7</c:v>
                </c:pt>
                <c:pt idx="116">
                  <c:v>385</c:v>
                </c:pt>
                <c:pt idx="117">
                  <c:v>387.9</c:v>
                </c:pt>
                <c:pt idx="118">
                  <c:v>382.8</c:v>
                </c:pt>
                <c:pt idx="119">
                  <c:v>389.6</c:v>
                </c:pt>
                <c:pt idx="120">
                  <c:v>373</c:v>
                </c:pt>
                <c:pt idx="121">
                  <c:v>375.8</c:v>
                </c:pt>
                <c:pt idx="122">
                  <c:v>375.8</c:v>
                </c:pt>
                <c:pt idx="123">
                  <c:v>385.9</c:v>
                </c:pt>
                <c:pt idx="124">
                  <c:v>388.5</c:v>
                </c:pt>
                <c:pt idx="125">
                  <c:v>384.2</c:v>
                </c:pt>
                <c:pt idx="126">
                  <c:v>389.6</c:v>
                </c:pt>
                <c:pt idx="127">
                  <c:v>387.4</c:v>
                </c:pt>
                <c:pt idx="128">
                  <c:v>373</c:v>
                </c:pt>
                <c:pt idx="129">
                  <c:v>377.8</c:v>
                </c:pt>
                <c:pt idx="130">
                  <c:v>374.2</c:v>
                </c:pt>
                <c:pt idx="131">
                  <c:v>380.4</c:v>
                </c:pt>
                <c:pt idx="132">
                  <c:v>384.4</c:v>
                </c:pt>
                <c:pt idx="133">
                  <c:v>386.7</c:v>
                </c:pt>
                <c:pt idx="134">
                  <c:v>387.2</c:v>
                </c:pt>
                <c:pt idx="135">
                  <c:v>389.6</c:v>
                </c:pt>
                <c:pt idx="136">
                  <c:v>376.1</c:v>
                </c:pt>
                <c:pt idx="137">
                  <c:v>380.5</c:v>
                </c:pt>
                <c:pt idx="138">
                  <c:v>379.6</c:v>
                </c:pt>
                <c:pt idx="139">
                  <c:v>378.7</c:v>
                </c:pt>
                <c:pt idx="140">
                  <c:v>381.7</c:v>
                </c:pt>
                <c:pt idx="141">
                  <c:v>385.9</c:v>
                </c:pt>
                <c:pt idx="142">
                  <c:v>386.8</c:v>
                </c:pt>
                <c:pt idx="143">
                  <c:v>386.3</c:v>
                </c:pt>
                <c:pt idx="144">
                  <c:v>376.8</c:v>
                </c:pt>
                <c:pt idx="145">
                  <c:v>377.4</c:v>
                </c:pt>
                <c:pt idx="146">
                  <c:v>380.5</c:v>
                </c:pt>
                <c:pt idx="147">
                  <c:v>379.6</c:v>
                </c:pt>
                <c:pt idx="148">
                  <c:v>375.8</c:v>
                </c:pt>
                <c:pt idx="149">
                  <c:v>385.9</c:v>
                </c:pt>
                <c:pt idx="150">
                  <c:v>381.8</c:v>
                </c:pt>
                <c:pt idx="151">
                  <c:v>383.7</c:v>
                </c:pt>
                <c:pt idx="152">
                  <c:v>376.1</c:v>
                </c:pt>
                <c:pt idx="153">
                  <c:v>373</c:v>
                </c:pt>
                <c:pt idx="154">
                  <c:v>384.1</c:v>
                </c:pt>
                <c:pt idx="155">
                  <c:v>383.7</c:v>
                </c:pt>
                <c:pt idx="156">
                  <c:v>385.9</c:v>
                </c:pt>
                <c:pt idx="157">
                  <c:v>382.4</c:v>
                </c:pt>
                <c:pt idx="158">
                  <c:v>385.9</c:v>
                </c:pt>
                <c:pt idx="159">
                  <c:v>384.3</c:v>
                </c:pt>
                <c:pt idx="160">
                  <c:v>376.6</c:v>
                </c:pt>
                <c:pt idx="161">
                  <c:v>378.3</c:v>
                </c:pt>
                <c:pt idx="162">
                  <c:v>380</c:v>
                </c:pt>
                <c:pt idx="163">
                  <c:v>384.1</c:v>
                </c:pt>
                <c:pt idx="164">
                  <c:v>381.7</c:v>
                </c:pt>
                <c:pt idx="165">
                  <c:v>385.9</c:v>
                </c:pt>
                <c:pt idx="166">
                  <c:v>388</c:v>
                </c:pt>
                <c:pt idx="167">
                  <c:v>386</c:v>
                </c:pt>
                <c:pt idx="168">
                  <c:v>374.5</c:v>
                </c:pt>
                <c:pt idx="169">
                  <c:v>374.5</c:v>
                </c:pt>
                <c:pt idx="170">
                  <c:v>382.1</c:v>
                </c:pt>
                <c:pt idx="171">
                  <c:v>384.4</c:v>
                </c:pt>
                <c:pt idx="172">
                  <c:v>384.3</c:v>
                </c:pt>
                <c:pt idx="173">
                  <c:v>381.8</c:v>
                </c:pt>
                <c:pt idx="174">
                  <c:v>380.9</c:v>
                </c:pt>
                <c:pt idx="175">
                  <c:v>384.6</c:v>
                </c:pt>
                <c:pt idx="176">
                  <c:v>378.4</c:v>
                </c:pt>
                <c:pt idx="177">
                  <c:v>373</c:v>
                </c:pt>
                <c:pt idx="178">
                  <c:v>378.3</c:v>
                </c:pt>
                <c:pt idx="179">
                  <c:v>382.4</c:v>
                </c:pt>
                <c:pt idx="180">
                  <c:v>383.7</c:v>
                </c:pt>
                <c:pt idx="181">
                  <c:v>388.5</c:v>
                </c:pt>
                <c:pt idx="182">
                  <c:v>384.2</c:v>
                </c:pt>
                <c:pt idx="183">
                  <c:v>390.2</c:v>
                </c:pt>
                <c:pt idx="184">
                  <c:v>377.8</c:v>
                </c:pt>
                <c:pt idx="185">
                  <c:v>377.4</c:v>
                </c:pt>
                <c:pt idx="186">
                  <c:v>382.1</c:v>
                </c:pt>
                <c:pt idx="187">
                  <c:v>376.4</c:v>
                </c:pt>
                <c:pt idx="188">
                  <c:v>382.6</c:v>
                </c:pt>
                <c:pt idx="189">
                  <c:v>382.4</c:v>
                </c:pt>
                <c:pt idx="190">
                  <c:v>385.9</c:v>
                </c:pt>
                <c:pt idx="191">
                  <c:v>390.2</c:v>
                </c:pt>
                <c:pt idx="192">
                  <c:v>375.7</c:v>
                </c:pt>
                <c:pt idx="193">
                  <c:v>378.3</c:v>
                </c:pt>
                <c:pt idx="194">
                  <c:v>376.4</c:v>
                </c:pt>
                <c:pt idx="195">
                  <c:v>386.2</c:v>
                </c:pt>
                <c:pt idx="196">
                  <c:v>386.4</c:v>
                </c:pt>
                <c:pt idx="197">
                  <c:v>383.7</c:v>
                </c:pt>
                <c:pt idx="198">
                  <c:v>384.3</c:v>
                </c:pt>
                <c:pt idx="199">
                  <c:v>387.4</c:v>
                </c:pt>
                <c:pt idx="200">
                  <c:v>377.7</c:v>
                </c:pt>
                <c:pt idx="201">
                  <c:v>378.4</c:v>
                </c:pt>
                <c:pt idx="202">
                  <c:v>380.5</c:v>
                </c:pt>
                <c:pt idx="203">
                  <c:v>380.6</c:v>
                </c:pt>
                <c:pt idx="204">
                  <c:v>378.8</c:v>
                </c:pt>
                <c:pt idx="205">
                  <c:v>380.9</c:v>
                </c:pt>
                <c:pt idx="206">
                  <c:v>384.1</c:v>
                </c:pt>
                <c:pt idx="207">
                  <c:v>388.6</c:v>
                </c:pt>
                <c:pt idx="208">
                  <c:v>373</c:v>
                </c:pt>
                <c:pt idx="209">
                  <c:v>374.4</c:v>
                </c:pt>
                <c:pt idx="210">
                  <c:v>374.2</c:v>
                </c:pt>
                <c:pt idx="211">
                  <c:v>382.1</c:v>
                </c:pt>
                <c:pt idx="212">
                  <c:v>378.3</c:v>
                </c:pt>
                <c:pt idx="213">
                  <c:v>382.5</c:v>
                </c:pt>
                <c:pt idx="214">
                  <c:v>386.1</c:v>
                </c:pt>
                <c:pt idx="215">
                  <c:v>387.4</c:v>
                </c:pt>
                <c:pt idx="216">
                  <c:v>378.1</c:v>
                </c:pt>
                <c:pt idx="217">
                  <c:v>377.4</c:v>
                </c:pt>
                <c:pt idx="218">
                  <c:v>379.6</c:v>
                </c:pt>
                <c:pt idx="219">
                  <c:v>375.8</c:v>
                </c:pt>
                <c:pt idx="220">
                  <c:v>378.7</c:v>
                </c:pt>
                <c:pt idx="221">
                  <c:v>386.4</c:v>
                </c:pt>
                <c:pt idx="222">
                  <c:v>381.8</c:v>
                </c:pt>
                <c:pt idx="223">
                  <c:v>384.3</c:v>
                </c:pt>
                <c:pt idx="224">
                  <c:v>378.4</c:v>
                </c:pt>
                <c:pt idx="225">
                  <c:v>378.7</c:v>
                </c:pt>
                <c:pt idx="226">
                  <c:v>376.8</c:v>
                </c:pt>
                <c:pt idx="227">
                  <c:v>386.4</c:v>
                </c:pt>
                <c:pt idx="228">
                  <c:v>386.8</c:v>
                </c:pt>
                <c:pt idx="229">
                  <c:v>386.3</c:v>
                </c:pt>
                <c:pt idx="230">
                  <c:v>382.8</c:v>
                </c:pt>
                <c:pt idx="231">
                  <c:v>389.5</c:v>
                </c:pt>
                <c:pt idx="232">
                  <c:v>374.5</c:v>
                </c:pt>
                <c:pt idx="233">
                  <c:v>382.2</c:v>
                </c:pt>
                <c:pt idx="234">
                  <c:v>380.7</c:v>
                </c:pt>
                <c:pt idx="235">
                  <c:v>382.6</c:v>
                </c:pt>
                <c:pt idx="236">
                  <c:v>380.5</c:v>
                </c:pt>
                <c:pt idx="237">
                  <c:v>380.2</c:v>
                </c:pt>
                <c:pt idx="238">
                  <c:v>384.4</c:v>
                </c:pt>
                <c:pt idx="239">
                  <c:v>383</c:v>
                </c:pt>
                <c:pt idx="240">
                  <c:v>378.4</c:v>
                </c:pt>
                <c:pt idx="241">
                  <c:v>373</c:v>
                </c:pt>
                <c:pt idx="242">
                  <c:v>380.5</c:v>
                </c:pt>
                <c:pt idx="243">
                  <c:v>382.6</c:v>
                </c:pt>
                <c:pt idx="244">
                  <c:v>382.5</c:v>
                </c:pt>
                <c:pt idx="245">
                  <c:v>383.7</c:v>
                </c:pt>
                <c:pt idx="246">
                  <c:v>386.2</c:v>
                </c:pt>
                <c:pt idx="247">
                  <c:v>384.1</c:v>
                </c:pt>
              </c:numCache>
            </c:numRef>
          </c:yVal>
          <c:smooth val="0"/>
        </c:ser>
        <c:dLbls>
          <c:showLegendKey val="0"/>
          <c:showVal val="0"/>
          <c:showCatName val="0"/>
          <c:showSerName val="0"/>
          <c:showPercent val="0"/>
          <c:showBubbleSize val="0"/>
        </c:dLbls>
        <c:axId val="40534400"/>
        <c:axId val="40535936"/>
      </c:scatterChart>
      <c:valAx>
        <c:axId val="40534400"/>
        <c:scaling>
          <c:orientation val="minMax"/>
          <c:max val="40124"/>
          <c:min val="37624"/>
        </c:scaling>
        <c:delete val="0"/>
        <c:axPos val="b"/>
        <c:majorGridlines>
          <c:spPr>
            <a:ln w="3175">
              <a:solidFill>
                <a:srgbClr val="000000"/>
              </a:solidFill>
              <a:prstDash val="solid"/>
            </a:ln>
          </c:spPr>
        </c:majorGridlines>
        <c:minorGridlines>
          <c:spPr>
            <a:ln w="3175">
              <a:solidFill>
                <a:srgbClr val="969696"/>
              </a:solidFill>
              <a:prstDash val="sysDash"/>
            </a:ln>
          </c:spPr>
        </c:minorGridlines>
        <c:numFmt formatCode="[$-409]mmm\-yy;@" sourceLinked="0"/>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40535936"/>
        <c:crossesAt val="360"/>
        <c:crossBetween val="midCat"/>
        <c:majorUnit val="366"/>
        <c:minorUnit val="61"/>
      </c:valAx>
      <c:valAx>
        <c:axId val="40535936"/>
        <c:scaling>
          <c:orientation val="minMax"/>
          <c:max val="395"/>
          <c:min val="370"/>
        </c:scaling>
        <c:delete val="0"/>
        <c:axPos val="l"/>
        <c:majorGridlines>
          <c:spPr>
            <a:ln w="3175">
              <a:solidFill>
                <a:srgbClr val="969696"/>
              </a:solidFill>
              <a:prstDash val="sysDash"/>
            </a:ln>
          </c:spPr>
        </c:majorGridlines>
        <c:title>
          <c:tx>
            <c:rich>
              <a:bodyPr/>
              <a:lstStyle/>
              <a:p>
                <a:pPr>
                  <a:defRPr sz="1600" b="1" i="0" u="none" strike="noStrike" baseline="0">
                    <a:solidFill>
                      <a:srgbClr val="000000"/>
                    </a:solidFill>
                    <a:latin typeface="Arial"/>
                    <a:ea typeface="Arial"/>
                    <a:cs typeface="Arial"/>
                  </a:defRPr>
                </a:pPr>
                <a:r>
                  <a:rPr lang="en-US"/>
                  <a:t>Carbon Dioxide in ppm</a:t>
                </a:r>
              </a:p>
            </c:rich>
          </c:tx>
          <c:layout>
            <c:manualLayout>
              <c:xMode val="edge"/>
              <c:yMode val="edge"/>
              <c:x val="1.2455516014234877E-2"/>
              <c:y val="0.29057591623036672"/>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600" b="0" i="0" u="none" strike="noStrike" baseline="0">
                <a:solidFill>
                  <a:srgbClr val="000000"/>
                </a:solidFill>
                <a:latin typeface="Arial"/>
                <a:ea typeface="Arial"/>
                <a:cs typeface="Arial"/>
              </a:defRPr>
            </a:pPr>
            <a:endParaRPr lang="en-US"/>
          </a:p>
        </c:txPr>
        <c:crossAx val="40534400"/>
        <c:crossesAt val="36526"/>
        <c:crossBetween val="midCat"/>
      </c:valAx>
      <c:spPr>
        <a:solidFill>
          <a:srgbClr val="FFFFFF"/>
        </a:solidFill>
        <a:ln w="127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US"/>
          </a:p>
        </p:txBody>
      </p:sp>
      <p:sp>
        <p:nvSpPr>
          <p:cNvPr id="798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98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US"/>
          </a:p>
        </p:txBody>
      </p:sp>
      <p:sp>
        <p:nvSpPr>
          <p:cNvPr id="798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938703CE-10B3-4063-9C58-03C3D9A70B69}" type="slidenum">
              <a:rPr lang="en-US"/>
              <a:pPr>
                <a:defRPr/>
              </a:pPr>
              <a:t>‹#›</a:t>
            </a:fld>
            <a:endParaRPr lang="en-US"/>
          </a:p>
        </p:txBody>
      </p:sp>
    </p:spTree>
    <p:extLst>
      <p:ext uri="{BB962C8B-B14F-4D97-AF65-F5344CB8AC3E}">
        <p14:creationId xmlns:p14="http://schemas.microsoft.com/office/powerpoint/2010/main" val="3280526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Book Antiqua"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Book Antiqua"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Book Antiqua"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Book Antiqua"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Book Antiqua"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E689813-CC3F-4EE3-8EED-EC8EC5F3C8F1}" type="slidenum">
              <a:rPr lang="en-US"/>
              <a:pPr>
                <a:defRPr/>
              </a:pPr>
              <a:t>‹#›</a:t>
            </a:fld>
            <a:endParaRPr lang="en-US"/>
          </a:p>
        </p:txBody>
      </p:sp>
    </p:spTree>
    <p:extLst>
      <p:ext uri="{BB962C8B-B14F-4D97-AF65-F5344CB8AC3E}">
        <p14:creationId xmlns:p14="http://schemas.microsoft.com/office/powerpoint/2010/main" val="448561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D39BF3-C019-46E6-9B92-B841137B0BA5}" type="slidenum">
              <a:rPr lang="en-US"/>
              <a:pPr>
                <a:defRPr/>
              </a:pPr>
              <a:t>‹#›</a:t>
            </a:fld>
            <a:endParaRPr lang="en-US"/>
          </a:p>
        </p:txBody>
      </p:sp>
    </p:spTree>
    <p:extLst>
      <p:ext uri="{BB962C8B-B14F-4D97-AF65-F5344CB8AC3E}">
        <p14:creationId xmlns:p14="http://schemas.microsoft.com/office/powerpoint/2010/main" val="3607608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D96AF44-DDB1-46B2-886F-845D9713FA1A}" type="slidenum">
              <a:rPr lang="en-US"/>
              <a:pPr>
                <a:defRPr/>
              </a:pPr>
              <a:t>‹#›</a:t>
            </a:fld>
            <a:endParaRPr lang="en-US"/>
          </a:p>
        </p:txBody>
      </p:sp>
    </p:spTree>
    <p:extLst>
      <p:ext uri="{BB962C8B-B14F-4D97-AF65-F5344CB8AC3E}">
        <p14:creationId xmlns:p14="http://schemas.microsoft.com/office/powerpoint/2010/main" val="2646148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3125AB-B0A2-49A1-9036-5C35868E93EE}" type="slidenum">
              <a:rPr lang="en-US"/>
              <a:pPr>
                <a:defRPr/>
              </a:pPr>
              <a:t>‹#›</a:t>
            </a:fld>
            <a:endParaRPr lang="en-US"/>
          </a:p>
        </p:txBody>
      </p:sp>
    </p:spTree>
    <p:extLst>
      <p:ext uri="{BB962C8B-B14F-4D97-AF65-F5344CB8AC3E}">
        <p14:creationId xmlns:p14="http://schemas.microsoft.com/office/powerpoint/2010/main" val="2496676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32706D-022C-4113-85E6-A4454FD7AA8E}" type="slidenum">
              <a:rPr lang="en-US"/>
              <a:pPr>
                <a:defRPr/>
              </a:pPr>
              <a:t>‹#›</a:t>
            </a:fld>
            <a:endParaRPr lang="en-US"/>
          </a:p>
        </p:txBody>
      </p:sp>
    </p:spTree>
    <p:extLst>
      <p:ext uri="{BB962C8B-B14F-4D97-AF65-F5344CB8AC3E}">
        <p14:creationId xmlns:p14="http://schemas.microsoft.com/office/powerpoint/2010/main" val="244983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DD55D3-84C3-435D-816C-D70260DE5B3C}" type="slidenum">
              <a:rPr lang="en-US"/>
              <a:pPr>
                <a:defRPr/>
              </a:pPr>
              <a:t>‹#›</a:t>
            </a:fld>
            <a:endParaRPr lang="en-US"/>
          </a:p>
        </p:txBody>
      </p:sp>
    </p:spTree>
    <p:extLst>
      <p:ext uri="{BB962C8B-B14F-4D97-AF65-F5344CB8AC3E}">
        <p14:creationId xmlns:p14="http://schemas.microsoft.com/office/powerpoint/2010/main" val="161163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598F145-FCD6-462D-A61B-465383B09AD7}" type="slidenum">
              <a:rPr lang="en-US"/>
              <a:pPr>
                <a:defRPr/>
              </a:pPr>
              <a:t>‹#›</a:t>
            </a:fld>
            <a:endParaRPr lang="en-US"/>
          </a:p>
        </p:txBody>
      </p:sp>
    </p:spTree>
    <p:extLst>
      <p:ext uri="{BB962C8B-B14F-4D97-AF65-F5344CB8AC3E}">
        <p14:creationId xmlns:p14="http://schemas.microsoft.com/office/powerpoint/2010/main" val="4174538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07206A2-A2ED-42C0-9383-E73E96982757}" type="slidenum">
              <a:rPr lang="en-US"/>
              <a:pPr>
                <a:defRPr/>
              </a:pPr>
              <a:t>‹#›</a:t>
            </a:fld>
            <a:endParaRPr lang="en-US"/>
          </a:p>
        </p:txBody>
      </p:sp>
    </p:spTree>
    <p:extLst>
      <p:ext uri="{BB962C8B-B14F-4D97-AF65-F5344CB8AC3E}">
        <p14:creationId xmlns:p14="http://schemas.microsoft.com/office/powerpoint/2010/main" val="2427724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BC6247E-86B7-4A4E-A856-20060156F60D}" type="slidenum">
              <a:rPr lang="en-US"/>
              <a:pPr>
                <a:defRPr/>
              </a:pPr>
              <a:t>‹#›</a:t>
            </a:fld>
            <a:endParaRPr lang="en-US"/>
          </a:p>
        </p:txBody>
      </p:sp>
    </p:spTree>
    <p:extLst>
      <p:ext uri="{BB962C8B-B14F-4D97-AF65-F5344CB8AC3E}">
        <p14:creationId xmlns:p14="http://schemas.microsoft.com/office/powerpoint/2010/main" val="1174366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27FACDF-D3A4-4352-9C75-48EA987429A3}" type="slidenum">
              <a:rPr lang="en-US"/>
              <a:pPr>
                <a:defRPr/>
              </a:pPr>
              <a:t>‹#›</a:t>
            </a:fld>
            <a:endParaRPr lang="en-US"/>
          </a:p>
        </p:txBody>
      </p:sp>
    </p:spTree>
    <p:extLst>
      <p:ext uri="{BB962C8B-B14F-4D97-AF65-F5344CB8AC3E}">
        <p14:creationId xmlns:p14="http://schemas.microsoft.com/office/powerpoint/2010/main" val="1975659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BFF501E-401E-4A2A-8718-9CBC942E7B4D}" type="slidenum">
              <a:rPr lang="en-US"/>
              <a:pPr>
                <a:defRPr/>
              </a:pPr>
              <a:t>‹#›</a:t>
            </a:fld>
            <a:endParaRPr lang="en-US"/>
          </a:p>
        </p:txBody>
      </p:sp>
    </p:spTree>
    <p:extLst>
      <p:ext uri="{BB962C8B-B14F-4D97-AF65-F5344CB8AC3E}">
        <p14:creationId xmlns:p14="http://schemas.microsoft.com/office/powerpoint/2010/main" val="809448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174030C-A081-40D4-B34B-404EE0CFDB4C}" type="slidenum">
              <a:rPr lang="en-US"/>
              <a:pPr>
                <a:defRPr/>
              </a:pPr>
              <a:t>‹#›</a:t>
            </a:fld>
            <a:endParaRPr lang="en-US"/>
          </a:p>
        </p:txBody>
      </p:sp>
    </p:spTree>
    <p:extLst>
      <p:ext uri="{BB962C8B-B14F-4D97-AF65-F5344CB8AC3E}">
        <p14:creationId xmlns:p14="http://schemas.microsoft.com/office/powerpoint/2010/main" val="184371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4C405F1A-4B4E-4A05-BF47-9E46718309B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Book Antiqua" pitchFamily="18" charset="0"/>
        </a:defRPr>
      </a:lvl2pPr>
      <a:lvl3pPr algn="ctr" rtl="0" eaLnBrk="0" fontAlgn="base" hangingPunct="0">
        <a:spcBef>
          <a:spcPct val="0"/>
        </a:spcBef>
        <a:spcAft>
          <a:spcPct val="0"/>
        </a:spcAft>
        <a:defRPr sz="4400">
          <a:solidFill>
            <a:schemeClr val="tx2"/>
          </a:solidFill>
          <a:latin typeface="Book Antiqua" pitchFamily="18" charset="0"/>
        </a:defRPr>
      </a:lvl3pPr>
      <a:lvl4pPr algn="ctr" rtl="0" eaLnBrk="0" fontAlgn="base" hangingPunct="0">
        <a:spcBef>
          <a:spcPct val="0"/>
        </a:spcBef>
        <a:spcAft>
          <a:spcPct val="0"/>
        </a:spcAft>
        <a:defRPr sz="4400">
          <a:solidFill>
            <a:schemeClr val="tx2"/>
          </a:solidFill>
          <a:latin typeface="Book Antiqua" pitchFamily="18" charset="0"/>
        </a:defRPr>
      </a:lvl4pPr>
      <a:lvl5pPr algn="ctr" rtl="0" eaLnBrk="0" fontAlgn="base" hangingPunct="0">
        <a:spcBef>
          <a:spcPct val="0"/>
        </a:spcBef>
        <a:spcAft>
          <a:spcPct val="0"/>
        </a:spcAft>
        <a:defRPr sz="4400">
          <a:solidFill>
            <a:schemeClr val="tx2"/>
          </a:solidFill>
          <a:latin typeface="Book Antiqua" pitchFamily="18" charset="0"/>
        </a:defRPr>
      </a:lvl5pPr>
      <a:lvl6pPr marL="457200" algn="ctr" rtl="0" fontAlgn="base">
        <a:spcBef>
          <a:spcPct val="0"/>
        </a:spcBef>
        <a:spcAft>
          <a:spcPct val="0"/>
        </a:spcAft>
        <a:defRPr sz="4400">
          <a:solidFill>
            <a:schemeClr val="tx2"/>
          </a:solidFill>
          <a:latin typeface="Book Antiqua" pitchFamily="18" charset="0"/>
        </a:defRPr>
      </a:lvl6pPr>
      <a:lvl7pPr marL="914400" algn="ctr" rtl="0" fontAlgn="base">
        <a:spcBef>
          <a:spcPct val="0"/>
        </a:spcBef>
        <a:spcAft>
          <a:spcPct val="0"/>
        </a:spcAft>
        <a:defRPr sz="4400">
          <a:solidFill>
            <a:schemeClr val="tx2"/>
          </a:solidFill>
          <a:latin typeface="Book Antiqua" pitchFamily="18" charset="0"/>
        </a:defRPr>
      </a:lvl7pPr>
      <a:lvl8pPr marL="1371600" algn="ctr" rtl="0" fontAlgn="base">
        <a:spcBef>
          <a:spcPct val="0"/>
        </a:spcBef>
        <a:spcAft>
          <a:spcPct val="0"/>
        </a:spcAft>
        <a:defRPr sz="4400">
          <a:solidFill>
            <a:schemeClr val="tx2"/>
          </a:solidFill>
          <a:latin typeface="Book Antiqua" pitchFamily="18" charset="0"/>
        </a:defRPr>
      </a:lvl8pPr>
      <a:lvl9pPr marL="1828800" algn="ctr" rtl="0" fontAlgn="base">
        <a:spcBef>
          <a:spcPct val="0"/>
        </a:spcBef>
        <a:spcAft>
          <a:spcPct val="0"/>
        </a:spcAft>
        <a:defRPr sz="4400">
          <a:solidFill>
            <a:schemeClr val="tx2"/>
          </a:solidFill>
          <a:latin typeface="Book Antiqua"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erc.carleton.edu/quantskills/index.html"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erc.carleton.edu/introgeo/interactive/examples/co2.html"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4" name="Rectangle 2"/>
          <p:cNvSpPr>
            <a:spLocks noGrp="1" noRot="1" noChangeArrowheads="1"/>
          </p:cNvSpPr>
          <p:nvPr>
            <p:ph type="title" idx="4294967295"/>
          </p:nvPr>
        </p:nvSpPr>
        <p:spPr>
          <a:xfrm>
            <a:off x="152400" y="609600"/>
            <a:ext cx="8839200" cy="5867400"/>
          </a:xfrm>
        </p:spPr>
        <p:txBody>
          <a:bodyPr/>
          <a:lstStyle/>
          <a:p>
            <a:pPr eaLnBrk="1" hangingPunct="1">
              <a:defRPr/>
            </a:pPr>
            <a:r>
              <a:rPr lang="en-US" b="1" dirty="0" smtClean="0">
                <a:effectLst>
                  <a:outerShdw blurRad="38100" dist="38100" dir="2700000" algn="tl">
                    <a:srgbClr val="FFFFFF"/>
                  </a:outerShdw>
                </a:effectLst>
              </a:rPr>
              <a:t>Classroom Activities that Help Build Quantitative Literacy Skills</a:t>
            </a:r>
            <a:br>
              <a:rPr lang="en-US" b="1" dirty="0" smtClean="0">
                <a:effectLst>
                  <a:outerShdw blurRad="38100" dist="38100" dir="2700000" algn="tl">
                    <a:srgbClr val="FFFFFF"/>
                  </a:outerShdw>
                </a:effectLst>
              </a:rPr>
            </a:br>
            <a:r>
              <a:rPr lang="en-US" sz="2800" b="1" dirty="0" smtClean="0">
                <a:effectLst>
                  <a:outerShdw blurRad="38100" dist="38100" dir="2700000" algn="tl">
                    <a:srgbClr val="FFFFFF"/>
                  </a:outerShdw>
                </a:effectLst>
              </a:rPr>
              <a:t> </a:t>
            </a: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Randy Richardson</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 University of </a:t>
            </a:r>
            <a:r>
              <a:rPr lang="en-US" sz="3600" b="1" dirty="0" smtClean="0">
                <a:effectLst>
                  <a:outerShdw blurRad="38100" dist="38100" dir="2700000" algn="tl">
                    <a:srgbClr val="FFFFFF"/>
                  </a:outerShdw>
                </a:effectLst>
              </a:rPr>
              <a:t>Arizona</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Session 2: 1:30-2:20pm    13 June 2011</a:t>
            </a:r>
            <a:r>
              <a:rPr lang="en-US" b="1" dirty="0" smtClean="0">
                <a:effectLst>
                  <a:outerShdw blurRad="38100" dist="38100" dir="2700000" algn="tl">
                    <a:srgbClr val="FFFFFF"/>
                  </a:outerShdw>
                </a:effectLst>
              </a:rPr>
              <a:t/>
            </a:r>
            <a:br>
              <a:rPr lang="en-US" b="1" dirty="0" smtClean="0">
                <a:effectLst>
                  <a:outerShdw blurRad="38100" dist="38100" dir="2700000" algn="tl">
                    <a:srgbClr val="FFFFFF"/>
                  </a:outerShdw>
                </a:effectLst>
              </a:rPr>
            </a:br>
            <a:r>
              <a:rPr lang="en-US" b="1" dirty="0" smtClean="0">
                <a:effectLst>
                  <a:outerShdw blurRad="38100" dist="38100" dir="2700000" algn="tl">
                    <a:srgbClr val="FFFFFF"/>
                  </a:outerShdw>
                </a:effectLst>
              </a:rPr>
              <a:t/>
            </a:r>
            <a:br>
              <a:rPr lang="en-US"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Please </a:t>
            </a:r>
            <a:r>
              <a:rPr lang="en-US" sz="3600" b="1" dirty="0">
                <a:effectLst>
                  <a:outerShdw blurRad="38100" dist="38100" dir="2700000" algn="tl">
                    <a:srgbClr val="FFFFFF"/>
                  </a:outerShdw>
                </a:effectLst>
              </a:rPr>
              <a:t>take the Math Pre-Test </a:t>
            </a:r>
            <a:r>
              <a:rPr lang="en-US" sz="3600" b="1" dirty="0" smtClean="0">
                <a:effectLst>
                  <a:outerShdw blurRad="38100" dist="38100" dir="2700000" algn="tl">
                    <a:srgbClr val="FFFFFF"/>
                  </a:outerShdw>
                </a:effectLst>
              </a:rPr>
              <a:t>in your </a:t>
            </a:r>
            <a:r>
              <a:rPr lang="en-US" sz="3600" b="1" dirty="0" smtClean="0">
                <a:effectLst>
                  <a:outerShdw blurRad="38100" dist="38100" dir="2700000" algn="tl">
                    <a:srgbClr val="FFFFFF"/>
                  </a:outerShdw>
                </a:effectLst>
              </a:rPr>
              <a:t>Notebook </a:t>
            </a:r>
            <a:r>
              <a:rPr lang="en-US" sz="3600" b="1" dirty="0">
                <a:effectLst>
                  <a:outerShdw blurRad="38100" dist="38100" dir="2700000" algn="tl">
                    <a:srgbClr val="FFFFFF"/>
                  </a:outerShdw>
                </a:effectLst>
              </a:rPr>
              <a:t>(</a:t>
            </a:r>
            <a:r>
              <a:rPr lang="en-US" sz="3600" b="1" dirty="0" smtClean="0">
                <a:effectLst>
                  <a:outerShdw blurRad="38100" dist="38100" dir="2700000" algn="tl">
                    <a:srgbClr val="FFFFFF"/>
                  </a:outerShdw>
                </a:effectLst>
              </a:rPr>
              <a:t>page ____).</a:t>
            </a:r>
            <a:endParaRPr lang="en-US" sz="3600" b="1" dirty="0" smtClean="0">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2" name="Rectangle 2"/>
          <p:cNvSpPr>
            <a:spLocks noGrp="1" noRot="1" noChangeArrowheads="1"/>
          </p:cNvSpPr>
          <p:nvPr>
            <p:ph type="title" idx="4294967295"/>
          </p:nvPr>
        </p:nvSpPr>
        <p:spPr>
          <a:xfrm>
            <a:off x="0" y="381000"/>
            <a:ext cx="9144000" cy="6248400"/>
          </a:xfrm>
        </p:spPr>
        <p:txBody>
          <a:bodyPr/>
          <a:lstStyle/>
          <a:p>
            <a:pPr marL="742950" indent="-742950" algn="l" eaLnBrk="1" hangingPunct="1">
              <a:defRPr/>
            </a:pPr>
            <a:r>
              <a:rPr lang="en-US" b="1" dirty="0" smtClean="0">
                <a:effectLst>
                  <a:outerShdw blurRad="38100" dist="38100" dir="2700000" algn="tl">
                    <a:srgbClr val="FFFFFF"/>
                  </a:outerShdw>
                </a:effectLst>
              </a:rPr>
              <a:t>Creating your own activity, </a:t>
            </a:r>
            <a:r>
              <a:rPr lang="en-US" b="1" dirty="0" err="1" smtClean="0">
                <a:effectLst>
                  <a:outerShdw blurRad="38100" dist="38100" dir="2700000" algn="tl">
                    <a:srgbClr val="FFFFFF"/>
                  </a:outerShdw>
                </a:effectLst>
              </a:rPr>
              <a:t>con’t</a:t>
            </a: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Share your exercise with the person next to you, and get feedback.</a:t>
            </a:r>
            <a:br>
              <a:rPr lang="en-US" sz="3600" b="1" dirty="0" smtClean="0">
                <a:effectLst>
                  <a:outerShdw blurRad="38100" dist="38100" dir="2700000" algn="tl">
                    <a:srgbClr val="FFFFFF"/>
                  </a:outerShdw>
                </a:effectLst>
              </a:rPr>
            </a:br>
            <a:endParaRPr lang="en-US" sz="3000" b="1" dirty="0" smtClean="0">
              <a:solidFill>
                <a:schemeClr val="tx1"/>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2" name="Rectangle 2"/>
          <p:cNvSpPr>
            <a:spLocks noGrp="1" noRot="1" noChangeArrowheads="1"/>
          </p:cNvSpPr>
          <p:nvPr>
            <p:ph type="title" idx="4294967295"/>
          </p:nvPr>
        </p:nvSpPr>
        <p:spPr>
          <a:xfrm>
            <a:off x="0" y="381000"/>
            <a:ext cx="9144000" cy="6248400"/>
          </a:xfrm>
        </p:spPr>
        <p:txBody>
          <a:bodyPr/>
          <a:lstStyle/>
          <a:p>
            <a:pPr marL="742950" indent="-742950" algn="l" eaLnBrk="1" hangingPunct="1">
              <a:defRPr/>
            </a:pPr>
            <a:r>
              <a:rPr lang="en-US" b="1" dirty="0" smtClean="0">
                <a:effectLst>
                  <a:outerShdw blurRad="38100" dist="38100" dir="2700000" algn="tl">
                    <a:srgbClr val="FFFFFF"/>
                  </a:outerShdw>
                </a:effectLst>
              </a:rPr>
              <a:t>Concluding Thoughts …</a:t>
            </a: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2400" b="1" dirty="0" smtClean="0">
                <a:effectLst>
                  <a:outerShdw blurRad="38100" dist="38100" dir="2700000" algn="tl">
                    <a:srgbClr val="FFFFFF"/>
                  </a:outerShdw>
                </a:effectLst>
              </a:rPr>
              <a:t/>
            </a:r>
            <a:br>
              <a:rPr lang="en-US" sz="24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Identify the quantitative literacy skills you want your students to have.</a:t>
            </a:r>
            <a:br>
              <a:rPr lang="en-US" sz="3600" b="1" dirty="0" smtClean="0">
                <a:effectLst>
                  <a:outerShdw blurRad="38100" dist="38100" dir="2700000" algn="tl">
                    <a:srgbClr val="FFFFFF"/>
                  </a:outerShdw>
                </a:effectLst>
              </a:rPr>
            </a:br>
            <a:r>
              <a:rPr lang="en-US" sz="2400" b="1" dirty="0" smtClean="0">
                <a:effectLst>
                  <a:outerShdw blurRad="38100" dist="38100" dir="2700000" algn="tl">
                    <a:srgbClr val="FFFFFF"/>
                  </a:outerShdw>
                </a:effectLst>
              </a:rPr>
              <a:t/>
            </a:r>
            <a:br>
              <a:rPr lang="en-US" sz="24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Give the students opportunity to practice this skill.</a:t>
            </a:r>
            <a:br>
              <a:rPr lang="en-US" sz="3600" b="1" dirty="0" smtClean="0">
                <a:effectLst>
                  <a:outerShdw blurRad="38100" dist="38100" dir="2700000" algn="tl">
                    <a:srgbClr val="FFFFFF"/>
                  </a:outerShdw>
                </a:effectLst>
              </a:rPr>
            </a:br>
            <a:r>
              <a:rPr lang="en-US" sz="2400" b="1" dirty="0" smtClean="0">
                <a:effectLst>
                  <a:outerShdw blurRad="38100" dist="38100" dir="2700000" algn="tl">
                    <a:srgbClr val="FFFFFF"/>
                  </a:outerShdw>
                </a:effectLst>
              </a:rPr>
              <a:t/>
            </a:r>
            <a:br>
              <a:rPr lang="en-US" sz="24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How will you know (assess) that students have mastered the skill? </a:t>
            </a:r>
            <a:br>
              <a:rPr lang="en-US" sz="3600" b="1" dirty="0" smtClean="0">
                <a:effectLst>
                  <a:outerShdw blurRad="38100" dist="38100" dir="2700000" algn="tl">
                    <a:srgbClr val="FFFFFF"/>
                  </a:outerShdw>
                </a:effectLst>
              </a:rPr>
            </a:br>
            <a:r>
              <a:rPr lang="en-US" sz="2400" b="1" dirty="0" smtClean="0">
                <a:effectLst>
                  <a:outerShdw blurRad="38100" dist="38100" dir="2700000" algn="tl">
                    <a:srgbClr val="FFFFFF"/>
                  </a:outerShdw>
                </a:effectLst>
              </a:rPr>
              <a:t/>
            </a:r>
            <a:br>
              <a:rPr lang="en-US" sz="24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You are not alone!  See: </a:t>
            </a:r>
            <a:r>
              <a:rPr lang="en-US" sz="2800" b="1" dirty="0" smtClean="0">
                <a:effectLst>
                  <a:outerShdw blurRad="38100" dist="38100" dir="2700000" algn="tl">
                    <a:srgbClr val="FFFFFF"/>
                  </a:outerShdw>
                </a:effectLst>
                <a:hlinkClick r:id="rId2"/>
              </a:rPr>
              <a:t>http://serc.carleton.edu/quantskills/index.html</a:t>
            </a:r>
            <a:r>
              <a:rPr lang="en-US" sz="2800" b="1" dirty="0" smtClean="0">
                <a:effectLst>
                  <a:outerShdw blurRad="38100" dist="38100" dir="2700000" algn="tl">
                    <a:srgbClr val="FFFFFF"/>
                  </a:outerShdw>
                </a:effectLst>
              </a:rPr>
              <a:t> </a:t>
            </a:r>
            <a:endParaRPr lang="en-US" sz="2800" b="1" dirty="0" smtClean="0">
              <a:solidFill>
                <a:schemeClr val="tx1"/>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2" name="Rectangle 2"/>
          <p:cNvSpPr>
            <a:spLocks noGrp="1" noRot="1" noChangeArrowheads="1"/>
          </p:cNvSpPr>
          <p:nvPr>
            <p:ph type="title" idx="4294967295"/>
          </p:nvPr>
        </p:nvSpPr>
        <p:spPr>
          <a:xfrm>
            <a:off x="0" y="381000"/>
            <a:ext cx="9144000" cy="6248400"/>
          </a:xfrm>
        </p:spPr>
        <p:txBody>
          <a:bodyPr/>
          <a:lstStyle/>
          <a:p>
            <a:pPr marL="742950" indent="-742950" algn="l" eaLnBrk="1" hangingPunct="1">
              <a:defRPr/>
            </a:pPr>
            <a:r>
              <a:rPr lang="en-US" b="1" dirty="0" smtClean="0">
                <a:effectLst>
                  <a:outerShdw blurRad="38100" dist="38100" dir="2700000" algn="tl">
                    <a:srgbClr val="FFFFFF"/>
                  </a:outerShdw>
                </a:effectLst>
              </a:rPr>
              <a:t>CO2 </a:t>
            </a:r>
            <a:r>
              <a:rPr lang="en-US" b="1" dirty="0" smtClean="0">
                <a:effectLst>
                  <a:outerShdw blurRad="38100" dist="38100" dir="2700000" algn="tl">
                    <a:srgbClr val="FFFFFF"/>
                  </a:outerShdw>
                </a:effectLst>
              </a:rPr>
              <a:t>Exercise …</a:t>
            </a: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2400" b="1" dirty="0" smtClean="0">
                <a:effectLst>
                  <a:outerShdw blurRad="38100" dist="38100" dir="2700000" algn="tl">
                    <a:srgbClr val="FFFFFF"/>
                  </a:outerShdw>
                </a:effectLst>
              </a:rPr>
              <a:t/>
            </a:r>
            <a:br>
              <a:rPr lang="en-US" sz="24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You will work in pairs on this activity to plot monthly Mauna Loa CO2 data from 2003 to 2009.  </a:t>
            </a:r>
            <a:br>
              <a:rPr lang="en-US" sz="3600" b="1" dirty="0" smtClean="0">
                <a:effectLst>
                  <a:outerShdw blurRad="38100" dist="38100" dir="2700000" algn="tl">
                    <a:srgbClr val="FFFFFF"/>
                  </a:outerShdw>
                </a:effectLst>
              </a:rPr>
            </a:br>
            <a:r>
              <a:rPr lang="en-US" sz="2400" b="1" dirty="0" smtClean="0">
                <a:effectLst>
                  <a:outerShdw blurRad="38100" dist="38100" dir="2700000" algn="tl">
                    <a:srgbClr val="FFFFFF"/>
                  </a:outerShdw>
                </a:effectLst>
              </a:rPr>
              <a:t/>
            </a:r>
            <a:br>
              <a:rPr lang="en-US" sz="24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Please turn to </a:t>
            </a:r>
            <a:r>
              <a:rPr lang="en-US" sz="3600" b="1" dirty="0" smtClean="0">
                <a:effectLst>
                  <a:outerShdw blurRad="38100" dist="38100" dir="2700000" algn="tl">
                    <a:srgbClr val="FFFFFF"/>
                  </a:outerShdw>
                </a:effectLst>
              </a:rPr>
              <a:t>the copy of the exercise in </a:t>
            </a:r>
            <a:r>
              <a:rPr lang="en-US" sz="3600" b="1" dirty="0" smtClean="0">
                <a:effectLst>
                  <a:outerShdw blurRad="38100" dist="38100" dir="2700000" algn="tl">
                    <a:srgbClr val="FFFFFF"/>
                  </a:outerShdw>
                </a:effectLst>
              </a:rPr>
              <a:t>your </a:t>
            </a:r>
            <a:r>
              <a:rPr lang="en-US" sz="3600" b="1" dirty="0" smtClean="0">
                <a:effectLst>
                  <a:outerShdw blurRad="38100" dist="38100" dir="2700000" algn="tl">
                    <a:srgbClr val="FFFFFF"/>
                  </a:outerShdw>
                </a:effectLst>
              </a:rPr>
              <a:t>Notebook (page ___). </a:t>
            </a: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2400" b="1" dirty="0" smtClean="0">
                <a:effectLst>
                  <a:outerShdw blurRad="38100" dist="38100" dir="2700000" algn="tl">
                    <a:srgbClr val="FFFFFF"/>
                  </a:outerShdw>
                </a:effectLst>
              </a:rPr>
              <a:t/>
            </a:r>
            <a:br>
              <a:rPr lang="en-US" sz="24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This </a:t>
            </a:r>
            <a:r>
              <a:rPr lang="en-US" sz="3600" b="1" dirty="0" smtClean="0">
                <a:effectLst>
                  <a:outerShdw blurRad="38100" dist="38100" dir="2700000" algn="tl">
                    <a:srgbClr val="FFFFFF"/>
                  </a:outerShdw>
                </a:effectLst>
              </a:rPr>
              <a:t>assignment is </a:t>
            </a:r>
            <a:r>
              <a:rPr lang="en-US" sz="3600" b="1" dirty="0" smtClean="0">
                <a:effectLst>
                  <a:outerShdw blurRad="38100" dist="38100" dir="2700000" algn="tl">
                    <a:srgbClr val="FFFFFF"/>
                  </a:outerShdw>
                </a:effectLst>
              </a:rPr>
              <a:t>available electronically at</a:t>
            </a:r>
            <a:r>
              <a:rPr lang="en-US" sz="3600" b="1" dirty="0" smtClean="0">
                <a:effectLst>
                  <a:outerShdw blurRad="38100" dist="38100" dir="2700000" algn="tl">
                    <a:srgbClr val="FFFFFF"/>
                  </a:outerShdw>
                </a:effectLst>
              </a:rPr>
              <a:t>:  </a:t>
            </a:r>
            <a:r>
              <a:rPr lang="en-US" sz="2200" b="1" dirty="0" smtClean="0">
                <a:effectLst>
                  <a:outerShdw blurRad="38100" dist="38100" dir="2700000" algn="tl">
                    <a:srgbClr val="FFFFFF"/>
                  </a:outerShdw>
                </a:effectLst>
                <a:hlinkClick r:id="rId2"/>
              </a:rPr>
              <a:t>http://serc.carleton.edu/introgeo/interactive/examples/co2.html</a:t>
            </a:r>
            <a:r>
              <a:rPr lang="en-US" sz="2200" b="1" dirty="0" smtClean="0">
                <a:effectLst>
                  <a:outerShdw blurRad="38100" dist="38100" dir="2700000" algn="tl">
                    <a:srgbClr val="FFFFFF"/>
                  </a:outerShdw>
                </a:effectLst>
              </a:rPr>
              <a:t> </a:t>
            </a:r>
            <a:endParaRPr lang="en-US" sz="2200" b="1" dirty="0" smtClean="0">
              <a:solidFill>
                <a:schemeClr val="tx1"/>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noGrp="1"/>
          </p:cNvGraphicFramePr>
          <p:nvPr/>
        </p:nvGraphicFramePr>
        <p:xfrm>
          <a:off x="285750" y="514350"/>
          <a:ext cx="8572500" cy="58293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nvGraphicFramePr>
        <p:xfrm>
          <a:off x="285750" y="514350"/>
          <a:ext cx="8572500" cy="58293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noGrp="1"/>
          </p:cNvGraphicFramePr>
          <p:nvPr/>
        </p:nvGraphicFramePr>
        <p:xfrm>
          <a:off x="285750" y="514350"/>
          <a:ext cx="8572500" cy="58293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nvGraphicFramePr>
        <p:xfrm>
          <a:off x="285750" y="514350"/>
          <a:ext cx="8572500" cy="58293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nvGraphicFramePr>
        <p:xfrm>
          <a:off x="285750" y="514350"/>
          <a:ext cx="8572500" cy="58293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2" name="Rectangle 2"/>
          <p:cNvSpPr>
            <a:spLocks noGrp="1" noRot="1" noChangeArrowheads="1"/>
          </p:cNvSpPr>
          <p:nvPr>
            <p:ph type="title" idx="4294967295"/>
          </p:nvPr>
        </p:nvSpPr>
        <p:spPr>
          <a:xfrm>
            <a:off x="0" y="381000"/>
            <a:ext cx="9144000" cy="6248400"/>
          </a:xfrm>
        </p:spPr>
        <p:txBody>
          <a:bodyPr/>
          <a:lstStyle/>
          <a:p>
            <a:pPr marL="742950" indent="-742950" algn="l" eaLnBrk="1" hangingPunct="1">
              <a:defRPr/>
            </a:pPr>
            <a:r>
              <a:rPr lang="en-US" sz="3600" b="1" dirty="0" smtClean="0">
                <a:effectLst>
                  <a:outerShdw blurRad="38100" dist="38100" dir="2700000" algn="tl">
                    <a:srgbClr val="FFFFFF"/>
                  </a:outerShdw>
                </a:effectLst>
              </a:rPr>
              <a:t>Briefly, other examples:</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Geologic Time Line</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Significant Figures</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Your examples …</a:t>
            </a:r>
            <a:endParaRPr lang="en-US" sz="3000" b="1" dirty="0" smtClean="0">
              <a:solidFill>
                <a:schemeClr val="tx1"/>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2" name="Rectangle 2"/>
          <p:cNvSpPr>
            <a:spLocks noGrp="1" noRot="1" noChangeArrowheads="1"/>
          </p:cNvSpPr>
          <p:nvPr>
            <p:ph type="title" idx="4294967295"/>
          </p:nvPr>
        </p:nvSpPr>
        <p:spPr>
          <a:xfrm>
            <a:off x="0" y="381000"/>
            <a:ext cx="8763000" cy="6248400"/>
          </a:xfrm>
        </p:spPr>
        <p:txBody>
          <a:bodyPr/>
          <a:lstStyle/>
          <a:p>
            <a:pPr marL="742950" indent="-742950" algn="l" eaLnBrk="1" hangingPunct="1">
              <a:defRPr/>
            </a:pPr>
            <a:r>
              <a:rPr lang="en-US" b="1" dirty="0" smtClean="0">
                <a:effectLst>
                  <a:outerShdw blurRad="38100" dist="38100" dir="2700000" algn="tl">
                    <a:srgbClr val="FFFFFF"/>
                  </a:outerShdw>
                </a:effectLst>
              </a:rPr>
              <a:t>Creating your own activity</a:t>
            </a: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Please think about a quantitative literacy skill you want your students to have.</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
            </a:r>
            <a:br>
              <a:rPr lang="en-US" sz="3600" b="1" dirty="0" smtClean="0">
                <a:effectLst>
                  <a:outerShdw blurRad="38100" dist="38100" dir="2700000" algn="tl">
                    <a:srgbClr val="FFFFFF"/>
                  </a:outerShdw>
                </a:effectLst>
              </a:rPr>
            </a:br>
            <a:r>
              <a:rPr lang="en-US" sz="3600" b="1" dirty="0" smtClean="0">
                <a:effectLst>
                  <a:outerShdw blurRad="38100" dist="38100" dir="2700000" algn="tl">
                    <a:srgbClr val="FFFFFF"/>
                  </a:outerShdw>
                </a:effectLst>
              </a:rPr>
              <a:t>Think of, and write down, the basics of an activity/exercise where students would have the opportunity to practice this skill.</a:t>
            </a:r>
            <a:endParaRPr lang="en-US" sz="3000" b="1" dirty="0" smtClean="0">
              <a:solidFill>
                <a:schemeClr val="tx1"/>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559</TotalTime>
  <Words>99</Words>
  <Application>Microsoft Office PowerPoint</Application>
  <PresentationFormat>On-screen Show (4:3)</PresentationFormat>
  <Paragraphs>16</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Book Antiqua</vt:lpstr>
      <vt:lpstr>Arial</vt:lpstr>
      <vt:lpstr>Default Design</vt:lpstr>
      <vt:lpstr>Classroom Activities that Help Build Quantitative Literacy Skills   Randy Richardson  University of Arizona Session 2: 1:30-2:20pm    13 June 2011  Please take the Math Pre-Test in your Notebook (page ____).</vt:lpstr>
      <vt:lpstr>CO2 Exercise …  You will work in pairs on this activity to plot monthly Mauna Loa CO2 data from 2003 to 2009.    Please turn to the copy of the exercise in your Notebook (page ___).   This assignment is available electronically at:  http://serc.carleton.edu/introgeo/interactive/examples/co2.html </vt:lpstr>
      <vt:lpstr>PowerPoint Presentation</vt:lpstr>
      <vt:lpstr>PowerPoint Presentation</vt:lpstr>
      <vt:lpstr>PowerPoint Presentation</vt:lpstr>
      <vt:lpstr>PowerPoint Presentation</vt:lpstr>
      <vt:lpstr>PowerPoint Presentation</vt:lpstr>
      <vt:lpstr>Briefly, other examples:  Geologic Time Line  Significant Figures  Your examples …</vt:lpstr>
      <vt:lpstr>Creating your own activity  Please think about a quantitative literacy skill you want your students to have.  Think of, and write down, the basics of an activity/exercise where students would have the opportunity to practice this skill.</vt:lpstr>
      <vt:lpstr>Creating your own activity, con’t  Share your exercise with the person next to you, and get feedback. </vt:lpstr>
      <vt:lpstr>Concluding Thoughts …  Identify the quantitative literacy skills you want your students to have.  Give the students opportunity to practice this skill.  How will you know (assess) that students have mastered the skill?   You are not alone!  See: http://serc.carleton.edu/quantskills/index.html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Katryn Wiese</dc:creator>
  <cp:lastModifiedBy>rmr</cp:lastModifiedBy>
  <cp:revision>166</cp:revision>
  <dcterms:created xsi:type="dcterms:W3CDTF">2007-05-24T18:05:45Z</dcterms:created>
  <dcterms:modified xsi:type="dcterms:W3CDTF">2011-05-25T04:04:03Z</dcterms:modified>
</cp:coreProperties>
</file>