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354" r:id="rId3"/>
    <p:sldId id="343" r:id="rId4"/>
    <p:sldId id="350" r:id="rId5"/>
    <p:sldId id="351" r:id="rId6"/>
    <p:sldId id="352" r:id="rId7"/>
    <p:sldId id="335" r:id="rId8"/>
    <p:sldId id="337" r:id="rId9"/>
    <p:sldId id="338" r:id="rId10"/>
    <p:sldId id="336" r:id="rId11"/>
    <p:sldId id="346" r:id="rId12"/>
    <p:sldId id="353" r:id="rId13"/>
    <p:sldId id="345" r:id="rId14"/>
    <p:sldId id="355" r:id="rId15"/>
    <p:sldId id="341" r:id="rId16"/>
    <p:sldId id="34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99"/>
    <a:srgbClr val="66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9" autoAdjust="0"/>
  </p:normalViewPr>
  <p:slideViewPr>
    <p:cSldViewPr>
      <p:cViewPr>
        <p:scale>
          <a:sx n="95" d="100"/>
          <a:sy n="95" d="100"/>
        </p:scale>
        <p:origin x="-1998" y="-174"/>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0651EE-493D-44A3-9F50-E6BA1BF3C50F}" type="slidenum">
              <a:rPr lang="en-US"/>
              <a:pPr/>
              <a:t>‹#›</a:t>
            </a:fld>
            <a:endParaRPr lang="en-US"/>
          </a:p>
        </p:txBody>
      </p:sp>
    </p:spTree>
    <p:extLst>
      <p:ext uri="{BB962C8B-B14F-4D97-AF65-F5344CB8AC3E}">
        <p14:creationId xmlns:p14="http://schemas.microsoft.com/office/powerpoint/2010/main" val="98880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B580147-769D-466C-BD5B-EE3C6AE745F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B6EFF81-DE17-4279-BE2D-A299DC166A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91D761-AF52-4BC2-AFA8-46EDE9C4E57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1844307-EA06-48D1-9EA0-D00FC9162A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4E53BC1-28C0-4E02-BF32-68009276287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E90AC50-ABD1-4216-9649-B2F8384A4B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41310FE-C8CA-473A-9D6B-51E1802538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C2BF33B-2344-446C-93C4-C77DA24D551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2903DD2-638F-4068-AA44-E4EE17AC0E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4E441C5-430E-4511-B878-49A0EA559B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76DEEB1-6A2F-42EC-B3DA-4A7E5B4802B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7F5666-4E51-4326-9B5B-35666AF7BD3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9861F4-3678-4ED1-B079-EC607D912E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fontAlgn="base">
        <a:spcBef>
          <a:spcPct val="0"/>
        </a:spcBef>
        <a:spcAft>
          <a:spcPct val="0"/>
        </a:spcAft>
        <a:defRPr sz="4400">
          <a:solidFill>
            <a:schemeClr val="tx2"/>
          </a:solidFill>
          <a:latin typeface="Book Antiqua" pitchFamily="18" charset="0"/>
        </a:defRPr>
      </a:lvl6pPr>
      <a:lvl7pPr marL="914400" algn="ctr" rtl="0" fontAlgn="base">
        <a:spcBef>
          <a:spcPct val="0"/>
        </a:spcBef>
        <a:spcAft>
          <a:spcPct val="0"/>
        </a:spcAft>
        <a:defRPr sz="4400">
          <a:solidFill>
            <a:schemeClr val="tx2"/>
          </a:solidFill>
          <a:latin typeface="Book Antiqua" pitchFamily="18" charset="0"/>
        </a:defRPr>
      </a:lvl7pPr>
      <a:lvl8pPr marL="1371600" algn="ctr" rtl="0" fontAlgn="base">
        <a:spcBef>
          <a:spcPct val="0"/>
        </a:spcBef>
        <a:spcAft>
          <a:spcPct val="0"/>
        </a:spcAft>
        <a:defRPr sz="4400">
          <a:solidFill>
            <a:schemeClr val="tx2"/>
          </a:solidFill>
          <a:latin typeface="Book Antiqua" pitchFamily="18" charset="0"/>
        </a:defRPr>
      </a:lvl8pPr>
      <a:lvl9pPr marL="1828800" algn="ctr" rtl="0" fontAlgn="base">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rc.carleton.edu/" TargetMode="External"/><Relationship Id="rId2" Type="http://schemas.openxmlformats.org/officeDocument/2006/relationships/hyperlink" Target="http://serc.carleton.edu/introgeo/interactive/index.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rc.carleton.edu/introgeo/interactive/index.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Rot="1" noChangeArrowheads="1"/>
          </p:cNvSpPr>
          <p:nvPr>
            <p:ph type="title" idx="4294967295"/>
          </p:nvPr>
        </p:nvSpPr>
        <p:spPr>
          <a:xfrm>
            <a:off x="304800" y="609600"/>
            <a:ext cx="8839200" cy="5867400"/>
          </a:xfrm>
        </p:spPr>
        <p:txBody>
          <a:bodyPr/>
          <a:lstStyle/>
          <a:p>
            <a:pPr eaLnBrk="1" hangingPunct="1"/>
            <a:r>
              <a:rPr lang="en-US" b="1" dirty="0" smtClean="0">
                <a:effectLst>
                  <a:outerShdw blurRad="38100" dist="38100" dir="2700000" algn="tl">
                    <a:srgbClr val="FFFFFF"/>
                  </a:outerShdw>
                </a:effectLst>
              </a:rPr>
              <a:t>Engaging Students in Large General Education </a:t>
            </a:r>
            <a:r>
              <a:rPr lang="en-US" b="1" dirty="0" smtClean="0">
                <a:effectLst>
                  <a:outerShdw blurRad="38100" dist="38100" dir="2700000" algn="tl">
                    <a:srgbClr val="FFFFFF"/>
                  </a:outerShdw>
                </a:effectLst>
              </a:rPr>
              <a:t>Courses</a:t>
            </a:r>
            <a:r>
              <a:rPr lang="en-US" b="1" dirty="0" smtClean="0">
                <a:effectLst>
                  <a:outerShdw blurRad="38100" dist="38100" dir="2700000" algn="tl">
                    <a:srgbClr val="FFFFFF"/>
                  </a:outerShdw>
                </a:effectLst>
              </a:rPr>
              <a:t/>
            </a:r>
            <a:br>
              <a:rPr lang="en-US" b="1" dirty="0" smtClean="0">
                <a:effectLst>
                  <a:outerShdw blurRad="38100" dist="38100" dir="2700000" algn="tl">
                    <a:srgbClr val="FFFFFF"/>
                  </a:outerShdw>
                </a:effectLst>
              </a:rPr>
            </a:br>
            <a:r>
              <a:rPr lang="en-US" sz="2800" b="1" dirty="0" smtClean="0">
                <a:effectLst>
                  <a:outerShdw blurRad="38100" dist="38100" dir="2700000" algn="tl">
                    <a:srgbClr val="FFFFFF"/>
                  </a:outerShdw>
                </a:effectLst>
              </a:rPr>
              <a:t> </a:t>
            </a:r>
            <a:r>
              <a:rPr lang="en-US" sz="3600" b="1" dirty="0" smtClean="0">
                <a:effectLst>
                  <a:outerShdw blurRad="38100" dist="38100" dir="2700000" algn="tl">
                    <a:srgbClr val="FFFFFF"/>
                  </a:outerShdw>
                </a:effectLst>
              </a:rPr>
              <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Randy Richardson, Univ. </a:t>
            </a:r>
            <a:r>
              <a:rPr lang="en-US" sz="3600" b="1" dirty="0" smtClean="0">
                <a:effectLst>
                  <a:outerShdw blurRad="38100" dist="38100" dir="2700000" algn="tl">
                    <a:srgbClr val="FFFFFF"/>
                  </a:outerShdw>
                </a:effectLst>
              </a:rPr>
              <a:t>Arizona</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Michael </a:t>
            </a:r>
            <a:r>
              <a:rPr lang="en-US" sz="3600" b="1" dirty="0" err="1" smtClean="0">
                <a:effectLst>
                  <a:outerShdw blurRad="38100" dist="38100" dir="2700000" algn="tl">
                    <a:srgbClr val="FFFFFF"/>
                  </a:outerShdw>
                </a:effectLst>
              </a:rPr>
              <a:t>Wysession</a:t>
            </a:r>
            <a:r>
              <a:rPr lang="en-US" sz="3600" b="1" dirty="0" smtClean="0">
                <a:effectLst>
                  <a:outerShdw blurRad="38100" dist="38100" dir="2700000" algn="tl">
                    <a:srgbClr val="FFFFFF"/>
                  </a:outerShdw>
                </a:effectLst>
              </a:rPr>
              <a:t>, Washington Univ.</a:t>
            </a:r>
            <a:r>
              <a:rPr lang="en-US" b="1" dirty="0" smtClean="0">
                <a:effectLst>
                  <a:outerShdw blurRad="38100" dist="38100" dir="2700000" algn="tl">
                    <a:srgbClr val="FFFFFF"/>
                  </a:outerShdw>
                </a:effectLst>
              </a:rPr>
              <a:t/>
            </a:r>
            <a:br>
              <a:rPr lang="en-US" b="1" dirty="0" smtClean="0">
                <a:effectLst>
                  <a:outerShdw blurRad="38100" dist="38100" dir="2700000" algn="tl">
                    <a:srgbClr val="FFFFFF"/>
                  </a:outerShdw>
                </a:effectLst>
              </a:rPr>
            </a:br>
            <a:r>
              <a:rPr lang="en-US" b="1" dirty="0" smtClean="0">
                <a:effectLst>
                  <a:outerShdw blurRad="38100" dist="38100" dir="2700000" algn="tl">
                    <a:srgbClr val="FFFFFF"/>
                  </a:outerShdw>
                </a:effectLst>
              </a:rPr>
              <a:t/>
            </a:r>
            <a:br>
              <a:rPr lang="en-US"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Early Career Workshop</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13 </a:t>
            </a:r>
            <a:r>
              <a:rPr lang="en-US" sz="3600" b="1" dirty="0" smtClean="0">
                <a:effectLst>
                  <a:outerShdw blurRad="38100" dist="38100" dir="2700000" algn="tl">
                    <a:srgbClr val="FFFFFF"/>
                  </a:outerShdw>
                </a:effectLst>
              </a:rPr>
              <a:t>June </a:t>
            </a:r>
            <a:r>
              <a:rPr lang="en-US" sz="3600" b="1" dirty="0" smtClean="0">
                <a:effectLst>
                  <a:outerShdw blurRad="38100" dist="38100" dir="2700000" algn="tl">
                    <a:srgbClr val="FFFFFF"/>
                  </a:outerShdw>
                </a:effectLst>
              </a:rPr>
              <a:t>2011</a:t>
            </a:r>
            <a:r>
              <a:rPr lang="en-US" sz="3600" b="1" dirty="0" smtClean="0">
                <a:effectLst>
                  <a:outerShdw blurRad="38100" dist="38100" dir="2700000" algn="tl">
                    <a:srgbClr val="FFFFFF"/>
                  </a:outerShdw>
                </a:effectLst>
              </a:rPr>
              <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College of William and 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chemeClr val="accent2"/>
                </a:solidFill>
                <a:latin typeface="Comic Sans MS" pitchFamily="66" charset="0"/>
              </a:rPr>
              <a:t>Plate Tectonics Conceptest</a:t>
            </a:r>
          </a:p>
        </p:txBody>
      </p:sp>
      <p:sp>
        <p:nvSpPr>
          <p:cNvPr id="10243" name="Text Box 3"/>
          <p:cNvSpPr txBox="1">
            <a:spLocks noChangeArrowheads="1"/>
          </p:cNvSpPr>
          <p:nvPr/>
        </p:nvSpPr>
        <p:spPr bwMode="auto">
          <a:xfrm>
            <a:off x="6096000" y="6537325"/>
            <a:ext cx="2971800" cy="244475"/>
          </a:xfrm>
          <a:prstGeom prst="rect">
            <a:avLst/>
          </a:prstGeom>
          <a:noFill/>
          <a:ln w="9525">
            <a:noFill/>
            <a:miter lim="800000"/>
            <a:headEnd/>
            <a:tailEnd/>
          </a:ln>
        </p:spPr>
        <p:txBody>
          <a:bodyPr>
            <a:spAutoFit/>
          </a:bodyPr>
          <a:lstStyle/>
          <a:p>
            <a:pPr algn="r">
              <a:spcBef>
                <a:spcPct val="50000"/>
              </a:spcBef>
            </a:pPr>
            <a:r>
              <a:rPr lang="en-US" sz="1000">
                <a:solidFill>
                  <a:schemeClr val="accent2"/>
                </a:solidFill>
                <a:latin typeface="Arial" charset="0"/>
              </a:rPr>
              <a:t>The Good Earth/Chapter 4: Plate Tectonics</a:t>
            </a:r>
          </a:p>
        </p:txBody>
      </p:sp>
      <p:sp>
        <p:nvSpPr>
          <p:cNvPr id="10244" name="Rectangle 4"/>
          <p:cNvSpPr>
            <a:spLocks noChangeArrowheads="1"/>
          </p:cNvSpPr>
          <p:nvPr/>
        </p:nvSpPr>
        <p:spPr bwMode="auto">
          <a:xfrm>
            <a:off x="1524000" y="2124075"/>
            <a:ext cx="6248400" cy="3400425"/>
          </a:xfrm>
          <a:prstGeom prst="rect">
            <a:avLst/>
          </a:prstGeom>
          <a:noFill/>
          <a:ln w="9525">
            <a:noFill/>
            <a:miter lim="800000"/>
            <a:headEnd/>
            <a:tailEnd/>
          </a:ln>
        </p:spPr>
        <p:txBody>
          <a:bodyPr anchor="ctr">
            <a:spAutoFit/>
          </a:bodyPr>
          <a:lstStyle/>
          <a:p>
            <a:pPr marL="568325" indent="-568325">
              <a:spcBef>
                <a:spcPct val="25000"/>
              </a:spcBef>
              <a:buClr>
                <a:srgbClr val="0033CC"/>
              </a:buClr>
              <a:buSzPct val="115000"/>
              <a:buFontTx/>
              <a:buAutoNum type="alphaUcPeriod"/>
              <a:tabLst>
                <a:tab pos="457200" algn="r"/>
                <a:tab pos="2743200" algn="ctr"/>
                <a:tab pos="5486400" algn="r"/>
              </a:tabLst>
            </a:pPr>
            <a:r>
              <a:rPr lang="en-US" sz="2800">
                <a:latin typeface="Arial" charset="0"/>
              </a:rPr>
              <a:t>at the edges of the continents</a:t>
            </a:r>
          </a:p>
          <a:p>
            <a:pPr marL="568325" indent="-568325">
              <a:spcBef>
                <a:spcPct val="25000"/>
              </a:spcBef>
              <a:buClr>
                <a:srgbClr val="0033CC"/>
              </a:buClr>
              <a:buSzPct val="115000"/>
              <a:buFontTx/>
              <a:buAutoNum type="alphaUcPeriod"/>
              <a:tabLst>
                <a:tab pos="457200" algn="r"/>
                <a:tab pos="2743200" algn="ctr"/>
                <a:tab pos="5486400" algn="r"/>
              </a:tabLst>
            </a:pPr>
            <a:r>
              <a:rPr lang="en-US" sz="2800">
                <a:latin typeface="Arial" charset="0"/>
              </a:rPr>
              <a:t>at places where seafloor is returned to the mantle (subduction zones)</a:t>
            </a:r>
          </a:p>
          <a:p>
            <a:pPr marL="568325" indent="-568325">
              <a:spcBef>
                <a:spcPct val="25000"/>
              </a:spcBef>
              <a:buClr>
                <a:srgbClr val="0033CC"/>
              </a:buClr>
              <a:buSzPct val="115000"/>
              <a:buFontTx/>
              <a:buAutoNum type="alphaUcPeriod"/>
              <a:tabLst>
                <a:tab pos="457200" algn="r"/>
                <a:tab pos="2743200" algn="ctr"/>
                <a:tab pos="5486400" algn="r"/>
              </a:tabLst>
            </a:pPr>
            <a:r>
              <a:rPr lang="en-US" sz="2800">
                <a:latin typeface="Arial" charset="0"/>
              </a:rPr>
              <a:t>in the abyssal plain portion of the seafloor</a:t>
            </a:r>
          </a:p>
          <a:p>
            <a:pPr marL="568325" indent="-568325">
              <a:spcBef>
                <a:spcPct val="25000"/>
              </a:spcBef>
              <a:buClr>
                <a:srgbClr val="0033CC"/>
              </a:buClr>
              <a:buSzPct val="115000"/>
              <a:buFontTx/>
              <a:buAutoNum type="alphaUcPeriod"/>
              <a:tabLst>
                <a:tab pos="457200" algn="r"/>
                <a:tab pos="2743200" algn="ctr"/>
                <a:tab pos="5486400" algn="r"/>
              </a:tabLst>
            </a:pPr>
            <a:r>
              <a:rPr lang="en-US" sz="2800">
                <a:latin typeface="Arial" charset="0"/>
              </a:rPr>
              <a:t>at mid-ocean ridges</a:t>
            </a:r>
          </a:p>
        </p:txBody>
      </p:sp>
      <p:sp>
        <p:nvSpPr>
          <p:cNvPr id="10245" name="Rectangle 5"/>
          <p:cNvSpPr>
            <a:spLocks noChangeArrowheads="1"/>
          </p:cNvSpPr>
          <p:nvPr/>
        </p:nvSpPr>
        <p:spPr bwMode="auto">
          <a:xfrm>
            <a:off x="1066800" y="1447800"/>
            <a:ext cx="6705600" cy="519113"/>
          </a:xfrm>
          <a:prstGeom prst="rect">
            <a:avLst/>
          </a:prstGeom>
          <a:noFill/>
          <a:ln w="9525">
            <a:noFill/>
            <a:miter lim="800000"/>
            <a:headEnd/>
            <a:tailEnd/>
          </a:ln>
        </p:spPr>
        <p:txBody>
          <a:bodyPr>
            <a:spAutoFit/>
          </a:bodyPr>
          <a:lstStyle/>
          <a:p>
            <a:r>
              <a:rPr lang="en-US" sz="2800">
                <a:solidFill>
                  <a:srgbClr val="660066"/>
                </a:solidFill>
                <a:latin typeface="Arial" charset="0"/>
              </a:rPr>
              <a:t>#6 – The youngest seafloor is found (1pt)</a:t>
            </a:r>
            <a:endParaRPr lang="en-US" sz="2800">
              <a:solidFill>
                <a:srgbClr val="660033"/>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715962"/>
          </a:xfrm>
        </p:spPr>
        <p:txBody>
          <a:bodyPr/>
          <a:lstStyle/>
          <a:p>
            <a:pPr eaLnBrk="1" hangingPunct="1"/>
            <a:r>
              <a:rPr lang="en-US" sz="3200" b="1" smtClean="0">
                <a:solidFill>
                  <a:schemeClr val="accent2"/>
                </a:solidFill>
                <a:latin typeface="Comic Sans MS" pitchFamily="66" charset="0"/>
              </a:rPr>
              <a:t>In-Class Activity 2</a:t>
            </a:r>
          </a:p>
        </p:txBody>
      </p:sp>
      <p:sp>
        <p:nvSpPr>
          <p:cNvPr id="11267" name="Rectangle 4"/>
          <p:cNvSpPr>
            <a:spLocks noChangeArrowheads="1"/>
          </p:cNvSpPr>
          <p:nvPr/>
        </p:nvSpPr>
        <p:spPr bwMode="auto">
          <a:xfrm>
            <a:off x="228600" y="1331327"/>
            <a:ext cx="8610600" cy="4585871"/>
          </a:xfrm>
          <a:prstGeom prst="rect">
            <a:avLst/>
          </a:prstGeom>
          <a:noFill/>
          <a:ln w="9525">
            <a:noFill/>
            <a:miter lim="800000"/>
            <a:headEnd/>
            <a:tailEnd/>
          </a:ln>
        </p:spPr>
        <p:txBody>
          <a:bodyPr anchor="ctr">
            <a:spAutoFit/>
          </a:bodyPr>
          <a:lstStyle/>
          <a:p>
            <a:r>
              <a:rPr lang="en-US" sz="2800" dirty="0" smtClean="0"/>
              <a:t>In a </a:t>
            </a:r>
            <a:r>
              <a:rPr lang="en-US" sz="2800" dirty="0"/>
              <a:t>20 minute </a:t>
            </a:r>
            <a:r>
              <a:rPr lang="en-US" sz="2800" dirty="0" smtClean="0"/>
              <a:t>breakout:</a:t>
            </a:r>
          </a:p>
          <a:p>
            <a:endParaRPr lang="en-US" sz="2400" dirty="0"/>
          </a:p>
          <a:p>
            <a:pPr marL="342900" indent="-342900">
              <a:buFont typeface="Arial" pitchFamily="34" charset="0"/>
              <a:buChar char="•"/>
            </a:pPr>
            <a:r>
              <a:rPr lang="en-US" sz="2400" dirty="0"/>
              <a:t>B</a:t>
            </a:r>
            <a:r>
              <a:rPr lang="en-US" sz="2400" dirty="0" smtClean="0"/>
              <a:t>reak </a:t>
            </a:r>
            <a:r>
              <a:rPr lang="en-US" sz="2400" dirty="0"/>
              <a:t>into groups of 4-5 </a:t>
            </a:r>
            <a:r>
              <a:rPr lang="en-US" sz="2400" dirty="0" smtClean="0"/>
              <a:t>(works </a:t>
            </a:r>
            <a:r>
              <a:rPr lang="en-US" sz="2400" dirty="0"/>
              <a:t>even </a:t>
            </a:r>
            <a:r>
              <a:rPr lang="en-US" sz="2400" dirty="0" smtClean="0"/>
              <a:t>in </a:t>
            </a:r>
            <a:r>
              <a:rPr lang="en-US" sz="2400" dirty="0"/>
              <a:t>auditorium </a:t>
            </a:r>
            <a:r>
              <a:rPr lang="en-US" sz="2400" dirty="0" smtClean="0"/>
              <a:t>seating)</a:t>
            </a:r>
          </a:p>
          <a:p>
            <a:endParaRPr lang="en-US" sz="2400" dirty="0" smtClean="0"/>
          </a:p>
          <a:p>
            <a:pPr marL="342900" indent="-342900">
              <a:buFont typeface="Arial" pitchFamily="34" charset="0"/>
              <a:buChar char="•"/>
            </a:pPr>
            <a:r>
              <a:rPr lang="en-US" sz="2400" dirty="0" smtClean="0"/>
              <a:t>Provide a set </a:t>
            </a:r>
            <a:r>
              <a:rPr lang="en-US" sz="2400" dirty="0"/>
              <a:t>of questions where </a:t>
            </a:r>
            <a:r>
              <a:rPr lang="en-US" sz="2400" dirty="0" smtClean="0"/>
              <a:t>responses </a:t>
            </a:r>
            <a:r>
              <a:rPr lang="en-US" sz="2400" dirty="0"/>
              <a:t>can be quantified </a:t>
            </a:r>
            <a:r>
              <a:rPr lang="en-US" sz="2400" dirty="0" smtClean="0"/>
              <a:t>(</a:t>
            </a:r>
            <a:r>
              <a:rPr lang="en-US" sz="2400" dirty="0"/>
              <a:t>like, on a scale of 1-10, or with a </a:t>
            </a:r>
            <a:r>
              <a:rPr lang="en-US" sz="2400" dirty="0" smtClean="0"/>
              <a:t>list)</a:t>
            </a:r>
          </a:p>
          <a:p>
            <a:endParaRPr lang="en-US" sz="2400" dirty="0"/>
          </a:p>
          <a:p>
            <a:pPr marL="800100" lvl="1" indent="-342900">
              <a:buFont typeface="Arial" pitchFamily="34" charset="0"/>
              <a:buChar char="•"/>
            </a:pPr>
            <a:r>
              <a:rPr lang="en-US" sz="2400" dirty="0" smtClean="0"/>
              <a:t>Example:</a:t>
            </a:r>
            <a:endParaRPr lang="en-US" sz="2400" dirty="0"/>
          </a:p>
          <a:p>
            <a:pPr marL="1257300" lvl="2" indent="-342900">
              <a:buFont typeface="Arial" pitchFamily="34" charset="0"/>
              <a:buChar char="•"/>
            </a:pPr>
            <a:r>
              <a:rPr lang="en-US" sz="2400" dirty="0"/>
              <a:t>R</a:t>
            </a:r>
            <a:r>
              <a:rPr lang="en-US" sz="2400" dirty="0" smtClean="0"/>
              <a:t>ank </a:t>
            </a:r>
            <a:r>
              <a:rPr lang="en-US" sz="2400" dirty="0"/>
              <a:t>which are the most likely to cause civilization to collapse (</a:t>
            </a:r>
            <a:r>
              <a:rPr lang="en-US" sz="2400" dirty="0" err="1"/>
              <a:t>megavolcano</a:t>
            </a:r>
            <a:r>
              <a:rPr lang="en-US" sz="2400" dirty="0"/>
              <a:t>, giant impact, climate change, virus, war, etc.) </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715962"/>
          </a:xfrm>
        </p:spPr>
        <p:txBody>
          <a:bodyPr/>
          <a:lstStyle/>
          <a:p>
            <a:pPr eaLnBrk="1" hangingPunct="1"/>
            <a:r>
              <a:rPr lang="en-US" sz="3200" b="1" smtClean="0">
                <a:solidFill>
                  <a:schemeClr val="accent2"/>
                </a:solidFill>
                <a:latin typeface="Comic Sans MS" pitchFamily="66" charset="0"/>
              </a:rPr>
              <a:t>In-Class Activity 2, continued …</a:t>
            </a:r>
          </a:p>
        </p:txBody>
      </p:sp>
      <p:sp>
        <p:nvSpPr>
          <p:cNvPr id="4" name="Rectangle 4"/>
          <p:cNvSpPr>
            <a:spLocks noChangeArrowheads="1"/>
          </p:cNvSpPr>
          <p:nvPr/>
        </p:nvSpPr>
        <p:spPr bwMode="auto">
          <a:xfrm>
            <a:off x="228600" y="1731437"/>
            <a:ext cx="8610600" cy="3785652"/>
          </a:xfrm>
          <a:prstGeom prst="rect">
            <a:avLst/>
          </a:prstGeom>
          <a:noFill/>
          <a:ln w="9525">
            <a:noFill/>
            <a:miter lim="800000"/>
            <a:headEnd/>
            <a:tailEnd/>
          </a:ln>
        </p:spPr>
        <p:txBody>
          <a:bodyPr anchor="ctr">
            <a:spAutoFit/>
          </a:bodyPr>
          <a:lstStyle/>
          <a:p>
            <a:pPr marL="342900" indent="-342900">
              <a:buFont typeface="Arial" pitchFamily="34" charset="0"/>
              <a:buChar char="•"/>
            </a:pPr>
            <a:r>
              <a:rPr lang="en-US" sz="2400" dirty="0"/>
              <a:t>Each group independently discusses </a:t>
            </a:r>
            <a:r>
              <a:rPr lang="en-US" sz="2400" dirty="0" smtClean="0"/>
              <a:t>the question </a:t>
            </a:r>
            <a:r>
              <a:rPr lang="en-US" sz="2400" dirty="0"/>
              <a:t>and </a:t>
            </a:r>
            <a:r>
              <a:rPr lang="en-US" sz="2400" dirty="0" smtClean="0"/>
              <a:t>negotiates </a:t>
            </a:r>
            <a:r>
              <a:rPr lang="en-US" sz="2400" dirty="0"/>
              <a:t>a group </a:t>
            </a:r>
            <a:r>
              <a:rPr lang="en-US" sz="2400" dirty="0" smtClean="0"/>
              <a:t>answer.</a:t>
            </a:r>
          </a:p>
          <a:p>
            <a:endParaRPr lang="en-US" sz="2400" dirty="0"/>
          </a:p>
          <a:p>
            <a:pPr marL="342900" indent="-342900">
              <a:buFont typeface="Arial" pitchFamily="34" charset="0"/>
              <a:buChar char="•"/>
            </a:pPr>
            <a:r>
              <a:rPr lang="en-US" sz="2400" dirty="0"/>
              <a:t>G</a:t>
            </a:r>
            <a:r>
              <a:rPr lang="en-US" sz="2400" dirty="0" smtClean="0"/>
              <a:t>roups </a:t>
            </a:r>
            <a:r>
              <a:rPr lang="en-US" sz="2400" dirty="0"/>
              <a:t>call out, in turn, their numerical answers. </a:t>
            </a:r>
            <a:endParaRPr lang="en-US" sz="2400" dirty="0" smtClean="0"/>
          </a:p>
          <a:p>
            <a:endParaRPr lang="en-US" sz="2400" dirty="0"/>
          </a:p>
          <a:p>
            <a:pPr marL="800100" lvl="1" indent="-342900">
              <a:buFont typeface="Arial" pitchFamily="34" charset="0"/>
              <a:buChar char="•"/>
            </a:pPr>
            <a:r>
              <a:rPr lang="en-US" sz="2400" dirty="0" smtClean="0"/>
              <a:t>If </a:t>
            </a:r>
            <a:r>
              <a:rPr lang="en-US" sz="2400" dirty="0"/>
              <a:t>two groups are far apart, then I have them explain and debate their reasons. </a:t>
            </a:r>
            <a:endParaRPr lang="en-US" sz="2400" dirty="0" smtClean="0"/>
          </a:p>
          <a:p>
            <a:endParaRPr lang="en-US" sz="2400" dirty="0"/>
          </a:p>
          <a:p>
            <a:pPr marL="342900" indent="-342900">
              <a:buFont typeface="Arial" pitchFamily="34" charset="0"/>
              <a:buChar char="•"/>
            </a:pPr>
            <a:r>
              <a:rPr lang="en-US" sz="2400" dirty="0" smtClean="0"/>
              <a:t>If </a:t>
            </a:r>
            <a:r>
              <a:rPr lang="en-US" sz="2400" dirty="0"/>
              <a:t>there is a definite answer to a question, </a:t>
            </a:r>
            <a:r>
              <a:rPr lang="en-US" sz="2400" dirty="0" smtClean="0"/>
              <a:t>consider making it a contest</a:t>
            </a:r>
            <a:r>
              <a:rPr lang="en-US" sz="2400" dirty="0"/>
              <a:t>, and the winners get some kind of small prize.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457200"/>
            <a:ext cx="8686800" cy="5940088"/>
          </a:xfrm>
          <a:prstGeom prst="rect">
            <a:avLst/>
          </a:prstGeom>
          <a:noFill/>
          <a:ln w="9525">
            <a:noFill/>
            <a:miter lim="800000"/>
            <a:headEnd/>
            <a:tailEnd/>
          </a:ln>
        </p:spPr>
        <p:txBody>
          <a:bodyPr wrap="square">
            <a:spAutoFit/>
          </a:bodyPr>
          <a:lstStyle/>
          <a:p>
            <a:pPr algn="ctr"/>
            <a:r>
              <a:rPr lang="en-US" sz="4400" b="1" u="sng" dirty="0">
                <a:solidFill>
                  <a:schemeClr val="hlink"/>
                </a:solidFill>
              </a:rPr>
              <a:t>Interactive Lectures</a:t>
            </a:r>
            <a:br>
              <a:rPr lang="en-US" sz="4400" b="1" u="sng" dirty="0">
                <a:solidFill>
                  <a:schemeClr val="hlink"/>
                </a:solidFill>
              </a:rPr>
            </a:br>
            <a:r>
              <a:rPr lang="en-US" sz="2400" b="1" i="1" dirty="0"/>
              <a:t>Individual work</a:t>
            </a:r>
          </a:p>
          <a:p>
            <a:pPr algn="ctr"/>
            <a:endParaRPr lang="en-US" sz="2400" b="1" i="1" dirty="0"/>
          </a:p>
          <a:p>
            <a:pPr marL="461963" lvl="2"/>
            <a:r>
              <a:rPr lang="en-US" sz="3200" b="1" dirty="0"/>
              <a:t>Please spend </a:t>
            </a:r>
            <a:r>
              <a:rPr lang="en-US" sz="3200" b="1" dirty="0" smtClean="0"/>
              <a:t>the next few minutes </a:t>
            </a:r>
            <a:r>
              <a:rPr lang="en-US" sz="3200" b="1" dirty="0"/>
              <a:t>on an activity that you’d like to use in your class</a:t>
            </a:r>
            <a:r>
              <a:rPr lang="en-US" sz="3200" b="1" dirty="0" smtClean="0"/>
              <a:t>.</a:t>
            </a:r>
          </a:p>
          <a:p>
            <a:pPr marL="461963" lvl="2"/>
            <a:r>
              <a:rPr lang="en-US" sz="3200" b="1" dirty="0" smtClean="0"/>
              <a:t>  </a:t>
            </a:r>
          </a:p>
          <a:p>
            <a:pPr marL="1371600" lvl="2" indent="-457200">
              <a:buFont typeface="Arial" pitchFamily="34" charset="0"/>
              <a:buChar char="•"/>
            </a:pPr>
            <a:r>
              <a:rPr lang="en-US" sz="3200" b="1" dirty="0" smtClean="0"/>
              <a:t>What </a:t>
            </a:r>
            <a:r>
              <a:rPr lang="en-US" sz="3200" b="1" dirty="0"/>
              <a:t>concept do you want students to better understand? </a:t>
            </a:r>
            <a:endParaRPr lang="en-US" sz="3200" b="1" dirty="0" smtClean="0"/>
          </a:p>
          <a:p>
            <a:pPr lvl="2"/>
            <a:r>
              <a:rPr lang="en-US" sz="3200" b="1" dirty="0" smtClean="0"/>
              <a:t> </a:t>
            </a:r>
          </a:p>
          <a:p>
            <a:pPr marL="1371600" lvl="2" indent="-457200">
              <a:buFont typeface="Arial" pitchFamily="34" charset="0"/>
              <a:buChar char="•"/>
            </a:pPr>
            <a:r>
              <a:rPr lang="en-US" sz="3200" b="1" dirty="0" smtClean="0"/>
              <a:t>How </a:t>
            </a:r>
            <a:r>
              <a:rPr lang="en-US" sz="3200" b="1" dirty="0"/>
              <a:t>will you engage the students</a:t>
            </a:r>
            <a:r>
              <a:rPr lang="en-US" sz="3200" b="1" dirty="0" smtClean="0"/>
              <a:t>?</a:t>
            </a:r>
          </a:p>
          <a:p>
            <a:pPr lvl="2"/>
            <a:endParaRPr lang="en-US" sz="3200" b="1" dirty="0" smtClean="0"/>
          </a:p>
          <a:p>
            <a:pPr marL="1371600" lvl="2" indent="-457200">
              <a:buFont typeface="Arial" pitchFamily="34" charset="0"/>
              <a:buChar char="•"/>
            </a:pPr>
            <a:r>
              <a:rPr lang="en-US" sz="3200" b="1" dirty="0" smtClean="0"/>
              <a:t>How </a:t>
            </a:r>
            <a:r>
              <a:rPr lang="en-US" sz="3200" b="1" dirty="0"/>
              <a:t>will you know it is working?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457200"/>
            <a:ext cx="8305800" cy="3600986"/>
          </a:xfrm>
          <a:prstGeom prst="rect">
            <a:avLst/>
          </a:prstGeom>
          <a:noFill/>
          <a:ln w="9525">
            <a:noFill/>
            <a:miter lim="800000"/>
            <a:headEnd/>
            <a:tailEnd/>
          </a:ln>
        </p:spPr>
        <p:txBody>
          <a:bodyPr>
            <a:spAutoFit/>
          </a:bodyPr>
          <a:lstStyle/>
          <a:p>
            <a:pPr algn="ctr"/>
            <a:r>
              <a:rPr lang="en-US" sz="4400" b="1" u="sng" dirty="0">
                <a:solidFill>
                  <a:schemeClr val="hlink"/>
                </a:solidFill>
              </a:rPr>
              <a:t>Interactive Lectures</a:t>
            </a:r>
            <a:br>
              <a:rPr lang="en-US" sz="4400" b="1" u="sng" dirty="0">
                <a:solidFill>
                  <a:schemeClr val="hlink"/>
                </a:solidFill>
              </a:rPr>
            </a:br>
            <a:r>
              <a:rPr lang="en-US" sz="2400" b="1" i="1" dirty="0" smtClean="0"/>
              <a:t>Group </a:t>
            </a:r>
            <a:r>
              <a:rPr lang="en-US" sz="2400" b="1" i="1" dirty="0"/>
              <a:t>Brainstorm and Sharing</a:t>
            </a:r>
          </a:p>
          <a:p>
            <a:pPr algn="ctr"/>
            <a:endParaRPr lang="en-US" sz="2400" b="1" i="1" dirty="0" smtClean="0"/>
          </a:p>
          <a:p>
            <a:endParaRPr lang="en-US" sz="2800" b="1" dirty="0" smtClean="0"/>
          </a:p>
          <a:p>
            <a:endParaRPr lang="en-US" sz="2800" b="1" dirty="0"/>
          </a:p>
          <a:p>
            <a:r>
              <a:rPr lang="en-US" sz="2800" b="1" dirty="0" smtClean="0"/>
              <a:t>Now </a:t>
            </a:r>
            <a:r>
              <a:rPr lang="en-US" sz="2800" b="1" dirty="0"/>
              <a:t>share your idea with a partner and provide each other with feedback.</a:t>
            </a:r>
          </a:p>
          <a:p>
            <a:pPr algn="ctr"/>
            <a:endParaRPr lang="en-US" sz="2400" b="1" i="1" dirty="0"/>
          </a:p>
        </p:txBody>
      </p:sp>
    </p:spTree>
    <p:extLst>
      <p:ext uri="{BB962C8B-B14F-4D97-AF65-F5344CB8AC3E}">
        <p14:creationId xmlns:p14="http://schemas.microsoft.com/office/powerpoint/2010/main" val="326997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228600"/>
            <a:ext cx="8305800" cy="4185761"/>
          </a:xfrm>
          <a:prstGeom prst="rect">
            <a:avLst/>
          </a:prstGeom>
          <a:noFill/>
          <a:ln w="9525">
            <a:noFill/>
            <a:miter lim="800000"/>
            <a:headEnd/>
            <a:tailEnd/>
          </a:ln>
        </p:spPr>
        <p:txBody>
          <a:bodyPr>
            <a:spAutoFit/>
          </a:bodyPr>
          <a:lstStyle/>
          <a:p>
            <a:pPr algn="ctr"/>
            <a:r>
              <a:rPr lang="en-US" sz="4400" b="1" u="sng" dirty="0">
                <a:solidFill>
                  <a:schemeClr val="hlink"/>
                </a:solidFill>
              </a:rPr>
              <a:t>Interactive Lectures</a:t>
            </a:r>
            <a:br>
              <a:rPr lang="en-US" sz="4400" b="1" u="sng" dirty="0">
                <a:solidFill>
                  <a:schemeClr val="hlink"/>
                </a:solidFill>
              </a:rPr>
            </a:br>
            <a:r>
              <a:rPr lang="en-US" sz="2400" b="1" i="1" dirty="0"/>
              <a:t>Group Brainstorm and Sharing</a:t>
            </a:r>
          </a:p>
          <a:p>
            <a:pPr algn="ctr"/>
            <a:endParaRPr lang="en-US" sz="1400" b="1" i="1" dirty="0"/>
          </a:p>
          <a:p>
            <a:pPr lvl="1">
              <a:buFontTx/>
              <a:buChar char="•"/>
            </a:pPr>
            <a:r>
              <a:rPr lang="en-US" sz="3200" b="1" dirty="0"/>
              <a:t>What are some of the </a:t>
            </a:r>
            <a:r>
              <a:rPr lang="en-US" sz="3200" b="1" u="sng" dirty="0">
                <a:solidFill>
                  <a:srgbClr val="FF0000"/>
                </a:solidFill>
              </a:rPr>
              <a:t>potential problems or concerns</a:t>
            </a:r>
            <a:r>
              <a:rPr lang="en-US" sz="3200" b="1" dirty="0">
                <a:solidFill>
                  <a:srgbClr val="FF0000"/>
                </a:solidFill>
              </a:rPr>
              <a:t> </a:t>
            </a:r>
            <a:r>
              <a:rPr lang="en-US" sz="3200" b="1" dirty="0"/>
              <a:t>you do, or will, face using these and other interactive activities in the classroom</a:t>
            </a:r>
            <a:r>
              <a:rPr lang="en-US" sz="3200" b="1" dirty="0" smtClean="0"/>
              <a:t>?</a:t>
            </a:r>
          </a:p>
          <a:p>
            <a:pPr lvl="1"/>
            <a:endParaRPr lang="en-US" sz="2400" b="1" dirty="0"/>
          </a:p>
          <a:p>
            <a:pPr lvl="1">
              <a:buFontTx/>
              <a:buChar char="•"/>
            </a:pPr>
            <a:r>
              <a:rPr lang="en-US" sz="3200" b="1" dirty="0"/>
              <a:t>How can you </a:t>
            </a:r>
            <a:r>
              <a:rPr lang="en-US" sz="3200" b="1" u="sng" dirty="0">
                <a:solidFill>
                  <a:srgbClr val="0070C0"/>
                </a:solidFill>
              </a:rPr>
              <a:t>overcome</a:t>
            </a:r>
            <a:r>
              <a:rPr lang="en-US" sz="3200" b="1" dirty="0">
                <a:solidFill>
                  <a:srgbClr val="0070C0"/>
                </a:solidFill>
              </a:rPr>
              <a:t> </a:t>
            </a:r>
            <a:r>
              <a:rPr lang="en-US" sz="3200" b="1" dirty="0"/>
              <a:t>them?</a:t>
            </a:r>
          </a:p>
        </p:txBody>
      </p:sp>
      <p:pic>
        <p:nvPicPr>
          <p:cNvPr id="13315" name="Picture 3" descr="652"/>
          <p:cNvPicPr>
            <a:picLocks noChangeAspect="1" noChangeArrowheads="1"/>
          </p:cNvPicPr>
          <p:nvPr/>
        </p:nvPicPr>
        <p:blipFill>
          <a:blip r:embed="rId2" cstate="print"/>
          <a:srcRect l="12500" t="16667" b="33333"/>
          <a:stretch>
            <a:fillRect/>
          </a:stretch>
        </p:blipFill>
        <p:spPr bwMode="auto">
          <a:xfrm>
            <a:off x="1600200" y="4626028"/>
            <a:ext cx="5029200" cy="2155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743200"/>
            <a:ext cx="8458200" cy="3733800"/>
          </a:xfrm>
        </p:spPr>
        <p:txBody>
          <a:bodyPr/>
          <a:lstStyle/>
          <a:p>
            <a:pPr eaLnBrk="1" hangingPunct="1"/>
            <a:r>
              <a:rPr lang="en-US" sz="3600" b="1" smtClean="0"/>
              <a:t>The literature is clear: students learn more when they are actively engaged in their learning.</a:t>
            </a:r>
            <a:br>
              <a:rPr lang="en-US" sz="3600" b="1" smtClean="0"/>
            </a:br>
            <a:r>
              <a:rPr lang="en-US" sz="3600" b="1" smtClean="0"/>
              <a:t/>
            </a:r>
            <a:br>
              <a:rPr lang="en-US" sz="3600" b="1" smtClean="0"/>
            </a:br>
            <a:r>
              <a:rPr lang="en-US" sz="3600" b="1" smtClean="0"/>
              <a:t>Again, look at some of the supporting materials we have provided and visit </a:t>
            </a:r>
            <a:r>
              <a:rPr lang="en-US" sz="2400" b="1" smtClean="0">
                <a:hlinkClick r:id="rId2"/>
              </a:rPr>
              <a:t>http://serc.carleton.edu/introgeo/interactive/index.html</a:t>
            </a:r>
            <a:r>
              <a:rPr lang="en-US" sz="2400" b="1" smtClean="0"/>
              <a:t/>
            </a:r>
            <a:br>
              <a:rPr lang="en-US" sz="2400" b="1" smtClean="0"/>
            </a:br>
            <a:r>
              <a:rPr lang="en-US" sz="2400" b="1" smtClean="0"/>
              <a:t>(or </a:t>
            </a:r>
            <a:r>
              <a:rPr lang="en-US" sz="2400" b="1" smtClean="0">
                <a:hlinkClick r:id="rId3"/>
              </a:rPr>
              <a:t>http://serc.carleton.edu/</a:t>
            </a:r>
            <a:r>
              <a:rPr lang="en-US" sz="2400" b="1" smtClean="0"/>
              <a:t> in general)</a:t>
            </a:r>
          </a:p>
        </p:txBody>
      </p:sp>
      <p:pic>
        <p:nvPicPr>
          <p:cNvPr id="14339" name="Picture 3" descr="lecture1"/>
          <p:cNvPicPr>
            <a:picLocks noGrp="1" noChangeAspect="1" noChangeArrowheads="1"/>
          </p:cNvPicPr>
          <p:nvPr>
            <p:ph idx="1"/>
          </p:nvPr>
        </p:nvPicPr>
        <p:blipFill>
          <a:blip r:embed="rId4" cstate="print"/>
          <a:srcRect/>
          <a:stretch>
            <a:fillRect/>
          </a:stretch>
        </p:blipFill>
        <p:spPr>
          <a:xfrm>
            <a:off x="4724400" y="228600"/>
            <a:ext cx="4127500" cy="2209800"/>
          </a:xfrm>
        </p:spPr>
      </p:pic>
      <p:sp>
        <p:nvSpPr>
          <p:cNvPr id="147460" name="Rectangle 4"/>
          <p:cNvSpPr>
            <a:spLocks noChangeArrowheads="1"/>
          </p:cNvSpPr>
          <p:nvPr/>
        </p:nvSpPr>
        <p:spPr bwMode="auto">
          <a:xfrm>
            <a:off x="1143000" y="1066800"/>
            <a:ext cx="1949450" cy="976313"/>
          </a:xfrm>
          <a:prstGeom prst="rect">
            <a:avLst/>
          </a:prstGeom>
          <a:noFill/>
          <a:ln w="9525">
            <a:noFill/>
            <a:miter lim="800000"/>
            <a:headEnd/>
            <a:tailEnd/>
          </a:ln>
          <a:effectLst/>
        </p:spPr>
        <p:txBody>
          <a:bodyPr wrap="none">
            <a:spAutoFit/>
          </a:bodyPr>
          <a:lstStyle/>
          <a:p>
            <a:pPr eaLnBrk="0" hangingPunct="0"/>
            <a:r>
              <a:rPr lang="en-US" sz="4000" b="1" u="sng">
                <a:solidFill>
                  <a:schemeClr val="hlink"/>
                </a:solidFill>
                <a:effectLst>
                  <a:outerShdw blurRad="38100" dist="38100" dir="2700000" algn="tl">
                    <a:srgbClr val="000000"/>
                  </a:outerShdw>
                </a:effectLst>
              </a:rPr>
              <a:t>Finally</a:t>
            </a:r>
            <a:r>
              <a:rPr lang="en-US" sz="4000" b="1">
                <a:solidFill>
                  <a:schemeClr val="hlink"/>
                </a:solidFill>
                <a:effectLst>
                  <a:outerShdw blurRad="38100" dist="38100" dir="2700000" algn="tl">
                    <a:srgbClr val="000000"/>
                  </a:outerShdw>
                </a:effectLst>
              </a:rPr>
              <a:t>:</a:t>
            </a:r>
            <a:r>
              <a:rPr lang="en-US" b="1">
                <a:solidFill>
                  <a:schemeClr val="hlink"/>
                </a:solidFill>
                <a:effectLst>
                  <a:outerShdw blurRad="38100" dist="38100" dir="2700000" algn="tl">
                    <a:srgbClr val="000000"/>
                  </a:outerShdw>
                </a:effectLst>
              </a:rPr>
              <a:t/>
            </a:r>
            <a:br>
              <a:rPr lang="en-US" b="1">
                <a:solidFill>
                  <a:schemeClr val="hlink"/>
                </a:solidFill>
                <a:effectLst>
                  <a:outerShdw blurRad="38100" dist="38100" dir="2700000" algn="tl">
                    <a:srgbClr val="000000"/>
                  </a:outerShdw>
                </a:effectLst>
              </a:rPr>
            </a:br>
            <a:endParaRPr lang="en-US" b="1">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685800"/>
            <a:ext cx="8382000" cy="5293757"/>
          </a:xfrm>
          <a:prstGeom prst="rect">
            <a:avLst/>
          </a:prstGeom>
          <a:noFill/>
        </p:spPr>
        <p:txBody>
          <a:bodyPr wrap="square" rtlCol="0">
            <a:spAutoFit/>
          </a:bodyPr>
          <a:lstStyle/>
          <a:p>
            <a:r>
              <a:rPr lang="en-US" sz="4000" dirty="0" smtClean="0"/>
              <a:t>Session Outline:</a:t>
            </a:r>
          </a:p>
          <a:p>
            <a:endParaRPr lang="en-US" dirty="0"/>
          </a:p>
          <a:p>
            <a:pPr marL="457200" indent="-457200">
              <a:buFont typeface="Arial" pitchFamily="34" charset="0"/>
              <a:buChar char="•"/>
            </a:pPr>
            <a:r>
              <a:rPr lang="en-US" sz="2800" dirty="0" smtClean="0"/>
              <a:t>Short Intro/Recap: “Interactive Lectures”</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Two Examples:</a:t>
            </a:r>
          </a:p>
          <a:p>
            <a:pPr marL="914400" lvl="1" indent="-457200">
              <a:buFont typeface="Arial" pitchFamily="34" charset="0"/>
              <a:buChar char="•"/>
            </a:pPr>
            <a:r>
              <a:rPr lang="en-US" sz="2800" dirty="0" smtClean="0"/>
              <a:t>Stripes on the Seafloor</a:t>
            </a:r>
          </a:p>
          <a:p>
            <a:pPr marL="914400" lvl="1" indent="-457200">
              <a:buFont typeface="Arial" pitchFamily="34" charset="0"/>
              <a:buChar char="•"/>
            </a:pPr>
            <a:r>
              <a:rPr lang="en-US" sz="2800" dirty="0" smtClean="0"/>
              <a:t>20-Minute Breakouts with Ranked Responses</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Thinking about your own activity …</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Sharing your reactions: what works, what concerns, what experiences …</a:t>
            </a:r>
            <a:endParaRPr lang="en-US" sz="2800" dirty="0"/>
          </a:p>
        </p:txBody>
      </p:sp>
    </p:spTree>
    <p:extLst>
      <p:ext uri="{BB962C8B-B14F-4D97-AF65-F5344CB8AC3E}">
        <p14:creationId xmlns:p14="http://schemas.microsoft.com/office/powerpoint/2010/main" val="166680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277938"/>
            <a:ext cx="9448800" cy="5386090"/>
          </a:xfrm>
          <a:prstGeom prst="rect">
            <a:avLst/>
          </a:prstGeom>
          <a:noFill/>
          <a:ln w="9525">
            <a:noFill/>
            <a:miter lim="800000"/>
            <a:headEnd/>
            <a:tailEnd/>
          </a:ln>
        </p:spPr>
        <p:txBody>
          <a:bodyPr>
            <a:spAutoFit/>
          </a:bodyPr>
          <a:lstStyle/>
          <a:p>
            <a:pPr algn="ctr"/>
            <a:endParaRPr lang="en-US" sz="2400" b="1" i="1" dirty="0"/>
          </a:p>
          <a:p>
            <a:pPr lvl="2">
              <a:buFontTx/>
              <a:buChar char="•"/>
            </a:pPr>
            <a:r>
              <a:rPr lang="en-US" sz="3200" b="1" dirty="0"/>
              <a:t>Think/Pair/Share</a:t>
            </a:r>
          </a:p>
          <a:p>
            <a:pPr lvl="2">
              <a:buFontTx/>
              <a:buChar char="•"/>
            </a:pPr>
            <a:r>
              <a:rPr lang="en-US" sz="3200" b="1" dirty="0"/>
              <a:t>Discussion versus lecture</a:t>
            </a:r>
          </a:p>
          <a:p>
            <a:pPr lvl="2">
              <a:buFontTx/>
              <a:buChar char="•"/>
            </a:pPr>
            <a:r>
              <a:rPr lang="en-US" sz="3200" b="1" dirty="0"/>
              <a:t>Concept Tests</a:t>
            </a:r>
          </a:p>
          <a:p>
            <a:pPr lvl="2">
              <a:buFontTx/>
              <a:buChar char="•"/>
            </a:pPr>
            <a:r>
              <a:rPr lang="en-US" sz="3200" b="1" dirty="0"/>
              <a:t>Question of the day</a:t>
            </a:r>
          </a:p>
          <a:p>
            <a:pPr lvl="2">
              <a:buFontTx/>
              <a:buChar char="•"/>
            </a:pPr>
            <a:r>
              <a:rPr lang="en-US" sz="3200" b="1" dirty="0"/>
              <a:t>Jigsaw activities</a:t>
            </a:r>
          </a:p>
          <a:p>
            <a:pPr lvl="2">
              <a:buFontTx/>
              <a:buChar char="•"/>
            </a:pPr>
            <a:r>
              <a:rPr lang="en-US" sz="3200" b="1" dirty="0"/>
              <a:t>Group activities </a:t>
            </a:r>
          </a:p>
          <a:p>
            <a:pPr lvl="2">
              <a:buFontTx/>
              <a:buChar char="•"/>
            </a:pPr>
            <a:r>
              <a:rPr lang="en-US" sz="3200" b="1" dirty="0"/>
              <a:t>Individual activities</a:t>
            </a:r>
          </a:p>
          <a:p>
            <a:pPr lvl="2">
              <a:buFontTx/>
              <a:buChar char="•"/>
            </a:pPr>
            <a:r>
              <a:rPr lang="en-US" sz="3200" b="1" dirty="0" smtClean="0"/>
              <a:t>Cooperative </a:t>
            </a:r>
            <a:r>
              <a:rPr lang="en-US" sz="3200" b="1" dirty="0" smtClean="0"/>
              <a:t>exams</a:t>
            </a:r>
          </a:p>
          <a:p>
            <a:pPr lvl="2">
              <a:buFontTx/>
              <a:buChar char="•"/>
            </a:pPr>
            <a:r>
              <a:rPr lang="en-US" sz="3200" b="1" dirty="0" smtClean="0"/>
              <a:t>Other …</a:t>
            </a:r>
          </a:p>
          <a:p>
            <a:pPr marL="461963" lvl="2"/>
            <a:r>
              <a:rPr lang="en-US" sz="3200" b="1" dirty="0" smtClean="0"/>
              <a:t>See also: </a:t>
            </a:r>
            <a:r>
              <a:rPr lang="en-US" sz="2200" b="1" dirty="0">
                <a:hlinkClick r:id="rId2"/>
              </a:rPr>
              <a:t>http://serc.carleton.edu/introgeo/interactive/index.html</a:t>
            </a:r>
            <a:r>
              <a:rPr lang="en-US" sz="2400" b="1" dirty="0"/>
              <a:t> </a:t>
            </a:r>
          </a:p>
        </p:txBody>
      </p:sp>
      <p:pic>
        <p:nvPicPr>
          <p:cNvPr id="6147" name="Picture 3" descr="PeopleFitzgerald"/>
          <p:cNvPicPr>
            <a:picLocks noChangeAspect="1" noChangeArrowheads="1"/>
          </p:cNvPicPr>
          <p:nvPr/>
        </p:nvPicPr>
        <p:blipFill>
          <a:blip r:embed="rId3" cstate="print"/>
          <a:srcRect/>
          <a:stretch>
            <a:fillRect/>
          </a:stretch>
        </p:blipFill>
        <p:spPr bwMode="auto">
          <a:xfrm>
            <a:off x="4876800" y="2895600"/>
            <a:ext cx="4038600" cy="2724150"/>
          </a:xfrm>
          <a:prstGeom prst="rect">
            <a:avLst/>
          </a:prstGeom>
          <a:noFill/>
          <a:ln w="9525">
            <a:noFill/>
            <a:miter lim="800000"/>
            <a:headEnd/>
            <a:tailEnd/>
          </a:ln>
        </p:spPr>
      </p:pic>
      <p:sp>
        <p:nvSpPr>
          <p:cNvPr id="36868" name="Text Box 4"/>
          <p:cNvSpPr txBox="1">
            <a:spLocks noChangeArrowheads="1"/>
          </p:cNvSpPr>
          <p:nvPr/>
        </p:nvSpPr>
        <p:spPr bwMode="auto">
          <a:xfrm>
            <a:off x="685800" y="228600"/>
            <a:ext cx="7924800" cy="1200150"/>
          </a:xfrm>
          <a:prstGeom prst="rect">
            <a:avLst/>
          </a:prstGeom>
          <a:noFill/>
          <a:ln w="9525">
            <a:noFill/>
            <a:miter lim="800000"/>
            <a:headEnd/>
            <a:tailEnd/>
          </a:ln>
          <a:effectLst/>
        </p:spPr>
        <p:txBody>
          <a:bodyPr>
            <a:spAutoFit/>
          </a:bodyPr>
          <a:lstStyle/>
          <a:p>
            <a:pPr algn="ctr"/>
            <a:r>
              <a:rPr lang="en-US" sz="3600" b="1">
                <a:solidFill>
                  <a:schemeClr val="hlink"/>
                </a:solidFill>
                <a:effectLst>
                  <a:outerShdw blurRad="38100" dist="38100" dir="2700000" algn="tl">
                    <a:srgbClr val="000000"/>
                  </a:outerShdw>
                </a:effectLst>
              </a:rPr>
              <a:t>“Interactive Lecture” means many things (recall Greg’s session)</a:t>
            </a:r>
            <a:endParaRPr lang="en-US" sz="36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pPr eaLnBrk="1" hangingPunct="1"/>
            <a:r>
              <a:rPr lang="en-US" sz="3600" b="1" dirty="0" smtClean="0">
                <a:solidFill>
                  <a:schemeClr val="accent2"/>
                </a:solidFill>
                <a:latin typeface="Comic Sans MS" pitchFamily="66" charset="0"/>
              </a:rPr>
              <a:t>Example 1: Stripes on the Seafloor</a:t>
            </a:r>
            <a:endParaRPr lang="en-US" sz="3600" b="1" dirty="0" smtClean="0">
              <a:solidFill>
                <a:schemeClr val="accent2"/>
              </a:solidFill>
              <a:latin typeface="Comic Sans MS" pitchFamily="66" charset="0"/>
            </a:endParaRPr>
          </a:p>
        </p:txBody>
      </p:sp>
      <p:sp>
        <p:nvSpPr>
          <p:cNvPr id="7171" name="Text Box 3"/>
          <p:cNvSpPr txBox="1">
            <a:spLocks noChangeArrowheads="1"/>
          </p:cNvSpPr>
          <p:nvPr/>
        </p:nvSpPr>
        <p:spPr bwMode="auto">
          <a:xfrm>
            <a:off x="6096000" y="6537325"/>
            <a:ext cx="2971800" cy="244475"/>
          </a:xfrm>
          <a:prstGeom prst="rect">
            <a:avLst/>
          </a:prstGeom>
          <a:noFill/>
          <a:ln w="9525">
            <a:noFill/>
            <a:miter lim="800000"/>
            <a:headEnd/>
            <a:tailEnd/>
          </a:ln>
        </p:spPr>
        <p:txBody>
          <a:bodyPr>
            <a:spAutoFit/>
          </a:bodyPr>
          <a:lstStyle/>
          <a:p>
            <a:pPr algn="r">
              <a:spcBef>
                <a:spcPct val="50000"/>
              </a:spcBef>
            </a:pPr>
            <a:r>
              <a:rPr lang="en-US" sz="1000">
                <a:solidFill>
                  <a:schemeClr val="accent2"/>
                </a:solidFill>
                <a:latin typeface="Arial" charset="0"/>
              </a:rPr>
              <a:t>The Good Earth/Chapter 4: Plate Tectonics</a:t>
            </a:r>
          </a:p>
        </p:txBody>
      </p:sp>
      <p:sp>
        <p:nvSpPr>
          <p:cNvPr id="7172" name="Rectangle 4"/>
          <p:cNvSpPr>
            <a:spLocks noChangeArrowheads="1"/>
          </p:cNvSpPr>
          <p:nvPr/>
        </p:nvSpPr>
        <p:spPr bwMode="auto">
          <a:xfrm>
            <a:off x="304800" y="1591545"/>
            <a:ext cx="7696200" cy="584775"/>
          </a:xfrm>
          <a:prstGeom prst="rect">
            <a:avLst/>
          </a:prstGeom>
          <a:noFill/>
          <a:ln w="9525">
            <a:noFill/>
            <a:miter lim="800000"/>
            <a:headEnd/>
            <a:tailEnd/>
          </a:ln>
        </p:spPr>
        <p:txBody>
          <a:bodyPr wrap="square">
            <a:spAutoFit/>
          </a:bodyPr>
          <a:lstStyle/>
          <a:p>
            <a:pPr>
              <a:spcBef>
                <a:spcPct val="50000"/>
              </a:spcBef>
            </a:pPr>
            <a:r>
              <a:rPr lang="en-US" sz="3200" dirty="0" smtClean="0">
                <a:latin typeface="Arial" charset="0"/>
              </a:rPr>
              <a:t>A traditional way to cover this topic …</a:t>
            </a:r>
            <a:endParaRPr lang="en-US" sz="3200" dirty="0">
              <a:latin typeface="Arial" charset="0"/>
            </a:endParaRPr>
          </a:p>
        </p:txBody>
      </p:sp>
      <p:sp>
        <p:nvSpPr>
          <p:cNvPr id="7173" name="Rectangle 5"/>
          <p:cNvSpPr>
            <a:spLocks noChangeArrowheads="1"/>
          </p:cNvSpPr>
          <p:nvPr/>
        </p:nvSpPr>
        <p:spPr bwMode="auto">
          <a:xfrm>
            <a:off x="0" y="3362742"/>
            <a:ext cx="5883275" cy="2123658"/>
          </a:xfrm>
          <a:prstGeom prst="rect">
            <a:avLst/>
          </a:prstGeom>
          <a:noFill/>
          <a:ln w="9525">
            <a:noFill/>
            <a:miter lim="800000"/>
            <a:headEnd/>
            <a:tailEnd/>
          </a:ln>
        </p:spPr>
        <p:txBody>
          <a:bodyPr wrap="square">
            <a:spAutoFit/>
          </a:bodyPr>
          <a:lstStyle/>
          <a:p>
            <a:pPr marL="342900" indent="-342900">
              <a:spcBef>
                <a:spcPct val="50000"/>
              </a:spcBef>
            </a:pPr>
            <a:r>
              <a:rPr lang="en-US" sz="2400" dirty="0">
                <a:latin typeface="Arial" charset="0"/>
              </a:rPr>
              <a:t>Earth has a magnetic field because it has:</a:t>
            </a:r>
          </a:p>
          <a:p>
            <a:pPr marL="342900" indent="-342900">
              <a:spcBef>
                <a:spcPct val="50000"/>
              </a:spcBef>
              <a:buFontTx/>
              <a:buAutoNum type="arabicPeriod"/>
            </a:pPr>
            <a:r>
              <a:rPr lang="en-US" sz="2400" dirty="0">
                <a:latin typeface="Arial" charset="0"/>
              </a:rPr>
              <a:t>Molten rock in the outer core</a:t>
            </a:r>
          </a:p>
          <a:p>
            <a:pPr marL="342900" indent="-342900">
              <a:spcBef>
                <a:spcPct val="50000"/>
              </a:spcBef>
              <a:buFontTx/>
              <a:buAutoNum type="arabicPeriod"/>
            </a:pPr>
            <a:r>
              <a:rPr lang="en-US" sz="2400" dirty="0">
                <a:latin typeface="Arial" charset="0"/>
              </a:rPr>
              <a:t>Heat to generate currents in outer core</a:t>
            </a:r>
          </a:p>
          <a:p>
            <a:pPr marL="342900" indent="-342900">
              <a:spcBef>
                <a:spcPct val="50000"/>
              </a:spcBef>
              <a:buFontTx/>
              <a:buAutoNum type="arabicPeriod"/>
            </a:pPr>
            <a:r>
              <a:rPr lang="en-US" sz="2400" dirty="0">
                <a:latin typeface="Arial" charset="0"/>
              </a:rPr>
              <a:t>Rotation to mix the currents </a:t>
            </a:r>
          </a:p>
        </p:txBody>
      </p:sp>
      <p:pic>
        <p:nvPicPr>
          <p:cNvPr id="7174" name="Picture 6" descr="earths_magnetic_fie_c_la_755"/>
          <p:cNvPicPr>
            <a:picLocks noChangeAspect="1" noChangeArrowheads="1"/>
          </p:cNvPicPr>
          <p:nvPr/>
        </p:nvPicPr>
        <p:blipFill>
          <a:blip r:embed="rId2" cstate="print"/>
          <a:srcRect/>
          <a:stretch>
            <a:fillRect/>
          </a:stretch>
        </p:blipFill>
        <p:spPr bwMode="auto">
          <a:xfrm>
            <a:off x="5883275" y="2819400"/>
            <a:ext cx="32607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4638"/>
            <a:ext cx="7772400" cy="792162"/>
          </a:xfrm>
        </p:spPr>
        <p:txBody>
          <a:bodyPr/>
          <a:lstStyle/>
          <a:p>
            <a:pPr eaLnBrk="1" hangingPunct="1"/>
            <a:r>
              <a:rPr lang="en-US" sz="3600" b="1" dirty="0" smtClean="0">
                <a:solidFill>
                  <a:schemeClr val="accent2"/>
                </a:solidFill>
                <a:latin typeface="Comic Sans MS" pitchFamily="66" charset="0"/>
              </a:rPr>
              <a:t>Traditional approach, </a:t>
            </a:r>
            <a:r>
              <a:rPr lang="en-US" sz="3600" b="1" dirty="0" err="1" smtClean="0">
                <a:solidFill>
                  <a:schemeClr val="accent2"/>
                </a:solidFill>
                <a:latin typeface="Comic Sans MS" pitchFamily="66" charset="0"/>
              </a:rPr>
              <a:t>con’t</a:t>
            </a:r>
            <a:r>
              <a:rPr lang="en-US" sz="3600" b="1" dirty="0" smtClean="0">
                <a:solidFill>
                  <a:schemeClr val="accent2"/>
                </a:solidFill>
                <a:latin typeface="Comic Sans MS" pitchFamily="66" charset="0"/>
              </a:rPr>
              <a:t>:</a:t>
            </a:r>
            <a:endParaRPr lang="en-US" sz="3600" b="1" dirty="0" smtClean="0">
              <a:solidFill>
                <a:schemeClr val="accent2"/>
              </a:solidFill>
              <a:latin typeface="Comic Sans MS" pitchFamily="66" charset="0"/>
            </a:endParaRPr>
          </a:p>
        </p:txBody>
      </p:sp>
      <p:sp>
        <p:nvSpPr>
          <p:cNvPr id="8195" name="Text Box 3"/>
          <p:cNvSpPr txBox="1">
            <a:spLocks noChangeArrowheads="1"/>
          </p:cNvSpPr>
          <p:nvPr/>
        </p:nvSpPr>
        <p:spPr bwMode="auto">
          <a:xfrm>
            <a:off x="6096000" y="6537325"/>
            <a:ext cx="2971800" cy="244475"/>
          </a:xfrm>
          <a:prstGeom prst="rect">
            <a:avLst/>
          </a:prstGeom>
          <a:noFill/>
          <a:ln w="9525">
            <a:noFill/>
            <a:miter lim="800000"/>
            <a:headEnd/>
            <a:tailEnd/>
          </a:ln>
        </p:spPr>
        <p:txBody>
          <a:bodyPr>
            <a:spAutoFit/>
          </a:bodyPr>
          <a:lstStyle/>
          <a:p>
            <a:pPr algn="r">
              <a:spcBef>
                <a:spcPct val="50000"/>
              </a:spcBef>
            </a:pPr>
            <a:r>
              <a:rPr lang="en-US" sz="1000">
                <a:solidFill>
                  <a:schemeClr val="accent2"/>
                </a:solidFill>
                <a:latin typeface="Arial" charset="0"/>
              </a:rPr>
              <a:t>The Good Earth/Chapter 4: Plate Tectonics</a:t>
            </a:r>
          </a:p>
        </p:txBody>
      </p:sp>
      <p:sp>
        <p:nvSpPr>
          <p:cNvPr id="8196" name="Rectangle 4"/>
          <p:cNvSpPr>
            <a:spLocks noChangeArrowheads="1"/>
          </p:cNvSpPr>
          <p:nvPr/>
        </p:nvSpPr>
        <p:spPr bwMode="auto">
          <a:xfrm>
            <a:off x="4724400" y="1447800"/>
            <a:ext cx="4038600" cy="4537075"/>
          </a:xfrm>
          <a:prstGeom prst="rect">
            <a:avLst/>
          </a:prstGeom>
          <a:noFill/>
          <a:ln w="9525">
            <a:noFill/>
            <a:miter lim="800000"/>
            <a:headEnd/>
            <a:tailEnd/>
          </a:ln>
        </p:spPr>
        <p:txBody>
          <a:bodyPr>
            <a:spAutoFit/>
          </a:bodyPr>
          <a:lstStyle/>
          <a:p>
            <a:pPr marL="228600" indent="-228600">
              <a:spcBef>
                <a:spcPct val="50000"/>
              </a:spcBef>
              <a:buFontTx/>
              <a:buChar char="•"/>
            </a:pPr>
            <a:r>
              <a:rPr lang="en-US" sz="2400">
                <a:latin typeface="Arial" charset="0"/>
              </a:rPr>
              <a:t>Atoms in magnetic minerals aligned parallel to the magnetic field when magma cooled to form seafloor rocks</a:t>
            </a:r>
          </a:p>
          <a:p>
            <a:pPr marL="800100" lvl="1" indent="-342900">
              <a:spcBef>
                <a:spcPct val="20000"/>
              </a:spcBef>
              <a:buFont typeface="Arial" charset="0"/>
              <a:buChar char="−"/>
            </a:pPr>
            <a:r>
              <a:rPr lang="en-US" sz="2000">
                <a:solidFill>
                  <a:srgbClr val="660033"/>
                </a:solidFill>
                <a:latin typeface="Arial" charset="0"/>
              </a:rPr>
              <a:t>Preserves ancient magnetic field – </a:t>
            </a:r>
            <a:r>
              <a:rPr lang="en-US" sz="2000" b="1">
                <a:solidFill>
                  <a:srgbClr val="660033"/>
                </a:solidFill>
                <a:latin typeface="Arial" charset="0"/>
              </a:rPr>
              <a:t>paleomagnetism</a:t>
            </a:r>
          </a:p>
          <a:p>
            <a:pPr marL="800100" lvl="1" indent="-342900">
              <a:spcBef>
                <a:spcPct val="20000"/>
              </a:spcBef>
              <a:buFont typeface="Arial" charset="0"/>
              <a:buNone/>
            </a:pPr>
            <a:endParaRPr lang="en-US" sz="2000" b="1">
              <a:solidFill>
                <a:srgbClr val="660033"/>
              </a:solidFill>
              <a:latin typeface="Arial" charset="0"/>
            </a:endParaRPr>
          </a:p>
          <a:p>
            <a:pPr marL="800100" lvl="1" indent="-342900">
              <a:spcBef>
                <a:spcPct val="20000"/>
              </a:spcBef>
              <a:buFont typeface="Arial" charset="0"/>
              <a:buChar char="−"/>
            </a:pPr>
            <a:r>
              <a:rPr lang="en-US" sz="2000">
                <a:solidFill>
                  <a:srgbClr val="660033"/>
                </a:solidFill>
                <a:latin typeface="Arial" charset="0"/>
              </a:rPr>
              <a:t>Analysis reveals the inclination of the field where they formed – a proxy for latitude</a:t>
            </a:r>
          </a:p>
        </p:txBody>
      </p:sp>
      <p:pic>
        <p:nvPicPr>
          <p:cNvPr id="8197" name="Picture 5" descr="earths_magnetic_fie_c_la_755"/>
          <p:cNvPicPr>
            <a:picLocks noChangeAspect="1" noChangeArrowheads="1"/>
          </p:cNvPicPr>
          <p:nvPr/>
        </p:nvPicPr>
        <p:blipFill>
          <a:blip r:embed="rId2" cstate="print"/>
          <a:srcRect/>
          <a:stretch>
            <a:fillRect/>
          </a:stretch>
        </p:blipFill>
        <p:spPr bwMode="auto">
          <a:xfrm>
            <a:off x="457200" y="1219200"/>
            <a:ext cx="3727450" cy="4267200"/>
          </a:xfrm>
          <a:prstGeom prst="rect">
            <a:avLst/>
          </a:prstGeom>
          <a:noFill/>
          <a:ln w="9525">
            <a:noFill/>
            <a:miter lim="800000"/>
            <a:headEnd/>
            <a:tailEnd/>
          </a:ln>
        </p:spPr>
      </p:pic>
      <p:sp>
        <p:nvSpPr>
          <p:cNvPr id="8198" name="Text Box 6"/>
          <p:cNvSpPr txBox="1">
            <a:spLocks noChangeArrowheads="1"/>
          </p:cNvSpPr>
          <p:nvPr/>
        </p:nvSpPr>
        <p:spPr bwMode="auto">
          <a:xfrm>
            <a:off x="212725" y="5526088"/>
            <a:ext cx="4552950" cy="1187450"/>
          </a:xfrm>
          <a:prstGeom prst="rect">
            <a:avLst/>
          </a:prstGeom>
          <a:noFill/>
          <a:ln w="9525">
            <a:noFill/>
            <a:miter lim="800000"/>
            <a:headEnd/>
            <a:tailEnd/>
          </a:ln>
        </p:spPr>
        <p:txBody>
          <a:bodyPr wrap="none">
            <a:spAutoFit/>
          </a:bodyPr>
          <a:lstStyle/>
          <a:p>
            <a:r>
              <a:rPr lang="en-US" sz="2400" b="1">
                <a:latin typeface="Arial" charset="0"/>
              </a:rPr>
              <a:t>Inclination</a:t>
            </a:r>
            <a:r>
              <a:rPr lang="en-US" sz="2400">
                <a:latin typeface="Arial" charset="0"/>
              </a:rPr>
              <a:t>: parallel to flux lines:</a:t>
            </a:r>
          </a:p>
          <a:p>
            <a:pPr>
              <a:buFontTx/>
              <a:buChar char="•"/>
            </a:pPr>
            <a:r>
              <a:rPr lang="en-US" sz="2400">
                <a:latin typeface="Arial" charset="0"/>
              </a:rPr>
              <a:t> Horizontal at equator</a:t>
            </a:r>
          </a:p>
          <a:p>
            <a:pPr>
              <a:buFontTx/>
              <a:buChar char="•"/>
            </a:pPr>
            <a:r>
              <a:rPr lang="en-US" sz="2400">
                <a:latin typeface="Arial" charset="0"/>
              </a:rPr>
              <a:t> Vertical at pole</a:t>
            </a:r>
          </a:p>
        </p:txBody>
      </p:sp>
      <p:sp>
        <p:nvSpPr>
          <p:cNvPr id="8199" name="Line 7"/>
          <p:cNvSpPr>
            <a:spLocks noChangeShapeType="1"/>
          </p:cNvSpPr>
          <p:nvPr/>
        </p:nvSpPr>
        <p:spPr bwMode="auto">
          <a:xfrm flipV="1">
            <a:off x="3124200" y="3429000"/>
            <a:ext cx="304800" cy="685800"/>
          </a:xfrm>
          <a:prstGeom prst="line">
            <a:avLst/>
          </a:prstGeom>
          <a:noFill/>
          <a:ln w="22225">
            <a:solidFill>
              <a:srgbClr val="FFFF00"/>
            </a:solidFill>
            <a:round/>
            <a:headEnd/>
            <a:tailEnd type="triangle" w="lg" len="lg"/>
          </a:ln>
        </p:spPr>
        <p:txBody>
          <a:bodyPr/>
          <a:lstStyle/>
          <a:p>
            <a:endParaRPr lang="en-US"/>
          </a:p>
        </p:txBody>
      </p:sp>
      <p:sp>
        <p:nvSpPr>
          <p:cNvPr id="8200" name="Line 8"/>
          <p:cNvSpPr>
            <a:spLocks noChangeShapeType="1"/>
          </p:cNvSpPr>
          <p:nvPr/>
        </p:nvSpPr>
        <p:spPr bwMode="auto">
          <a:xfrm flipH="1">
            <a:off x="2438400" y="2209800"/>
            <a:ext cx="228600" cy="609600"/>
          </a:xfrm>
          <a:prstGeom prst="line">
            <a:avLst/>
          </a:prstGeom>
          <a:noFill/>
          <a:ln w="22225">
            <a:solidFill>
              <a:srgbClr val="FFFF00"/>
            </a:solidFill>
            <a:round/>
            <a:headEnd/>
            <a:tailEnd type="triangle" w="lg" len="lg"/>
          </a:ln>
        </p:spPr>
        <p:txBody>
          <a:bodyPr/>
          <a:lstStyle/>
          <a:p>
            <a:endParaRPr lang="en-US"/>
          </a:p>
        </p:txBody>
      </p:sp>
      <p:grpSp>
        <p:nvGrpSpPr>
          <p:cNvPr id="2" name="Group 9"/>
          <p:cNvGrpSpPr>
            <a:grpSpLocks/>
          </p:cNvGrpSpPr>
          <p:nvPr/>
        </p:nvGrpSpPr>
        <p:grpSpPr bwMode="auto">
          <a:xfrm>
            <a:off x="3581400" y="5943600"/>
            <a:ext cx="609600" cy="838200"/>
            <a:chOff x="2448" y="3744"/>
            <a:chExt cx="384" cy="528"/>
          </a:xfrm>
        </p:grpSpPr>
        <p:sp>
          <p:nvSpPr>
            <p:cNvPr id="8202" name="Rectangle 10"/>
            <p:cNvSpPr>
              <a:spLocks noChangeArrowheads="1"/>
            </p:cNvSpPr>
            <p:nvPr/>
          </p:nvSpPr>
          <p:spPr bwMode="auto">
            <a:xfrm>
              <a:off x="2448" y="3744"/>
              <a:ext cx="384" cy="52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203" name="Line 11"/>
            <p:cNvSpPr>
              <a:spLocks noChangeShapeType="1"/>
            </p:cNvSpPr>
            <p:nvPr/>
          </p:nvSpPr>
          <p:spPr bwMode="auto">
            <a:xfrm flipV="1">
              <a:off x="2544" y="3792"/>
              <a:ext cx="192" cy="432"/>
            </a:xfrm>
            <a:prstGeom prst="line">
              <a:avLst/>
            </a:prstGeom>
            <a:noFill/>
            <a:ln w="22225">
              <a:solidFill>
                <a:srgbClr val="FFFF00"/>
              </a:solidFill>
              <a:round/>
              <a:headEnd/>
              <a:tailEnd type="triangle" w="lg" len="lg"/>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0" y="6537325"/>
            <a:ext cx="2971800" cy="244475"/>
          </a:xfrm>
          <a:prstGeom prst="rect">
            <a:avLst/>
          </a:prstGeom>
          <a:noFill/>
          <a:ln w="9525">
            <a:noFill/>
            <a:miter lim="800000"/>
            <a:headEnd/>
            <a:tailEnd/>
          </a:ln>
        </p:spPr>
        <p:txBody>
          <a:bodyPr>
            <a:spAutoFit/>
          </a:bodyPr>
          <a:lstStyle/>
          <a:p>
            <a:pPr algn="r">
              <a:spcBef>
                <a:spcPct val="50000"/>
              </a:spcBef>
            </a:pPr>
            <a:r>
              <a:rPr lang="en-US" sz="1000">
                <a:solidFill>
                  <a:schemeClr val="accent2"/>
                </a:solidFill>
                <a:latin typeface="Arial" charset="0"/>
              </a:rPr>
              <a:t>The Good Earth/Chapter 4: Plate Tectonics</a:t>
            </a:r>
          </a:p>
        </p:txBody>
      </p:sp>
      <p:sp>
        <p:nvSpPr>
          <p:cNvPr id="9219" name="Rectangle 3"/>
          <p:cNvSpPr>
            <a:spLocks noChangeArrowheads="1"/>
          </p:cNvSpPr>
          <p:nvPr/>
        </p:nvSpPr>
        <p:spPr bwMode="auto">
          <a:xfrm>
            <a:off x="3962400" y="3641725"/>
            <a:ext cx="4876800" cy="2682875"/>
          </a:xfrm>
          <a:prstGeom prst="rect">
            <a:avLst/>
          </a:prstGeom>
          <a:noFill/>
          <a:ln w="9525">
            <a:noFill/>
            <a:miter lim="800000"/>
            <a:headEnd/>
            <a:tailEnd/>
          </a:ln>
        </p:spPr>
        <p:txBody>
          <a:bodyPr>
            <a:spAutoFit/>
          </a:bodyPr>
          <a:lstStyle/>
          <a:p>
            <a:pPr marL="228600" indent="-228600">
              <a:spcBef>
                <a:spcPct val="50000"/>
              </a:spcBef>
              <a:buFont typeface="Arial" charset="0"/>
              <a:buChar char="−"/>
            </a:pPr>
            <a:r>
              <a:rPr lang="en-US" sz="2000">
                <a:solidFill>
                  <a:srgbClr val="660033"/>
                </a:solidFill>
                <a:latin typeface="Arial" charset="0"/>
              </a:rPr>
              <a:t>Each period of normal or reversed polarity averages 250,000 years</a:t>
            </a:r>
          </a:p>
          <a:p>
            <a:pPr marL="228600" indent="-228600">
              <a:spcBef>
                <a:spcPct val="50000"/>
              </a:spcBef>
              <a:buFont typeface="Arial" charset="0"/>
              <a:buChar char="−"/>
            </a:pPr>
            <a:r>
              <a:rPr lang="en-US" sz="2000">
                <a:solidFill>
                  <a:srgbClr val="660033"/>
                </a:solidFill>
                <a:latin typeface="Arial" charset="0"/>
              </a:rPr>
              <a:t>Longest = 10’s of millions of years</a:t>
            </a:r>
          </a:p>
          <a:p>
            <a:pPr marL="228600" indent="-228600">
              <a:spcBef>
                <a:spcPct val="50000"/>
              </a:spcBef>
              <a:buFont typeface="Arial" charset="0"/>
              <a:buChar char="−"/>
            </a:pPr>
            <a:r>
              <a:rPr lang="en-US" sz="2000">
                <a:solidFill>
                  <a:srgbClr val="660033"/>
                </a:solidFill>
                <a:latin typeface="Arial" charset="0"/>
              </a:rPr>
              <a:t>Shortest = 10’s of thousands of years</a:t>
            </a:r>
          </a:p>
          <a:p>
            <a:pPr marL="228600" indent="-228600">
              <a:spcBef>
                <a:spcPct val="50000"/>
              </a:spcBef>
              <a:buFont typeface="Arial" charset="0"/>
              <a:buChar char="−"/>
            </a:pPr>
            <a:r>
              <a:rPr lang="en-US" sz="2000">
                <a:solidFill>
                  <a:srgbClr val="660033"/>
                </a:solidFill>
                <a:latin typeface="Arial" charset="0"/>
              </a:rPr>
              <a:t>Few thousand years to change polarity (normal </a:t>
            </a:r>
            <a:r>
              <a:rPr lang="en-US" sz="2000">
                <a:solidFill>
                  <a:srgbClr val="660033"/>
                </a:solidFill>
                <a:latin typeface="Arial" charset="0"/>
                <a:sym typeface="Wingdings" pitchFamily="2" charset="2"/>
              </a:rPr>
              <a:t> reverse or reverse  normal) </a:t>
            </a:r>
            <a:endParaRPr lang="en-US" sz="2000">
              <a:solidFill>
                <a:srgbClr val="660033"/>
              </a:solidFill>
              <a:latin typeface="Arial" charset="0"/>
            </a:endParaRPr>
          </a:p>
        </p:txBody>
      </p:sp>
      <p:sp>
        <p:nvSpPr>
          <p:cNvPr id="9220" name="Rectangle 4"/>
          <p:cNvSpPr>
            <a:spLocks noChangeArrowheads="1"/>
          </p:cNvSpPr>
          <p:nvPr/>
        </p:nvSpPr>
        <p:spPr bwMode="auto">
          <a:xfrm>
            <a:off x="2438400" y="381000"/>
            <a:ext cx="4495800" cy="519113"/>
          </a:xfrm>
          <a:prstGeom prst="rect">
            <a:avLst/>
          </a:prstGeom>
          <a:noFill/>
          <a:ln w="9525">
            <a:noFill/>
            <a:miter lim="800000"/>
            <a:headEnd/>
            <a:tailEnd/>
          </a:ln>
        </p:spPr>
        <p:txBody>
          <a:bodyPr>
            <a:spAutoFit/>
          </a:bodyPr>
          <a:lstStyle/>
          <a:p>
            <a:pPr marL="228600" indent="-228600">
              <a:spcBef>
                <a:spcPct val="50000"/>
              </a:spcBef>
            </a:pPr>
            <a:r>
              <a:rPr lang="en-US" sz="2800" b="1">
                <a:latin typeface="Arial" charset="0"/>
              </a:rPr>
              <a:t>Magnetic Field Reversals</a:t>
            </a:r>
          </a:p>
        </p:txBody>
      </p:sp>
      <p:pic>
        <p:nvPicPr>
          <p:cNvPr id="9221" name="Picture 5" descr="normal_polarity_c_la_755"/>
          <p:cNvPicPr>
            <a:picLocks noChangeAspect="1" noChangeArrowheads="1"/>
          </p:cNvPicPr>
          <p:nvPr/>
        </p:nvPicPr>
        <p:blipFill>
          <a:blip r:embed="rId2" cstate="print"/>
          <a:srcRect/>
          <a:stretch>
            <a:fillRect/>
          </a:stretch>
        </p:blipFill>
        <p:spPr bwMode="auto">
          <a:xfrm>
            <a:off x="1066800" y="1143000"/>
            <a:ext cx="2665413" cy="2743200"/>
          </a:xfrm>
          <a:prstGeom prst="rect">
            <a:avLst/>
          </a:prstGeom>
          <a:noFill/>
          <a:ln w="9525">
            <a:noFill/>
            <a:miter lim="800000"/>
            <a:headEnd/>
            <a:tailEnd/>
          </a:ln>
        </p:spPr>
      </p:pic>
      <p:pic>
        <p:nvPicPr>
          <p:cNvPr id="9222" name="Picture 6" descr="reversed_polarity_c_la_755"/>
          <p:cNvPicPr>
            <a:picLocks noChangeAspect="1" noChangeArrowheads="1"/>
          </p:cNvPicPr>
          <p:nvPr/>
        </p:nvPicPr>
        <p:blipFill>
          <a:blip r:embed="rId3" cstate="print"/>
          <a:srcRect/>
          <a:stretch>
            <a:fillRect/>
          </a:stretch>
        </p:blipFill>
        <p:spPr bwMode="auto">
          <a:xfrm>
            <a:off x="1066800" y="3962400"/>
            <a:ext cx="2655888" cy="2743200"/>
          </a:xfrm>
          <a:prstGeom prst="rect">
            <a:avLst/>
          </a:prstGeom>
          <a:noFill/>
          <a:ln w="9525">
            <a:noFill/>
            <a:miter lim="800000"/>
            <a:headEnd/>
            <a:tailEnd/>
          </a:ln>
        </p:spPr>
      </p:pic>
      <p:sp>
        <p:nvSpPr>
          <p:cNvPr id="9223" name="Text Box 7"/>
          <p:cNvSpPr txBox="1">
            <a:spLocks noChangeArrowheads="1"/>
          </p:cNvSpPr>
          <p:nvPr/>
        </p:nvSpPr>
        <p:spPr bwMode="auto">
          <a:xfrm>
            <a:off x="4267200" y="1154113"/>
            <a:ext cx="4054475" cy="2225675"/>
          </a:xfrm>
          <a:prstGeom prst="rect">
            <a:avLst/>
          </a:prstGeom>
          <a:noFill/>
          <a:ln w="9525">
            <a:noFill/>
            <a:miter lim="800000"/>
            <a:headEnd/>
            <a:tailEnd/>
          </a:ln>
        </p:spPr>
        <p:txBody>
          <a:bodyPr>
            <a:spAutoFit/>
          </a:bodyPr>
          <a:lstStyle/>
          <a:p>
            <a:pPr>
              <a:buFontTx/>
              <a:buChar char="•"/>
            </a:pPr>
            <a:r>
              <a:rPr lang="en-US" sz="2000" b="1">
                <a:solidFill>
                  <a:srgbClr val="660033"/>
                </a:solidFill>
                <a:latin typeface="Arial" charset="0"/>
              </a:rPr>
              <a:t> Normal polarity</a:t>
            </a:r>
            <a:r>
              <a:rPr lang="en-US" sz="2000">
                <a:solidFill>
                  <a:srgbClr val="660033"/>
                </a:solidFill>
                <a:latin typeface="Arial" charset="0"/>
              </a:rPr>
              <a:t> when negative magnetic pole is near geographic North Pole (current status)</a:t>
            </a:r>
          </a:p>
          <a:p>
            <a:endParaRPr lang="en-US" sz="2000">
              <a:solidFill>
                <a:srgbClr val="660033"/>
              </a:solidFill>
              <a:latin typeface="Arial" charset="0"/>
            </a:endParaRPr>
          </a:p>
          <a:p>
            <a:pPr>
              <a:buFontTx/>
              <a:buChar char="•"/>
            </a:pPr>
            <a:r>
              <a:rPr lang="en-US" sz="2000">
                <a:solidFill>
                  <a:srgbClr val="660033"/>
                </a:solidFill>
                <a:latin typeface="Arial" charset="0"/>
              </a:rPr>
              <a:t> </a:t>
            </a:r>
            <a:r>
              <a:rPr lang="en-US" sz="2000" b="1">
                <a:solidFill>
                  <a:srgbClr val="660033"/>
                </a:solidFill>
                <a:latin typeface="Arial" charset="0"/>
              </a:rPr>
              <a:t>Reverse polarity</a:t>
            </a:r>
            <a:r>
              <a:rPr lang="en-US" sz="2000">
                <a:solidFill>
                  <a:srgbClr val="660033"/>
                </a:solidFill>
                <a:latin typeface="Arial" charset="0"/>
              </a:rPr>
              <a:t> when positive magnetic pole is near geographic North Pole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74638"/>
            <a:ext cx="7772400" cy="792162"/>
          </a:xfrm>
        </p:spPr>
        <p:txBody>
          <a:bodyPr/>
          <a:lstStyle/>
          <a:p>
            <a:pPr eaLnBrk="1" hangingPunct="1"/>
            <a:r>
              <a:rPr lang="en-US" sz="3600" b="1" smtClean="0">
                <a:solidFill>
                  <a:schemeClr val="accent2"/>
                </a:solidFill>
                <a:latin typeface="Comic Sans MS" pitchFamily="66" charset="0"/>
              </a:rPr>
              <a:t>Evidence from the Seafloor</a:t>
            </a:r>
          </a:p>
        </p:txBody>
      </p:sp>
      <p:sp>
        <p:nvSpPr>
          <p:cNvPr id="7171" name="Text Box 3"/>
          <p:cNvSpPr txBox="1">
            <a:spLocks noChangeArrowheads="1"/>
          </p:cNvSpPr>
          <p:nvPr/>
        </p:nvSpPr>
        <p:spPr bwMode="auto">
          <a:xfrm>
            <a:off x="6096000" y="6537325"/>
            <a:ext cx="2971800" cy="244475"/>
          </a:xfrm>
          <a:prstGeom prst="rect">
            <a:avLst/>
          </a:prstGeom>
          <a:noFill/>
          <a:ln w="9525">
            <a:noFill/>
            <a:miter lim="800000"/>
            <a:headEnd/>
            <a:tailEnd/>
          </a:ln>
        </p:spPr>
        <p:txBody>
          <a:bodyPr>
            <a:spAutoFit/>
          </a:bodyPr>
          <a:lstStyle/>
          <a:p>
            <a:pPr algn="r">
              <a:spcBef>
                <a:spcPct val="50000"/>
              </a:spcBef>
            </a:pPr>
            <a:r>
              <a:rPr lang="en-US" sz="1000">
                <a:solidFill>
                  <a:schemeClr val="accent2"/>
                </a:solidFill>
                <a:latin typeface="Arial" charset="0"/>
              </a:rPr>
              <a:t>The Good Earth/Chapter 4: Plate Tectonics</a:t>
            </a:r>
          </a:p>
        </p:txBody>
      </p:sp>
      <p:sp>
        <p:nvSpPr>
          <p:cNvPr id="7172" name="Rectangle 4"/>
          <p:cNvSpPr>
            <a:spLocks noChangeArrowheads="1"/>
          </p:cNvSpPr>
          <p:nvPr/>
        </p:nvSpPr>
        <p:spPr bwMode="auto">
          <a:xfrm>
            <a:off x="4724400" y="1219200"/>
            <a:ext cx="3810000" cy="1431925"/>
          </a:xfrm>
          <a:prstGeom prst="rect">
            <a:avLst/>
          </a:prstGeom>
          <a:solidFill>
            <a:schemeClr val="bg1"/>
          </a:solidFill>
          <a:ln w="9525">
            <a:noFill/>
            <a:miter lim="800000"/>
            <a:headEnd/>
            <a:tailEnd/>
          </a:ln>
        </p:spPr>
        <p:txBody>
          <a:bodyPr>
            <a:spAutoFit/>
          </a:bodyPr>
          <a:lstStyle/>
          <a:p>
            <a:pPr>
              <a:spcBef>
                <a:spcPct val="20000"/>
              </a:spcBef>
            </a:pPr>
            <a:r>
              <a:rPr lang="en-US" sz="2200">
                <a:latin typeface="Arial" charset="0"/>
              </a:rPr>
              <a:t>Polarity of seafloor alternates between normal (+) and reverse (-) on either side of oceanic ridge</a:t>
            </a:r>
          </a:p>
        </p:txBody>
      </p:sp>
      <p:pic>
        <p:nvPicPr>
          <p:cNvPr id="7173" name="Picture 5" descr="evidence_of_seafloo_c_la_755"/>
          <p:cNvPicPr>
            <a:picLocks noChangeAspect="1" noChangeArrowheads="1"/>
          </p:cNvPicPr>
          <p:nvPr/>
        </p:nvPicPr>
        <p:blipFill>
          <a:blip r:embed="rId2" cstate="print"/>
          <a:srcRect/>
          <a:stretch>
            <a:fillRect/>
          </a:stretch>
        </p:blipFill>
        <p:spPr bwMode="auto">
          <a:xfrm>
            <a:off x="228600" y="990600"/>
            <a:ext cx="4014788" cy="5638800"/>
          </a:xfrm>
          <a:prstGeom prst="rect">
            <a:avLst/>
          </a:prstGeom>
          <a:noFill/>
          <a:ln w="9525">
            <a:noFill/>
            <a:miter lim="800000"/>
            <a:headEnd/>
            <a:tailEnd/>
          </a:ln>
        </p:spPr>
      </p:pic>
      <p:pic>
        <p:nvPicPr>
          <p:cNvPr id="7174" name="Picture 6" descr="polarity3_c_la_755"/>
          <p:cNvPicPr>
            <a:picLocks noChangeAspect="1" noChangeArrowheads="1"/>
          </p:cNvPicPr>
          <p:nvPr/>
        </p:nvPicPr>
        <p:blipFill>
          <a:blip r:embed="rId3" cstate="print"/>
          <a:srcRect/>
          <a:stretch>
            <a:fillRect/>
          </a:stretch>
        </p:blipFill>
        <p:spPr bwMode="auto">
          <a:xfrm>
            <a:off x="4724400" y="2667000"/>
            <a:ext cx="3962400"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382000" cy="715962"/>
          </a:xfrm>
        </p:spPr>
        <p:txBody>
          <a:bodyPr/>
          <a:lstStyle/>
          <a:p>
            <a:pPr eaLnBrk="1" hangingPunct="1"/>
            <a:r>
              <a:rPr lang="en-US" sz="3200" b="1" dirty="0" smtClean="0">
                <a:solidFill>
                  <a:schemeClr val="accent2"/>
                </a:solidFill>
                <a:latin typeface="Comic Sans MS" pitchFamily="66" charset="0"/>
              </a:rPr>
              <a:t>A Different Approach: In-Class </a:t>
            </a:r>
            <a:r>
              <a:rPr lang="en-US" sz="3200" b="1" dirty="0" smtClean="0">
                <a:solidFill>
                  <a:schemeClr val="accent2"/>
                </a:solidFill>
                <a:latin typeface="Comic Sans MS" pitchFamily="66" charset="0"/>
              </a:rPr>
              <a:t>Activity</a:t>
            </a:r>
          </a:p>
        </p:txBody>
      </p:sp>
      <p:sp>
        <p:nvSpPr>
          <p:cNvPr id="8195" name="Rectangle 4"/>
          <p:cNvSpPr>
            <a:spLocks noChangeArrowheads="1"/>
          </p:cNvSpPr>
          <p:nvPr/>
        </p:nvSpPr>
        <p:spPr bwMode="auto">
          <a:xfrm>
            <a:off x="228600" y="1373188"/>
            <a:ext cx="8610600" cy="5203825"/>
          </a:xfrm>
          <a:prstGeom prst="rect">
            <a:avLst/>
          </a:prstGeom>
          <a:noFill/>
          <a:ln w="9525">
            <a:noFill/>
            <a:miter lim="800000"/>
            <a:headEnd/>
            <a:tailEnd/>
          </a:ln>
        </p:spPr>
        <p:txBody>
          <a:bodyPr anchor="ctr">
            <a:spAutoFit/>
          </a:bodyPr>
          <a:lstStyle/>
          <a:p>
            <a:pPr marL="568325" indent="-568325">
              <a:buFontTx/>
              <a:buChar char="•"/>
              <a:tabLst>
                <a:tab pos="457200" algn="r"/>
                <a:tab pos="2743200" algn="ctr"/>
                <a:tab pos="5486400" algn="r"/>
              </a:tabLst>
            </a:pPr>
            <a:r>
              <a:rPr lang="en-US" sz="2400"/>
              <a:t>Assemble ~20 students at front of room as a magma chamber beneath the continent.</a:t>
            </a:r>
          </a:p>
          <a:p>
            <a:pPr marL="568325" indent="-568325">
              <a:buFontTx/>
              <a:buChar char="•"/>
              <a:tabLst>
                <a:tab pos="457200" algn="r"/>
                <a:tab pos="2743200" algn="ctr"/>
                <a:tab pos="5486400" algn="r"/>
              </a:tabLst>
            </a:pPr>
            <a:r>
              <a:rPr lang="en-US" sz="2400"/>
              <a:t>Two students at the top of the magma chamber represent continental crust above a future mid-ocean ridge.  </a:t>
            </a:r>
          </a:p>
          <a:p>
            <a:pPr marL="568325" indent="-568325">
              <a:buFontTx/>
              <a:buChar char="•"/>
              <a:tabLst>
                <a:tab pos="457200" algn="r"/>
                <a:tab pos="2743200" algn="ctr"/>
                <a:tab pos="5486400" algn="r"/>
              </a:tabLst>
            </a:pPr>
            <a:r>
              <a:rPr lang="en-US" sz="2400"/>
              <a:t>The continent rifts apart: these two students each take one step sideways, allowing out two new students (oceanic crust).  </a:t>
            </a:r>
          </a:p>
          <a:p>
            <a:pPr marL="568325" indent="-568325">
              <a:buFontTx/>
              <a:buChar char="•"/>
              <a:tabLst>
                <a:tab pos="457200" algn="r"/>
                <a:tab pos="2743200" algn="ctr"/>
                <a:tab pos="5486400" algn="r"/>
              </a:tabLst>
            </a:pPr>
            <a:r>
              <a:rPr lang="en-US" sz="2400"/>
              <a:t>The new ones out face forwards because they formed when the Earth's magnetic field is in its normal polarity.  </a:t>
            </a:r>
          </a:p>
          <a:p>
            <a:pPr marL="568325" indent="-568325">
              <a:buFontTx/>
              <a:buChar char="•"/>
              <a:tabLst>
                <a:tab pos="457200" algn="r"/>
                <a:tab pos="2743200" algn="ctr"/>
                <a:tab pos="5486400" algn="r"/>
              </a:tabLst>
            </a:pPr>
            <a:r>
              <a:rPr lang="en-US" sz="2400"/>
              <a:t>Now all four students outside the magma chamber again take a step sideways letting two new students out. </a:t>
            </a:r>
          </a:p>
          <a:p>
            <a:pPr marL="568325" indent="-568325">
              <a:buFontTx/>
              <a:buChar char="•"/>
              <a:tabLst>
                <a:tab pos="457200" algn="r"/>
                <a:tab pos="2743200" algn="ctr"/>
                <a:tab pos="5486400" algn="r"/>
              </a:tabLst>
            </a:pPr>
            <a:r>
              <a:rPr lang="en-US" sz="2400"/>
              <a:t>All six students take a step sideways and let two new students out.  This time, however, I tell them that the Earth's magnetic field has reversed, and the two new students come out facing backwards.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chemeClr val="accent2"/>
                </a:solidFill>
                <a:latin typeface="Comic Sans MS" pitchFamily="66" charset="0"/>
              </a:rPr>
              <a:t>In-Class Activity, continued …</a:t>
            </a:r>
          </a:p>
        </p:txBody>
      </p:sp>
      <p:sp>
        <p:nvSpPr>
          <p:cNvPr id="9219" name="Rectangle 4"/>
          <p:cNvSpPr>
            <a:spLocks noChangeArrowheads="1"/>
          </p:cNvSpPr>
          <p:nvPr/>
        </p:nvSpPr>
        <p:spPr bwMode="auto">
          <a:xfrm>
            <a:off x="228600" y="1555750"/>
            <a:ext cx="8610600" cy="4838700"/>
          </a:xfrm>
          <a:prstGeom prst="rect">
            <a:avLst/>
          </a:prstGeom>
          <a:noFill/>
          <a:ln w="9525">
            <a:noFill/>
            <a:miter lim="800000"/>
            <a:headEnd/>
            <a:tailEnd/>
          </a:ln>
        </p:spPr>
        <p:txBody>
          <a:bodyPr anchor="ctr">
            <a:spAutoFit/>
          </a:bodyPr>
          <a:lstStyle/>
          <a:p>
            <a:pPr marL="568325" indent="-568325">
              <a:buFontTx/>
              <a:buChar char="•"/>
              <a:tabLst>
                <a:tab pos="457200" algn="r"/>
                <a:tab pos="2743200" algn="ctr"/>
                <a:tab pos="5486400" algn="r"/>
              </a:tabLst>
            </a:pPr>
            <a:r>
              <a:rPr lang="en-US" sz="2400"/>
              <a:t>I let the process continue, sometimes reversing the magnetic field, but in the end producing 'stripes' of students facing opposite directions representing crust that was created during normal and reversed polarity times.</a:t>
            </a:r>
          </a:p>
          <a:p>
            <a:pPr marL="568325" indent="-568325">
              <a:buFontTx/>
              <a:buChar char="•"/>
              <a:tabLst>
                <a:tab pos="457200" algn="r"/>
                <a:tab pos="2743200" algn="ctr"/>
                <a:tab pos="5486400" algn="r"/>
              </a:tabLst>
            </a:pPr>
            <a:r>
              <a:rPr lang="en-US" sz="2400"/>
              <a:t>We continue until the students run into a wall or until I feel that they understand the process.</a:t>
            </a:r>
          </a:p>
          <a:p>
            <a:pPr marL="568325" indent="-568325">
              <a:buFontTx/>
              <a:buChar char="•"/>
              <a:tabLst>
                <a:tab pos="457200" algn="r"/>
                <a:tab pos="2743200" algn="ctr"/>
                <a:tab pos="5486400" algn="r"/>
              </a:tabLst>
            </a:pPr>
            <a:r>
              <a:rPr lang="en-US" sz="2400"/>
              <a:t>An added benefit of this demonstration is that students can see why the oldest sea floor is next to the continents and farthest from the mid-ocean ridge (they were the first ones out).</a:t>
            </a:r>
          </a:p>
          <a:p>
            <a:pPr marL="568325" indent="-568325">
              <a:buFontTx/>
              <a:buChar char="•"/>
              <a:tabLst>
                <a:tab pos="457200" algn="r"/>
                <a:tab pos="2743200" algn="ctr"/>
                <a:tab pos="5486400" algn="r"/>
              </a:tabLst>
            </a:pPr>
            <a:r>
              <a:rPr lang="en-US" sz="2400"/>
              <a:t>Finally, it also leads naturally into a discussion of recycling of oceanic lithosphere when the students run into the wall at the edge of the classroom.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790</Words>
  <Application>Microsoft Office PowerPoint</Application>
  <PresentationFormat>On-screen Show (4:3)</PresentationFormat>
  <Paragraphs>109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Engaging Students in Large General Education Courses   Randy Richardson, Univ. Arizona Michael Wysession, Washington Univ.  Early Career Workshop 13 June 2011 College of William and Mary</vt:lpstr>
      <vt:lpstr>PowerPoint Presentation</vt:lpstr>
      <vt:lpstr>PowerPoint Presentation</vt:lpstr>
      <vt:lpstr>Example 1: Stripes on the Seafloor</vt:lpstr>
      <vt:lpstr>Traditional approach, con’t:</vt:lpstr>
      <vt:lpstr>PowerPoint Presentation</vt:lpstr>
      <vt:lpstr>Evidence from the Seafloor</vt:lpstr>
      <vt:lpstr>A Different Approach: In-Class Activity</vt:lpstr>
      <vt:lpstr>In-Class Activity, continued …</vt:lpstr>
      <vt:lpstr>Plate Tectonics Conceptest</vt:lpstr>
      <vt:lpstr>In-Class Activity 2</vt:lpstr>
      <vt:lpstr>In-Class Activity 2, continued …</vt:lpstr>
      <vt:lpstr>PowerPoint Presentation</vt:lpstr>
      <vt:lpstr>PowerPoint Presentation</vt:lpstr>
      <vt:lpstr>PowerPoint Presentation</vt:lpstr>
      <vt:lpstr>The literature is clear: students learn more when they are actively engaged in their learning.  Again, look at some of the supporting materials we have provided and visit http://serc.carleton.edu/introgeo/interactive/index.html (or http://serc.carleton.edu/ in general)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 Richardson</dc:creator>
  <cp:lastModifiedBy>rmr</cp:lastModifiedBy>
  <cp:revision>166</cp:revision>
  <dcterms:created xsi:type="dcterms:W3CDTF">2007-05-24T18:05:45Z</dcterms:created>
  <dcterms:modified xsi:type="dcterms:W3CDTF">2011-05-24T22:44:40Z</dcterms:modified>
</cp:coreProperties>
</file>