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2" r:id="rId3"/>
    <p:sldId id="259" r:id="rId4"/>
    <p:sldId id="260" r:id="rId5"/>
    <p:sldId id="257" r:id="rId6"/>
    <p:sldId id="264" r:id="rId7"/>
    <p:sldId id="263" r:id="rId8"/>
    <p:sldId id="258" r:id="rId9"/>
    <p:sldId id="271" r:id="rId10"/>
    <p:sldId id="265" r:id="rId11"/>
    <p:sldId id="261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725" y="-10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9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1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screen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1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81570103-E75D-4B8D-A1AD-2CEE7AEC3360}" type="datetimeFigureOut">
              <a:rPr lang="en-US"/>
              <a:pPr>
                <a:defRPr/>
              </a:pPr>
              <a:t>6/2/2010</a:t>
            </a:fld>
            <a:endParaRPr lang="en-US"/>
          </a:p>
        </p:txBody>
      </p:sp>
      <p:sp>
        <p:nvSpPr>
          <p:cNvPr id="12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6D237CFB-12A6-49D1-8C8C-386170B6D3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74843-9043-4198-B944-18F0E334D4AA}" type="datetimeFigureOut">
              <a:rPr lang="en-US"/>
              <a:pPr>
                <a:defRPr/>
              </a:pPr>
              <a:t>6/2/2010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58D6B7-5BE6-488A-9C53-07CA9EE610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B003AD-FD50-4A4F-B4D6-4D10C741820C}" type="datetimeFigureOut">
              <a:rPr lang="en-US"/>
              <a:pPr>
                <a:defRPr/>
              </a:pPr>
              <a:t>6/2/2010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041D81-7B98-48B2-9928-157145FE75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81BFD2-9D66-4527-8EFC-024FAA7E88C8}" type="datetimeFigureOut">
              <a:rPr lang="en-US"/>
              <a:pPr>
                <a:defRPr/>
              </a:pPr>
              <a:t>6/2/2010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28B021-7376-4A73-BC76-F4A3127840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6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Chevron 7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0CD706E-9870-4A05-8B85-79D6F39D3222}" type="datetimeFigureOut">
              <a:rPr lang="en-US"/>
              <a:pPr>
                <a:defRPr/>
              </a:pPr>
              <a:t>6/2/2010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85F9F14-5BC1-47F7-9D3F-B7B7D83DFB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967CA4D-E1BC-443A-8F29-C3E42C016FE1}" type="datetimeFigureOut">
              <a:rPr lang="en-US"/>
              <a:pPr>
                <a:defRPr/>
              </a:pPr>
              <a:t>6/2/2010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1FB0D1B-B485-4113-B2DF-A25302D61D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8979893-5755-4546-8B46-01010E9049F9}" type="datetimeFigureOut">
              <a:rPr lang="en-US"/>
              <a:pPr>
                <a:defRPr/>
              </a:pPr>
              <a:t>6/2/2010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C6E2040-DFE6-4B51-A1A6-455F169229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91FC6D4-BD7D-4F9C-9C1A-DC1C4FEAFCCC}" type="datetimeFigureOut">
              <a:rPr lang="en-US"/>
              <a:pPr>
                <a:defRPr/>
              </a:pPr>
              <a:t>6/2/2010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26290F7-BA63-48B3-88A3-D3FC161D0C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18D645-0A34-4C48-80E7-D25CBFF95741}" type="datetimeFigureOut">
              <a:rPr lang="en-US"/>
              <a:pPr>
                <a:defRPr/>
              </a:pPr>
              <a:t>6/2/2010</a:t>
            </a:fld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C95CDE-C552-4F1C-BD50-C93C9C1B00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95D8181-548D-4F6F-B16C-352A3A7F45E1}" type="datetimeFigureOut">
              <a:rPr lang="en-US"/>
              <a:pPr>
                <a:defRPr/>
              </a:pPr>
              <a:t>6/2/2010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55E3385-5505-4ABD-8736-019454DDD0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7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Freeform 8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7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screen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11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Chevron 12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1EC36C97-D34A-4204-907A-96236347249F}" type="datetimeFigureOut">
              <a:rPr lang="en-US"/>
              <a:pPr>
                <a:defRPr/>
              </a:pPr>
              <a:t>6/2/2010</a:t>
            </a:fld>
            <a:endParaRPr lang="en-US"/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BB937CD8-F594-4DC0-B09A-C5FB71193A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screen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3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F821DBEE-19FF-4670-8DD8-3E2DE5C5AA93}" type="datetimeFigureOut">
              <a:rPr lang="en-US"/>
              <a:pPr>
                <a:defRPr/>
              </a:pPr>
              <a:t>6/2/2010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7677E134-2EFB-4DD7-89A2-F7C886F7C6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0" r:id="rId2"/>
    <p:sldLayoutId id="2147483685" r:id="rId3"/>
    <p:sldLayoutId id="2147483686" r:id="rId4"/>
    <p:sldLayoutId id="2147483687" r:id="rId5"/>
    <p:sldLayoutId id="2147483688" r:id="rId6"/>
    <p:sldLayoutId id="2147483681" r:id="rId7"/>
    <p:sldLayoutId id="2147483689" r:id="rId8"/>
    <p:sldLayoutId id="2147483690" r:id="rId9"/>
    <p:sldLayoutId id="2147483682" r:id="rId10"/>
    <p:sldLayoutId id="214748368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685800"/>
            <a:ext cx="7851648" cy="12954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400" dirty="0" smtClean="0"/>
              <a:t>Time Management </a:t>
            </a:r>
            <a:r>
              <a:rPr lang="en-US" sz="4400" dirty="0" smtClean="0"/>
              <a:t>and </a:t>
            </a:r>
            <a:r>
              <a:rPr lang="en-US" sz="4400" dirty="0" smtClean="0"/>
              <a:t>Balance</a:t>
            </a:r>
            <a:endParaRPr lang="en-US" sz="4400" dirty="0"/>
          </a:p>
        </p:txBody>
      </p:sp>
      <p:sp>
        <p:nvSpPr>
          <p:cNvPr id="13314" name="Subtitle 2"/>
          <p:cNvSpPr>
            <a:spLocks noGrp="1"/>
          </p:cNvSpPr>
          <p:nvPr>
            <p:ph type="subTitle" idx="1"/>
          </p:nvPr>
        </p:nvSpPr>
        <p:spPr>
          <a:xfrm>
            <a:off x="838200" y="2209800"/>
            <a:ext cx="7854950" cy="2971800"/>
          </a:xfrm>
        </p:spPr>
        <p:txBody>
          <a:bodyPr/>
          <a:lstStyle/>
          <a:p>
            <a:pPr marR="0" eaLnBrk="1" hangingPunct="1">
              <a:lnSpc>
                <a:spcPct val="80000"/>
              </a:lnSpc>
            </a:pPr>
            <a:endParaRPr lang="en-US" sz="2500" dirty="0" smtClean="0"/>
          </a:p>
          <a:p>
            <a:pPr marR="0" eaLnBrk="1" hangingPunct="1">
              <a:lnSpc>
                <a:spcPct val="80000"/>
              </a:lnSpc>
            </a:pPr>
            <a:r>
              <a:rPr lang="en-US" sz="2500" dirty="0" smtClean="0"/>
              <a:t>Heather Macdonald &amp; </a:t>
            </a:r>
            <a:r>
              <a:rPr lang="en-US" sz="2500" dirty="0" err="1" smtClean="0"/>
              <a:t>Richelle</a:t>
            </a:r>
            <a:r>
              <a:rPr lang="en-US" sz="2500" dirty="0" smtClean="0"/>
              <a:t> Allen-King </a:t>
            </a:r>
          </a:p>
          <a:p>
            <a:pPr marR="0" eaLnBrk="1" hangingPunct="1">
              <a:lnSpc>
                <a:spcPct val="80000"/>
              </a:lnSpc>
            </a:pPr>
            <a:endParaRPr lang="en-US" sz="2500" dirty="0" smtClean="0"/>
          </a:p>
          <a:p>
            <a:pPr marR="0" eaLnBrk="1" hangingPunct="1">
              <a:lnSpc>
                <a:spcPct val="80000"/>
              </a:lnSpc>
            </a:pPr>
            <a:r>
              <a:rPr lang="en-US" sz="2500" dirty="0" smtClean="0"/>
              <a:t>Our presentation incorporates </a:t>
            </a:r>
            <a:endParaRPr lang="en-US" sz="2500" dirty="0" smtClean="0"/>
          </a:p>
          <a:p>
            <a:pPr marR="0" eaLnBrk="1" hangingPunct="1">
              <a:lnSpc>
                <a:spcPct val="80000"/>
              </a:lnSpc>
            </a:pPr>
            <a:r>
              <a:rPr lang="en-US" sz="2500" dirty="0" smtClean="0"/>
              <a:t> selected material </a:t>
            </a:r>
            <a:r>
              <a:rPr lang="en-US" sz="2500" dirty="0" smtClean="0"/>
              <a:t>from former leaders:</a:t>
            </a:r>
          </a:p>
          <a:p>
            <a:pPr marR="0" eaLnBrk="1" hangingPunct="1">
              <a:lnSpc>
                <a:spcPct val="80000"/>
              </a:lnSpc>
            </a:pPr>
            <a:r>
              <a:rPr lang="en-US" sz="2500" dirty="0" err="1" smtClean="0"/>
              <a:t>Katryn</a:t>
            </a:r>
            <a:r>
              <a:rPr lang="en-US" sz="2500" dirty="0" smtClean="0"/>
              <a:t> Wiese, </a:t>
            </a:r>
          </a:p>
          <a:p>
            <a:pPr marR="0" eaLnBrk="1" hangingPunct="1">
              <a:lnSpc>
                <a:spcPct val="80000"/>
              </a:lnSpc>
            </a:pPr>
            <a:r>
              <a:rPr lang="en-US" sz="2500" dirty="0" smtClean="0"/>
              <a:t>Richard </a:t>
            </a:r>
            <a:r>
              <a:rPr lang="en-US" sz="2500" dirty="0" err="1" smtClean="0"/>
              <a:t>Yuretich</a:t>
            </a:r>
            <a:r>
              <a:rPr lang="en-US" sz="2500" dirty="0" smtClean="0"/>
              <a:t>, </a:t>
            </a:r>
          </a:p>
          <a:p>
            <a:pPr marR="0" eaLnBrk="1" hangingPunct="1">
              <a:lnSpc>
                <a:spcPct val="80000"/>
              </a:lnSpc>
            </a:pPr>
            <a:r>
              <a:rPr lang="en-US" sz="2500" dirty="0" smtClean="0"/>
              <a:t>&amp; Ann </a:t>
            </a:r>
            <a:r>
              <a:rPr lang="en-US" sz="2500" dirty="0" err="1" smtClean="0"/>
              <a:t>Bykerk</a:t>
            </a:r>
            <a:r>
              <a:rPr lang="en-US" sz="2500" dirty="0" smtClean="0"/>
              <a:t>-Kauffman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5" descr="DSC0114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096000" y="-76200"/>
            <a:ext cx="2871788" cy="383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Content Placeholder 1"/>
          <p:cNvSpPr>
            <a:spLocks noGrp="1"/>
          </p:cNvSpPr>
          <p:nvPr>
            <p:ph idx="1"/>
          </p:nvPr>
        </p:nvSpPr>
        <p:spPr>
          <a:xfrm>
            <a:off x="228600" y="2133600"/>
            <a:ext cx="5791200" cy="1752600"/>
          </a:xfrm>
        </p:spPr>
        <p:txBody>
          <a:bodyPr/>
          <a:lstStyle/>
          <a:p>
            <a:pPr eaLnBrk="1" hangingPunct="1">
              <a:buFont typeface="Wingdings 3" pitchFamily="18" charset="2"/>
              <a:buNone/>
            </a:pPr>
            <a:r>
              <a:rPr lang="en-US" dirty="0" smtClean="0"/>
              <a:t>	</a:t>
            </a:r>
            <a:r>
              <a:rPr lang="en-US" sz="3600" dirty="0" smtClean="0"/>
              <a:t>Reap the benefits of taking time to do joyful things that sustain you.</a:t>
            </a:r>
          </a:p>
          <a:p>
            <a:pPr eaLnBrk="1" hangingPunct="1"/>
            <a:endParaRPr lang="en-US" dirty="0" smtClean="0"/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181600" y="3886200"/>
            <a:ext cx="3810000" cy="286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4" descr="C:\Users\rhmacd\appdata\roaming\qualcomm\eudora\attach\IMG_2863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863600" y="3829050"/>
            <a:ext cx="3937000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6" descr="DSC00552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676400" y="152400"/>
            <a:ext cx="2667000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800" dirty="0" smtClean="0"/>
              <a:t>Over multiple time scales</a:t>
            </a:r>
          </a:p>
          <a:p>
            <a:pPr eaLnBrk="1" hangingPunct="1"/>
            <a:endParaRPr lang="en-US" sz="2800" dirty="0" smtClean="0"/>
          </a:p>
          <a:p>
            <a:pPr eaLnBrk="1" hangingPunct="1"/>
            <a:r>
              <a:rPr lang="en-US" sz="2800" dirty="0" smtClean="0"/>
              <a:t>Schedule regular time for each category of activity that is important</a:t>
            </a:r>
          </a:p>
          <a:p>
            <a:pPr eaLnBrk="1" hangingPunct="1"/>
            <a:r>
              <a:rPr lang="en-US" sz="2800" dirty="0" smtClean="0"/>
              <a:t>Take time regularly to re-evaluate priorities (e.g. annually or per semester, weekly or so)</a:t>
            </a:r>
          </a:p>
          <a:p>
            <a:pPr eaLnBrk="1" hangingPunct="1"/>
            <a:r>
              <a:rPr lang="en-US" sz="2800" dirty="0" smtClean="0"/>
              <a:t>If it isn’t working, analyze it to find the problem and try again!</a:t>
            </a:r>
          </a:p>
          <a:p>
            <a:pPr eaLnBrk="1" hangingPunct="1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Linking Actions to Priorities	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800" dirty="0" smtClean="0"/>
              <a:t>Aim high!</a:t>
            </a:r>
          </a:p>
          <a:p>
            <a:pPr eaLnBrk="1" hangingPunct="1"/>
            <a:r>
              <a:rPr lang="en-US" sz="2800" dirty="0" smtClean="0"/>
              <a:t>Include personal, family, and work activities</a:t>
            </a:r>
          </a:p>
          <a:p>
            <a:pPr eaLnBrk="1" hangingPunct="1"/>
            <a:r>
              <a:rPr lang="en-US" sz="2800" dirty="0" smtClean="0"/>
              <a:t>Don’t overbook yourself (include some unscheduled time)</a:t>
            </a:r>
          </a:p>
          <a:p>
            <a:pPr eaLnBrk="1" hangingPunct="1"/>
            <a:r>
              <a:rPr lang="en-US" sz="2800" dirty="0" smtClean="0"/>
              <a:t>Be honest</a:t>
            </a:r>
          </a:p>
          <a:p>
            <a:pPr eaLnBrk="1" hangingPunct="1"/>
            <a:r>
              <a:rPr lang="en-US" sz="2800" dirty="0" smtClean="0"/>
              <a:t>Schedule time for your #1 priority first, then move to the next priority</a:t>
            </a:r>
          </a:p>
          <a:p>
            <a:pPr eaLnBrk="1" hangingPunct="1"/>
            <a:endParaRPr lang="en-US" sz="2000" dirty="0" smtClean="0"/>
          </a:p>
          <a:p>
            <a:pPr eaLnBrk="1" hangingPunct="1"/>
            <a:r>
              <a:rPr lang="en-US" sz="2800" dirty="0" smtClean="0"/>
              <a:t>If you finish early, consider sharing and reviewing schedules with someone else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What’s Your Ideal Schedule?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800" dirty="0" smtClean="0"/>
              <a:t>Look at your schedules.  Did you include time for </a:t>
            </a:r>
          </a:p>
          <a:p>
            <a:pPr lvl="1" eaLnBrk="1" hangingPunct="1"/>
            <a:r>
              <a:rPr lang="en-US" dirty="0" smtClean="0"/>
              <a:t>Emergencies</a:t>
            </a:r>
          </a:p>
          <a:p>
            <a:pPr lvl="1" eaLnBrk="1" hangingPunct="1"/>
            <a:r>
              <a:rPr lang="en-US" dirty="0" smtClean="0"/>
              <a:t>Friends</a:t>
            </a:r>
          </a:p>
          <a:p>
            <a:pPr lvl="1" eaLnBrk="1" hangingPunct="1"/>
            <a:r>
              <a:rPr lang="en-US" dirty="0" smtClean="0"/>
              <a:t>E-mail</a:t>
            </a:r>
          </a:p>
          <a:p>
            <a:pPr lvl="1" eaLnBrk="1" hangingPunct="1">
              <a:buFont typeface="Verdana" pitchFamily="34" charset="0"/>
              <a:buNone/>
            </a:pPr>
            <a:r>
              <a:rPr lang="en-US" dirty="0" smtClean="0"/>
              <a:t>If left out intentionally, that’s fine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Schedule Review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Content Placeholder 1"/>
          <p:cNvSpPr>
            <a:spLocks noGrp="1"/>
          </p:cNvSpPr>
          <p:nvPr>
            <p:ph idx="1"/>
          </p:nvPr>
        </p:nvSpPr>
        <p:spPr>
          <a:xfrm>
            <a:off x="304800" y="1874837"/>
            <a:ext cx="8229600" cy="4525963"/>
          </a:xfrm>
        </p:spPr>
        <p:txBody>
          <a:bodyPr/>
          <a:lstStyle/>
          <a:p>
            <a:pPr eaLnBrk="1" hangingPunct="1"/>
            <a:r>
              <a:rPr lang="en-US" dirty="0" smtClean="0"/>
              <a:t>Evaluate tasks re 4 quadrants</a:t>
            </a:r>
          </a:p>
          <a:p>
            <a:pPr eaLnBrk="1" hangingPunct="1"/>
            <a:r>
              <a:rPr lang="en-US" dirty="0" smtClean="0"/>
              <a:t>Do the highest priority tasks first </a:t>
            </a:r>
          </a:p>
          <a:p>
            <a:pPr eaLnBrk="1" hangingPunct="1"/>
            <a:r>
              <a:rPr lang="en-US" dirty="0" smtClean="0"/>
              <a:t>Break projects into small steps and goals and schedule each </a:t>
            </a:r>
          </a:p>
          <a:p>
            <a:pPr eaLnBrk="1" hangingPunct="1"/>
            <a:r>
              <a:rPr lang="en-US" dirty="0" smtClean="0"/>
              <a:t>The 24 hour rule (when asked to do something)</a:t>
            </a:r>
          </a:p>
          <a:p>
            <a:pPr eaLnBrk="1" hangingPunct="1"/>
            <a:r>
              <a:rPr lang="en-US" dirty="0" smtClean="0"/>
              <a:t>Two-</a:t>
            </a:r>
            <a:r>
              <a:rPr lang="en-US" dirty="0" err="1" smtClean="0"/>
              <a:t>fers</a:t>
            </a:r>
            <a:endParaRPr lang="en-US" dirty="0" smtClean="0"/>
          </a:p>
          <a:p>
            <a:pPr eaLnBrk="1" hangingPunct="1"/>
            <a:r>
              <a:rPr lang="en-US" dirty="0" smtClean="0"/>
              <a:t>Don’t work weekends (Richard </a:t>
            </a:r>
            <a:r>
              <a:rPr lang="en-US" dirty="0" err="1" smtClean="0"/>
              <a:t>Yuretich</a:t>
            </a:r>
            <a:r>
              <a:rPr lang="en-US" dirty="0" smtClean="0"/>
              <a:t>)</a:t>
            </a:r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More Suggestions</a:t>
            </a:r>
            <a:endParaRPr lang="en-US" dirty="0"/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477000" y="152400"/>
            <a:ext cx="2438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800" dirty="0" smtClean="0"/>
              <a:t>Discuss and make a list of the </a:t>
            </a:r>
            <a:r>
              <a:rPr lang="en-US" sz="2800" dirty="0" smtClean="0"/>
              <a:t>biggest </a:t>
            </a:r>
            <a:r>
              <a:rPr lang="en-US" sz="2800" b="1" dirty="0" smtClean="0"/>
              <a:t>challenges</a:t>
            </a:r>
            <a:r>
              <a:rPr lang="en-US" sz="2800" dirty="0" smtClean="0"/>
              <a:t> you face in making your schedule a reality and </a:t>
            </a:r>
            <a:r>
              <a:rPr lang="en-US" sz="2800" b="1" dirty="0" smtClean="0"/>
              <a:t>suggestions</a:t>
            </a:r>
            <a:r>
              <a:rPr lang="en-US" sz="2800" dirty="0" smtClean="0"/>
              <a:t> </a:t>
            </a:r>
            <a:r>
              <a:rPr lang="en-US" sz="2800" dirty="0" smtClean="0"/>
              <a:t>for overcoming these challenges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Challenges and Suggestions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3888" indent="-514350" eaLnBrk="1" hangingPunct="1"/>
            <a:r>
              <a:rPr lang="en-US" sz="2800" dirty="0" smtClean="0"/>
              <a:t>Identify and set YOUR priorities</a:t>
            </a:r>
          </a:p>
          <a:p>
            <a:pPr marL="623888" indent="-514350" eaLnBrk="1" hangingPunct="1"/>
            <a:endParaRPr lang="en-US" sz="1200" dirty="0" smtClean="0"/>
          </a:p>
          <a:p>
            <a:pPr marL="623888" indent="-514350" eaLnBrk="1" hangingPunct="1"/>
            <a:r>
              <a:rPr lang="en-US" sz="2800" dirty="0" smtClean="0"/>
              <a:t>Link regular actions to priorities over multiple time scales</a:t>
            </a:r>
          </a:p>
          <a:p>
            <a:pPr marL="623888" indent="-514350" eaLnBrk="1" hangingPunct="1">
              <a:buFont typeface="Wingdings 3" pitchFamily="18" charset="2"/>
              <a:buNone/>
            </a:pPr>
            <a:r>
              <a:rPr lang="en-US" dirty="0" smtClean="0"/>
              <a:t> </a:t>
            </a:r>
          </a:p>
          <a:p>
            <a:pPr marL="623888" indent="-514350" eaLnBrk="1" hangingPunct="1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Guiding Principles	</a:t>
            </a:r>
            <a:endParaRPr lang="en-US" dirty="0"/>
          </a:p>
        </p:txBody>
      </p:sp>
      <p:pic>
        <p:nvPicPr>
          <p:cNvPr id="14339" name="Picture 4" descr="dorothy-yellow-brick-road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419600" y="3276600"/>
            <a:ext cx="4495800" cy="337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Content Placeholder 1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711700"/>
          </a:xfrm>
        </p:spPr>
        <p:txBody>
          <a:bodyPr/>
          <a:lstStyle/>
          <a:p>
            <a:pPr eaLnBrk="1" hangingPunct="1"/>
            <a:r>
              <a:rPr lang="en-US" sz="2800" dirty="0" smtClean="0"/>
              <a:t>Set your own priorities</a:t>
            </a:r>
          </a:p>
          <a:p>
            <a:pPr eaLnBrk="1" hangingPunct="1"/>
            <a:r>
              <a:rPr lang="en-US" sz="2800" dirty="0" smtClean="0"/>
              <a:t>One example  </a:t>
            </a:r>
          </a:p>
          <a:p>
            <a:pPr lvl="1" eaLnBrk="1" hangingPunct="1"/>
            <a:r>
              <a:rPr lang="en-US" dirty="0" smtClean="0"/>
              <a:t>#1 My mental, spiritual, physical health</a:t>
            </a:r>
          </a:p>
          <a:p>
            <a:pPr lvl="1" eaLnBrk="1" hangingPunct="1"/>
            <a:r>
              <a:rPr lang="en-US" dirty="0" smtClean="0"/>
              <a:t>#2 My family</a:t>
            </a:r>
          </a:p>
          <a:p>
            <a:pPr lvl="1" eaLnBrk="1" hangingPunct="1"/>
            <a:r>
              <a:rPr lang="en-US" dirty="0" smtClean="0"/>
              <a:t>#3 My job</a:t>
            </a:r>
          </a:p>
          <a:p>
            <a:pPr lvl="2" eaLnBrk="1" hangingPunct="1"/>
            <a:r>
              <a:rPr lang="en-US" dirty="0" smtClean="0"/>
              <a:t>a) the students</a:t>
            </a:r>
          </a:p>
          <a:p>
            <a:pPr lvl="2" eaLnBrk="1" hangingPunct="1"/>
            <a:r>
              <a:rPr lang="en-US" dirty="0" smtClean="0"/>
              <a:t>b) my future career desires</a:t>
            </a:r>
          </a:p>
          <a:p>
            <a:pPr lvl="2" eaLnBrk="1" hangingPunct="1"/>
            <a:r>
              <a:rPr lang="en-US" dirty="0" smtClean="0"/>
              <a:t>c) my own academic education</a:t>
            </a:r>
          </a:p>
          <a:p>
            <a:pPr lvl="2" eaLnBrk="1" hangingPunct="1"/>
            <a:r>
              <a:rPr lang="en-US" dirty="0" smtClean="0"/>
              <a:t>d) my department</a:t>
            </a:r>
          </a:p>
          <a:p>
            <a:pPr lvl="2" eaLnBrk="1" hangingPunct="1"/>
            <a:r>
              <a:rPr lang="en-US" dirty="0" smtClean="0"/>
              <a:t>e) the college as a whole</a:t>
            </a:r>
          </a:p>
          <a:p>
            <a:pPr lvl="1" eaLnBrk="1" hangingPunct="1"/>
            <a:r>
              <a:rPr lang="en-US" dirty="0" smtClean="0"/>
              <a:t>#4 My friends, home, etc. </a:t>
            </a:r>
          </a:p>
          <a:p>
            <a:pPr lvl="1" eaLnBrk="1" hangingPunct="1"/>
            <a:endParaRPr lang="en-US" dirty="0" smtClean="0"/>
          </a:p>
          <a:p>
            <a:pPr eaLnBrk="1" hangingPunct="1">
              <a:buFont typeface="Wingdings 3" pitchFamily="18" charset="2"/>
              <a:buNone/>
            </a:pP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Setting Priorities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800" dirty="0" smtClean="0"/>
              <a:t>Questions to Ponder</a:t>
            </a:r>
          </a:p>
          <a:p>
            <a:pPr lvl="1" eaLnBrk="1" hangingPunct="1"/>
            <a:r>
              <a:rPr lang="en-US" dirty="0" smtClean="0"/>
              <a:t>Shouldn’t everyone’s #1 priority be their own health? </a:t>
            </a:r>
          </a:p>
          <a:p>
            <a:pPr lvl="1" eaLnBrk="1" hangingPunct="1"/>
            <a:r>
              <a:rPr lang="en-US" dirty="0" smtClean="0"/>
              <a:t>Is your career more important than your health?  </a:t>
            </a:r>
          </a:p>
          <a:p>
            <a:pPr lvl="1" eaLnBrk="1" hangingPunct="1"/>
            <a:r>
              <a:rPr lang="en-US" dirty="0" smtClean="0"/>
              <a:t>How much good are you to others if you are not taking care of yourself</a:t>
            </a:r>
          </a:p>
          <a:p>
            <a:pPr lvl="1" eaLnBrk="1" hangingPunct="1"/>
            <a:endParaRPr lang="en-US" dirty="0" smtClean="0"/>
          </a:p>
          <a:p>
            <a:pPr eaLnBrk="1" hangingPunct="1"/>
            <a:r>
              <a:rPr lang="en-US" sz="2800" dirty="0" smtClean="0"/>
              <a:t>Priority Review </a:t>
            </a:r>
          </a:p>
          <a:p>
            <a:pPr lvl="1" eaLnBrk="1" hangingPunct="1"/>
            <a:r>
              <a:rPr lang="en-US" dirty="0" smtClean="0"/>
              <a:t>Make an ordered list of your priorities</a:t>
            </a:r>
          </a:p>
          <a:p>
            <a:pPr lvl="1" eaLnBrk="1" hangingPunct="1">
              <a:buFont typeface="Verdana" pitchFamily="34" charset="0"/>
              <a:buNone/>
            </a:pP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Setting Your Priorities	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Time and Task Management</a:t>
            </a:r>
            <a:endParaRPr lang="en-US" dirty="0"/>
          </a:p>
        </p:txBody>
      </p:sp>
      <p:pic>
        <p:nvPicPr>
          <p:cNvPr id="17410" name="Picture 6" descr="BowronReflection8x10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876800" y="1447800"/>
            <a:ext cx="3781425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Rectangle 8"/>
          <p:cNvSpPr txBox="1">
            <a:spLocks noChangeArrowheads="1"/>
          </p:cNvSpPr>
          <p:nvPr/>
        </p:nvSpPr>
        <p:spPr bwMode="auto">
          <a:xfrm>
            <a:off x="457200" y="1600200"/>
            <a:ext cx="4038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</a:pPr>
            <a:r>
              <a:rPr lang="en-US" sz="4400" b="1" dirty="0">
                <a:latin typeface="Lucida Sans Unicode" pitchFamily="34" charset="0"/>
              </a:rPr>
              <a:t>CALM</a:t>
            </a:r>
          </a:p>
          <a:p>
            <a:pPr marL="365125" indent="-255588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</a:pPr>
            <a:r>
              <a:rPr lang="en-US" sz="4000" b="1" dirty="0">
                <a:latin typeface="Lucida Sans Unicode" pitchFamily="34" charset="0"/>
              </a:rPr>
              <a:t>C</a:t>
            </a:r>
            <a:r>
              <a:rPr lang="en-US" sz="2400" dirty="0">
                <a:latin typeface="Lucida Sans Unicode" pitchFamily="34" charset="0"/>
              </a:rPr>
              <a:t>lear your clutter (physical and mental)</a:t>
            </a:r>
          </a:p>
          <a:p>
            <a:pPr marL="365125" indent="-255588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</a:pPr>
            <a:r>
              <a:rPr lang="en-US" sz="4000" b="1" dirty="0">
                <a:latin typeface="Lucida Sans Unicode" pitchFamily="34" charset="0"/>
              </a:rPr>
              <a:t>A</a:t>
            </a:r>
            <a:r>
              <a:rPr lang="en-US" sz="2400" dirty="0">
                <a:latin typeface="Lucida Sans Unicode" pitchFamily="34" charset="0"/>
              </a:rPr>
              <a:t>dmit and announce that you can’t do it all</a:t>
            </a:r>
          </a:p>
          <a:p>
            <a:pPr marL="365125" indent="-255588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</a:pPr>
            <a:r>
              <a:rPr lang="en-US" sz="4000" b="1" dirty="0">
                <a:latin typeface="Lucida Sans Unicode" pitchFamily="34" charset="0"/>
              </a:rPr>
              <a:t>L</a:t>
            </a:r>
            <a:r>
              <a:rPr lang="en-US" sz="2400" dirty="0">
                <a:latin typeface="Lucida Sans Unicode" pitchFamily="34" charset="0"/>
              </a:rPr>
              <a:t>earn to let go</a:t>
            </a:r>
          </a:p>
          <a:p>
            <a:pPr marL="365125" indent="-255588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</a:pPr>
            <a:r>
              <a:rPr lang="en-US" sz="4000" b="1" dirty="0">
                <a:latin typeface="Lucida Sans Unicode" pitchFamily="34" charset="0"/>
              </a:rPr>
              <a:t>M</a:t>
            </a:r>
            <a:r>
              <a:rPr lang="en-US" sz="2400" dirty="0">
                <a:latin typeface="Lucida Sans Unicode" pitchFamily="34" charset="0"/>
              </a:rPr>
              <a:t>aximize what is most meaningful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Multitasking Myths</a:t>
            </a:r>
            <a:endParaRPr lang="en-US" dirty="0"/>
          </a:p>
        </p:txBody>
      </p:sp>
      <p:pic>
        <p:nvPicPr>
          <p:cNvPr id="18434" name="Picture 6" descr="MCj02308240000[1]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609600" y="1676400"/>
            <a:ext cx="3603625" cy="3806825"/>
          </a:xfrm>
        </p:spPr>
      </p:pic>
      <p:sp>
        <p:nvSpPr>
          <p:cNvPr id="18435" name="Rectangle 5"/>
          <p:cNvSpPr txBox="1">
            <a:spLocks noChangeArrowheads="1"/>
          </p:cNvSpPr>
          <p:nvPr/>
        </p:nvSpPr>
        <p:spPr bwMode="auto">
          <a:xfrm>
            <a:off x="4648200" y="1600200"/>
            <a:ext cx="4038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</a:pPr>
            <a:r>
              <a:rPr lang="en-US" sz="2800" dirty="0">
                <a:latin typeface="Lucida Sans Unicode" pitchFamily="34" charset="0"/>
              </a:rPr>
              <a:t>Human brain not wired for </a:t>
            </a:r>
            <a:r>
              <a:rPr lang="en-US" sz="2800" dirty="0" smtClean="0">
                <a:latin typeface="Lucida Sans Unicode" pitchFamily="34" charset="0"/>
              </a:rPr>
              <a:t>multitasking</a:t>
            </a:r>
            <a:endParaRPr lang="en-US" sz="2800" dirty="0">
              <a:latin typeface="Lucida Sans Unicode" pitchFamily="34" charset="0"/>
            </a:endParaRPr>
          </a:p>
          <a:p>
            <a:pPr marL="365125" indent="-255588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</a:pPr>
            <a:r>
              <a:rPr lang="en-US" sz="2800" dirty="0">
                <a:latin typeface="Lucida Sans Unicode" pitchFamily="34" charset="0"/>
              </a:rPr>
              <a:t>Wastes more time than </a:t>
            </a:r>
            <a:r>
              <a:rPr lang="en-US" sz="2800" dirty="0" smtClean="0">
                <a:latin typeface="Lucida Sans Unicode" pitchFamily="34" charset="0"/>
              </a:rPr>
              <a:t>gains</a:t>
            </a:r>
            <a:endParaRPr lang="en-US" sz="2800" dirty="0">
              <a:latin typeface="Lucida Sans Unicode" pitchFamily="34" charset="0"/>
            </a:endParaRPr>
          </a:p>
          <a:p>
            <a:pPr marL="365125" indent="-255588">
              <a:lnSpc>
                <a:spcPct val="90000"/>
              </a:lnSpc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</a:pPr>
            <a:r>
              <a:rPr lang="en-US" sz="2800" dirty="0">
                <a:latin typeface="Lucida Sans Unicode" pitchFamily="34" charset="0"/>
              </a:rPr>
              <a:t>Successful people are not multi-</a:t>
            </a:r>
            <a:r>
              <a:rPr lang="en-US" sz="2800" dirty="0" err="1">
                <a:latin typeface="Lucida Sans Unicode" pitchFamily="34" charset="0"/>
              </a:rPr>
              <a:t>taskers</a:t>
            </a:r>
            <a:r>
              <a:rPr lang="en-US" sz="2800" dirty="0">
                <a:latin typeface="Lucida Sans Unicode" pitchFamily="34" charset="0"/>
              </a:rPr>
              <a:t>, but those who can focus for short </a:t>
            </a:r>
            <a:r>
              <a:rPr lang="en-US" sz="2800" dirty="0" smtClean="0">
                <a:latin typeface="Lucida Sans Unicode" pitchFamily="34" charset="0"/>
              </a:rPr>
              <a:t>intervals</a:t>
            </a:r>
            <a:endParaRPr lang="en-US" sz="2800" dirty="0">
              <a:latin typeface="Lucida Sans Unicode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Use Time Well	</a:t>
            </a:r>
            <a:endParaRPr lang="en-US" dirty="0"/>
          </a:p>
        </p:txBody>
      </p:sp>
      <p:sp>
        <p:nvSpPr>
          <p:cNvPr id="4" name="Rectangle 9"/>
          <p:cNvSpPr txBox="1">
            <a:spLocks noChangeArrowheads="1"/>
          </p:cNvSpPr>
          <p:nvPr/>
        </p:nvSpPr>
        <p:spPr>
          <a:xfrm>
            <a:off x="457200" y="1600200"/>
            <a:ext cx="4495800" cy="42672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65760" indent="-256032" fontAlgn="auto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/>
            </a:pPr>
            <a:r>
              <a:rPr lang="en-US" sz="2800" dirty="0">
                <a:latin typeface="+mn-lt"/>
              </a:rPr>
              <a:t>Focus on the task at hand</a:t>
            </a:r>
          </a:p>
          <a:p>
            <a:pPr marL="365760" indent="-256032" fontAlgn="auto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/>
            </a:pPr>
            <a:r>
              <a:rPr lang="en-US" sz="2800" dirty="0">
                <a:latin typeface="+mn-lt"/>
              </a:rPr>
              <a:t>Take advantage of short time periods</a:t>
            </a:r>
          </a:p>
          <a:p>
            <a:pPr marL="365760" indent="-256032" fontAlgn="auto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/>
            </a:pPr>
            <a:r>
              <a:rPr lang="en-US" sz="2800" dirty="0">
                <a:latin typeface="+mn-lt"/>
              </a:rPr>
              <a:t>Work mindfully; take a </a:t>
            </a:r>
            <a:r>
              <a:rPr lang="en-US" sz="2800" dirty="0" smtClean="0">
                <a:latin typeface="+mn-lt"/>
              </a:rPr>
              <a:t>break</a:t>
            </a:r>
            <a:endParaRPr lang="en-US" sz="2800" dirty="0">
              <a:latin typeface="+mn-lt"/>
            </a:endParaRPr>
          </a:p>
          <a:p>
            <a:pPr marL="365760" indent="-256032" fontAlgn="auto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/>
            </a:pPr>
            <a:r>
              <a:rPr lang="en-US" sz="2800" dirty="0">
                <a:latin typeface="+mn-lt"/>
              </a:rPr>
              <a:t>Schedule your thinking, planning, writing time and stick to it! </a:t>
            </a:r>
          </a:p>
          <a:p>
            <a:pPr marL="365760" indent="-256032" fontAlgn="auto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/>
            </a:pPr>
            <a:endParaRPr lang="en-US" sz="2800" dirty="0">
              <a:latin typeface="+mn-lt"/>
            </a:endParaRPr>
          </a:p>
        </p:txBody>
      </p:sp>
      <p:pic>
        <p:nvPicPr>
          <p:cNvPr id="19459" name="Picture 11" descr="j028102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791200" y="1219200"/>
            <a:ext cx="23749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Managing E-mail</a:t>
            </a:r>
            <a:endParaRPr lang="en-US" dirty="0"/>
          </a:p>
        </p:txBody>
      </p:sp>
      <p:sp>
        <p:nvSpPr>
          <p:cNvPr id="20482" name="Rectangle 10"/>
          <p:cNvSpPr txBox="1">
            <a:spLocks noChangeArrowheads="1"/>
          </p:cNvSpPr>
          <p:nvPr/>
        </p:nvSpPr>
        <p:spPr bwMode="auto">
          <a:xfrm>
            <a:off x="3810000" y="1524000"/>
            <a:ext cx="4953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</a:pPr>
            <a:r>
              <a:rPr lang="en-US" sz="2800" dirty="0">
                <a:latin typeface="Lucida Sans Unicode" pitchFamily="34" charset="0"/>
              </a:rPr>
              <a:t>Check e-mail a few times a day – schedule it.</a:t>
            </a: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</a:pPr>
            <a:r>
              <a:rPr lang="en-US" sz="2800" dirty="0">
                <a:latin typeface="Lucida Sans Unicode" pitchFamily="34" charset="0"/>
              </a:rPr>
              <a:t>You get less if you send less.</a:t>
            </a: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</a:pPr>
            <a:r>
              <a:rPr lang="en-US" sz="2800" dirty="0">
                <a:latin typeface="Lucida Sans Unicode" pitchFamily="34" charset="0"/>
              </a:rPr>
              <a:t>Don’t respond to trivia.</a:t>
            </a: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</a:pPr>
            <a:r>
              <a:rPr lang="en-US" sz="2800" dirty="0">
                <a:latin typeface="Lucida Sans Unicode" pitchFamily="34" charset="0"/>
              </a:rPr>
              <a:t>Wait 24 hours for replying </a:t>
            </a: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</a:pPr>
            <a:r>
              <a:rPr lang="en-US" sz="2800" dirty="0">
                <a:latin typeface="Lucida Sans Unicode" pitchFamily="34" charset="0"/>
              </a:rPr>
              <a:t>Keep in-box </a:t>
            </a:r>
            <a:r>
              <a:rPr lang="en-US" sz="2800" i="1" dirty="0">
                <a:latin typeface="Lucida Sans Unicode" pitchFamily="34" charset="0"/>
              </a:rPr>
              <a:t>EMPTY!</a:t>
            </a:r>
          </a:p>
        </p:txBody>
      </p:sp>
      <p:sp>
        <p:nvSpPr>
          <p:cNvPr id="20483" name="Text Box 12"/>
          <p:cNvSpPr txBox="1">
            <a:spLocks noChangeArrowheads="1"/>
          </p:cNvSpPr>
          <p:nvPr/>
        </p:nvSpPr>
        <p:spPr bwMode="auto">
          <a:xfrm>
            <a:off x="533400" y="5599113"/>
            <a:ext cx="83058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>
                <a:latin typeface="Lucida Sans Unicode" pitchFamily="34" charset="0"/>
              </a:rPr>
              <a:t>“Never check email in the morning” </a:t>
            </a:r>
          </a:p>
          <a:p>
            <a:pPr algn="ctr"/>
            <a:r>
              <a:rPr lang="en-US" sz="2800">
                <a:latin typeface="Lucida Sans Unicode" pitchFamily="34" charset="0"/>
              </a:rPr>
              <a:t>by Julia Morgenstern</a:t>
            </a:r>
          </a:p>
        </p:txBody>
      </p:sp>
      <p:pic>
        <p:nvPicPr>
          <p:cNvPr id="20484" name="Picture 11" descr="MCj04136680000[1]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457200" y="1676400"/>
            <a:ext cx="3246438" cy="34432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4" descr="daisy under van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029200" y="2590800"/>
            <a:ext cx="6242050" cy="468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Rectangle 6"/>
          <p:cNvSpPr>
            <a:spLocks noChangeArrowheads="1"/>
          </p:cNvSpPr>
          <p:nvPr/>
        </p:nvSpPr>
        <p:spPr bwMode="auto">
          <a:xfrm>
            <a:off x="838200" y="1447800"/>
            <a:ext cx="5791200" cy="3200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42" name="Rectangle 2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smtClean="0">
                <a:effectLst/>
              </a:rPr>
              <a:t>Take a positive approach</a:t>
            </a:r>
          </a:p>
        </p:txBody>
      </p:sp>
      <p:sp>
        <p:nvSpPr>
          <p:cNvPr id="22532" name="Rectangle 3"/>
          <p:cNvSpPr>
            <a:spLocks noGrp="1"/>
          </p:cNvSpPr>
          <p:nvPr>
            <p:ph type="body" idx="1"/>
          </p:nvPr>
        </p:nvSpPr>
        <p:spPr>
          <a:xfrm>
            <a:off x="457200" y="1481138"/>
            <a:ext cx="6553200" cy="225266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 smtClean="0"/>
              <a:t>Working in a positive emotional state facilitates effective mental function. 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Conversely, negative feelings (anxiety, guilt, etc) are draining, reduce the capability to do good work and make that work take longer.</a:t>
            </a:r>
          </a:p>
        </p:txBody>
      </p:sp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5257800" y="4953000"/>
            <a:ext cx="35496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Daisy approaches daily activities </a:t>
            </a: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with enthusiasm.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235</TotalTime>
  <Words>540</Words>
  <Application>Microsoft Office PowerPoint</Application>
  <PresentationFormat>On-screen Show (4:3)</PresentationFormat>
  <Paragraphs>92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Concourse</vt:lpstr>
      <vt:lpstr>Time Management and Balance</vt:lpstr>
      <vt:lpstr>Guiding Principles </vt:lpstr>
      <vt:lpstr>Setting Priorities</vt:lpstr>
      <vt:lpstr>Setting Your Priorities </vt:lpstr>
      <vt:lpstr>Time and Task Management</vt:lpstr>
      <vt:lpstr>Multitasking Myths</vt:lpstr>
      <vt:lpstr>Use Time Well </vt:lpstr>
      <vt:lpstr>Managing E-mail</vt:lpstr>
      <vt:lpstr>Take a positive approach</vt:lpstr>
      <vt:lpstr>Slide 10</vt:lpstr>
      <vt:lpstr>Linking Actions to Priorities </vt:lpstr>
      <vt:lpstr>What’s Your Ideal Schedule?</vt:lpstr>
      <vt:lpstr>Schedule Review</vt:lpstr>
      <vt:lpstr>More Suggestions</vt:lpstr>
      <vt:lpstr>Challenges and Suggestions</vt:lpstr>
    </vt:vector>
  </TitlesOfParts>
  <Company>Information Technology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rhmacd</dc:creator>
  <cp:lastModifiedBy>rhmacd</cp:lastModifiedBy>
  <cp:revision>23</cp:revision>
  <dcterms:created xsi:type="dcterms:W3CDTF">2010-06-02T13:18:32Z</dcterms:created>
  <dcterms:modified xsi:type="dcterms:W3CDTF">2010-06-03T03:11:25Z</dcterms:modified>
</cp:coreProperties>
</file>