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776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heme" Target="theme/theme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BD66A-75E8-084F-9C33-F8781BAA1A35}" type="datetimeFigureOut">
              <a:rPr lang="en-US" smtClean="0"/>
              <a:t>6/2/10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F9E29-5AD4-0F4B-926C-37160390EA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039458-7959-C342-A67F-23846A8B8E6B}" type="slidenum">
              <a:rPr lang="en-US"/>
              <a:pPr/>
              <a:t>4</a:t>
            </a:fld>
            <a:endParaRPr lang="en-US"/>
          </a:p>
        </p:txBody>
      </p:sp>
      <p:sp>
        <p:nvSpPr>
          <p:cNvPr id="681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55EAE-A2C3-5F4C-A3D9-EE755F555CEB}" type="datetimeFigureOut">
              <a:rPr lang="en-US" smtClean="0"/>
              <a:t>6/2/10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F58A2-FDC0-F641-BD05-A2B7669584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df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df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Initiating Graduate Students Into the Culture of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Jennifer A. Roberts</a:t>
            </a:r>
          </a:p>
          <a:p>
            <a:r>
              <a:rPr lang="en-US" dirty="0" smtClean="0"/>
              <a:t>University of Kansas</a:t>
            </a:r>
          </a:p>
          <a:p>
            <a:r>
              <a:rPr lang="en-US" dirty="0" smtClean="0"/>
              <a:t>Liz Ritchie</a:t>
            </a:r>
          </a:p>
          <a:p>
            <a:r>
              <a:rPr lang="en-US" dirty="0" smtClean="0"/>
              <a:t>University of Arizona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Graduate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We can use teaching as a means of training our graduate students.</a:t>
            </a:r>
          </a:p>
          <a:p>
            <a:pPr lvl="1"/>
            <a:r>
              <a:rPr lang="en-US" dirty="0" smtClean="0"/>
              <a:t>Core concepts and knowledge</a:t>
            </a:r>
          </a:p>
          <a:p>
            <a:pPr lvl="1"/>
            <a:r>
              <a:rPr lang="en-US" dirty="0" smtClean="0"/>
              <a:t>Data generation and analysis</a:t>
            </a:r>
          </a:p>
          <a:p>
            <a:pPr lvl="2"/>
            <a:r>
              <a:rPr lang="en-US" dirty="0" smtClean="0"/>
              <a:t>Field</a:t>
            </a:r>
          </a:p>
          <a:p>
            <a:pPr lvl="2"/>
            <a:r>
              <a:rPr lang="en-US" dirty="0" smtClean="0"/>
              <a:t>Lab</a:t>
            </a:r>
          </a:p>
          <a:p>
            <a:pPr lvl="1"/>
            <a:r>
              <a:rPr lang="en-US" dirty="0" smtClean="0"/>
              <a:t>Research skills</a:t>
            </a:r>
          </a:p>
          <a:p>
            <a:pPr lvl="2"/>
            <a:r>
              <a:rPr lang="en-US" dirty="0" smtClean="0"/>
              <a:t>Proposal writing and review</a:t>
            </a:r>
          </a:p>
          <a:p>
            <a:pPr lvl="2"/>
            <a:r>
              <a:rPr lang="en-US" dirty="0" smtClean="0"/>
              <a:t>Manuscript writing and review</a:t>
            </a:r>
          </a:p>
          <a:p>
            <a:pPr lvl="2"/>
            <a:r>
              <a:rPr lang="en-US" dirty="0" smtClean="0"/>
              <a:t>Oral presentation and examination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71" y="274638"/>
            <a:ext cx="8775743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Teaching the Principles of </a:t>
            </a:r>
            <a:r>
              <a:rPr lang="en-US" sz="2800" dirty="0" err="1" smtClean="0"/>
              <a:t>Geomicrobiology</a:t>
            </a:r>
            <a:r>
              <a:rPr lang="en-US" sz="2800" dirty="0" smtClean="0"/>
              <a:t> and the Process of Scientific Inquiry to First Year-Graduate Students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058938"/>
            <a:ext cx="4040188" cy="639762"/>
          </a:xfrm>
        </p:spPr>
        <p:txBody>
          <a:bodyPr/>
          <a:lstStyle/>
          <a:p>
            <a:r>
              <a:rPr lang="en-US" dirty="0" smtClean="0"/>
              <a:t>Learning Goals: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698700"/>
            <a:ext cx="8686800" cy="126063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increase </a:t>
            </a:r>
            <a:r>
              <a:rPr lang="en-US" dirty="0"/>
              <a:t>their understanding and application of the scientific </a:t>
            </a:r>
            <a:r>
              <a:rPr lang="en-US" dirty="0" smtClean="0"/>
              <a:t>method</a:t>
            </a:r>
            <a:endParaRPr lang="en-US" dirty="0"/>
          </a:p>
          <a:p>
            <a:r>
              <a:rPr lang="en-US" dirty="0" smtClean="0"/>
              <a:t>practice </a:t>
            </a:r>
            <a:r>
              <a:rPr lang="en-US" dirty="0"/>
              <a:t>experimental analysis of a complex system using an original research experiment, </a:t>
            </a:r>
            <a:r>
              <a:rPr lang="en-US" dirty="0" smtClean="0"/>
              <a:t>and</a:t>
            </a:r>
            <a:endParaRPr lang="en-US" dirty="0"/>
          </a:p>
          <a:p>
            <a:r>
              <a:rPr lang="en-US" dirty="0" smtClean="0"/>
              <a:t>develop </a:t>
            </a:r>
            <a:r>
              <a:rPr lang="en-US" dirty="0"/>
              <a:t>topical knowledge in </a:t>
            </a:r>
            <a:r>
              <a:rPr lang="en-US" dirty="0" err="1"/>
              <a:t>geomicrobiology</a:t>
            </a:r>
            <a:r>
              <a:rPr lang="en-US" dirty="0"/>
              <a:t>.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7200" y="2591624"/>
            <a:ext cx="4041775" cy="639762"/>
          </a:xfrm>
        </p:spPr>
        <p:txBody>
          <a:bodyPr/>
          <a:lstStyle/>
          <a:p>
            <a:r>
              <a:rPr lang="en-US" dirty="0" smtClean="0"/>
              <a:t>Course Design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</p:nvPr>
        </p:nvGraphicFramePr>
        <p:xfrm>
          <a:off x="264326" y="3294886"/>
          <a:ext cx="8688388" cy="331215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04374"/>
                <a:gridCol w="53840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Preparation (6 weeks)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Topical lectures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Defining &amp; testing a hypothesis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Experimental design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Tiered topical research and writing assignments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Initial proposal for experiment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Field trip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Experimental Work</a:t>
                      </a:r>
                      <a:r>
                        <a:rPr lang="en-US" sz="1800" b="1" baseline="0" dirty="0" smtClean="0"/>
                        <a:t> (7 weeks)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Topical lectures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Tiered topical research and writing assignments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Culmination (4 weeks</a:t>
                      </a:r>
                      <a:r>
                        <a:rPr lang="en-US" sz="1800" b="1" baseline="0" dirty="0" smtClean="0"/>
                        <a:t>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Topical lectures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Elements of a research proposal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Final data discussions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Group research presentations and discussion of results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Proposal for future experiment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333" y="152400"/>
            <a:ext cx="8485012" cy="1143000"/>
          </a:xfrm>
          <a:noFill/>
          <a:ln/>
        </p:spPr>
        <p:txBody>
          <a:bodyPr>
            <a:normAutofit/>
          </a:bodyPr>
          <a:lstStyle/>
          <a:p>
            <a:r>
              <a:rPr lang="en-US" dirty="0" smtClean="0">
                <a:latin typeface="Arial" charset="0"/>
              </a:rPr>
              <a:t>Batch Laboratory </a:t>
            </a:r>
            <a:r>
              <a:rPr lang="en-US" dirty="0">
                <a:latin typeface="Arial" charset="0"/>
              </a:rPr>
              <a:t>Microcosms</a:t>
            </a:r>
            <a:endParaRPr lang="en-US" dirty="0"/>
          </a:p>
        </p:txBody>
      </p:sp>
      <p:pic>
        <p:nvPicPr>
          <p:cNvPr id="606211" name="Picture 3" descr="DSCN0246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 l="19792" r="21875"/>
          <a:stretch>
            <a:fillRect/>
          </a:stretch>
        </p:blipFill>
        <p:spPr bwMode="auto">
          <a:xfrm>
            <a:off x="2516011" y="1219200"/>
            <a:ext cx="3793067" cy="5486400"/>
          </a:xfrm>
          <a:prstGeom prst="rect">
            <a:avLst/>
          </a:prstGeom>
          <a:noFill/>
        </p:spPr>
      </p:pic>
      <p:sp>
        <p:nvSpPr>
          <p:cNvPr id="606212" name="Rectangle 4"/>
          <p:cNvSpPr>
            <a:spLocks noChangeArrowheads="1"/>
          </p:cNvSpPr>
          <p:nvPr/>
        </p:nvSpPr>
        <p:spPr bwMode="auto">
          <a:xfrm>
            <a:off x="6536267" y="5486400"/>
            <a:ext cx="2469772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ea typeface="Times New Roman" charset="0"/>
                <a:cs typeface="Times New Roman" charset="0"/>
              </a:rPr>
              <a:t>Silicate rock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606213" name="Rectangle 5"/>
          <p:cNvSpPr>
            <a:spLocks noChangeArrowheads="1"/>
          </p:cNvSpPr>
          <p:nvPr/>
        </p:nvSpPr>
        <p:spPr bwMode="auto">
          <a:xfrm>
            <a:off x="169333" y="2527300"/>
            <a:ext cx="2667016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ea typeface="Times New Roman" charset="0"/>
                <a:cs typeface="Times New Roman" charset="0"/>
              </a:rPr>
              <a:t>Native</a:t>
            </a:r>
          </a:p>
          <a:p>
            <a:r>
              <a:rPr lang="en-US" sz="3600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groundwater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606215" name="Rectangle 7"/>
          <p:cNvSpPr>
            <a:spLocks noChangeArrowheads="1"/>
          </p:cNvSpPr>
          <p:nvPr/>
        </p:nvSpPr>
        <p:spPr bwMode="auto">
          <a:xfrm>
            <a:off x="6536267" y="2971801"/>
            <a:ext cx="2370667" cy="1190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Native consortium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9333" y="4286071"/>
            <a:ext cx="2346678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ea typeface="Times New Roman" charset="0"/>
                <a:cs typeface="Times New Roman" charset="0"/>
              </a:rPr>
              <a:t>Groups of three were assigned a specific treatment (in triplicate + sterile control) </a:t>
            </a:r>
            <a:endParaRPr lang="en-US" sz="24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0" grpId="0" autoUpdateAnimBg="0"/>
      <p:bldP spid="606212" grpId="0" autoUpdateAnimBg="0"/>
      <p:bldP spid="606213" grpId="0" autoUpdateAnimBg="0"/>
      <p:bldP spid="606215" grpId="0" autoUpdateAnimBg="0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Skills Obtained through Experimentation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</p:nvPr>
        </p:nvGraphicFramePr>
        <p:xfrm>
          <a:off x="457200" y="2174874"/>
          <a:ext cx="8229600" cy="431482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371600"/>
                <a:gridCol w="1625600"/>
                <a:gridCol w="1308100"/>
                <a:gridCol w="2159000"/>
                <a:gridCol w="1765300"/>
              </a:tblGrid>
              <a:tr h="403226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Measurement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Techniques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Concepts</a:t>
                      </a:r>
                      <a:endParaRPr lang="en-US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dirty="0" smtClean="0"/>
                        <a:t>Gas (closed system)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</a:t>
                      </a:r>
                      <a:r>
                        <a:rPr lang="en-US" baseline="-25000" dirty="0" smtClean="0"/>
                        <a:t>2</a:t>
                      </a:r>
                      <a:r>
                        <a:rPr lang="en-US" baseline="0" dirty="0" smtClean="0"/>
                        <a:t> and CH</a:t>
                      </a:r>
                      <a:r>
                        <a:rPr lang="en-US" baseline="-25000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Weeks 1, 3,</a:t>
                      </a:r>
                      <a:r>
                        <a:rPr lang="en-US" baseline="0" dirty="0" smtClean="0"/>
                        <a:t> 5, 8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Gas</a:t>
                      </a:r>
                      <a:r>
                        <a:rPr lang="en-US" baseline="0" dirty="0" smtClean="0"/>
                        <a:t> chromatography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Henry’s Law</a:t>
                      </a:r>
                    </a:p>
                    <a:p>
                      <a:r>
                        <a:rPr lang="en-US" dirty="0" smtClean="0"/>
                        <a:t>Respiration</a:t>
                      </a:r>
                      <a:endParaRPr lang="en-US" dirty="0"/>
                    </a:p>
                  </a:txBody>
                  <a:tcPr/>
                </a:tc>
              </a:tr>
              <a:tr h="670766">
                <a:tc>
                  <a:txBody>
                    <a:bodyPr/>
                    <a:lstStyle/>
                    <a:p>
                      <a:r>
                        <a:rPr lang="en-US" dirty="0" smtClean="0"/>
                        <a:t>Liquid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pH,</a:t>
                      </a:r>
                      <a:r>
                        <a:rPr lang="en-US" baseline="0" dirty="0" smtClean="0"/>
                        <a:t> alkalinity, SiO</a:t>
                      </a:r>
                      <a:r>
                        <a:rPr lang="en-US" baseline="-25000" dirty="0" smtClean="0"/>
                        <a:t>2</a:t>
                      </a:r>
                      <a:r>
                        <a:rPr lang="en-US" baseline="0" dirty="0" smtClean="0"/>
                        <a:t>, Fe (T)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Weeks, 1, 2, 4,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 meter</a:t>
                      </a:r>
                    </a:p>
                    <a:p>
                      <a:r>
                        <a:rPr lang="en-US" dirty="0" smtClean="0"/>
                        <a:t>Titrations</a:t>
                      </a:r>
                    </a:p>
                    <a:p>
                      <a:r>
                        <a:rPr lang="en-US" dirty="0" err="1" smtClean="0"/>
                        <a:t>Spectrophotometric</a:t>
                      </a:r>
                      <a:r>
                        <a:rPr lang="en-US" dirty="0" smtClean="0"/>
                        <a:t> determinations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Sources/sinks H</a:t>
                      </a:r>
                      <a:r>
                        <a:rPr lang="en-US" baseline="30000" dirty="0" smtClean="0"/>
                        <a:t>+</a:t>
                      </a:r>
                    </a:p>
                    <a:p>
                      <a:r>
                        <a:rPr lang="en-US" baseline="0" dirty="0" smtClean="0"/>
                        <a:t>Carbonate speciation</a:t>
                      </a:r>
                    </a:p>
                    <a:p>
                      <a:r>
                        <a:rPr lang="en-US" baseline="0" dirty="0" smtClean="0"/>
                        <a:t>Dissolution kinetics</a:t>
                      </a:r>
                    </a:p>
                    <a:p>
                      <a:r>
                        <a:rPr lang="en-US" baseline="0" dirty="0" err="1" smtClean="0"/>
                        <a:t>Redox</a:t>
                      </a:r>
                      <a:endParaRPr lang="en-US" baseline="0" dirty="0"/>
                    </a:p>
                  </a:txBody>
                  <a:tcPr/>
                </a:tc>
              </a:tr>
              <a:tr h="670766">
                <a:tc>
                  <a:txBody>
                    <a:bodyPr/>
                    <a:lstStyle/>
                    <a:p>
                      <a:r>
                        <a:rPr lang="en-US" dirty="0" smtClean="0"/>
                        <a:t>Solid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Biomass</a:t>
                      </a:r>
                    </a:p>
                    <a:p>
                      <a:r>
                        <a:rPr lang="en-US" dirty="0" smtClean="0"/>
                        <a:t>Surface</a:t>
                      </a:r>
                      <a:r>
                        <a:rPr lang="en-US" baseline="0" dirty="0" smtClean="0"/>
                        <a:t> pitting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Weeks</a:t>
                      </a:r>
                      <a:r>
                        <a:rPr lang="en-US" baseline="0" dirty="0" smtClean="0"/>
                        <a:t> 1 and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Surface</a:t>
                      </a:r>
                      <a:r>
                        <a:rPr lang="en-US" baseline="0" dirty="0" smtClean="0"/>
                        <a:t> reactions between bacteria and mineral surfaces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Generated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8034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Example </a:t>
            </a:r>
            <a:r>
              <a:rPr lang="en-US" dirty="0"/>
              <a:t>of data collected by students.  Plot shows the increase in solution CO</a:t>
            </a:r>
            <a:r>
              <a:rPr lang="en-US" baseline="-25000" dirty="0"/>
              <a:t>2</a:t>
            </a:r>
            <a:r>
              <a:rPr lang="en-US" dirty="0" smtClean="0"/>
              <a:t> over </a:t>
            </a:r>
            <a:r>
              <a:rPr lang="en-US" dirty="0"/>
              <a:t>the length of the experiment (taken from final presentation by KU students).</a:t>
            </a:r>
            <a:r>
              <a:rPr lang="en-US" dirty="0" smtClean="0"/>
              <a:t> </a:t>
            </a:r>
          </a:p>
          <a:p>
            <a:r>
              <a:rPr lang="en-US" dirty="0" smtClean="0"/>
              <a:t>Data was analyzed as a group in “Data Discussion” periods.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495800" y="2232026"/>
            <a:ext cx="8048747" cy="5476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0927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Proposal for future work</a:t>
            </a:r>
          </a:p>
          <a:p>
            <a:pPr lvl="1"/>
            <a:r>
              <a:rPr lang="en-US" dirty="0" smtClean="0"/>
              <a:t>Primary assessment tool</a:t>
            </a:r>
          </a:p>
          <a:p>
            <a:pPr lvl="1"/>
            <a:r>
              <a:rPr lang="en-US" dirty="0" smtClean="0"/>
              <a:t>10-15 page profession focusing on two distinct tasks:</a:t>
            </a:r>
          </a:p>
          <a:p>
            <a:pPr lvl="2"/>
            <a:r>
              <a:rPr lang="en-US" dirty="0" smtClean="0"/>
              <a:t>Write a proposal for future experiments based on preliminary results to assess:</a:t>
            </a:r>
          </a:p>
          <a:p>
            <a:pPr lvl="3"/>
            <a:r>
              <a:rPr lang="en-US" dirty="0" smtClean="0"/>
              <a:t>Proposal writing</a:t>
            </a:r>
          </a:p>
          <a:p>
            <a:pPr lvl="3"/>
            <a:r>
              <a:rPr lang="en-US" dirty="0" smtClean="0"/>
              <a:t>Critical thinking</a:t>
            </a:r>
          </a:p>
          <a:p>
            <a:pPr lvl="3"/>
            <a:r>
              <a:rPr lang="en-US" dirty="0" smtClean="0"/>
              <a:t>Evaluation of scientific questions and hypotheses</a:t>
            </a:r>
          </a:p>
          <a:p>
            <a:pPr lvl="2"/>
            <a:r>
              <a:rPr lang="en-US" dirty="0" smtClean="0"/>
              <a:t>Make predictions about the current experiment if it were to continue to assess:</a:t>
            </a:r>
          </a:p>
          <a:p>
            <a:pPr lvl="3"/>
            <a:r>
              <a:rPr lang="en-US" dirty="0" smtClean="0"/>
              <a:t>A deep understanding of topical material.</a:t>
            </a:r>
            <a:endParaRPr lang="en-US" dirty="0"/>
          </a:p>
        </p:txBody>
      </p:sp>
      <p:pic>
        <p:nvPicPr>
          <p:cNvPr id="6" name="Content Placeholder 5" descr="Figure1.pdf"/>
          <p:cNvPicPr>
            <a:picLocks noGrp="1" noChangeAspect="1"/>
          </p:cNvPicPr>
          <p:nvPr>
            <p:ph sz="half" idx="2"/>
          </p:nvPr>
        </p:nvPicPr>
        <mc:AlternateContent>
          <mc:Choice xmlns:ma="http://schemas.microsoft.com/office/mac/drawingml/2008/main" Requires="ma">
            <p:blipFill>
              <a:blip r:embed="rId2"/>
              <a:srcRect l="-7203" r="-7203"/>
              <a:stretch>
                <a:fillRect/>
              </a:stretch>
            </p:blipFill>
          </mc:Choice>
          <mc:Fallback>
            <p:blipFill>
              <a:blip r:embed="rId3"/>
              <a:srcRect l="-7203" r="-7203"/>
              <a:stretch>
                <a:fillRect/>
              </a:stretch>
            </p:blipFill>
          </mc:Fallback>
        </mc:AlternateContent>
        <p:spPr>
          <a:xfrm>
            <a:off x="3568700" y="1138238"/>
            <a:ext cx="7645400" cy="856801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238"/>
            <a:ext cx="8229600" cy="1143000"/>
          </a:xfrm>
        </p:spPr>
        <p:txBody>
          <a:bodyPr/>
          <a:lstStyle/>
          <a:p>
            <a:r>
              <a:rPr lang="en-US" dirty="0" smtClean="0"/>
              <a:t>Student Self-Assessment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157576"/>
            <a:ext cx="7759700" cy="55505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396</Words>
  <Application>Microsoft Macintosh PowerPoint</Application>
  <PresentationFormat>On-screen Show (4:3)</PresentationFormat>
  <Paragraphs>86</Paragraphs>
  <Slides>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Initiating Graduate Students Into the Culture of Research</vt:lpstr>
      <vt:lpstr>Training Graduate Students</vt:lpstr>
      <vt:lpstr>Teaching the Principles of Geomicrobiology and the Process of Scientific Inquiry to First Year-Graduate Students</vt:lpstr>
      <vt:lpstr>Batch Laboratory Microcosms</vt:lpstr>
      <vt:lpstr>Skills Obtained through Experimentation</vt:lpstr>
      <vt:lpstr>Data Generated</vt:lpstr>
      <vt:lpstr>Performance Assessment</vt:lpstr>
      <vt:lpstr>Student Self-Assessment</vt:lpstr>
    </vt:vector>
  </TitlesOfParts>
  <Company>University of Kansas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Initiating Graduate Students Into the Culture of Research</dc:title>
  <dc:creator>Jennifer Roberts</dc:creator>
  <cp:lastModifiedBy>Jennifer Roberts</cp:lastModifiedBy>
  <cp:revision>14</cp:revision>
  <dcterms:created xsi:type="dcterms:W3CDTF">2010-06-02T15:52:34Z</dcterms:created>
  <dcterms:modified xsi:type="dcterms:W3CDTF">2010-06-02T19:50:04Z</dcterms:modified>
</cp:coreProperties>
</file>