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9"/>
  </p:notesMasterIdLst>
  <p:handoutMasterIdLst>
    <p:handoutMasterId r:id="rId30"/>
  </p:handoutMasterIdLst>
  <p:sldIdLst>
    <p:sldId id="287" r:id="rId2"/>
    <p:sldId id="299" r:id="rId3"/>
    <p:sldId id="300" r:id="rId4"/>
    <p:sldId id="301" r:id="rId5"/>
    <p:sldId id="327" r:id="rId6"/>
    <p:sldId id="363" r:id="rId7"/>
    <p:sldId id="320" r:id="rId8"/>
    <p:sldId id="364" r:id="rId9"/>
    <p:sldId id="322" r:id="rId10"/>
    <p:sldId id="365" r:id="rId11"/>
    <p:sldId id="324" r:id="rId12"/>
    <p:sldId id="366" r:id="rId13"/>
    <p:sldId id="326" r:id="rId14"/>
    <p:sldId id="332" r:id="rId15"/>
    <p:sldId id="302" r:id="rId16"/>
    <p:sldId id="318" r:id="rId17"/>
    <p:sldId id="360" r:id="rId18"/>
    <p:sldId id="361" r:id="rId19"/>
    <p:sldId id="306" r:id="rId20"/>
    <p:sldId id="358" r:id="rId21"/>
    <p:sldId id="352" r:id="rId22"/>
    <p:sldId id="359" r:id="rId23"/>
    <p:sldId id="355" r:id="rId24"/>
    <p:sldId id="338" r:id="rId25"/>
    <p:sldId id="362" r:id="rId26"/>
    <p:sldId id="357" r:id="rId27"/>
    <p:sldId id="296" r:id="rId2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40" autoAdjust="0"/>
    <p:restoredTop sz="94838" autoAdjust="0"/>
  </p:normalViewPr>
  <p:slideViewPr>
    <p:cSldViewPr>
      <p:cViewPr varScale="1">
        <p:scale>
          <a:sx n="70" d="100"/>
          <a:sy n="70" d="100"/>
        </p:scale>
        <p:origin x="-3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mbruckne\Desktop\SERC\EC%202010\EC10_ILS%20data.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mbruckne\Desktop\SERC\EC%202010\EC10_ILS%20data.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mbruckne\Desktop\SERC\EC%202010\EC10_ILS%20data.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mbruckne\Desktop\SERC\EC%202010\EC10_ILS%20data.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14173228346567E-2"/>
          <c:y val="3.7225042301184487E-2"/>
          <c:w val="0.89370078740157588"/>
          <c:h val="0.83925549915397724"/>
        </c:manualLayout>
      </c:layout>
      <c:barChart>
        <c:barDir val="col"/>
        <c:grouping val="clustered"/>
        <c:ser>
          <c:idx val="0"/>
          <c:order val="0"/>
          <c:tx>
            <c:strRef>
              <c:f>'active-reflective (2)'!$E$1</c:f>
              <c:strCache>
                <c:ptCount val="1"/>
                <c:pt idx="0">
                  <c:v>Active-Reflective</c:v>
                </c:pt>
              </c:strCache>
            </c:strRef>
          </c:tx>
          <c:spPr>
            <a:solidFill>
              <a:srgbClr val="C00000"/>
            </a:solidFill>
            <a:ln w="25400">
              <a:noFill/>
            </a:ln>
          </c:spPr>
          <c:cat>
            <c:strRef>
              <c:f>'active-reflective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'active-reflective (2)'!$E$2:$E$13</c:f>
              <c:numCache>
                <c:formatCode>General</c:formatCode>
                <c:ptCount val="12"/>
                <c:pt idx="0">
                  <c:v>0</c:v>
                </c:pt>
                <c:pt idx="1">
                  <c:v>1</c:v>
                </c:pt>
                <c:pt idx="2">
                  <c:v>2</c:v>
                </c:pt>
                <c:pt idx="3">
                  <c:v>2</c:v>
                </c:pt>
                <c:pt idx="4">
                  <c:v>1</c:v>
                </c:pt>
                <c:pt idx="5">
                  <c:v>4</c:v>
                </c:pt>
                <c:pt idx="6">
                  <c:v>4</c:v>
                </c:pt>
                <c:pt idx="7">
                  <c:v>9</c:v>
                </c:pt>
                <c:pt idx="8">
                  <c:v>5</c:v>
                </c:pt>
                <c:pt idx="9">
                  <c:v>5</c:v>
                </c:pt>
                <c:pt idx="10">
                  <c:v>1</c:v>
                </c:pt>
                <c:pt idx="11">
                  <c:v>3</c:v>
                </c:pt>
              </c:numCache>
            </c:numRef>
          </c:val>
        </c:ser>
        <c:axId val="62018688"/>
        <c:axId val="62186240"/>
      </c:barChart>
      <c:catAx>
        <c:axId val="62018688"/>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2186240"/>
        <c:crosses val="autoZero"/>
        <c:auto val="1"/>
        <c:lblAlgn val="ctr"/>
        <c:lblOffset val="100"/>
        <c:tickLblSkip val="1"/>
        <c:tickMarkSkip val="1"/>
      </c:catAx>
      <c:valAx>
        <c:axId val="62186240"/>
        <c:scaling>
          <c:orientation val="minMax"/>
        </c:scaling>
        <c:axPos val="l"/>
        <c:majorGridlines>
          <c:spPr>
            <a:ln w="3175">
              <a:solidFill>
                <a:srgbClr val="808080"/>
              </a:solidFill>
              <a:prstDash val="solid"/>
            </a:ln>
          </c:spPr>
        </c:majorGridlines>
        <c:numFmt formatCode="General" sourceLinked="1"/>
        <c:majorTickMark val="in"/>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2018688"/>
        <c:crosses val="autoZero"/>
        <c:crossBetween val="between"/>
      </c:valAx>
      <c:spPr>
        <a:solidFill>
          <a:srgbClr val="FFFFFF"/>
        </a:solidFill>
        <a:ln w="25400">
          <a:solidFill>
            <a:srgbClr val="000000"/>
          </a:solid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873231363320951E-2"/>
          <c:y val="4.2222159886728554E-2"/>
          <c:w val="0.89473684210526316"/>
          <c:h val="0.79700288713910761"/>
        </c:manualLayout>
      </c:layout>
      <c:barChart>
        <c:barDir val="col"/>
        <c:grouping val="clustered"/>
        <c:ser>
          <c:idx val="0"/>
          <c:order val="0"/>
          <c:tx>
            <c:strRef>
              <c:f>'sensing-intuitive (2)'!$E$1</c:f>
              <c:strCache>
                <c:ptCount val="1"/>
                <c:pt idx="0">
                  <c:v>Sensing-Intuitive</c:v>
                </c:pt>
              </c:strCache>
            </c:strRef>
          </c:tx>
          <c:spPr>
            <a:solidFill>
              <a:srgbClr val="C00000"/>
            </a:solidFill>
            <a:ln w="25400">
              <a:noFill/>
            </a:ln>
          </c:spPr>
          <c:cat>
            <c:strRef>
              <c:f>'sensing-intuitive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'sensing-intuitive (2)'!$E$2:$E$13</c:f>
              <c:numCache>
                <c:formatCode>General</c:formatCode>
                <c:ptCount val="12"/>
                <c:pt idx="0">
                  <c:v>0</c:v>
                </c:pt>
                <c:pt idx="1">
                  <c:v>2</c:v>
                </c:pt>
                <c:pt idx="2">
                  <c:v>1</c:v>
                </c:pt>
                <c:pt idx="3">
                  <c:v>6</c:v>
                </c:pt>
                <c:pt idx="4">
                  <c:v>1</c:v>
                </c:pt>
                <c:pt idx="5">
                  <c:v>8</c:v>
                </c:pt>
                <c:pt idx="6">
                  <c:v>4</c:v>
                </c:pt>
                <c:pt idx="7">
                  <c:v>3</c:v>
                </c:pt>
                <c:pt idx="8">
                  <c:v>5</c:v>
                </c:pt>
                <c:pt idx="9">
                  <c:v>2</c:v>
                </c:pt>
                <c:pt idx="10">
                  <c:v>3</c:v>
                </c:pt>
                <c:pt idx="11">
                  <c:v>1</c:v>
                </c:pt>
              </c:numCache>
            </c:numRef>
          </c:val>
        </c:ser>
        <c:axId val="62952192"/>
        <c:axId val="62953728"/>
      </c:barChart>
      <c:catAx>
        <c:axId val="62952192"/>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2953728"/>
        <c:crosses val="autoZero"/>
        <c:auto val="1"/>
        <c:lblAlgn val="ctr"/>
        <c:lblOffset val="100"/>
        <c:tickLblSkip val="1"/>
        <c:tickMarkSkip val="1"/>
      </c:catAx>
      <c:valAx>
        <c:axId val="62953728"/>
        <c:scaling>
          <c:orientation val="minMax"/>
          <c:max val="10"/>
          <c:min val="0"/>
        </c:scaling>
        <c:axPos val="l"/>
        <c:majorGridlines>
          <c:spPr>
            <a:ln w="3175">
              <a:solidFill>
                <a:srgbClr val="808080"/>
              </a:solidFill>
              <a:prstDash val="solid"/>
            </a:ln>
          </c:spPr>
        </c:majorGridlines>
        <c:numFmt formatCode="General" sourceLinked="1"/>
        <c:majorTickMark val="in"/>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2952192"/>
        <c:crosses val="autoZero"/>
        <c:crossBetween val="between"/>
        <c:majorUnit val="2"/>
      </c:valAx>
      <c:spPr>
        <a:solidFill>
          <a:srgbClr val="FFFFFF"/>
        </a:solidFill>
        <a:ln w="25400">
          <a:solidFill>
            <a:srgbClr val="000000"/>
          </a:solid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83673469387682E-2"/>
          <c:y val="3.6303630363036306E-2"/>
          <c:w val="0.89668367346938871"/>
          <c:h val="0.84323432343234328"/>
        </c:manualLayout>
      </c:layout>
      <c:barChart>
        <c:barDir val="col"/>
        <c:grouping val="clustered"/>
        <c:ser>
          <c:idx val="0"/>
          <c:order val="0"/>
          <c:tx>
            <c:strRef>
              <c:f>'visual-verbal (2)'!$E$1</c:f>
              <c:strCache>
                <c:ptCount val="1"/>
                <c:pt idx="0">
                  <c:v>Visual-Verbal</c:v>
                </c:pt>
              </c:strCache>
            </c:strRef>
          </c:tx>
          <c:spPr>
            <a:solidFill>
              <a:srgbClr val="C00000"/>
            </a:solidFill>
            <a:ln w="25400">
              <a:noFill/>
            </a:ln>
          </c:spPr>
          <c:cat>
            <c:strRef>
              <c:f>'visual-verbal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'visual-verbal (2)'!$E$2:$E$13</c:f>
              <c:numCache>
                <c:formatCode>General</c:formatCode>
                <c:ptCount val="12"/>
                <c:pt idx="0">
                  <c:v>5</c:v>
                </c:pt>
                <c:pt idx="1">
                  <c:v>8</c:v>
                </c:pt>
                <c:pt idx="2">
                  <c:v>5</c:v>
                </c:pt>
                <c:pt idx="3">
                  <c:v>4</c:v>
                </c:pt>
                <c:pt idx="4">
                  <c:v>4</c:v>
                </c:pt>
                <c:pt idx="5">
                  <c:v>6</c:v>
                </c:pt>
                <c:pt idx="6">
                  <c:v>1</c:v>
                </c:pt>
                <c:pt idx="7">
                  <c:v>2</c:v>
                </c:pt>
                <c:pt idx="8">
                  <c:v>0</c:v>
                </c:pt>
                <c:pt idx="9">
                  <c:v>1</c:v>
                </c:pt>
                <c:pt idx="10">
                  <c:v>0</c:v>
                </c:pt>
                <c:pt idx="11">
                  <c:v>0</c:v>
                </c:pt>
              </c:numCache>
            </c:numRef>
          </c:val>
        </c:ser>
        <c:axId val="63082496"/>
        <c:axId val="63084032"/>
      </c:barChart>
      <c:catAx>
        <c:axId val="63082496"/>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3084032"/>
        <c:crosses val="autoZero"/>
        <c:auto val="1"/>
        <c:lblAlgn val="ctr"/>
        <c:lblOffset val="100"/>
        <c:tickLblSkip val="1"/>
        <c:tickMarkSkip val="1"/>
      </c:catAx>
      <c:valAx>
        <c:axId val="63084032"/>
        <c:scaling>
          <c:orientation val="minMax"/>
          <c:max val="10"/>
          <c:min val="0"/>
        </c:scaling>
        <c:axPos val="l"/>
        <c:majorGridlines>
          <c:spPr>
            <a:ln w="3175">
              <a:solidFill>
                <a:srgbClr val="808080"/>
              </a:solidFill>
              <a:prstDash val="solid"/>
            </a:ln>
          </c:spPr>
        </c:majorGridlines>
        <c:numFmt formatCode="General" sourceLinked="1"/>
        <c:majorTickMark val="in"/>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3082496"/>
        <c:crosses val="autoZero"/>
        <c:crossBetween val="between"/>
        <c:majorUnit val="2"/>
      </c:valAx>
      <c:spPr>
        <a:solidFill>
          <a:srgbClr val="FFFFFF"/>
        </a:solidFill>
        <a:ln w="25400">
          <a:solidFill>
            <a:schemeClr val="tx1"/>
          </a:solid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44303797468689E-2"/>
          <c:y val="3.5294117647058851E-2"/>
          <c:w val="0.89620253164556951"/>
          <c:h val="0.84369747899159786"/>
        </c:manualLayout>
      </c:layout>
      <c:barChart>
        <c:barDir val="col"/>
        <c:grouping val="clustered"/>
        <c:ser>
          <c:idx val="0"/>
          <c:order val="0"/>
          <c:tx>
            <c:strRef>
              <c:f>'sequential-global (2)'!$E$1</c:f>
              <c:strCache>
                <c:ptCount val="1"/>
                <c:pt idx="0">
                  <c:v>Sequential-Global</c:v>
                </c:pt>
              </c:strCache>
            </c:strRef>
          </c:tx>
          <c:spPr>
            <a:solidFill>
              <a:srgbClr val="C00000"/>
            </a:solidFill>
            <a:ln w="25400">
              <a:noFill/>
            </a:ln>
          </c:spPr>
          <c:cat>
            <c:strRef>
              <c:f>'sequential-global (2)'!$D$2:$D$13</c:f>
              <c:strCache>
                <c:ptCount val="12"/>
                <c:pt idx="0">
                  <c:v>11</c:v>
                </c:pt>
                <c:pt idx="1">
                  <c:v>9</c:v>
                </c:pt>
                <c:pt idx="2">
                  <c:v>7</c:v>
                </c:pt>
                <c:pt idx="3">
                  <c:v>5</c:v>
                </c:pt>
                <c:pt idx="4">
                  <c:v>3</c:v>
                </c:pt>
                <c:pt idx="5">
                  <c:v>1</c:v>
                </c:pt>
                <c:pt idx="6">
                  <c:v>1</c:v>
                </c:pt>
                <c:pt idx="7">
                  <c:v>3</c:v>
                </c:pt>
                <c:pt idx="8">
                  <c:v>5</c:v>
                </c:pt>
                <c:pt idx="9">
                  <c:v>7</c:v>
                </c:pt>
                <c:pt idx="10">
                  <c:v>9</c:v>
                </c:pt>
                <c:pt idx="11">
                  <c:v>11</c:v>
                </c:pt>
              </c:strCache>
            </c:strRef>
          </c:cat>
          <c:val>
            <c:numRef>
              <c:f>'sequential-global (2)'!$E$2:$E$13</c:f>
              <c:numCache>
                <c:formatCode>General</c:formatCode>
                <c:ptCount val="12"/>
                <c:pt idx="0">
                  <c:v>0</c:v>
                </c:pt>
                <c:pt idx="1">
                  <c:v>0</c:v>
                </c:pt>
                <c:pt idx="2">
                  <c:v>4</c:v>
                </c:pt>
                <c:pt idx="3">
                  <c:v>2</c:v>
                </c:pt>
                <c:pt idx="4">
                  <c:v>5</c:v>
                </c:pt>
                <c:pt idx="5">
                  <c:v>2</c:v>
                </c:pt>
                <c:pt idx="6">
                  <c:v>8</c:v>
                </c:pt>
                <c:pt idx="7">
                  <c:v>10</c:v>
                </c:pt>
                <c:pt idx="8">
                  <c:v>0</c:v>
                </c:pt>
                <c:pt idx="9">
                  <c:v>5</c:v>
                </c:pt>
                <c:pt idx="10">
                  <c:v>0</c:v>
                </c:pt>
                <c:pt idx="11">
                  <c:v>0</c:v>
                </c:pt>
              </c:numCache>
            </c:numRef>
          </c:val>
        </c:ser>
        <c:axId val="62344192"/>
        <c:axId val="63116032"/>
      </c:barChart>
      <c:catAx>
        <c:axId val="62344192"/>
        <c:scaling>
          <c:orientation val="minMax"/>
        </c:scaling>
        <c:axPos val="b"/>
        <c:numFmt formatCode="@" sourceLinked="1"/>
        <c:majorTickMark val="none"/>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3116032"/>
        <c:crosses val="autoZero"/>
        <c:auto val="1"/>
        <c:lblAlgn val="ctr"/>
        <c:lblOffset val="100"/>
        <c:tickLblSkip val="1"/>
        <c:tickMarkSkip val="1"/>
      </c:catAx>
      <c:valAx>
        <c:axId val="63116032"/>
        <c:scaling>
          <c:orientation val="minMax"/>
          <c:max val="10"/>
        </c:scaling>
        <c:axPos val="l"/>
        <c:majorGridlines>
          <c:spPr>
            <a:ln w="3175">
              <a:solidFill>
                <a:srgbClr val="808080"/>
              </a:solidFill>
              <a:prstDash val="solid"/>
            </a:ln>
          </c:spPr>
        </c:majorGridlines>
        <c:numFmt formatCode="General" sourceLinked="1"/>
        <c:majorTickMark val="in"/>
        <c:tickLblPos val="nextTo"/>
        <c:spPr>
          <a:ln w="3175">
            <a:solidFill>
              <a:srgbClr val="808080"/>
            </a:solidFill>
            <a:prstDash val="solid"/>
          </a:ln>
        </c:spPr>
        <c:txPr>
          <a:bodyPr rot="0" vert="horz"/>
          <a:lstStyle/>
          <a:p>
            <a:pPr>
              <a:defRPr sz="2000" b="0" i="0" u="none" strike="noStrike" baseline="0">
                <a:solidFill>
                  <a:srgbClr val="000000"/>
                </a:solidFill>
                <a:latin typeface="Calibri"/>
                <a:ea typeface="Calibri"/>
                <a:cs typeface="Calibri"/>
              </a:defRPr>
            </a:pPr>
            <a:endParaRPr lang="en-US"/>
          </a:p>
        </c:txPr>
        <c:crossAx val="62344192"/>
        <c:crosses val="autoZero"/>
        <c:crossBetween val="between"/>
      </c:valAx>
      <c:spPr>
        <a:solidFill>
          <a:srgbClr val="FFFFFF"/>
        </a:solidFill>
        <a:ln w="25400">
          <a:solidFill>
            <a:schemeClr val="tx1"/>
          </a:solidFill>
        </a:ln>
      </c:spPr>
    </c:plotArea>
    <c:plotVisOnly val="1"/>
    <c:dispBlanksAs val="gap"/>
  </c:chart>
  <c:spPr>
    <a:solidFill>
      <a:srgbClr val="FFFFFF"/>
    </a:solidFill>
    <a:ln w="3175">
      <a:solidFill>
        <a:srgbClr val="808080"/>
      </a:solidFill>
      <a:prstDash val="solid"/>
    </a:ln>
  </c:spPr>
  <c:txPr>
    <a:bodyPr/>
    <a:lstStyle/>
    <a:p>
      <a:pPr>
        <a:defRPr sz="2000" b="0" i="0" u="none" strike="noStrike" baseline="0">
          <a:solidFill>
            <a:srgbClr val="000000"/>
          </a:solidFill>
          <a:latin typeface="Calibri"/>
          <a:ea typeface="Calibri"/>
          <a:cs typeface="Calibri"/>
        </a:defRPr>
      </a:pPr>
      <a:endParaRPr lang="en-US"/>
    </a:p>
  </c:txPr>
  <c:externalData r:id="rId2"/>
</c:chartSpace>
</file>

<file path=ppt/drawings/_rels/vmlDrawing5.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5427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427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5427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220B24A-1C7A-4D85-9CC0-ADEE7D57AC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457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458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E3993CF-61BE-4075-9049-A6E7C6637C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31E8B33-115B-4265-B46B-330DAE9F0D25}" type="slidenum">
              <a:rPr lang="en-US"/>
              <a:pPr/>
              <a:t>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20D5CE72-6270-4F7C-B4E1-ED6E3A5102B8}" type="slidenum">
              <a:rPr lang="en-US"/>
              <a:pPr/>
              <a:t>11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2A0A0AC-DEC2-4FE3-8EA0-AB731D91AEE5}" type="slidenum">
              <a:rPr lang="en-US"/>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523A994-75E1-41DD-BA4D-F8F1D1917FE5}"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1BEF2D0-5268-4819-8238-71FC9B0A421E}"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smtClean="0"/>
              <a:t>RB - You can be an effective teacher in different ways.  5’ discuss within table Why do you teach?  How do you like to teach?</a:t>
            </a: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08DC93-F1B2-416D-B667-4BE8D4BE16B8}"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C1F6A6F-5BBE-47D9-B4A9-0BEDB7EB9F9B}" type="slidenum">
              <a:rPr lang="en-US"/>
              <a:pPr/>
              <a:t>16</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EED5DE4-F211-459F-8DCC-C7F546134DC7}" type="slidenum">
              <a:rPr lang="en-US"/>
              <a:pPr/>
              <a:t>17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482B5F-33DD-424B-96D1-01057C82BA21}" type="slidenum">
              <a:rPr lang="en-US"/>
              <a:pPr/>
              <a:t>18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3C4CDA3-9609-40AD-88FC-80EC652AFEC2}" type="slidenum">
              <a:rPr lang="en-US"/>
              <a:pPr/>
              <a:t>19</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2A62819-88E4-48D3-AA7B-3EF5AC0BE8EC}" type="slidenum">
              <a:rPr lang="en-US"/>
              <a:pPr/>
              <a:t>20</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Share that goal of this exercise is to help us generate goals for our courses and to compile a list of course goals to share with each other. </a:t>
            </a: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3E7F5B4-9F42-4367-85B1-2D7A622490CB}" type="slidenum">
              <a:rPr lang="en-US"/>
              <a:pPr/>
              <a:t>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D5B98C8-47E7-4019-8CBF-987FD0F79DD6}" type="slidenum">
              <a:rPr lang="en-US"/>
              <a:pPr/>
              <a:t>21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AF2AA5B-4627-4B85-A6F4-642C17F19DD9}" type="slidenum">
              <a:rPr lang="en-US"/>
              <a:pPr/>
              <a:t>22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RB – can you think of three ways that you might design an activity or assignment to meet one of the overarching goals you thought of for your course?  How would you decide which of these to pursue? (in addition to review criteria, consider preparation time, material availability, course context and audience…)</a:t>
            </a: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87B3372-326D-4EFF-8F1D-8F4CD30F7CFA}" type="slidenum">
              <a:rPr lang="en-US"/>
              <a:pPr/>
              <a:t>23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RB-All the pieces of designing a course that we have discussed are integrated.  For example, as you articulate course goals you consider whether these are goals that can be assessed.  And as you design an assignment you consider how you might assess this.  </a:t>
            </a:r>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C4DF9EC-0747-4AAA-8130-F17226508D5A}" type="slidenum">
              <a:rPr lang="en-US"/>
              <a:pPr/>
              <a:t>24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RB-Consider what you shared.  Was it a formative assessment or a summative assessment? Most of us need to assign grades, and summative assessments can be very useful for this.  At other times, we might find formative assessments useful.  Let’s first look at some examples of formative assessments.</a:t>
            </a: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30AA5-3AE5-46B1-AA6F-B705D0AE4432}" type="slidenum">
              <a:rPr lang="en-US"/>
              <a:pPr/>
              <a:t>25</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dirty="0"/>
              <a:t>RB - </a:t>
            </a:r>
            <a:r>
              <a:rPr lang="en-US" dirty="0" smtClean="0"/>
              <a:t>(</a:t>
            </a:r>
            <a:r>
              <a:rPr lang="en-US" dirty="0"/>
              <a:t>from David Steer)</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3965FDF-4402-4DBC-AFC1-5BF296D9953A}" type="slidenum">
              <a:rPr lang="en-US"/>
              <a:pPr/>
              <a:t>26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GB" smtClean="0"/>
              <a:t>http://www.wordle.net/   word clouds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EAE77AE-9CF5-4E5D-9690-5158C9A3A2D1}" type="slidenum">
              <a:rPr lang="en-US"/>
              <a:pPr/>
              <a:t>27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CE3C231-3079-4468-BA12-BC7B2CC014F2}" type="slidenum">
              <a:rPr lang="en-US"/>
              <a:pPr/>
              <a:t>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HM</a:t>
            </a:r>
          </a:p>
          <a:p>
            <a:pPr eaLnBrk="1" hangingPunct="1"/>
            <a:r>
              <a:rPr lang="en-US" smtClean="0"/>
              <a:t>(photo of weather station)</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F32B650-3581-496C-9A3D-2B3471E662B4}" type="slidenum">
              <a:rPr lang="en-US"/>
              <a:pPr/>
              <a:t>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t>HM (learning styles as insights into how students learn)</a:t>
            </a: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3ECC59F-3D30-4176-AF15-5D7460710750}" type="slidenum">
              <a:rPr lang="en-US"/>
              <a:pPr/>
              <a:t>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4712DE7-5935-4781-9796-5B41D3678F40}" type="slidenum">
              <a:rPr lang="en-US"/>
              <a:pPr/>
              <a:t>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B8B3F03-739E-4907-B759-29CD7F966741}" type="slidenum">
              <a:rPr lang="en-US"/>
              <a:pPr/>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2CF7C65-9FBE-4ABB-A731-55DB4528558E}" type="slidenum">
              <a:rPr lang="en-US"/>
              <a:pPr/>
              <a:t>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C27F23F-B98B-43C3-9609-9D9AE3CCEDA5}" type="slidenum">
              <a:rPr lang="en-US"/>
              <a:pPr/>
              <a:t>10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HM</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n-GB"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n-GB"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n-GB"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n-US"/>
            </a:p>
          </p:txBody>
        </p:sp>
      </p:grpSp>
      <p:sp>
        <p:nvSpPr>
          <p:cNvPr id="237575" name="Rectangle 7"/>
          <p:cNvSpPr>
            <a:spLocks noGrp="1" noChangeArrowheads="1"/>
          </p:cNvSpPr>
          <p:nvPr>
            <p:ph type="ctrTitle"/>
          </p:nvPr>
        </p:nvSpPr>
        <p:spPr>
          <a:xfrm>
            <a:off x="228600" y="1427163"/>
            <a:ext cx="8077200" cy="1609725"/>
          </a:xfrm>
        </p:spPr>
        <p:txBody>
          <a:bodyPr/>
          <a:lstStyle>
            <a:lvl1pPr>
              <a:defRPr sz="4600"/>
            </a:lvl1pPr>
          </a:lstStyle>
          <a:p>
            <a:r>
              <a:rPr lang="en-GB"/>
              <a:t>Click to edit Master title style</a:t>
            </a:r>
          </a:p>
        </p:txBody>
      </p:sp>
      <p:sp>
        <p:nvSpPr>
          <p:cNvPr id="23757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GB"/>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smtClean="0"/>
            </a:lvl1pPr>
          </a:lstStyle>
          <a:p>
            <a:pPr>
              <a:defRPr/>
            </a:pPr>
            <a:endParaRPr lang="en-GB"/>
          </a:p>
        </p:txBody>
      </p:sp>
      <p:sp>
        <p:nvSpPr>
          <p:cNvPr id="10" name="Rectangle 10"/>
          <p:cNvSpPr>
            <a:spLocks noGrp="1" noChangeArrowheads="1"/>
          </p:cNvSpPr>
          <p:nvPr>
            <p:ph type="ftr" sz="quarter" idx="11"/>
          </p:nvPr>
        </p:nvSpPr>
        <p:spPr>
          <a:xfrm>
            <a:off x="3124200" y="6253163"/>
            <a:ext cx="2895600" cy="457200"/>
          </a:xfrm>
        </p:spPr>
        <p:txBody>
          <a:bodyPr/>
          <a:lstStyle>
            <a:lvl1pPr>
              <a:defRPr smtClean="0"/>
            </a:lvl1pPr>
          </a:lstStyle>
          <a:p>
            <a:pPr>
              <a:defRPr/>
            </a:pPr>
            <a:endParaRPr lang="en-GB"/>
          </a:p>
        </p:txBody>
      </p:sp>
      <p:sp>
        <p:nvSpPr>
          <p:cNvPr id="11" name="Rectangle 11"/>
          <p:cNvSpPr>
            <a:spLocks noGrp="1" noChangeArrowheads="1"/>
          </p:cNvSpPr>
          <p:nvPr>
            <p:ph type="sldNum" sz="quarter" idx="12"/>
          </p:nvPr>
        </p:nvSpPr>
        <p:spPr>
          <a:xfrm>
            <a:off x="6553200" y="6248400"/>
            <a:ext cx="2133600" cy="471488"/>
          </a:xfrm>
        </p:spPr>
        <p:txBody>
          <a:bodyPr/>
          <a:lstStyle>
            <a:lvl1pPr>
              <a:defRPr smtClean="0"/>
            </a:lvl1pPr>
          </a:lstStyle>
          <a:p>
            <a:pPr>
              <a:defRPr/>
            </a:pPr>
            <a:fld id="{97F8BC28-3AD4-413B-8775-440D7ED2BF9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08C407FB-F494-4511-8E13-88FFAEFD83F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D7A7A367-0A7E-4FD3-80B9-8F192EBE1F3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GB"/>
          </a:p>
        </p:txBody>
      </p:sp>
      <p:sp>
        <p:nvSpPr>
          <p:cNvPr id="7" name="Rectangle 9"/>
          <p:cNvSpPr>
            <a:spLocks noGrp="1" noChangeArrowheads="1"/>
          </p:cNvSpPr>
          <p:nvPr>
            <p:ph type="ftr" sz="quarter" idx="11"/>
          </p:nvPr>
        </p:nvSpPr>
        <p:spPr>
          <a:ln/>
        </p:spPr>
        <p:txBody>
          <a:bodyPr/>
          <a:lstStyle>
            <a:lvl1pPr>
              <a:defRPr/>
            </a:lvl1pPr>
          </a:lstStyle>
          <a:p>
            <a:pPr>
              <a:defRPr/>
            </a:pPr>
            <a:endParaRPr lang="en-GB"/>
          </a:p>
        </p:txBody>
      </p:sp>
      <p:sp>
        <p:nvSpPr>
          <p:cNvPr id="8" name="Rectangle 10"/>
          <p:cNvSpPr>
            <a:spLocks noGrp="1" noChangeArrowheads="1"/>
          </p:cNvSpPr>
          <p:nvPr>
            <p:ph type="sldNum" sz="quarter" idx="12"/>
          </p:nvPr>
        </p:nvSpPr>
        <p:spPr>
          <a:ln/>
        </p:spPr>
        <p:txBody>
          <a:bodyPr/>
          <a:lstStyle>
            <a:lvl1pPr>
              <a:defRPr/>
            </a:lvl1pPr>
          </a:lstStyle>
          <a:p>
            <a:pPr>
              <a:defRPr/>
            </a:pPr>
            <a:fld id="{A12AB768-7CBA-4A11-8E46-E0140B614C2D}"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057BB925-EF1B-403C-93B4-38F6B86F699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54223509-B634-4CB0-B636-5F575F9AFA7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6904651B-3239-45C0-9291-D5B01B37E8B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4BBECBDD-6A26-41E7-95B1-3313D0DED590}"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4B116C09-487A-46CD-B675-D8E2A21EAD1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33BC1E54-5E78-4DAA-B4AE-9D777077FAB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876E85D4-4A68-483A-8E07-71D001DFB3B3}"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432F0273-AB4D-43CD-8B23-DD281D12861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A97F6DC2-781C-4F25-A2EA-30608555FBC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152400"/>
            <a:ext cx="8686800" cy="6096000"/>
            <a:chOff x="0" y="96"/>
            <a:chExt cx="5472" cy="3840"/>
          </a:xfrm>
        </p:grpSpPr>
        <p:sp>
          <p:nvSpPr>
            <p:cNvPr id="236547"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n-GB" sz="2400">
                <a:latin typeface="Times New Roman" pitchFamily="18" charset="0"/>
              </a:endParaRPr>
            </a:p>
          </p:txBody>
        </p:sp>
        <p:sp>
          <p:nvSpPr>
            <p:cNvPr id="236548"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n-GB" sz="2400">
                <a:latin typeface="Times New Roman" pitchFamily="18" charset="0"/>
              </a:endParaRPr>
            </a:p>
          </p:txBody>
        </p:sp>
        <p:sp>
          <p:nvSpPr>
            <p:cNvPr id="236549"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n-US"/>
            </a:p>
          </p:txBody>
        </p:sp>
      </p:grpSp>
      <p:sp>
        <p:nvSpPr>
          <p:cNvPr id="614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65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365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n-GB"/>
          </a:p>
        </p:txBody>
      </p:sp>
      <p:sp>
        <p:nvSpPr>
          <p:cNvPr id="2365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7E1C06B6-41DC-4BDA-8F18-E01F2E2363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3"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Microsoft_Office_Excel_97-2003_Worksheet4.xls"/><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erc.carleton.edu/NAGTWorkshops/coursedesign/wrap"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engr.ncsu.edu/learningstyles/ilsweb.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457200" y="1447800"/>
            <a:ext cx="8305800" cy="1470025"/>
          </a:xfrm>
        </p:spPr>
        <p:txBody>
          <a:bodyPr/>
          <a:lstStyle/>
          <a:p>
            <a:pPr eaLnBrk="1" hangingPunct="1"/>
            <a:r>
              <a:rPr lang="en-US" sz="3800" smtClean="0">
                <a:solidFill>
                  <a:schemeClr val="bg1"/>
                </a:solidFill>
              </a:rPr>
              <a:t>Designing A Course</a:t>
            </a:r>
            <a:br>
              <a:rPr lang="en-US" sz="3800" smtClean="0">
                <a:solidFill>
                  <a:schemeClr val="bg1"/>
                </a:solidFill>
              </a:rPr>
            </a:br>
            <a:r>
              <a:rPr lang="en-US" sz="2800" i="1" smtClean="0">
                <a:solidFill>
                  <a:schemeClr val="bg1"/>
                </a:solidFill>
              </a:rPr>
              <a:t>Course Design, Learning Styles, Teaching Styles</a:t>
            </a:r>
          </a:p>
        </p:txBody>
      </p:sp>
      <p:sp>
        <p:nvSpPr>
          <p:cNvPr id="8195" name="Rectangle 3"/>
          <p:cNvSpPr>
            <a:spLocks noGrp="1" noChangeArrowheads="1"/>
          </p:cNvSpPr>
          <p:nvPr>
            <p:ph type="subTitle" idx="1"/>
          </p:nvPr>
        </p:nvSpPr>
        <p:spPr>
          <a:xfrm>
            <a:off x="685800" y="3505200"/>
            <a:ext cx="2895600" cy="1295400"/>
          </a:xfrm>
        </p:spPr>
        <p:txBody>
          <a:bodyPr/>
          <a:lstStyle/>
          <a:p>
            <a:pPr eaLnBrk="1" hangingPunct="1">
              <a:lnSpc>
                <a:spcPct val="90000"/>
              </a:lnSpc>
            </a:pPr>
            <a:r>
              <a:rPr lang="en-US" sz="2400" smtClean="0"/>
              <a:t>Heather Macdonald</a:t>
            </a:r>
          </a:p>
          <a:p>
            <a:pPr eaLnBrk="1" hangingPunct="1">
              <a:lnSpc>
                <a:spcPct val="90000"/>
              </a:lnSpc>
            </a:pPr>
            <a:endParaRPr lang="en-US" sz="2400" smtClean="0"/>
          </a:p>
          <a:p>
            <a:pPr eaLnBrk="1" hangingPunct="1">
              <a:lnSpc>
                <a:spcPct val="90000"/>
              </a:lnSpc>
            </a:pPr>
            <a:r>
              <a:rPr lang="en-US" sz="2400" smtClean="0"/>
              <a:t>Rachel Beane</a:t>
            </a:r>
          </a:p>
        </p:txBody>
      </p:sp>
      <p:pic>
        <p:nvPicPr>
          <p:cNvPr id="8196" name="Picture 10"/>
          <p:cNvPicPr>
            <a:picLocks noChangeAspect="1" noChangeArrowheads="1"/>
          </p:cNvPicPr>
          <p:nvPr/>
        </p:nvPicPr>
        <p:blipFill>
          <a:blip r:embed="rId2" cstate="print"/>
          <a:srcRect/>
          <a:stretch>
            <a:fillRect/>
          </a:stretch>
        </p:blipFill>
        <p:spPr bwMode="auto">
          <a:xfrm>
            <a:off x="3657600" y="2971800"/>
            <a:ext cx="5029200"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sz="half" idx="1"/>
          </p:nvPr>
        </p:nvSpPr>
        <p:spPr>
          <a:xfrm>
            <a:off x="1485900" y="6324600"/>
            <a:ext cx="6172200" cy="533400"/>
          </a:xfrm>
        </p:spPr>
        <p:txBody>
          <a:bodyPr/>
          <a:lstStyle/>
          <a:p>
            <a:pPr eaLnBrk="1" hangingPunct="1">
              <a:lnSpc>
                <a:spcPct val="80000"/>
              </a:lnSpc>
              <a:buFont typeface="Wingdings" pitchFamily="2" charset="2"/>
              <a:buNone/>
            </a:pPr>
            <a:r>
              <a:rPr lang="en-US" sz="2400" i="1" smtClean="0"/>
              <a:t>For comparison: Visual 80%; Verbal 20%</a:t>
            </a:r>
          </a:p>
        </p:txBody>
      </p:sp>
      <p:graphicFrame>
        <p:nvGraphicFramePr>
          <p:cNvPr id="121901" name="Group 45"/>
          <p:cNvGraphicFramePr>
            <a:graphicFrameLocks noGrp="1"/>
          </p:cNvGraphicFramePr>
          <p:nvPr/>
        </p:nvGraphicFramePr>
        <p:xfrm>
          <a:off x="1524000" y="-3289300"/>
          <a:ext cx="609600" cy="518160"/>
        </p:xfrm>
        <a:graphic>
          <a:graphicData uri="http://schemas.openxmlformats.org/drawingml/2006/table">
            <a:tbl>
              <a:tblPr/>
              <a:tblGrid>
                <a:gridCol w="609600"/>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21902" name="Group 46"/>
          <p:cNvGraphicFramePr>
            <a:graphicFrameLocks noGrp="1"/>
          </p:cNvGraphicFramePr>
          <p:nvPr/>
        </p:nvGraphicFramePr>
        <p:xfrm>
          <a:off x="923925" y="-2954338"/>
          <a:ext cx="600075" cy="518160"/>
        </p:xfrm>
        <a:graphic>
          <a:graphicData uri="http://schemas.openxmlformats.org/drawingml/2006/table">
            <a:tbl>
              <a:tblPr/>
              <a:tblGrid>
                <a:gridCol w="600075"/>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3081" name="Rectangle 20"/>
          <p:cNvSpPr>
            <a:spLocks noChangeArrowheads="1"/>
          </p:cNvSpPr>
          <p:nvPr/>
        </p:nvSpPr>
        <p:spPr bwMode="auto">
          <a:xfrm>
            <a:off x="990600" y="5105400"/>
            <a:ext cx="7848600" cy="519113"/>
          </a:xfrm>
          <a:prstGeom prst="rect">
            <a:avLst/>
          </a:prstGeom>
          <a:noFill/>
          <a:ln w="9525">
            <a:noFill/>
            <a:miter lim="800000"/>
            <a:headEnd/>
            <a:tailEnd/>
          </a:ln>
        </p:spPr>
        <p:txBody>
          <a:bodyPr>
            <a:spAutoFit/>
          </a:bodyPr>
          <a:lstStyle/>
          <a:p>
            <a:pPr algn="ctr"/>
            <a:r>
              <a:rPr lang="en-US" sz="2800" b="1">
                <a:solidFill>
                  <a:srgbClr val="000000"/>
                </a:solidFill>
                <a:ea typeface="ＭＳ Ｐゴシック" pitchFamily="34" charset="-128"/>
              </a:rPr>
              <a:t>Visual                                                Verbal</a:t>
            </a:r>
          </a:p>
        </p:txBody>
      </p:sp>
      <p:sp>
        <p:nvSpPr>
          <p:cNvPr id="3082" name="Rectangle 23"/>
          <p:cNvSpPr>
            <a:spLocks noGrp="1" noChangeArrowheads="1"/>
          </p:cNvSpPr>
          <p:nvPr>
            <p:ph type="title"/>
          </p:nvPr>
        </p:nvSpPr>
        <p:spPr>
          <a:noFill/>
        </p:spPr>
        <p:txBody>
          <a:bodyPr/>
          <a:lstStyle/>
          <a:p>
            <a:pPr eaLnBrk="1" hangingPunct="1"/>
            <a:r>
              <a:rPr lang="en-US" smtClean="0"/>
              <a:t>Your Learning Styles (n=36)</a:t>
            </a:r>
          </a:p>
        </p:txBody>
      </p:sp>
      <p:graphicFrame>
        <p:nvGraphicFramePr>
          <p:cNvPr id="20" name="Chart 19"/>
          <p:cNvGraphicFramePr>
            <a:graphicFrameLocks/>
          </p:cNvGraphicFramePr>
          <p:nvPr/>
        </p:nvGraphicFramePr>
        <p:xfrm>
          <a:off x="1409700" y="1447799"/>
          <a:ext cx="6324600" cy="3657601"/>
        </p:xfrm>
        <a:graphic>
          <a:graphicData uri="http://schemas.openxmlformats.org/drawingml/2006/chart">
            <c:chart xmlns:c="http://schemas.openxmlformats.org/drawingml/2006/chart" xmlns:r="http://schemas.openxmlformats.org/officeDocument/2006/relationships" r:id="rId4"/>
          </a:graphicData>
        </a:graphic>
      </p:graphicFrame>
      <p:sp>
        <p:nvSpPr>
          <p:cNvPr id="3084" name="Line 24"/>
          <p:cNvSpPr>
            <a:spLocks noChangeShapeType="1"/>
          </p:cNvSpPr>
          <p:nvPr/>
        </p:nvSpPr>
        <p:spPr bwMode="auto">
          <a:xfrm flipV="1">
            <a:off x="4800600" y="1600200"/>
            <a:ext cx="0" cy="28956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Learning Styles</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smtClean="0"/>
              <a:t>	How will the student progress toward understanding? </a:t>
            </a:r>
          </a:p>
          <a:p>
            <a:pPr eaLnBrk="1" hangingPunct="1"/>
            <a:endParaRPr lang="en-US" smtClean="0"/>
          </a:p>
          <a:p>
            <a:pPr eaLnBrk="1" hangingPunct="1"/>
            <a:r>
              <a:rPr lang="en-US" b="1" smtClean="0"/>
              <a:t>Sequentially</a:t>
            </a:r>
            <a:r>
              <a:rPr lang="en-US" smtClean="0"/>
              <a:t> – in logical progression of small incremental steps </a:t>
            </a:r>
          </a:p>
          <a:p>
            <a:pPr eaLnBrk="1" hangingPunct="1"/>
            <a:endParaRPr lang="en-US" smtClean="0"/>
          </a:p>
          <a:p>
            <a:pPr eaLnBrk="1" hangingPunct="1"/>
            <a:r>
              <a:rPr lang="en-US" b="1" smtClean="0"/>
              <a:t>Globally </a:t>
            </a:r>
            <a:r>
              <a:rPr lang="en-US" smtClean="0"/>
              <a:t>– in large jumps, holistically</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sz="half" idx="1"/>
          </p:nvPr>
        </p:nvSpPr>
        <p:spPr>
          <a:xfrm>
            <a:off x="838200" y="6324600"/>
            <a:ext cx="7467600" cy="411163"/>
          </a:xfrm>
        </p:spPr>
        <p:txBody>
          <a:bodyPr/>
          <a:lstStyle/>
          <a:p>
            <a:pPr eaLnBrk="1" hangingPunct="1">
              <a:lnSpc>
                <a:spcPct val="80000"/>
              </a:lnSpc>
              <a:buFont typeface="Wingdings" pitchFamily="2" charset="2"/>
              <a:buNone/>
            </a:pPr>
            <a:r>
              <a:rPr lang="en-US" sz="800" smtClean="0"/>
              <a:t>    </a:t>
            </a:r>
            <a:r>
              <a:rPr lang="en-US" sz="2400" i="1" smtClean="0"/>
              <a:t>For comparison: Sequential 60%; Global 40%</a:t>
            </a:r>
          </a:p>
        </p:txBody>
      </p:sp>
      <p:graphicFrame>
        <p:nvGraphicFramePr>
          <p:cNvPr id="123958" name="Group 54"/>
          <p:cNvGraphicFramePr>
            <a:graphicFrameLocks noGrp="1"/>
          </p:cNvGraphicFramePr>
          <p:nvPr/>
        </p:nvGraphicFramePr>
        <p:xfrm>
          <a:off x="1524000" y="-3289300"/>
          <a:ext cx="609600" cy="518160"/>
        </p:xfrm>
        <a:graphic>
          <a:graphicData uri="http://schemas.openxmlformats.org/drawingml/2006/table">
            <a:tbl>
              <a:tblPr/>
              <a:tblGrid>
                <a:gridCol w="609600"/>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23959" name="Group 55"/>
          <p:cNvGraphicFramePr>
            <a:graphicFrameLocks noGrp="1"/>
          </p:cNvGraphicFramePr>
          <p:nvPr/>
        </p:nvGraphicFramePr>
        <p:xfrm>
          <a:off x="1228725" y="-3040063"/>
          <a:ext cx="600075" cy="518160"/>
        </p:xfrm>
        <a:graphic>
          <a:graphicData uri="http://schemas.openxmlformats.org/drawingml/2006/table">
            <a:tbl>
              <a:tblPr/>
              <a:tblGrid>
                <a:gridCol w="600075"/>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4105" name="Rectangle 19"/>
          <p:cNvSpPr>
            <a:spLocks noChangeArrowheads="1"/>
          </p:cNvSpPr>
          <p:nvPr/>
        </p:nvSpPr>
        <p:spPr bwMode="auto">
          <a:xfrm>
            <a:off x="304800" y="5257800"/>
            <a:ext cx="8305800" cy="519113"/>
          </a:xfrm>
          <a:prstGeom prst="rect">
            <a:avLst/>
          </a:prstGeom>
          <a:noFill/>
          <a:ln w="9525">
            <a:noFill/>
            <a:miter lim="800000"/>
            <a:headEnd/>
            <a:tailEnd/>
          </a:ln>
        </p:spPr>
        <p:txBody>
          <a:bodyPr>
            <a:spAutoFit/>
          </a:bodyPr>
          <a:lstStyle/>
          <a:p>
            <a:pPr algn="ctr"/>
            <a:r>
              <a:rPr lang="en-US" sz="2800" b="1">
                <a:solidFill>
                  <a:srgbClr val="000000"/>
                </a:solidFill>
                <a:ea typeface="ＭＳ Ｐゴシック" pitchFamily="34" charset="-128"/>
              </a:rPr>
              <a:t>Sequential                                               Global</a:t>
            </a:r>
          </a:p>
        </p:txBody>
      </p:sp>
      <p:sp>
        <p:nvSpPr>
          <p:cNvPr id="4106" name="Rectangle 30"/>
          <p:cNvSpPr>
            <a:spLocks noGrp="1" noChangeArrowheads="1"/>
          </p:cNvSpPr>
          <p:nvPr>
            <p:ph type="title"/>
          </p:nvPr>
        </p:nvSpPr>
        <p:spPr>
          <a:noFill/>
        </p:spPr>
        <p:txBody>
          <a:bodyPr/>
          <a:lstStyle/>
          <a:p>
            <a:pPr eaLnBrk="1" hangingPunct="1"/>
            <a:r>
              <a:rPr lang="en-US" smtClean="0"/>
              <a:t>Your Learning Styles</a:t>
            </a:r>
          </a:p>
        </p:txBody>
      </p:sp>
      <p:graphicFrame>
        <p:nvGraphicFramePr>
          <p:cNvPr id="21" name="Chart 20"/>
          <p:cNvGraphicFramePr>
            <a:graphicFrameLocks/>
          </p:cNvGraphicFramePr>
          <p:nvPr/>
        </p:nvGraphicFramePr>
        <p:xfrm>
          <a:off x="1395413" y="1524001"/>
          <a:ext cx="6353175" cy="3733799"/>
        </p:xfrm>
        <a:graphic>
          <a:graphicData uri="http://schemas.openxmlformats.org/drawingml/2006/chart">
            <c:chart xmlns:c="http://schemas.openxmlformats.org/drawingml/2006/chart" xmlns:r="http://schemas.openxmlformats.org/officeDocument/2006/relationships" r:id="rId4"/>
          </a:graphicData>
        </a:graphic>
      </p:graphicFrame>
      <p:sp>
        <p:nvSpPr>
          <p:cNvPr id="4108" name="Line 33"/>
          <p:cNvSpPr>
            <a:spLocks noChangeShapeType="1"/>
          </p:cNvSpPr>
          <p:nvPr/>
        </p:nvSpPr>
        <p:spPr bwMode="auto">
          <a:xfrm flipV="1">
            <a:off x="4800600" y="1676400"/>
            <a:ext cx="0" cy="29718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6" name="Rectangle 2"/>
          <p:cNvSpPr>
            <a:spLocks noGrp="1" noChangeArrowheads="1"/>
          </p:cNvSpPr>
          <p:nvPr>
            <p:ph type="title"/>
          </p:nvPr>
        </p:nvSpPr>
        <p:spPr/>
        <p:txBody>
          <a:bodyPr/>
          <a:lstStyle/>
          <a:p>
            <a:pPr eaLnBrk="1" hangingPunct="1"/>
            <a:r>
              <a:rPr lang="en-US" smtClean="0"/>
              <a:t>Learning Styles </a:t>
            </a:r>
          </a:p>
        </p:txBody>
      </p:sp>
      <p:sp>
        <p:nvSpPr>
          <p:cNvPr id="5127" name="Rectangle 3"/>
          <p:cNvSpPr>
            <a:spLocks noGrp="1" noChangeArrowheads="1"/>
          </p:cNvSpPr>
          <p:nvPr>
            <p:ph type="body" sz="half" idx="1"/>
          </p:nvPr>
        </p:nvSpPr>
        <p:spPr>
          <a:xfrm>
            <a:off x="609600" y="1600200"/>
            <a:ext cx="4772025" cy="4419600"/>
          </a:xfrm>
        </p:spPr>
        <p:txBody>
          <a:bodyPr/>
          <a:lstStyle/>
          <a:p>
            <a:pPr eaLnBrk="1" hangingPunct="1">
              <a:spcBef>
                <a:spcPct val="0"/>
              </a:spcBef>
            </a:pPr>
            <a:r>
              <a:rPr lang="en-US" sz="2800" smtClean="0"/>
              <a:t>Different students will learn most effectively in different ways</a:t>
            </a:r>
          </a:p>
          <a:p>
            <a:pPr eaLnBrk="1" hangingPunct="1">
              <a:spcBef>
                <a:spcPct val="0"/>
              </a:spcBef>
            </a:pPr>
            <a:endParaRPr lang="en-US" sz="2800" smtClean="0"/>
          </a:p>
          <a:p>
            <a:pPr eaLnBrk="1" hangingPunct="1">
              <a:spcBef>
                <a:spcPct val="0"/>
              </a:spcBef>
            </a:pPr>
            <a:r>
              <a:rPr lang="en-US" sz="2800" smtClean="0"/>
              <a:t>We can teach in ways that address a broad spectrum of learning styles</a:t>
            </a:r>
          </a:p>
          <a:p>
            <a:pPr eaLnBrk="1" hangingPunct="1">
              <a:buFont typeface="Wingdings" pitchFamily="2" charset="2"/>
              <a:buNone/>
            </a:pPr>
            <a:endParaRPr lang="en-US" sz="2800" smtClean="0"/>
          </a:p>
        </p:txBody>
      </p:sp>
      <p:graphicFrame>
        <p:nvGraphicFramePr>
          <p:cNvPr id="5122" name="Object 10"/>
          <p:cNvGraphicFramePr>
            <a:graphicFrameLocks noChangeAspect="1"/>
          </p:cNvGraphicFramePr>
          <p:nvPr>
            <p:ph sz="quarter" idx="2"/>
          </p:nvPr>
        </p:nvGraphicFramePr>
        <p:xfrm>
          <a:off x="6324600" y="0"/>
          <a:ext cx="2286000" cy="1722438"/>
        </p:xfrm>
        <a:graphic>
          <a:graphicData uri="http://schemas.openxmlformats.org/presentationml/2006/ole">
            <p:oleObj spid="_x0000_s5122" name="Chart" r:id="rId4" imgW="6229260" imgH="4695704" progId="Excel.Sheet.8">
              <p:embed/>
            </p:oleObj>
          </a:graphicData>
        </a:graphic>
      </p:graphicFrame>
      <p:graphicFrame>
        <p:nvGraphicFramePr>
          <p:cNvPr id="5123" name="Object 11"/>
          <p:cNvGraphicFramePr>
            <a:graphicFrameLocks noChangeAspect="1"/>
          </p:cNvGraphicFramePr>
          <p:nvPr/>
        </p:nvGraphicFramePr>
        <p:xfrm>
          <a:off x="6400800" y="1676400"/>
          <a:ext cx="2027238" cy="1508125"/>
        </p:xfrm>
        <a:graphic>
          <a:graphicData uri="http://schemas.openxmlformats.org/presentationml/2006/ole">
            <p:oleObj spid="_x0000_s5123" name="Chart" r:id="rId5" imgW="6239010" imgH="4638554" progId="Excel.Sheet.8">
              <p:embed/>
            </p:oleObj>
          </a:graphicData>
        </a:graphic>
      </p:graphicFrame>
      <p:graphicFrame>
        <p:nvGraphicFramePr>
          <p:cNvPr id="5124" name="Object 12"/>
          <p:cNvGraphicFramePr>
            <a:graphicFrameLocks noChangeAspect="1"/>
          </p:cNvGraphicFramePr>
          <p:nvPr/>
        </p:nvGraphicFramePr>
        <p:xfrm>
          <a:off x="6553200" y="3276600"/>
          <a:ext cx="1828800" cy="1376363"/>
        </p:xfrm>
        <a:graphic>
          <a:graphicData uri="http://schemas.openxmlformats.org/presentationml/2006/ole">
            <p:oleObj spid="_x0000_s5124" name="Chart" r:id="rId6" imgW="6239010" imgH="4695704" progId="Excel.Sheet.8">
              <p:embed/>
            </p:oleObj>
          </a:graphicData>
        </a:graphic>
      </p:graphicFrame>
      <p:graphicFrame>
        <p:nvGraphicFramePr>
          <p:cNvPr id="5125" name="Object 13"/>
          <p:cNvGraphicFramePr>
            <a:graphicFrameLocks noChangeAspect="1"/>
          </p:cNvGraphicFramePr>
          <p:nvPr/>
        </p:nvGraphicFramePr>
        <p:xfrm>
          <a:off x="6477000" y="4648200"/>
          <a:ext cx="2057400" cy="1520825"/>
        </p:xfrm>
        <a:graphic>
          <a:graphicData uri="http://schemas.openxmlformats.org/presentationml/2006/ole">
            <p:oleObj spid="_x0000_s5125" name="Chart" r:id="rId7" imgW="6239010" imgH="4609979" progId="Excel.Sheet.8">
              <p:embed/>
            </p:oleObj>
          </a:graphicData>
        </a:graphic>
      </p:graphicFrame>
      <p:sp>
        <p:nvSpPr>
          <p:cNvPr id="5128" name="Text Box 14"/>
          <p:cNvSpPr txBox="1">
            <a:spLocks noChangeArrowheads="1"/>
          </p:cNvSpPr>
          <p:nvPr/>
        </p:nvSpPr>
        <p:spPr bwMode="auto">
          <a:xfrm>
            <a:off x="5867400" y="6248400"/>
            <a:ext cx="3048000" cy="366713"/>
          </a:xfrm>
          <a:prstGeom prst="rect">
            <a:avLst/>
          </a:prstGeom>
          <a:noFill/>
          <a:ln w="9525">
            <a:noFill/>
            <a:miter lim="800000"/>
            <a:headEnd/>
            <a:tailEnd/>
          </a:ln>
        </p:spPr>
        <p:txBody>
          <a:bodyPr>
            <a:spAutoFit/>
          </a:bodyPr>
          <a:lstStyle/>
          <a:p>
            <a:pPr>
              <a:spcBef>
                <a:spcPct val="50000"/>
              </a:spcBef>
            </a:pPr>
            <a:r>
              <a:rPr lang="en-US"/>
              <a:t>2007 workshop participants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Teaching Styles: Who are you?</a:t>
            </a:r>
            <a:endParaRPr lang="en-GB" smtClean="0"/>
          </a:p>
        </p:txBody>
      </p:sp>
      <p:sp>
        <p:nvSpPr>
          <p:cNvPr id="16387" name="Rectangle 3"/>
          <p:cNvSpPr>
            <a:spLocks noGrp="1" noChangeArrowheads="1"/>
          </p:cNvSpPr>
          <p:nvPr>
            <p:ph type="body" idx="1"/>
          </p:nvPr>
        </p:nvSpPr>
        <p:spPr>
          <a:xfrm>
            <a:off x="457200" y="1295400"/>
            <a:ext cx="8229600" cy="1905000"/>
          </a:xfrm>
        </p:spPr>
        <p:txBody>
          <a:bodyPr/>
          <a:lstStyle/>
          <a:p>
            <a:pPr eaLnBrk="1" hangingPunct="1"/>
            <a:r>
              <a:rPr lang="en-US" sz="2400" smtClean="0"/>
              <a:t>How do you like to teach? Why do you teach?</a:t>
            </a:r>
          </a:p>
          <a:p>
            <a:pPr eaLnBrk="1" hangingPunct="1"/>
            <a:r>
              <a:rPr lang="en-US" sz="2400" smtClean="0"/>
              <a:t>How do you want to interact with your students?</a:t>
            </a:r>
          </a:p>
          <a:p>
            <a:pPr eaLnBrk="1" hangingPunct="1"/>
            <a:r>
              <a:rPr lang="en-US" sz="2400" smtClean="0"/>
              <a:t>What do you find most satisfying when you teach?</a:t>
            </a:r>
          </a:p>
          <a:p>
            <a:pPr eaLnBrk="1" hangingPunct="1"/>
            <a:r>
              <a:rPr lang="en-US" sz="2400" smtClean="0"/>
              <a:t>How flexible are you?</a:t>
            </a:r>
          </a:p>
          <a:p>
            <a:pPr eaLnBrk="1" hangingPunct="1">
              <a:buFont typeface="Wingdings" pitchFamily="2" charset="2"/>
              <a:buNone/>
            </a:pPr>
            <a:endParaRPr lang="en-GB" sz="2400" smtClean="0"/>
          </a:p>
        </p:txBody>
      </p:sp>
      <p:pic>
        <p:nvPicPr>
          <p:cNvPr id="16388" name="Picture 4"/>
          <p:cNvPicPr>
            <a:picLocks noChangeAspect="1" noChangeArrowheads="1"/>
          </p:cNvPicPr>
          <p:nvPr/>
        </p:nvPicPr>
        <p:blipFill>
          <a:blip r:embed="rId3" cstate="print"/>
          <a:srcRect b="11591"/>
          <a:stretch>
            <a:fillRect/>
          </a:stretch>
        </p:blipFill>
        <p:spPr bwMode="auto">
          <a:xfrm>
            <a:off x="1752600" y="3048000"/>
            <a:ext cx="58674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Designing a Course</a:t>
            </a:r>
          </a:p>
        </p:txBody>
      </p:sp>
      <p:sp>
        <p:nvSpPr>
          <p:cNvPr id="17411" name="Rectangle 3"/>
          <p:cNvSpPr>
            <a:spLocks noGrp="1" noChangeArrowheads="1"/>
          </p:cNvSpPr>
          <p:nvPr>
            <p:ph type="body" idx="1"/>
          </p:nvPr>
        </p:nvSpPr>
        <p:spPr/>
        <p:txBody>
          <a:bodyPr/>
          <a:lstStyle/>
          <a:p>
            <a:pPr eaLnBrk="1" hangingPunct="1"/>
            <a:r>
              <a:rPr lang="en-US" smtClean="0">
                <a:solidFill>
                  <a:srgbClr val="969696"/>
                </a:solidFill>
              </a:rPr>
              <a:t>Consider </a:t>
            </a:r>
            <a:r>
              <a:rPr lang="en-US" b="1" smtClean="0">
                <a:solidFill>
                  <a:srgbClr val="969696"/>
                </a:solidFill>
              </a:rPr>
              <a:t>course context and audience</a:t>
            </a:r>
          </a:p>
          <a:p>
            <a:pPr eaLnBrk="1" hangingPunct="1"/>
            <a:r>
              <a:rPr lang="en-US" b="1" smtClean="0"/>
              <a:t>Articulate course goals</a:t>
            </a:r>
            <a:endParaRPr lang="en-US" sz="3600" b="1" smtClean="0"/>
          </a:p>
          <a:p>
            <a:pPr lvl="1" eaLnBrk="1" hangingPunct="1"/>
            <a:r>
              <a:rPr lang="en-US" smtClean="0"/>
              <a:t>Overarching goals</a:t>
            </a:r>
          </a:p>
          <a:p>
            <a:pPr lvl="1" eaLnBrk="1" hangingPunct="1"/>
            <a:r>
              <a:rPr lang="en-US" smtClean="0"/>
              <a:t>Ancillary goals </a:t>
            </a:r>
          </a:p>
          <a:p>
            <a:pPr lvl="2" eaLnBrk="1" hangingPunct="1"/>
            <a:r>
              <a:rPr lang="en-US" smtClean="0"/>
              <a:t>Writing, oral communication, working in a team, quantitative, research, field, lab… </a:t>
            </a:r>
          </a:p>
          <a:p>
            <a:pPr eaLnBrk="1" hangingPunct="1"/>
            <a:r>
              <a:rPr lang="en-US" smtClean="0">
                <a:solidFill>
                  <a:srgbClr val="969696"/>
                </a:solidFill>
              </a:rPr>
              <a:t>Design </a:t>
            </a:r>
            <a:r>
              <a:rPr lang="en-US" b="1" smtClean="0">
                <a:solidFill>
                  <a:srgbClr val="969696"/>
                </a:solidFill>
              </a:rPr>
              <a:t>activities and assignments</a:t>
            </a:r>
          </a:p>
          <a:p>
            <a:pPr eaLnBrk="1" hangingPunct="1"/>
            <a:r>
              <a:rPr lang="en-US" smtClean="0">
                <a:solidFill>
                  <a:srgbClr val="969696"/>
                </a:solidFill>
              </a:rPr>
              <a:t>Plan </a:t>
            </a:r>
            <a:r>
              <a:rPr lang="en-US" b="1" smtClean="0">
                <a:solidFill>
                  <a:srgbClr val="969696"/>
                </a:solidFill>
              </a:rPr>
              <a:t>assessment</a:t>
            </a:r>
          </a:p>
          <a:p>
            <a:pPr eaLnBrk="1" hangingPunct="1">
              <a:buFont typeface="Wingdings" pitchFamily="2" charset="2"/>
              <a:buNone/>
            </a:pPr>
            <a:endParaRPr lang="en-US" smtClean="0">
              <a:solidFill>
                <a:srgbClr val="969696"/>
              </a:solidFill>
            </a:endParaRPr>
          </a:p>
          <a:p>
            <a:pPr lvl="1"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 Overarching Goals</a:t>
            </a:r>
          </a:p>
        </p:txBody>
      </p:sp>
      <p:sp>
        <p:nvSpPr>
          <p:cNvPr id="18435" name="Rectangle 3"/>
          <p:cNvSpPr>
            <a:spLocks noGrp="1" noChangeArrowheads="1"/>
          </p:cNvSpPr>
          <p:nvPr>
            <p:ph type="body" idx="1"/>
          </p:nvPr>
        </p:nvSpPr>
        <p:spPr>
          <a:xfrm>
            <a:off x="0" y="2438400"/>
            <a:ext cx="5715000" cy="3200400"/>
          </a:xfrm>
        </p:spPr>
        <p:txBody>
          <a:bodyPr/>
          <a:lstStyle/>
          <a:p>
            <a:pPr eaLnBrk="1" hangingPunct="1">
              <a:lnSpc>
                <a:spcPct val="90000"/>
              </a:lnSpc>
              <a:buFont typeface="Wingdings" pitchFamily="2" charset="2"/>
              <a:buNone/>
            </a:pPr>
            <a:endParaRPr lang="en-US" sz="900" smtClean="0"/>
          </a:p>
          <a:p>
            <a:pPr lvl="1" eaLnBrk="1" hangingPunct="1">
              <a:lnSpc>
                <a:spcPct val="90000"/>
              </a:lnSpc>
            </a:pPr>
            <a:r>
              <a:rPr lang="en-US" sz="2400" smtClean="0"/>
              <a:t>What do you do?</a:t>
            </a:r>
          </a:p>
          <a:p>
            <a:pPr lvl="1" eaLnBrk="1" hangingPunct="1">
              <a:lnSpc>
                <a:spcPct val="90000"/>
              </a:lnSpc>
            </a:pPr>
            <a:r>
              <a:rPr lang="en-US" sz="2400" smtClean="0"/>
              <a:t>What kinds of problems do you want students to be able to tackle?</a:t>
            </a:r>
          </a:p>
          <a:p>
            <a:pPr lvl="1" eaLnBrk="1" hangingPunct="1">
              <a:lnSpc>
                <a:spcPct val="90000"/>
              </a:lnSpc>
            </a:pPr>
            <a:r>
              <a:rPr lang="en-US" sz="2400" smtClean="0"/>
              <a:t>How might students apply what they have learned?</a:t>
            </a:r>
          </a:p>
          <a:p>
            <a:pPr lvl="1" eaLnBrk="1" hangingPunct="1">
              <a:lnSpc>
                <a:spcPct val="90000"/>
              </a:lnSpc>
            </a:pPr>
            <a:r>
              <a:rPr lang="en-US" sz="2400" smtClean="0"/>
              <a:t>How will they be different at the end of the course?</a:t>
            </a:r>
          </a:p>
        </p:txBody>
      </p:sp>
      <p:pic>
        <p:nvPicPr>
          <p:cNvPr id="18436" name="Picture 4"/>
          <p:cNvPicPr>
            <a:picLocks noChangeAspect="1" noChangeArrowheads="1"/>
          </p:cNvPicPr>
          <p:nvPr/>
        </p:nvPicPr>
        <p:blipFill>
          <a:blip r:embed="rId3" cstate="print"/>
          <a:srcRect/>
          <a:stretch>
            <a:fillRect/>
          </a:stretch>
        </p:blipFill>
        <p:spPr bwMode="auto">
          <a:xfrm>
            <a:off x="6172200" y="2209800"/>
            <a:ext cx="2159000" cy="3808413"/>
          </a:xfrm>
          <a:prstGeom prst="rect">
            <a:avLst/>
          </a:prstGeom>
          <a:noFill/>
          <a:ln w="9525">
            <a:noFill/>
            <a:miter lim="800000"/>
            <a:headEnd/>
            <a:tailEnd/>
          </a:ln>
        </p:spPr>
      </p:pic>
      <p:sp>
        <p:nvSpPr>
          <p:cNvPr id="18437" name="Text Box 5"/>
          <p:cNvSpPr txBox="1">
            <a:spLocks noChangeArrowheads="1"/>
          </p:cNvSpPr>
          <p:nvPr/>
        </p:nvSpPr>
        <p:spPr bwMode="auto">
          <a:xfrm>
            <a:off x="457200" y="1295400"/>
            <a:ext cx="8305800" cy="946150"/>
          </a:xfrm>
          <a:prstGeom prst="rect">
            <a:avLst/>
          </a:prstGeom>
          <a:noFill/>
          <a:ln w="9525">
            <a:noFill/>
            <a:miter lim="800000"/>
            <a:headEnd/>
            <a:tailEnd/>
          </a:ln>
        </p:spPr>
        <p:txBody>
          <a:bodyPr>
            <a:spAutoFit/>
          </a:bodyPr>
          <a:lstStyle/>
          <a:p>
            <a:pPr>
              <a:spcBef>
                <a:spcPct val="50000"/>
              </a:spcBef>
            </a:pPr>
            <a:r>
              <a:rPr lang="en-US" sz="2800" b="1" i="1"/>
              <a:t>What do you want students to be able to do</a:t>
            </a:r>
            <a:r>
              <a:rPr lang="en-US" sz="2800" b="1"/>
              <a:t> </a:t>
            </a:r>
            <a:r>
              <a:rPr lang="en-US" sz="2800" b="1" i="1"/>
              <a:t>as a result of having taken your course?</a:t>
            </a:r>
            <a:endParaRPr lang="en-GB" sz="2800" b="1"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Evaluate overarching goals</a:t>
            </a:r>
            <a:endParaRPr lang="en-GB" smtClean="0"/>
          </a:p>
        </p:txBody>
      </p:sp>
      <p:sp>
        <p:nvSpPr>
          <p:cNvPr id="19459" name="Rectangle 3"/>
          <p:cNvSpPr>
            <a:spLocks noGrp="1" noChangeArrowheads="1"/>
          </p:cNvSpPr>
          <p:nvPr>
            <p:ph type="body" idx="1"/>
          </p:nvPr>
        </p:nvSpPr>
        <p:spPr>
          <a:xfrm>
            <a:off x="495300" y="1447800"/>
            <a:ext cx="8153400" cy="3124200"/>
          </a:xfrm>
        </p:spPr>
        <p:txBody>
          <a:bodyPr/>
          <a:lstStyle/>
          <a:p>
            <a:pPr eaLnBrk="1" hangingPunct="1">
              <a:lnSpc>
                <a:spcPct val="90000"/>
              </a:lnSpc>
            </a:pPr>
            <a:r>
              <a:rPr lang="en-US" sz="2200" smtClean="0"/>
              <a:t>Does the goal focus on </a:t>
            </a:r>
            <a:r>
              <a:rPr lang="en-US" sz="2200" b="1" smtClean="0"/>
              <a:t>higher-order</a:t>
            </a:r>
            <a:r>
              <a:rPr lang="en-US" sz="2200" smtClean="0"/>
              <a:t> thinking (e.g.</a:t>
            </a:r>
            <a:r>
              <a:rPr lang="en-US" sz="2200" i="1" smtClean="0"/>
              <a:t> derive, predict, analyze, design, interpret, synthesize, formulate, plan, correlate, evaluate, create, critique</a:t>
            </a:r>
            <a:r>
              <a:rPr lang="en-US" sz="2200" smtClean="0"/>
              <a:t> and </a:t>
            </a:r>
            <a:r>
              <a:rPr lang="en-US" sz="2200" i="1" smtClean="0"/>
              <a:t>adapt)</a:t>
            </a:r>
            <a:r>
              <a:rPr lang="en-US" sz="2200" smtClean="0"/>
              <a:t>?</a:t>
            </a:r>
          </a:p>
          <a:p>
            <a:pPr eaLnBrk="1" hangingPunct="1">
              <a:lnSpc>
                <a:spcPct val="90000"/>
              </a:lnSpc>
              <a:buFont typeface="Wingdings" pitchFamily="2" charset="2"/>
              <a:buNone/>
            </a:pPr>
            <a:endParaRPr lang="en-US" sz="2200" smtClean="0"/>
          </a:p>
          <a:p>
            <a:pPr eaLnBrk="1" hangingPunct="1">
              <a:lnSpc>
                <a:spcPct val="90000"/>
              </a:lnSpc>
            </a:pPr>
            <a:r>
              <a:rPr lang="en-US" sz="2200" smtClean="0"/>
              <a:t>Is the goal </a:t>
            </a:r>
            <a:r>
              <a:rPr lang="en-US" sz="2200" b="1" smtClean="0"/>
              <a:t>student-focused</a:t>
            </a:r>
            <a:r>
              <a:rPr lang="en-US" sz="2200" smtClean="0"/>
              <a:t>, rather than teacher-focused?</a:t>
            </a:r>
          </a:p>
          <a:p>
            <a:pPr eaLnBrk="1" hangingPunct="1">
              <a:lnSpc>
                <a:spcPct val="90000"/>
              </a:lnSpc>
              <a:buFont typeface="Wingdings" pitchFamily="2" charset="2"/>
              <a:buNone/>
            </a:pPr>
            <a:endParaRPr lang="en-US" sz="2200" smtClean="0"/>
          </a:p>
          <a:p>
            <a:pPr eaLnBrk="1" hangingPunct="1">
              <a:lnSpc>
                <a:spcPct val="90000"/>
              </a:lnSpc>
            </a:pPr>
            <a:r>
              <a:rPr lang="en-US" sz="2200" smtClean="0"/>
              <a:t>Does the goal have “</a:t>
            </a:r>
            <a:r>
              <a:rPr lang="en-US" sz="2200" b="1" smtClean="0"/>
              <a:t>measurable outcomes</a:t>
            </a:r>
            <a:r>
              <a:rPr lang="en-US" sz="2200" smtClean="0"/>
              <a:t>?” Could you design activities/assignments that would allow you to determine whether students have met the goal?</a:t>
            </a:r>
          </a:p>
        </p:txBody>
      </p:sp>
      <p:sp>
        <p:nvSpPr>
          <p:cNvPr id="19460" name="Text Box 4"/>
          <p:cNvSpPr txBox="1">
            <a:spLocks noChangeArrowheads="1"/>
          </p:cNvSpPr>
          <p:nvPr/>
        </p:nvSpPr>
        <p:spPr bwMode="auto">
          <a:xfrm>
            <a:off x="609600" y="5181600"/>
            <a:ext cx="7924800" cy="762000"/>
          </a:xfrm>
          <a:prstGeom prst="rect">
            <a:avLst/>
          </a:prstGeom>
          <a:noFill/>
          <a:ln w="9525">
            <a:noFill/>
            <a:miter lim="800000"/>
            <a:headEnd/>
            <a:tailEnd/>
          </a:ln>
        </p:spPr>
        <p:txBody>
          <a:bodyPr>
            <a:spAutoFit/>
          </a:bodyPr>
          <a:lstStyle/>
          <a:p>
            <a:pPr>
              <a:spcBef>
                <a:spcPct val="50000"/>
              </a:spcBef>
            </a:pPr>
            <a:r>
              <a:rPr lang="en-US" sz="2200" b="1"/>
              <a:t>Example:</a:t>
            </a:r>
            <a:r>
              <a:rPr lang="en-US" sz="2200"/>
              <a:t> I want students to synthesize the geologic history of Maine’s coast.  </a:t>
            </a:r>
            <a:endParaRPr lang="en-GB" sz="2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Evaluate overarching goals</a:t>
            </a:r>
            <a:endParaRPr lang="en-GB" smtClean="0"/>
          </a:p>
        </p:txBody>
      </p:sp>
      <p:sp>
        <p:nvSpPr>
          <p:cNvPr id="20483" name="Rectangle 3"/>
          <p:cNvSpPr>
            <a:spLocks noGrp="1" noChangeArrowheads="1"/>
          </p:cNvSpPr>
          <p:nvPr>
            <p:ph type="body" idx="1"/>
          </p:nvPr>
        </p:nvSpPr>
        <p:spPr>
          <a:xfrm>
            <a:off x="495300" y="1447800"/>
            <a:ext cx="8153400" cy="3124200"/>
          </a:xfrm>
        </p:spPr>
        <p:txBody>
          <a:bodyPr/>
          <a:lstStyle/>
          <a:p>
            <a:pPr eaLnBrk="1" hangingPunct="1">
              <a:lnSpc>
                <a:spcPct val="90000"/>
              </a:lnSpc>
            </a:pPr>
            <a:r>
              <a:rPr lang="en-US" sz="2200" smtClean="0"/>
              <a:t>Does the goal focus on </a:t>
            </a:r>
            <a:r>
              <a:rPr lang="en-US" sz="2200" b="1" smtClean="0"/>
              <a:t>higher-order</a:t>
            </a:r>
            <a:r>
              <a:rPr lang="en-US" sz="2200" smtClean="0"/>
              <a:t> thinking (e.g.</a:t>
            </a:r>
            <a:r>
              <a:rPr lang="en-US" sz="2200" i="1" smtClean="0"/>
              <a:t> derive, predict, analyze, design, interpret, synthesize, formulate, plan, correlate, evaluate, create, critique</a:t>
            </a:r>
            <a:r>
              <a:rPr lang="en-US" sz="2200" smtClean="0"/>
              <a:t> and </a:t>
            </a:r>
            <a:r>
              <a:rPr lang="en-US" sz="2200" i="1" smtClean="0"/>
              <a:t>adapt)</a:t>
            </a:r>
            <a:r>
              <a:rPr lang="en-US" sz="2200" smtClean="0"/>
              <a:t>?</a:t>
            </a:r>
          </a:p>
          <a:p>
            <a:pPr eaLnBrk="1" hangingPunct="1">
              <a:lnSpc>
                <a:spcPct val="90000"/>
              </a:lnSpc>
              <a:buFont typeface="Wingdings" pitchFamily="2" charset="2"/>
              <a:buNone/>
            </a:pPr>
            <a:endParaRPr lang="en-US" sz="2200" smtClean="0"/>
          </a:p>
          <a:p>
            <a:pPr eaLnBrk="1" hangingPunct="1">
              <a:lnSpc>
                <a:spcPct val="90000"/>
              </a:lnSpc>
            </a:pPr>
            <a:r>
              <a:rPr lang="en-US" sz="2200" smtClean="0"/>
              <a:t>Is the goal </a:t>
            </a:r>
            <a:r>
              <a:rPr lang="en-US" sz="2200" b="1" smtClean="0"/>
              <a:t>student-focused</a:t>
            </a:r>
            <a:r>
              <a:rPr lang="en-US" sz="2200" smtClean="0"/>
              <a:t>, rather than teacher-focused?</a:t>
            </a:r>
          </a:p>
          <a:p>
            <a:pPr eaLnBrk="1" hangingPunct="1">
              <a:lnSpc>
                <a:spcPct val="90000"/>
              </a:lnSpc>
              <a:buFont typeface="Wingdings" pitchFamily="2" charset="2"/>
              <a:buNone/>
            </a:pPr>
            <a:endParaRPr lang="en-US" sz="2200" smtClean="0"/>
          </a:p>
          <a:p>
            <a:pPr eaLnBrk="1" hangingPunct="1">
              <a:lnSpc>
                <a:spcPct val="90000"/>
              </a:lnSpc>
            </a:pPr>
            <a:r>
              <a:rPr lang="en-US" sz="2200" smtClean="0"/>
              <a:t>Does the goal have “</a:t>
            </a:r>
            <a:r>
              <a:rPr lang="en-US" sz="2200" b="1" smtClean="0"/>
              <a:t>measurable outcomes</a:t>
            </a:r>
            <a:r>
              <a:rPr lang="en-US" sz="2200" smtClean="0"/>
              <a:t>?” Could you design activities/assignments that would allow you to determine whether students have met the goal?</a:t>
            </a:r>
          </a:p>
        </p:txBody>
      </p:sp>
      <p:sp>
        <p:nvSpPr>
          <p:cNvPr id="20484" name="Text Box 4"/>
          <p:cNvSpPr txBox="1">
            <a:spLocks noChangeArrowheads="1"/>
          </p:cNvSpPr>
          <p:nvPr/>
        </p:nvSpPr>
        <p:spPr bwMode="auto">
          <a:xfrm>
            <a:off x="609600" y="5181600"/>
            <a:ext cx="7924800" cy="762000"/>
          </a:xfrm>
          <a:prstGeom prst="rect">
            <a:avLst/>
          </a:prstGeom>
          <a:noFill/>
          <a:ln w="9525">
            <a:noFill/>
            <a:miter lim="800000"/>
            <a:headEnd/>
            <a:tailEnd/>
          </a:ln>
        </p:spPr>
        <p:txBody>
          <a:bodyPr>
            <a:spAutoFit/>
          </a:bodyPr>
          <a:lstStyle/>
          <a:p>
            <a:pPr>
              <a:spcBef>
                <a:spcPct val="50000"/>
              </a:spcBef>
            </a:pPr>
            <a:r>
              <a:rPr lang="en-US" sz="2200" b="1"/>
              <a:t>Example:</a:t>
            </a:r>
            <a:r>
              <a:rPr lang="en-US" sz="2200"/>
              <a:t> I want to provide students with an introduction to the geology of environmental issues.</a:t>
            </a:r>
            <a:endParaRPr lang="en-GB" sz="2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228600"/>
            <a:ext cx="7829550" cy="914400"/>
          </a:xfrm>
        </p:spPr>
        <p:txBody>
          <a:bodyPr/>
          <a:lstStyle/>
          <a:p>
            <a:pPr eaLnBrk="1" hangingPunct="1"/>
            <a:r>
              <a:rPr lang="en-US" sz="3800" smtClean="0"/>
              <a:t>Consider a course that you will be teaching…</a:t>
            </a:r>
          </a:p>
        </p:txBody>
      </p:sp>
      <p:sp>
        <p:nvSpPr>
          <p:cNvPr id="21507" name="Rectangle 3"/>
          <p:cNvSpPr>
            <a:spLocks noGrp="1" noChangeArrowheads="1"/>
          </p:cNvSpPr>
          <p:nvPr>
            <p:ph type="body" sz="half" idx="1"/>
          </p:nvPr>
        </p:nvSpPr>
        <p:spPr>
          <a:xfrm>
            <a:off x="571500" y="1524000"/>
            <a:ext cx="8001000" cy="762000"/>
          </a:xfrm>
        </p:spPr>
        <p:txBody>
          <a:bodyPr/>
          <a:lstStyle/>
          <a:p>
            <a:pPr eaLnBrk="1" hangingPunct="1">
              <a:buFont typeface="Wingdings" pitchFamily="2" charset="2"/>
              <a:buNone/>
            </a:pPr>
            <a:r>
              <a:rPr lang="en-US" sz="2800" b="1" i="1" smtClean="0"/>
              <a:t>What are your overarching goals?</a:t>
            </a:r>
            <a:r>
              <a:rPr lang="en-US" sz="2400" smtClean="0"/>
              <a:t>  </a:t>
            </a:r>
          </a:p>
        </p:txBody>
      </p:sp>
      <p:pic>
        <p:nvPicPr>
          <p:cNvPr id="21508" name="Picture 14"/>
          <p:cNvPicPr>
            <a:picLocks noChangeAspect="1" noChangeArrowheads="1"/>
          </p:cNvPicPr>
          <p:nvPr/>
        </p:nvPicPr>
        <p:blipFill>
          <a:blip r:embed="rId3" cstate="print"/>
          <a:srcRect l="11852" r="15556" b="10883"/>
          <a:stretch>
            <a:fillRect/>
          </a:stretch>
        </p:blipFill>
        <p:spPr bwMode="auto">
          <a:xfrm>
            <a:off x="4419600" y="2362200"/>
            <a:ext cx="4191000" cy="3079750"/>
          </a:xfrm>
          <a:prstGeom prst="rect">
            <a:avLst/>
          </a:prstGeom>
          <a:noFill/>
          <a:ln w="9525">
            <a:noFill/>
            <a:miter lim="800000"/>
            <a:headEnd/>
            <a:tailEnd/>
          </a:ln>
        </p:spPr>
      </p:pic>
      <p:sp>
        <p:nvSpPr>
          <p:cNvPr id="21509" name="Text Box 15"/>
          <p:cNvSpPr txBox="1">
            <a:spLocks noChangeArrowheads="1"/>
          </p:cNvSpPr>
          <p:nvPr/>
        </p:nvSpPr>
        <p:spPr bwMode="auto">
          <a:xfrm>
            <a:off x="533400" y="2362200"/>
            <a:ext cx="3810000" cy="3013075"/>
          </a:xfrm>
          <a:prstGeom prst="rect">
            <a:avLst/>
          </a:prstGeom>
          <a:noFill/>
          <a:ln w="9525">
            <a:noFill/>
            <a:miter lim="800000"/>
            <a:headEnd/>
            <a:tailEnd/>
          </a:ln>
        </p:spPr>
        <p:txBody>
          <a:bodyPr>
            <a:spAutoFit/>
          </a:bodyPr>
          <a:lstStyle/>
          <a:p>
            <a:pPr>
              <a:spcBef>
                <a:spcPct val="50000"/>
              </a:spcBef>
            </a:pPr>
            <a:r>
              <a:rPr lang="en-US" sz="2400" b="1"/>
              <a:t>Please write your course title and 1-2 goals.</a:t>
            </a:r>
          </a:p>
          <a:p>
            <a:pPr>
              <a:spcBef>
                <a:spcPct val="50000"/>
              </a:spcBef>
            </a:pPr>
            <a:r>
              <a:rPr lang="en-US" sz="2400"/>
              <a:t>For the goals, consider “When students have completed my course, I want them to be able to…”</a:t>
            </a:r>
          </a:p>
          <a:p>
            <a:pPr>
              <a:spcBef>
                <a:spcPct val="50000"/>
              </a:spcBef>
            </a:pPr>
            <a:endParaRPr lang="en-GB"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Focus on one of </a:t>
            </a:r>
            <a:r>
              <a:rPr lang="en-US" u="sng" smtClean="0"/>
              <a:t>your</a:t>
            </a:r>
            <a:r>
              <a:rPr lang="en-US" smtClean="0"/>
              <a:t> courses</a:t>
            </a:r>
            <a:endParaRPr lang="en-US" sz="3800" smtClean="0"/>
          </a:p>
        </p:txBody>
      </p:sp>
      <p:sp>
        <p:nvSpPr>
          <p:cNvPr id="9219" name="Rectangle 3"/>
          <p:cNvSpPr>
            <a:spLocks noGrp="1" noChangeArrowheads="1"/>
          </p:cNvSpPr>
          <p:nvPr>
            <p:ph type="body" sz="half" idx="1"/>
          </p:nvPr>
        </p:nvSpPr>
        <p:spPr>
          <a:xfrm>
            <a:off x="900113" y="1971675"/>
            <a:ext cx="4111625" cy="4016375"/>
          </a:xfrm>
        </p:spPr>
        <p:txBody>
          <a:bodyPr/>
          <a:lstStyle/>
          <a:p>
            <a:pPr eaLnBrk="1" hangingPunct="1">
              <a:buFont typeface="Wingdings" pitchFamily="2" charset="2"/>
              <a:buNone/>
            </a:pPr>
            <a:r>
              <a:rPr lang="en-US" b="1" i="1" smtClean="0"/>
              <a:t>Viewpoint</a:t>
            </a:r>
            <a:endParaRPr lang="en-US" sz="2400" smtClean="0"/>
          </a:p>
          <a:p>
            <a:pPr eaLnBrk="1" hangingPunct="1">
              <a:buFont typeface="Wingdings" pitchFamily="2" charset="2"/>
              <a:buNone/>
            </a:pPr>
            <a:endParaRPr lang="en-US" sz="1400" smtClean="0"/>
          </a:p>
          <a:p>
            <a:pPr eaLnBrk="1" hangingPunct="1"/>
            <a:r>
              <a:rPr lang="en-US" sz="2800" smtClean="0"/>
              <a:t>Content-centered</a:t>
            </a:r>
          </a:p>
          <a:p>
            <a:pPr lvl="1" eaLnBrk="1" hangingPunct="1"/>
            <a:r>
              <a:rPr lang="en-US" sz="2600" smtClean="0"/>
              <a:t>What will I cover?</a:t>
            </a:r>
          </a:p>
          <a:p>
            <a:pPr eaLnBrk="1" hangingPunct="1"/>
            <a:r>
              <a:rPr lang="en-US" sz="2800" smtClean="0"/>
              <a:t>Learner-centered</a:t>
            </a:r>
          </a:p>
          <a:p>
            <a:pPr lvl="1" eaLnBrk="1" hangingPunct="1"/>
            <a:r>
              <a:rPr lang="en-US" sz="2600" smtClean="0"/>
              <a:t>What will they learn?</a:t>
            </a:r>
          </a:p>
          <a:p>
            <a:pPr eaLnBrk="1" hangingPunct="1"/>
            <a:endParaRPr lang="en-US" sz="2800" smtClean="0"/>
          </a:p>
        </p:txBody>
      </p:sp>
      <p:pic>
        <p:nvPicPr>
          <p:cNvPr id="9220" name="Picture 4" descr="course design workshop participant in thought">
            <a:hlinkClick r:id="rId3"/>
          </p:cNvPr>
          <p:cNvPicPr>
            <a:picLocks noGrp="1" noChangeAspect="1" noChangeArrowheads="1"/>
          </p:cNvPicPr>
          <p:nvPr>
            <p:ph sz="quarter" idx="2"/>
          </p:nvPr>
        </p:nvPicPr>
        <p:blipFill>
          <a:blip r:embed="rId4" cstate="print"/>
          <a:srcRect/>
          <a:stretch>
            <a:fillRect/>
          </a:stretch>
        </p:blipFill>
        <p:spPr>
          <a:xfrm>
            <a:off x="5562600" y="1752600"/>
            <a:ext cx="2830513" cy="4267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Course goals</a:t>
            </a:r>
            <a:endParaRPr lang="en-GB" smtClean="0"/>
          </a:p>
        </p:txBody>
      </p:sp>
      <p:sp>
        <p:nvSpPr>
          <p:cNvPr id="22531" name="Rectangle 3"/>
          <p:cNvSpPr>
            <a:spLocks noGrp="1" noChangeArrowheads="1"/>
          </p:cNvSpPr>
          <p:nvPr>
            <p:ph type="body" idx="1"/>
          </p:nvPr>
        </p:nvSpPr>
        <p:spPr/>
        <p:txBody>
          <a:bodyPr/>
          <a:lstStyle/>
          <a:p>
            <a:pPr eaLnBrk="1" hangingPunct="1"/>
            <a:r>
              <a:rPr lang="en-US" sz="2400" smtClean="0"/>
              <a:t>After you have written your course title and goal, please pass your paper to the person on your right.</a:t>
            </a:r>
          </a:p>
          <a:p>
            <a:pPr eaLnBrk="1" hangingPunct="1"/>
            <a:r>
              <a:rPr lang="en-US" sz="2400" smtClean="0"/>
              <a:t>Please write comments next to the written goal. </a:t>
            </a:r>
          </a:p>
          <a:p>
            <a:pPr eaLnBrk="1" hangingPunct="1">
              <a:buFont typeface="Wingdings" pitchFamily="2" charset="2"/>
              <a:buNone/>
            </a:pPr>
            <a:r>
              <a:rPr lang="en-US" sz="2400" smtClean="0"/>
              <a:t>	</a:t>
            </a:r>
            <a:r>
              <a:rPr lang="en-US" sz="2400" i="1" smtClean="0"/>
              <a:t>Consider whether the goal is higher order?  is student centered? has a measurable outcome?</a:t>
            </a:r>
          </a:p>
          <a:p>
            <a:pPr eaLnBrk="1" hangingPunct="1"/>
            <a:r>
              <a:rPr lang="en-US" sz="2400" smtClean="0"/>
              <a:t>If you think of another possible goal, write it down.</a:t>
            </a:r>
          </a:p>
          <a:p>
            <a:pPr eaLnBrk="1" hangingPunct="1"/>
            <a:r>
              <a:rPr lang="en-US" sz="2400" smtClean="0"/>
              <a:t>Repeat: pass, comment, write.</a:t>
            </a:r>
          </a:p>
          <a:p>
            <a:pPr eaLnBrk="1" hangingPunct="1"/>
            <a:r>
              <a:rPr lang="en-US" sz="2400" smtClean="0"/>
              <a:t>Pass the paper back to the original person.</a:t>
            </a:r>
          </a:p>
          <a:p>
            <a:pPr eaLnBrk="1" hangingPunct="1"/>
            <a:r>
              <a:rPr lang="en-US" sz="2400" smtClean="0"/>
              <a:t>Please write the course title and one goal on the card.</a:t>
            </a:r>
            <a:endParaRPr lang="en-US" sz="2000" i="1" smtClean="0"/>
          </a:p>
          <a:p>
            <a:pPr eaLnBrk="1" hangingPunct="1"/>
            <a:endParaRPr lang="en-GB"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1143000"/>
          </a:xfrm>
        </p:spPr>
        <p:txBody>
          <a:bodyPr/>
          <a:lstStyle/>
          <a:p>
            <a:pPr eaLnBrk="1" hangingPunct="1"/>
            <a:r>
              <a:rPr lang="en-US" smtClean="0"/>
              <a:t>Designing a Course</a:t>
            </a:r>
          </a:p>
        </p:txBody>
      </p:sp>
      <p:sp>
        <p:nvSpPr>
          <p:cNvPr id="23555" name="Rectangle 3"/>
          <p:cNvSpPr>
            <a:spLocks noGrp="1" noChangeArrowheads="1"/>
          </p:cNvSpPr>
          <p:nvPr>
            <p:ph type="body" idx="1"/>
          </p:nvPr>
        </p:nvSpPr>
        <p:spPr>
          <a:xfrm>
            <a:off x="457200" y="1371600"/>
            <a:ext cx="8229600" cy="4525963"/>
          </a:xfrm>
        </p:spPr>
        <p:txBody>
          <a:bodyPr/>
          <a:lstStyle/>
          <a:p>
            <a:pPr eaLnBrk="1" hangingPunct="1"/>
            <a:r>
              <a:rPr lang="en-US" smtClean="0">
                <a:solidFill>
                  <a:srgbClr val="969696"/>
                </a:solidFill>
              </a:rPr>
              <a:t>Consider </a:t>
            </a:r>
            <a:r>
              <a:rPr lang="en-US" b="1" smtClean="0">
                <a:solidFill>
                  <a:srgbClr val="969696"/>
                </a:solidFill>
              </a:rPr>
              <a:t>course context and audience</a:t>
            </a:r>
          </a:p>
          <a:p>
            <a:pPr eaLnBrk="1" hangingPunct="1"/>
            <a:r>
              <a:rPr lang="en-US" smtClean="0">
                <a:solidFill>
                  <a:srgbClr val="969696"/>
                </a:solidFill>
              </a:rPr>
              <a:t>Articulate </a:t>
            </a:r>
            <a:r>
              <a:rPr lang="en-US" b="1" smtClean="0">
                <a:solidFill>
                  <a:srgbClr val="969696"/>
                </a:solidFill>
              </a:rPr>
              <a:t>course goals</a:t>
            </a:r>
            <a:r>
              <a:rPr lang="en-US" smtClean="0">
                <a:solidFill>
                  <a:srgbClr val="969696"/>
                </a:solidFill>
              </a:rPr>
              <a:t> </a:t>
            </a:r>
          </a:p>
          <a:p>
            <a:pPr eaLnBrk="1" hangingPunct="1"/>
            <a:r>
              <a:rPr lang="en-US" smtClean="0"/>
              <a:t>Design activities and assignments</a:t>
            </a:r>
          </a:p>
          <a:p>
            <a:pPr lvl="1" eaLnBrk="1" hangingPunct="1"/>
            <a:r>
              <a:rPr lang="en-US" b="1" i="1" smtClean="0"/>
              <a:t>Session this afternoon!</a:t>
            </a:r>
          </a:p>
          <a:p>
            <a:pPr eaLnBrk="1" hangingPunct="1"/>
            <a:r>
              <a:rPr lang="en-US" smtClean="0">
                <a:solidFill>
                  <a:srgbClr val="969696"/>
                </a:solidFill>
              </a:rPr>
              <a:t>Plan </a:t>
            </a:r>
            <a:r>
              <a:rPr lang="en-US" b="1" smtClean="0">
                <a:solidFill>
                  <a:srgbClr val="969696"/>
                </a:solidFill>
              </a:rPr>
              <a:t>assessment</a:t>
            </a:r>
          </a:p>
          <a:p>
            <a:pPr eaLnBrk="1" hangingPunct="1">
              <a:buFont typeface="Wingdings" pitchFamily="2" charset="2"/>
              <a:buNone/>
            </a:pPr>
            <a:endParaRPr lang="en-US" smtClean="0">
              <a:solidFill>
                <a:srgbClr val="969696"/>
              </a:solidFill>
            </a:endParaRPr>
          </a:p>
          <a:p>
            <a:pPr lvl="1" eaLnBrk="1" hangingPunct="1">
              <a:buFont typeface="Wingdings" pitchFamily="2" charset="2"/>
              <a:buNone/>
            </a:pPr>
            <a:endParaRPr lang="en-US" smtClean="0"/>
          </a:p>
        </p:txBody>
      </p:sp>
      <p:pic>
        <p:nvPicPr>
          <p:cNvPr id="23556" name="Picture 4"/>
          <p:cNvPicPr>
            <a:picLocks noChangeAspect="1" noChangeArrowheads="1"/>
          </p:cNvPicPr>
          <p:nvPr/>
        </p:nvPicPr>
        <p:blipFill>
          <a:blip r:embed="rId3" cstate="print"/>
          <a:srcRect/>
          <a:stretch>
            <a:fillRect/>
          </a:stretch>
        </p:blipFill>
        <p:spPr bwMode="auto">
          <a:xfrm>
            <a:off x="4724400" y="3657600"/>
            <a:ext cx="4191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Designing Activities</a:t>
            </a:r>
            <a:endParaRPr lang="en-GB" smtClean="0"/>
          </a:p>
        </p:txBody>
      </p:sp>
      <p:sp>
        <p:nvSpPr>
          <p:cNvPr id="24579" name="Rectangle 3"/>
          <p:cNvSpPr>
            <a:spLocks noGrp="1" noChangeArrowheads="1"/>
          </p:cNvSpPr>
          <p:nvPr>
            <p:ph type="body" idx="1"/>
          </p:nvPr>
        </p:nvSpPr>
        <p:spPr>
          <a:xfrm>
            <a:off x="609600" y="1371600"/>
            <a:ext cx="7924800" cy="4648200"/>
          </a:xfrm>
        </p:spPr>
        <p:txBody>
          <a:bodyPr/>
          <a:lstStyle/>
          <a:p>
            <a:pPr eaLnBrk="1" hangingPunct="1">
              <a:lnSpc>
                <a:spcPct val="90000"/>
              </a:lnSpc>
              <a:buFont typeface="Wingdings" pitchFamily="2" charset="2"/>
              <a:buNone/>
            </a:pPr>
            <a:r>
              <a:rPr lang="en-US" sz="2400" b="1" smtClean="0"/>
              <a:t>Often many ways to design an activity to meet a goal.</a:t>
            </a:r>
            <a:r>
              <a:rPr lang="en-US" sz="2400" smtClean="0"/>
              <a:t> </a:t>
            </a:r>
          </a:p>
          <a:p>
            <a:pPr eaLnBrk="1" hangingPunct="1">
              <a:lnSpc>
                <a:spcPct val="90000"/>
              </a:lnSpc>
              <a:buFont typeface="Wingdings" pitchFamily="2" charset="2"/>
              <a:buNone/>
            </a:pPr>
            <a:r>
              <a:rPr lang="en-US" sz="2400" smtClean="0"/>
              <a:t>If I want students to be able to analyze map data, I might:</a:t>
            </a:r>
          </a:p>
          <a:p>
            <a:pPr eaLnBrk="1" hangingPunct="1">
              <a:lnSpc>
                <a:spcPct val="90000"/>
              </a:lnSpc>
            </a:pPr>
            <a:r>
              <a:rPr lang="en-US" sz="2400" smtClean="0"/>
              <a:t>Prepare a Gallery Walk of maps around the classroom</a:t>
            </a:r>
          </a:p>
          <a:p>
            <a:pPr eaLnBrk="1" hangingPunct="1">
              <a:lnSpc>
                <a:spcPct val="90000"/>
              </a:lnSpc>
            </a:pPr>
            <a:r>
              <a:rPr lang="en-US" sz="2400" smtClean="0"/>
              <a:t>Ask a series of directed questions about a map (in lecture or as homework)</a:t>
            </a:r>
          </a:p>
          <a:p>
            <a:pPr eaLnBrk="1" hangingPunct="1">
              <a:lnSpc>
                <a:spcPct val="90000"/>
              </a:lnSpc>
            </a:pPr>
            <a:r>
              <a:rPr lang="en-US" sz="2400" smtClean="0"/>
              <a:t>Have students prepare clay models of topo maps and share them with the class</a:t>
            </a:r>
          </a:p>
          <a:p>
            <a:pPr eaLnBrk="1" hangingPunct="1">
              <a:lnSpc>
                <a:spcPct val="90000"/>
              </a:lnSpc>
            </a:pPr>
            <a:r>
              <a:rPr lang="en-US" sz="2400" smtClean="0"/>
              <a:t>Ask students to complete an interpretative cross-section during lab</a:t>
            </a:r>
          </a:p>
          <a:p>
            <a:pPr eaLnBrk="1" hangingPunct="1">
              <a:lnSpc>
                <a:spcPct val="90000"/>
              </a:lnSpc>
            </a:pPr>
            <a:r>
              <a:rPr lang="en-US" sz="2400" smtClean="0"/>
              <a:t>Have students prepare a map of their hometown using GIS and identify possible hazards</a:t>
            </a:r>
          </a:p>
          <a:p>
            <a:pPr eaLnBrk="1" hangingPunct="1">
              <a:lnSpc>
                <a:spcPct val="90000"/>
              </a:lnSpc>
            </a:pPr>
            <a:r>
              <a:rPr lang="en-US" sz="2400" smtClean="0"/>
              <a:t>…</a:t>
            </a:r>
          </a:p>
          <a:p>
            <a:pPr eaLnBrk="1" hangingPunct="1">
              <a:lnSpc>
                <a:spcPct val="90000"/>
              </a:lnSpc>
              <a:buFont typeface="Wingdings" pitchFamily="2" charset="2"/>
              <a:buNone/>
            </a:pPr>
            <a:endParaRPr lang="en-GB"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43000"/>
          </a:xfrm>
        </p:spPr>
        <p:txBody>
          <a:bodyPr/>
          <a:lstStyle/>
          <a:p>
            <a:pPr eaLnBrk="1" hangingPunct="1"/>
            <a:r>
              <a:rPr lang="en-US" smtClean="0"/>
              <a:t>Designing a Course</a:t>
            </a:r>
          </a:p>
        </p:txBody>
      </p:sp>
      <p:sp>
        <p:nvSpPr>
          <p:cNvPr id="25603" name="Rectangle 3"/>
          <p:cNvSpPr>
            <a:spLocks noGrp="1" noChangeArrowheads="1"/>
          </p:cNvSpPr>
          <p:nvPr>
            <p:ph type="body" idx="1"/>
          </p:nvPr>
        </p:nvSpPr>
        <p:spPr>
          <a:xfrm>
            <a:off x="457200" y="1371600"/>
            <a:ext cx="8229600" cy="2438400"/>
          </a:xfrm>
        </p:spPr>
        <p:txBody>
          <a:bodyPr/>
          <a:lstStyle/>
          <a:p>
            <a:pPr eaLnBrk="1" hangingPunct="1"/>
            <a:r>
              <a:rPr lang="en-US" smtClean="0">
                <a:solidFill>
                  <a:srgbClr val="969696"/>
                </a:solidFill>
              </a:rPr>
              <a:t>Consider </a:t>
            </a:r>
            <a:r>
              <a:rPr lang="en-US" b="1" smtClean="0">
                <a:solidFill>
                  <a:srgbClr val="969696"/>
                </a:solidFill>
              </a:rPr>
              <a:t>course context and audience</a:t>
            </a:r>
          </a:p>
          <a:p>
            <a:pPr eaLnBrk="1" hangingPunct="1"/>
            <a:r>
              <a:rPr lang="en-US" smtClean="0">
                <a:solidFill>
                  <a:srgbClr val="969696"/>
                </a:solidFill>
              </a:rPr>
              <a:t>Articulate </a:t>
            </a:r>
            <a:r>
              <a:rPr lang="en-US" b="1" smtClean="0">
                <a:solidFill>
                  <a:srgbClr val="969696"/>
                </a:solidFill>
              </a:rPr>
              <a:t>course goals</a:t>
            </a:r>
            <a:r>
              <a:rPr lang="en-US" smtClean="0">
                <a:solidFill>
                  <a:srgbClr val="969696"/>
                </a:solidFill>
              </a:rPr>
              <a:t> </a:t>
            </a:r>
            <a:r>
              <a:rPr lang="en-US" sz="3600" smtClean="0">
                <a:solidFill>
                  <a:srgbClr val="969696"/>
                </a:solidFill>
              </a:rPr>
              <a:t>objectives</a:t>
            </a:r>
          </a:p>
          <a:p>
            <a:pPr eaLnBrk="1" hangingPunct="1"/>
            <a:r>
              <a:rPr lang="en-US" smtClean="0">
                <a:solidFill>
                  <a:srgbClr val="969696"/>
                </a:solidFill>
              </a:rPr>
              <a:t>Design activities and assignments</a:t>
            </a:r>
            <a:endParaRPr lang="en-US" b="1" i="1" smtClean="0">
              <a:solidFill>
                <a:srgbClr val="969696"/>
              </a:solidFill>
            </a:endParaRPr>
          </a:p>
          <a:p>
            <a:pPr eaLnBrk="1" hangingPunct="1"/>
            <a:r>
              <a:rPr lang="en-US" smtClean="0"/>
              <a:t>Plan </a:t>
            </a:r>
            <a:r>
              <a:rPr lang="en-US" b="1" smtClean="0"/>
              <a:t>assessment</a:t>
            </a:r>
          </a:p>
          <a:p>
            <a:pPr eaLnBrk="1" hangingPunct="1">
              <a:buFont typeface="Wingdings" pitchFamily="2" charset="2"/>
              <a:buNone/>
            </a:pPr>
            <a:endParaRPr lang="en-US" smtClean="0"/>
          </a:p>
          <a:p>
            <a:pPr lvl="1" eaLnBrk="1" hangingPunct="1"/>
            <a:endParaRPr lang="en-US" smtClean="0"/>
          </a:p>
        </p:txBody>
      </p:sp>
      <p:pic>
        <p:nvPicPr>
          <p:cNvPr id="25604" name="Picture 10"/>
          <p:cNvPicPr>
            <a:picLocks noChangeAspect="1" noChangeArrowheads="1"/>
          </p:cNvPicPr>
          <p:nvPr/>
        </p:nvPicPr>
        <p:blipFill>
          <a:blip r:embed="rId3" cstate="print"/>
          <a:srcRect l="31035" t="6747" r="5173" b="3281"/>
          <a:stretch>
            <a:fillRect/>
          </a:stretch>
        </p:blipFill>
        <p:spPr bwMode="auto">
          <a:xfrm>
            <a:off x="5257800" y="3200400"/>
            <a:ext cx="274955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Assessment</a:t>
            </a:r>
            <a:endParaRPr lang="en-GB" smtClean="0"/>
          </a:p>
        </p:txBody>
      </p:sp>
      <p:sp>
        <p:nvSpPr>
          <p:cNvPr id="26627" name="Rectangle 3"/>
          <p:cNvSpPr>
            <a:spLocks noGrp="1" noChangeArrowheads="1"/>
          </p:cNvSpPr>
          <p:nvPr>
            <p:ph type="body" idx="1"/>
          </p:nvPr>
        </p:nvSpPr>
        <p:spPr/>
        <p:txBody>
          <a:bodyPr/>
          <a:lstStyle/>
          <a:p>
            <a:pPr eaLnBrk="1" hangingPunct="1">
              <a:lnSpc>
                <a:spcPct val="90000"/>
              </a:lnSpc>
            </a:pPr>
            <a:r>
              <a:rPr lang="en-US" b="1" smtClean="0"/>
              <a:t>Formative Assessment</a:t>
            </a:r>
          </a:p>
          <a:p>
            <a:pPr lvl="1" eaLnBrk="1" hangingPunct="1">
              <a:lnSpc>
                <a:spcPct val="90000"/>
              </a:lnSpc>
              <a:buFont typeface="Wingdings" pitchFamily="2" charset="2"/>
              <a:buNone/>
            </a:pPr>
            <a:r>
              <a:rPr lang="en-US" smtClean="0"/>
              <a:t>Can enhance learning by:</a:t>
            </a:r>
          </a:p>
          <a:p>
            <a:pPr lvl="1" eaLnBrk="1" hangingPunct="1">
              <a:lnSpc>
                <a:spcPct val="90000"/>
              </a:lnSpc>
            </a:pPr>
            <a:r>
              <a:rPr lang="en-US" smtClean="0"/>
              <a:t>Determining what is understood</a:t>
            </a:r>
          </a:p>
          <a:p>
            <a:pPr lvl="1" eaLnBrk="1" hangingPunct="1">
              <a:lnSpc>
                <a:spcPct val="90000"/>
              </a:lnSpc>
            </a:pPr>
            <a:r>
              <a:rPr lang="en-US" smtClean="0"/>
              <a:t>Providing feedback to student and professor</a:t>
            </a:r>
          </a:p>
          <a:p>
            <a:pPr lvl="1" eaLnBrk="1" hangingPunct="1">
              <a:lnSpc>
                <a:spcPct val="90000"/>
              </a:lnSpc>
            </a:pPr>
            <a:r>
              <a:rPr lang="en-US" smtClean="0"/>
              <a:t>Allowing for intervention</a:t>
            </a:r>
          </a:p>
          <a:p>
            <a:pPr eaLnBrk="1" hangingPunct="1">
              <a:lnSpc>
                <a:spcPct val="90000"/>
              </a:lnSpc>
            </a:pPr>
            <a:r>
              <a:rPr lang="en-US" b="1" smtClean="0"/>
              <a:t>Summative Assessment</a:t>
            </a:r>
          </a:p>
          <a:p>
            <a:pPr lvl="1" eaLnBrk="1" hangingPunct="1">
              <a:lnSpc>
                <a:spcPct val="90000"/>
              </a:lnSpc>
            </a:pPr>
            <a:r>
              <a:rPr lang="en-US" smtClean="0"/>
              <a:t>Evaluates what a student has attained at the end of an activity or course</a:t>
            </a:r>
          </a:p>
          <a:p>
            <a:pPr lvl="1" eaLnBrk="1" hangingPunct="1">
              <a:lnSpc>
                <a:spcPct val="90000"/>
              </a:lnSpc>
            </a:pPr>
            <a:r>
              <a:rPr lang="en-US" smtClean="0"/>
              <a:t>Offers little opportunity for intervention</a:t>
            </a:r>
          </a:p>
          <a:p>
            <a:pPr lvl="1" eaLnBrk="1" hangingPunct="1">
              <a:lnSpc>
                <a:spcPct val="90000"/>
              </a:lnSpc>
              <a:buFont typeface="Wingdings" pitchFamily="2" charset="2"/>
              <a:buNone/>
            </a:pPr>
            <a:endParaRPr lang="en-GB"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z="3800"/>
              <a:t>Assessment: Bloom’s Taxonomy</a:t>
            </a:r>
          </a:p>
        </p:txBody>
      </p:sp>
      <p:graphicFrame>
        <p:nvGraphicFramePr>
          <p:cNvPr id="246858" name="Group 74"/>
          <p:cNvGraphicFramePr>
            <a:graphicFrameLocks noGrp="1"/>
          </p:cNvGraphicFramePr>
          <p:nvPr/>
        </p:nvGraphicFramePr>
        <p:xfrm>
          <a:off x="762000" y="1527175"/>
          <a:ext cx="7620000" cy="4417314"/>
        </p:xfrm>
        <a:graphic>
          <a:graphicData uri="http://schemas.openxmlformats.org/drawingml/2006/table">
            <a:tbl>
              <a:tblPr/>
              <a:tblGrid>
                <a:gridCol w="3048000"/>
                <a:gridCol w="4572000"/>
              </a:tblGrid>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Bloom’s Taxonomy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(original)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Learning Skill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Remembering </a:t>
                      </a:r>
                      <a:r>
                        <a:rPr kumimoji="0" lang="en-US" sz="1800" b="0" i="0" u="none" strike="noStrike" cap="none" normalizeH="0" baseline="0" smtClean="0">
                          <a:ln>
                            <a:noFill/>
                          </a:ln>
                          <a:solidFill>
                            <a:schemeClr val="tx1"/>
                          </a:solidFill>
                          <a:effectLst/>
                          <a:latin typeface="Arial" charset="0"/>
                        </a:rPr>
                        <a:t>(Knowledge)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Recognizing and recalling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Understanding</a:t>
                      </a:r>
                      <a:r>
                        <a:rPr kumimoji="0" lang="en-US" sz="1800" b="0" i="0" u="none" strike="noStrike" cap="none" normalizeH="0" baseline="0" smtClean="0">
                          <a:ln>
                            <a:noFill/>
                          </a:ln>
                          <a:solidFill>
                            <a:schemeClr val="tx1"/>
                          </a:solidFill>
                          <a:effectLst/>
                          <a:latin typeface="Arial" charset="0"/>
                        </a:rPr>
                        <a:t> (Comprehension)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Interpreting, classifying, summarizing, inferring, comparing, explaining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Applying</a:t>
                      </a:r>
                      <a:r>
                        <a:rPr kumimoji="0" lang="en-US" sz="1800" b="0" i="0" u="none" strike="noStrike" cap="none" normalizeH="0" baseline="0" smtClean="0">
                          <a:ln>
                            <a:noFill/>
                          </a:ln>
                          <a:solidFill>
                            <a:schemeClr val="tx1"/>
                          </a:solidFill>
                          <a:effectLst/>
                          <a:latin typeface="Arial" charset="0"/>
                        </a:rPr>
                        <a:t> (Application)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Executing and implementing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Analyzing</a:t>
                      </a:r>
                      <a:r>
                        <a:rPr kumimoji="0" lang="en-US" sz="1800" b="0" i="0" u="none" strike="noStrike" cap="none" normalizeH="0" baseline="0" smtClean="0">
                          <a:ln>
                            <a:noFill/>
                          </a:ln>
                          <a:solidFill>
                            <a:schemeClr val="tx1"/>
                          </a:solidFill>
                          <a:effectLst/>
                          <a:latin typeface="Arial" charset="0"/>
                        </a:rPr>
                        <a:t> (Analysis)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Differentiating, organizing, attributing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Evaluating</a:t>
                      </a:r>
                      <a:r>
                        <a:rPr kumimoji="0" lang="en-US" sz="1800" b="0" i="0" u="none" strike="noStrike" cap="none" normalizeH="0" baseline="0" smtClean="0">
                          <a:ln>
                            <a:noFill/>
                          </a:ln>
                          <a:solidFill>
                            <a:schemeClr val="tx1"/>
                          </a:solidFill>
                          <a:effectLst/>
                          <a:latin typeface="Arial" charset="0"/>
                        </a:rPr>
                        <a:t> (Synthesis)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Checking, critiquing, reorganizing, making judgments, synthesizing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chemeClr val="tx1"/>
                          </a:solidFill>
                          <a:effectLst/>
                          <a:latin typeface="Arial" charset="0"/>
                        </a:rPr>
                        <a:t>Creating</a:t>
                      </a:r>
                      <a:r>
                        <a:rPr kumimoji="0" lang="en-US" sz="1800" b="0" i="0" u="none" strike="noStrike" cap="none" normalizeH="0" baseline="0" smtClean="0">
                          <a:ln>
                            <a:noFill/>
                          </a:ln>
                          <a:solidFill>
                            <a:schemeClr val="tx1"/>
                          </a:solidFill>
                          <a:effectLst/>
                          <a:latin typeface="Arial" charset="0"/>
                        </a:rPr>
                        <a:t> (Evaluation)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smtClean="0">
                          <a:ln>
                            <a:noFill/>
                          </a:ln>
                          <a:solidFill>
                            <a:schemeClr val="tx1"/>
                          </a:solidFill>
                          <a:effectLst/>
                          <a:latin typeface="Arial" charset="0"/>
                        </a:rPr>
                        <a:t>Generating, planning, producing, evaluating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856" name="Text Box 72"/>
          <p:cNvSpPr txBox="1">
            <a:spLocks noChangeArrowheads="1"/>
          </p:cNvSpPr>
          <p:nvPr/>
        </p:nvSpPr>
        <p:spPr bwMode="auto">
          <a:xfrm>
            <a:off x="914400" y="6477000"/>
            <a:ext cx="7848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46857" name="Rectangle 73"/>
          <p:cNvSpPr>
            <a:spLocks noChangeArrowheads="1"/>
          </p:cNvSpPr>
          <p:nvPr/>
        </p:nvSpPr>
        <p:spPr bwMode="auto">
          <a:xfrm>
            <a:off x="228600" y="6248400"/>
            <a:ext cx="8305800" cy="609600"/>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pPr>
            <a:r>
              <a:rPr lang="en-US"/>
              <a:t>	</a:t>
            </a:r>
            <a:r>
              <a:rPr lang="en-US" sz="1600"/>
              <a:t>Bloom’s taxonomy of educational objectives (Bloom et al., 1956); Revised framework (Pohl, 2000); figure modified from Steer (2008) revised from King, 1995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Assessment: many possibilities</a:t>
            </a:r>
            <a:endParaRPr lang="en-GB" smtClean="0"/>
          </a:p>
        </p:txBody>
      </p:sp>
      <p:pic>
        <p:nvPicPr>
          <p:cNvPr id="27651" name="Picture 4"/>
          <p:cNvPicPr>
            <a:picLocks noChangeAspect="1" noChangeArrowheads="1"/>
          </p:cNvPicPr>
          <p:nvPr/>
        </p:nvPicPr>
        <p:blipFill>
          <a:blip r:embed="rId3" cstate="print"/>
          <a:srcRect l="8411" t="14513" r="8411" b="15344"/>
          <a:stretch>
            <a:fillRect/>
          </a:stretch>
        </p:blipFill>
        <p:spPr bwMode="auto">
          <a:xfrm>
            <a:off x="1066800" y="1450975"/>
            <a:ext cx="7010400" cy="4568825"/>
          </a:xfrm>
          <a:prstGeom prst="rect">
            <a:avLst/>
          </a:prstGeom>
          <a:noFill/>
          <a:ln w="9525">
            <a:noFill/>
            <a:miter lim="800000"/>
            <a:headEnd/>
            <a:tailEnd/>
          </a:ln>
        </p:spPr>
      </p:pic>
      <p:sp>
        <p:nvSpPr>
          <p:cNvPr id="27652" name="Text Box 5"/>
          <p:cNvSpPr txBox="1">
            <a:spLocks noChangeArrowheads="1"/>
          </p:cNvSpPr>
          <p:nvPr/>
        </p:nvSpPr>
        <p:spPr bwMode="auto">
          <a:xfrm>
            <a:off x="1143000" y="6248400"/>
            <a:ext cx="6858000" cy="366713"/>
          </a:xfrm>
          <a:prstGeom prst="rect">
            <a:avLst/>
          </a:prstGeom>
          <a:noFill/>
          <a:ln w="9525">
            <a:noFill/>
            <a:miter lim="800000"/>
            <a:headEnd/>
            <a:tailEnd/>
          </a:ln>
        </p:spPr>
        <p:txBody>
          <a:bodyPr>
            <a:spAutoFit/>
          </a:bodyPr>
          <a:lstStyle/>
          <a:p>
            <a:pPr>
              <a:spcBef>
                <a:spcPct val="50000"/>
              </a:spcBef>
            </a:pPr>
            <a:r>
              <a:rPr lang="en-GB"/>
              <a:t>http://serc.carleton.edu/NAGTWorkshops/assess/types.html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Context for Today’s Sessions</a:t>
            </a:r>
          </a:p>
        </p:txBody>
      </p:sp>
      <p:sp>
        <p:nvSpPr>
          <p:cNvPr id="28675" name="Rectangle 3"/>
          <p:cNvSpPr>
            <a:spLocks noGrp="1" noChangeArrowheads="1"/>
          </p:cNvSpPr>
          <p:nvPr>
            <p:ph type="body" idx="1"/>
          </p:nvPr>
        </p:nvSpPr>
        <p:spPr>
          <a:xfrm>
            <a:off x="381000" y="1447800"/>
            <a:ext cx="8686800" cy="4419600"/>
          </a:xfrm>
        </p:spPr>
        <p:txBody>
          <a:bodyPr/>
          <a:lstStyle/>
          <a:p>
            <a:pPr eaLnBrk="1" hangingPunct="1">
              <a:lnSpc>
                <a:spcPct val="90000"/>
              </a:lnSpc>
            </a:pPr>
            <a:r>
              <a:rPr lang="en-US" sz="2400" smtClean="0"/>
              <a:t>Students have different learning styles</a:t>
            </a:r>
          </a:p>
          <a:p>
            <a:pPr eaLnBrk="1" hangingPunct="1">
              <a:lnSpc>
                <a:spcPct val="90000"/>
              </a:lnSpc>
            </a:pPr>
            <a:r>
              <a:rPr lang="en-US" sz="2400" smtClean="0"/>
              <a:t>Active engagement is important for learning</a:t>
            </a:r>
          </a:p>
          <a:p>
            <a:pPr eaLnBrk="1" hangingPunct="1">
              <a:lnSpc>
                <a:spcPct val="90000"/>
              </a:lnSpc>
            </a:pPr>
            <a:r>
              <a:rPr lang="en-US" sz="2400" smtClean="0"/>
              <a:t>Articulate learning goals when designing courses</a:t>
            </a:r>
          </a:p>
          <a:p>
            <a:pPr eaLnBrk="1" hangingPunct="1">
              <a:lnSpc>
                <a:spcPct val="90000"/>
              </a:lnSpc>
            </a:pPr>
            <a:r>
              <a:rPr lang="en-US" sz="2400" smtClean="0"/>
              <a:t>Design and adapt activities with learning goals in mind</a:t>
            </a:r>
          </a:p>
          <a:p>
            <a:pPr eaLnBrk="1" hangingPunct="1">
              <a:lnSpc>
                <a:spcPct val="90000"/>
              </a:lnSpc>
            </a:pPr>
            <a:r>
              <a:rPr lang="en-US" sz="2400" smtClean="0"/>
              <a:t>Expand your “toolbox” of teaching and assessment strategies </a:t>
            </a:r>
          </a:p>
          <a:p>
            <a:pPr eaLnBrk="1" hangingPunct="1">
              <a:lnSpc>
                <a:spcPct val="90000"/>
              </a:lnSpc>
            </a:pPr>
            <a:endParaRPr lang="en-US" sz="2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    Most students     				Most students </a:t>
            </a:r>
          </a:p>
          <a:p>
            <a:pPr eaLnBrk="1" hangingPunct="1">
              <a:lnSpc>
                <a:spcPct val="90000"/>
              </a:lnSpc>
              <a:buFont typeface="Wingdings" pitchFamily="2" charset="2"/>
              <a:buNone/>
            </a:pPr>
            <a:r>
              <a:rPr lang="en-US" sz="2400" smtClean="0"/>
              <a:t>	   passive					     active</a:t>
            </a:r>
          </a:p>
          <a:p>
            <a:pPr eaLnBrk="1" hangingPunct="1">
              <a:lnSpc>
                <a:spcPct val="90000"/>
              </a:lnSpc>
            </a:pPr>
            <a:endParaRPr lang="en-US" sz="2400" smtClean="0"/>
          </a:p>
          <a:p>
            <a:pPr eaLnBrk="1" hangingPunct="1">
              <a:lnSpc>
                <a:spcPct val="90000"/>
              </a:lnSpc>
            </a:pPr>
            <a:endParaRPr lang="en-US" sz="2400" smtClean="0"/>
          </a:p>
        </p:txBody>
      </p:sp>
      <p:sp>
        <p:nvSpPr>
          <p:cNvPr id="28676" name="AutoShape 4"/>
          <p:cNvSpPr>
            <a:spLocks noChangeArrowheads="1"/>
          </p:cNvSpPr>
          <p:nvPr/>
        </p:nvSpPr>
        <p:spPr bwMode="auto">
          <a:xfrm>
            <a:off x="2133600" y="4495800"/>
            <a:ext cx="4481513" cy="228600"/>
          </a:xfrm>
          <a:prstGeom prst="rightArrow">
            <a:avLst>
              <a:gd name="adj1" fmla="val 50000"/>
              <a:gd name="adj2" fmla="val 490104"/>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One Course Design Process</a:t>
            </a:r>
          </a:p>
        </p:txBody>
      </p:sp>
      <p:sp>
        <p:nvSpPr>
          <p:cNvPr id="10243" name="Rectangle 3"/>
          <p:cNvSpPr>
            <a:spLocks noGrp="1" noChangeArrowheads="1"/>
          </p:cNvSpPr>
          <p:nvPr>
            <p:ph type="body" sz="half" idx="1"/>
          </p:nvPr>
        </p:nvSpPr>
        <p:spPr>
          <a:xfrm>
            <a:off x="609600" y="1600200"/>
            <a:ext cx="7775575" cy="4419600"/>
          </a:xfrm>
        </p:spPr>
        <p:txBody>
          <a:bodyPr/>
          <a:lstStyle/>
          <a:p>
            <a:pPr marL="533400" indent="-533400" eaLnBrk="1" hangingPunct="1"/>
            <a:r>
              <a:rPr lang="en-US" sz="2800" smtClean="0"/>
              <a:t>Consider </a:t>
            </a:r>
            <a:r>
              <a:rPr lang="en-US" sz="2800" b="1" smtClean="0"/>
              <a:t>course context and audience</a:t>
            </a:r>
          </a:p>
          <a:p>
            <a:pPr marL="533400" indent="-533400" eaLnBrk="1" hangingPunct="1"/>
            <a:r>
              <a:rPr lang="en-US" sz="2800" smtClean="0"/>
              <a:t>Articulate </a:t>
            </a:r>
            <a:r>
              <a:rPr lang="en-US" sz="2800" b="1" smtClean="0"/>
              <a:t>course goals</a:t>
            </a:r>
            <a:r>
              <a:rPr lang="en-US" sz="2800" smtClean="0"/>
              <a:t> </a:t>
            </a:r>
          </a:p>
          <a:p>
            <a:pPr marL="533400" indent="-533400" eaLnBrk="1" hangingPunct="1"/>
            <a:r>
              <a:rPr lang="en-US" sz="2800" smtClean="0"/>
              <a:t>Design </a:t>
            </a:r>
            <a:r>
              <a:rPr lang="en-US" sz="2800" b="1" smtClean="0"/>
              <a:t>activities and assignments</a:t>
            </a:r>
          </a:p>
          <a:p>
            <a:pPr marL="533400" indent="-533400" eaLnBrk="1" hangingPunct="1"/>
            <a:r>
              <a:rPr lang="en-US" sz="2800" smtClean="0"/>
              <a:t>Plan </a:t>
            </a:r>
            <a:r>
              <a:rPr lang="en-US" sz="2800" b="1" smtClean="0"/>
              <a:t>assessment</a:t>
            </a:r>
          </a:p>
          <a:p>
            <a:pPr marL="533400" indent="-533400" eaLnBrk="1" hangingPunct="1">
              <a:buFont typeface="Wingdings" pitchFamily="2" charset="2"/>
              <a:buNone/>
            </a:pPr>
            <a:endParaRPr lang="en-US" sz="2800" smtClean="0"/>
          </a:p>
          <a:p>
            <a:pPr marL="533400" indent="-533400" eaLnBrk="1" hangingPunct="1">
              <a:buFont typeface="Wingdings" pitchFamily="2" charset="2"/>
              <a:buNone/>
            </a:pPr>
            <a:endParaRPr lang="en-US" sz="2800" smtClean="0"/>
          </a:p>
          <a:p>
            <a:pPr marL="533400" indent="-533400" eaLnBrk="1" hangingPunct="1">
              <a:buFont typeface="Wingdings" pitchFamily="2" charset="2"/>
              <a:buNone/>
            </a:pPr>
            <a:endParaRPr lang="en-US" sz="1800" smtClean="0"/>
          </a:p>
          <a:p>
            <a:pPr marL="533400" indent="-533400" eaLnBrk="1" hangingPunct="1"/>
            <a:endParaRPr lang="en-US" sz="2800" smtClean="0"/>
          </a:p>
        </p:txBody>
      </p:sp>
      <p:pic>
        <p:nvPicPr>
          <p:cNvPr id="98309" name="Picture 5"/>
          <p:cNvPicPr>
            <a:picLocks noGrp="1" noChangeAspect="1" noChangeArrowheads="1"/>
          </p:cNvPicPr>
          <p:nvPr>
            <p:ph sz="half" idx="2"/>
          </p:nvPr>
        </p:nvPicPr>
        <p:blipFill>
          <a:blip r:embed="rId3" cstate="print"/>
          <a:srcRect b="5879"/>
          <a:stretch>
            <a:fillRect/>
          </a:stretch>
        </p:blipFill>
        <p:spPr>
          <a:xfrm>
            <a:off x="4267200" y="3427413"/>
            <a:ext cx="4343400" cy="2439987"/>
          </a:xfrm>
          <a:noFill/>
        </p:spPr>
      </p:pic>
      <p:sp>
        <p:nvSpPr>
          <p:cNvPr id="98311" name="Text Box 7"/>
          <p:cNvSpPr txBox="1">
            <a:spLocks noChangeArrowheads="1"/>
          </p:cNvSpPr>
          <p:nvPr/>
        </p:nvSpPr>
        <p:spPr bwMode="auto">
          <a:xfrm>
            <a:off x="457200" y="6230938"/>
            <a:ext cx="8001000" cy="366712"/>
          </a:xfrm>
          <a:prstGeom prst="rect">
            <a:avLst/>
          </a:prstGeom>
          <a:noFill/>
          <a:ln w="9525">
            <a:noFill/>
            <a:miter lim="800000"/>
            <a:headEnd/>
            <a:tailEnd/>
          </a:ln>
        </p:spPr>
        <p:txBody>
          <a:bodyPr>
            <a:spAutoFit/>
          </a:bodyPr>
          <a:lstStyle/>
          <a:p>
            <a:pPr>
              <a:spcBef>
                <a:spcPct val="50000"/>
              </a:spcBef>
            </a:pPr>
            <a:r>
              <a:rPr lang="en-US"/>
              <a:t>http://serc.carleton.edu/NAGTWorkshops/coursedesign/tutorial/index.html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5263" y="411163"/>
            <a:ext cx="8015287" cy="731837"/>
          </a:xfrm>
        </p:spPr>
        <p:txBody>
          <a:bodyPr/>
          <a:lstStyle/>
          <a:p>
            <a:pPr eaLnBrk="1" hangingPunct="1"/>
            <a:r>
              <a:rPr lang="en-US" sz="3200" smtClean="0"/>
              <a:t>Consider Course Context and Audience</a:t>
            </a:r>
          </a:p>
        </p:txBody>
      </p:sp>
      <p:sp>
        <p:nvSpPr>
          <p:cNvPr id="11267" name="Rectangle 3"/>
          <p:cNvSpPr>
            <a:spLocks noGrp="1" noChangeArrowheads="1"/>
          </p:cNvSpPr>
          <p:nvPr>
            <p:ph type="body" sz="half" idx="1"/>
          </p:nvPr>
        </p:nvSpPr>
        <p:spPr>
          <a:xfrm>
            <a:off x="457200" y="1447800"/>
            <a:ext cx="5105400" cy="4648200"/>
          </a:xfrm>
        </p:spPr>
        <p:txBody>
          <a:bodyPr/>
          <a:lstStyle/>
          <a:p>
            <a:pPr eaLnBrk="1" hangingPunct="1">
              <a:lnSpc>
                <a:spcPct val="90000"/>
              </a:lnSpc>
            </a:pPr>
            <a:r>
              <a:rPr lang="en-US" sz="2800" smtClean="0"/>
              <a:t>General education course? Majors course?</a:t>
            </a:r>
          </a:p>
          <a:p>
            <a:pPr eaLnBrk="1" hangingPunct="1">
              <a:lnSpc>
                <a:spcPct val="90000"/>
              </a:lnSpc>
            </a:pPr>
            <a:r>
              <a:rPr lang="en-US" sz="2800" smtClean="0"/>
              <a:t>Required? Elective?</a:t>
            </a:r>
          </a:p>
          <a:p>
            <a:pPr eaLnBrk="1" hangingPunct="1">
              <a:lnSpc>
                <a:spcPct val="90000"/>
              </a:lnSpc>
            </a:pPr>
            <a:r>
              <a:rPr lang="en-US" sz="2800" smtClean="0"/>
              <a:t>What size is the course? </a:t>
            </a:r>
          </a:p>
          <a:p>
            <a:pPr eaLnBrk="1" hangingPunct="1">
              <a:lnSpc>
                <a:spcPct val="90000"/>
              </a:lnSpc>
            </a:pPr>
            <a:r>
              <a:rPr lang="en-US" sz="2800" smtClean="0"/>
              <a:t>Who are the students?</a:t>
            </a:r>
          </a:p>
          <a:p>
            <a:pPr eaLnBrk="1" hangingPunct="1">
              <a:lnSpc>
                <a:spcPct val="90000"/>
              </a:lnSpc>
            </a:pPr>
            <a:r>
              <a:rPr lang="en-US" sz="2800" smtClean="0"/>
              <a:t>What do they want to learn?</a:t>
            </a:r>
          </a:p>
          <a:p>
            <a:pPr eaLnBrk="1" hangingPunct="1">
              <a:lnSpc>
                <a:spcPct val="90000"/>
              </a:lnSpc>
            </a:pPr>
            <a:r>
              <a:rPr lang="en-US" sz="2800" smtClean="0"/>
              <a:t>How do they learn?</a:t>
            </a:r>
            <a:r>
              <a:rPr lang="en-US" sz="2800" b="1" smtClean="0"/>
              <a:t> </a:t>
            </a:r>
          </a:p>
          <a:p>
            <a:pPr eaLnBrk="1" hangingPunct="1">
              <a:lnSpc>
                <a:spcPct val="90000"/>
              </a:lnSpc>
            </a:pPr>
            <a:endParaRPr lang="en-US" sz="2800" b="1"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p:txBody>
      </p:sp>
      <p:pic>
        <p:nvPicPr>
          <p:cNvPr id="11268" name="Picture 16"/>
          <p:cNvPicPr>
            <a:picLocks noChangeAspect="1" noChangeArrowheads="1"/>
          </p:cNvPicPr>
          <p:nvPr/>
        </p:nvPicPr>
        <p:blipFill>
          <a:blip r:embed="rId3" cstate="print"/>
          <a:srcRect/>
          <a:stretch>
            <a:fillRect/>
          </a:stretch>
        </p:blipFill>
        <p:spPr bwMode="auto">
          <a:xfrm>
            <a:off x="5334000" y="1285875"/>
            <a:ext cx="2887663"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1477962"/>
          </a:xfrm>
        </p:spPr>
        <p:txBody>
          <a:bodyPr/>
          <a:lstStyle/>
          <a:p>
            <a:pPr eaLnBrk="1" hangingPunct="1"/>
            <a:r>
              <a:rPr lang="en-US" smtClean="0"/>
              <a:t>Learning Styles</a:t>
            </a:r>
            <a:br>
              <a:rPr lang="en-US" smtClean="0"/>
            </a:br>
            <a:endParaRPr lang="en-US" sz="2100" i="1" smtClean="0"/>
          </a:p>
        </p:txBody>
      </p:sp>
      <p:sp>
        <p:nvSpPr>
          <p:cNvPr id="12291" name="Rectangle 3"/>
          <p:cNvSpPr>
            <a:spLocks noGrp="1" noChangeArrowheads="1"/>
          </p:cNvSpPr>
          <p:nvPr>
            <p:ph type="body" idx="1"/>
          </p:nvPr>
        </p:nvSpPr>
        <p:spPr>
          <a:xfrm>
            <a:off x="342900" y="1447800"/>
            <a:ext cx="8420100" cy="4724400"/>
          </a:xfrm>
        </p:spPr>
        <p:txBody>
          <a:bodyPr/>
          <a:lstStyle/>
          <a:p>
            <a:pPr eaLnBrk="1" hangingPunct="1">
              <a:lnSpc>
                <a:spcPct val="90000"/>
              </a:lnSpc>
              <a:buFont typeface="Wingdings" pitchFamily="2" charset="2"/>
              <a:buNone/>
            </a:pPr>
            <a:r>
              <a:rPr lang="en-US" sz="2800" smtClean="0"/>
              <a:t>   How does the student prefer to process information?</a:t>
            </a:r>
            <a:r>
              <a:rPr lang="en-US" sz="2400" smtClean="0"/>
              <a:t> </a:t>
            </a:r>
          </a:p>
          <a:p>
            <a:pPr eaLnBrk="1" hangingPunct="1">
              <a:lnSpc>
                <a:spcPct val="90000"/>
              </a:lnSpc>
              <a:buFont typeface="Wingdings" pitchFamily="2" charset="2"/>
              <a:buNone/>
            </a:pPr>
            <a:endParaRPr lang="en-US" sz="2400" smtClean="0"/>
          </a:p>
          <a:p>
            <a:pPr eaLnBrk="1" hangingPunct="1">
              <a:lnSpc>
                <a:spcPct val="90000"/>
              </a:lnSpc>
            </a:pPr>
            <a:r>
              <a:rPr lang="en-US" sz="2800" b="1" smtClean="0"/>
              <a:t>Actively</a:t>
            </a:r>
            <a:r>
              <a:rPr lang="en-US" sz="2800" smtClean="0"/>
              <a:t> – through engagement in physical activity or discussion </a:t>
            </a:r>
          </a:p>
          <a:p>
            <a:pPr eaLnBrk="1" hangingPunct="1">
              <a:lnSpc>
                <a:spcPct val="90000"/>
              </a:lnSpc>
              <a:buFont typeface="Wingdings" pitchFamily="2" charset="2"/>
              <a:buNone/>
            </a:pPr>
            <a:endParaRPr lang="en-US" sz="2800" smtClean="0"/>
          </a:p>
          <a:p>
            <a:pPr eaLnBrk="1" hangingPunct="1">
              <a:lnSpc>
                <a:spcPct val="90000"/>
              </a:lnSpc>
            </a:pPr>
            <a:r>
              <a:rPr lang="en-US" sz="2800" b="1" smtClean="0"/>
              <a:t>Reflectively </a:t>
            </a:r>
            <a:r>
              <a:rPr lang="en-US" sz="2800" smtClean="0"/>
              <a:t>– through introspection</a:t>
            </a:r>
            <a:r>
              <a:rPr lang="en-US" sz="2800" i="1" smtClean="0"/>
              <a:t>	</a:t>
            </a:r>
            <a:endParaRPr lang="en-US" sz="1800" i="1" smtClean="0"/>
          </a:p>
          <a:p>
            <a:pPr eaLnBrk="1" hangingPunct="1">
              <a:lnSpc>
                <a:spcPct val="90000"/>
              </a:lnSpc>
              <a:buFont typeface="Wingdings" pitchFamily="2" charset="2"/>
              <a:buNone/>
            </a:pPr>
            <a:r>
              <a:rPr lang="en-US" sz="900" i="1" smtClean="0"/>
              <a:t>	</a:t>
            </a:r>
            <a:endParaRPr lang="en-US" sz="2800" i="1" smtClean="0"/>
          </a:p>
          <a:p>
            <a:pPr eaLnBrk="1" hangingPunct="1">
              <a:lnSpc>
                <a:spcPct val="90000"/>
              </a:lnSpc>
              <a:buFont typeface="Wingdings" pitchFamily="2" charset="2"/>
              <a:buNone/>
            </a:pPr>
            <a:endParaRPr lang="en-US" sz="2000" i="1" smtClean="0"/>
          </a:p>
          <a:p>
            <a:pPr eaLnBrk="1" hangingPunct="1">
              <a:lnSpc>
                <a:spcPct val="90000"/>
              </a:lnSpc>
              <a:buFont typeface="Wingdings" pitchFamily="2" charset="2"/>
              <a:buNone/>
            </a:pPr>
            <a:r>
              <a:rPr lang="en-US" sz="2000" i="1" smtClean="0"/>
              <a:t>	Questionnaire</a:t>
            </a:r>
            <a:r>
              <a:rPr lang="en-US" sz="2800" i="1" smtClean="0"/>
              <a:t> - </a:t>
            </a:r>
            <a:r>
              <a:rPr lang="en-US" sz="2000" i="1" smtClean="0"/>
              <a:t>Barbara Soloman &amp; Richard Felder</a:t>
            </a:r>
          </a:p>
          <a:p>
            <a:pPr eaLnBrk="1" hangingPunct="1">
              <a:lnSpc>
                <a:spcPct val="90000"/>
              </a:lnSpc>
              <a:buFont typeface="Wingdings" pitchFamily="2" charset="2"/>
              <a:buNone/>
            </a:pPr>
            <a:r>
              <a:rPr lang="en-US" sz="2000" i="1" smtClean="0"/>
              <a:t>	</a:t>
            </a:r>
            <a:r>
              <a:rPr lang="en-US" sz="2000" i="1" smtClean="0">
                <a:hlinkClick r:id="rId3"/>
              </a:rPr>
              <a:t>http://www.engr.ncsu.edu/learningstyles/ilsweb.html</a:t>
            </a:r>
            <a:endParaRPr lang="en-US" sz="2000" i="1" smtClean="0"/>
          </a:p>
          <a:p>
            <a:pPr eaLnBrk="1" hangingPunct="1">
              <a:lnSpc>
                <a:spcPct val="90000"/>
              </a:lnSpc>
              <a:buFont typeface="Wingdings" pitchFamily="2" charset="2"/>
              <a:buNone/>
            </a:pPr>
            <a:r>
              <a:rPr lang="en-US" sz="2000" i="1"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813" name="Group 53"/>
          <p:cNvGraphicFramePr>
            <a:graphicFrameLocks noGrp="1"/>
          </p:cNvGraphicFramePr>
          <p:nvPr/>
        </p:nvGraphicFramePr>
        <p:xfrm>
          <a:off x="1524000" y="-3289300"/>
          <a:ext cx="609600" cy="518160"/>
        </p:xfrm>
        <a:graphic>
          <a:graphicData uri="http://schemas.openxmlformats.org/drawingml/2006/table">
            <a:tbl>
              <a:tblPr/>
              <a:tblGrid>
                <a:gridCol w="609600"/>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117770" name="Text Box 10"/>
          <p:cNvSpPr txBox="1">
            <a:spLocks noChangeArrowheads="1"/>
          </p:cNvSpPr>
          <p:nvPr/>
        </p:nvSpPr>
        <p:spPr bwMode="auto">
          <a:xfrm>
            <a:off x="1219200" y="6324600"/>
            <a:ext cx="6705600" cy="796925"/>
          </a:xfrm>
          <a:prstGeom prst="rect">
            <a:avLst/>
          </a:prstGeom>
          <a:noFill/>
          <a:ln w="9525">
            <a:noFill/>
            <a:miter lim="800000"/>
            <a:headEnd/>
            <a:tailEnd/>
          </a:ln>
        </p:spPr>
        <p:txBody>
          <a:bodyPr>
            <a:spAutoFit/>
          </a:bodyPr>
          <a:lstStyle/>
          <a:p>
            <a:pPr>
              <a:lnSpc>
                <a:spcPct val="80000"/>
              </a:lnSpc>
              <a:spcBef>
                <a:spcPct val="20000"/>
              </a:spcBef>
            </a:pPr>
            <a:r>
              <a:rPr lang="en-US" sz="2400" i="1" dirty="0"/>
              <a:t>For comparison: Active 60%; Reflective 40%</a:t>
            </a:r>
          </a:p>
          <a:p>
            <a:pPr>
              <a:spcBef>
                <a:spcPct val="50000"/>
              </a:spcBef>
            </a:pPr>
            <a:endParaRPr lang="en-US" dirty="0"/>
          </a:p>
        </p:txBody>
      </p:sp>
      <p:sp>
        <p:nvSpPr>
          <p:cNvPr id="1030" name="Rectangle 19"/>
          <p:cNvSpPr>
            <a:spLocks noGrp="1" noChangeArrowheads="1"/>
          </p:cNvSpPr>
          <p:nvPr>
            <p:ph type="title"/>
          </p:nvPr>
        </p:nvSpPr>
        <p:spPr>
          <a:noFill/>
        </p:spPr>
        <p:txBody>
          <a:bodyPr/>
          <a:lstStyle/>
          <a:p>
            <a:pPr eaLnBrk="1" hangingPunct="1"/>
            <a:r>
              <a:rPr lang="en-US" smtClean="0"/>
              <a:t>Your Learning Styles (n=37)</a:t>
            </a:r>
          </a:p>
        </p:txBody>
      </p:sp>
      <p:sp>
        <p:nvSpPr>
          <p:cNvPr id="1031" name="Rectangle 13"/>
          <p:cNvSpPr>
            <a:spLocks noChangeArrowheads="1"/>
          </p:cNvSpPr>
          <p:nvPr/>
        </p:nvSpPr>
        <p:spPr bwMode="auto">
          <a:xfrm>
            <a:off x="533400" y="5181600"/>
            <a:ext cx="8077200" cy="519113"/>
          </a:xfrm>
          <a:prstGeom prst="rect">
            <a:avLst/>
          </a:prstGeom>
          <a:noFill/>
          <a:ln w="9525">
            <a:noFill/>
            <a:miter lim="800000"/>
            <a:headEnd/>
            <a:tailEnd/>
          </a:ln>
        </p:spPr>
        <p:txBody>
          <a:bodyPr>
            <a:spAutoFit/>
          </a:bodyPr>
          <a:lstStyle/>
          <a:p>
            <a:pPr algn="ctr"/>
            <a:r>
              <a:rPr lang="en-US" sz="2800" b="1">
                <a:solidFill>
                  <a:srgbClr val="000000"/>
                </a:solidFill>
                <a:ea typeface="ＭＳ Ｐゴシック" pitchFamily="34" charset="-128"/>
              </a:rPr>
              <a:t>Active                                           Reflective</a:t>
            </a:r>
          </a:p>
        </p:txBody>
      </p:sp>
      <p:graphicFrame>
        <p:nvGraphicFramePr>
          <p:cNvPr id="15" name="Chart 14"/>
          <p:cNvGraphicFramePr>
            <a:graphicFrameLocks/>
          </p:cNvGraphicFramePr>
          <p:nvPr/>
        </p:nvGraphicFramePr>
        <p:xfrm>
          <a:off x="1562100" y="1447800"/>
          <a:ext cx="6019800" cy="3733801"/>
        </p:xfrm>
        <a:graphic>
          <a:graphicData uri="http://schemas.openxmlformats.org/drawingml/2006/chart">
            <c:chart xmlns:c="http://schemas.openxmlformats.org/drawingml/2006/chart" xmlns:r="http://schemas.openxmlformats.org/officeDocument/2006/relationships" r:id="rId4"/>
          </a:graphicData>
        </a:graphic>
      </p:graphicFrame>
      <p:sp>
        <p:nvSpPr>
          <p:cNvPr id="1033" name="Line 20"/>
          <p:cNvSpPr>
            <a:spLocks noChangeShapeType="1"/>
          </p:cNvSpPr>
          <p:nvPr/>
        </p:nvSpPr>
        <p:spPr bwMode="auto">
          <a:xfrm flipV="1">
            <a:off x="4800600" y="1600200"/>
            <a:ext cx="0" cy="29718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Learning Styles</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en-US" smtClean="0"/>
              <a:t>	What type of information does the student preferentially perceive?</a:t>
            </a:r>
          </a:p>
          <a:p>
            <a:pPr eaLnBrk="1" hangingPunct="1">
              <a:buFont typeface="Wingdings" pitchFamily="2" charset="2"/>
              <a:buNone/>
            </a:pPr>
            <a:endParaRPr lang="en-US" smtClean="0"/>
          </a:p>
          <a:p>
            <a:pPr eaLnBrk="1" hangingPunct="1"/>
            <a:r>
              <a:rPr lang="en-US" b="1" smtClean="0"/>
              <a:t>Sensory</a:t>
            </a:r>
            <a:r>
              <a:rPr lang="en-US" smtClean="0"/>
              <a:t> – sights, sounds, physical sensations, data …</a:t>
            </a:r>
          </a:p>
          <a:p>
            <a:pPr eaLnBrk="1" hangingPunct="1">
              <a:buFont typeface="Wingdings" pitchFamily="2" charset="2"/>
              <a:buNone/>
            </a:pPr>
            <a:endParaRPr lang="en-US" smtClean="0"/>
          </a:p>
          <a:p>
            <a:pPr eaLnBrk="1" hangingPunct="1"/>
            <a:r>
              <a:rPr lang="en-US" b="1" smtClean="0"/>
              <a:t>Intuitive </a:t>
            </a:r>
            <a:r>
              <a:rPr lang="en-US" smtClean="0"/>
              <a:t>– memories, ideas, models, abstract …</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sz="half" idx="1"/>
          </p:nvPr>
        </p:nvSpPr>
        <p:spPr>
          <a:xfrm>
            <a:off x="1524000" y="6446838"/>
            <a:ext cx="6781800" cy="411162"/>
          </a:xfrm>
        </p:spPr>
        <p:txBody>
          <a:bodyPr/>
          <a:lstStyle/>
          <a:p>
            <a:pPr eaLnBrk="1" hangingPunct="1">
              <a:lnSpc>
                <a:spcPct val="80000"/>
              </a:lnSpc>
              <a:buFont typeface="Wingdings" pitchFamily="2" charset="2"/>
              <a:buNone/>
            </a:pPr>
            <a:r>
              <a:rPr lang="en-US" sz="2400" i="1" smtClean="0"/>
              <a:t>For comparison: Sensing 65%; Intuitive 35%</a:t>
            </a:r>
          </a:p>
        </p:txBody>
      </p:sp>
      <p:graphicFrame>
        <p:nvGraphicFramePr>
          <p:cNvPr id="119839" name="Group 31"/>
          <p:cNvGraphicFramePr>
            <a:graphicFrameLocks noGrp="1"/>
          </p:cNvGraphicFramePr>
          <p:nvPr/>
        </p:nvGraphicFramePr>
        <p:xfrm>
          <a:off x="1524000" y="-3289300"/>
          <a:ext cx="609600" cy="518160"/>
        </p:xfrm>
        <a:graphic>
          <a:graphicData uri="http://schemas.openxmlformats.org/drawingml/2006/table">
            <a:tbl>
              <a:tblPr/>
              <a:tblGrid>
                <a:gridCol w="609600"/>
              </a:tblGrid>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GB" sz="2800" b="0" i="0" u="none" strike="noStrike" cap="none" normalizeH="0" baseline="0" smtClean="0">
                        <a:ln>
                          <a:noFill/>
                        </a:ln>
                        <a:solidFill>
                          <a:schemeClr val="tx1"/>
                        </a:solidFill>
                        <a:effectLst/>
                        <a:latin typeface="Arial"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2055" name="Rectangle 17"/>
          <p:cNvSpPr>
            <a:spLocks noGrp="1" noChangeArrowheads="1"/>
          </p:cNvSpPr>
          <p:nvPr>
            <p:ph type="title"/>
          </p:nvPr>
        </p:nvSpPr>
        <p:spPr>
          <a:noFill/>
        </p:spPr>
        <p:txBody>
          <a:bodyPr/>
          <a:lstStyle/>
          <a:p>
            <a:pPr eaLnBrk="1" hangingPunct="1"/>
            <a:r>
              <a:rPr lang="en-US" smtClean="0"/>
              <a:t>Your Learning Styles (n=36)</a:t>
            </a:r>
          </a:p>
        </p:txBody>
      </p:sp>
      <p:sp>
        <p:nvSpPr>
          <p:cNvPr id="2056" name="Rectangle 14"/>
          <p:cNvSpPr>
            <a:spLocks noChangeArrowheads="1"/>
          </p:cNvSpPr>
          <p:nvPr/>
        </p:nvSpPr>
        <p:spPr bwMode="auto">
          <a:xfrm>
            <a:off x="533400" y="5257800"/>
            <a:ext cx="8077200" cy="519113"/>
          </a:xfrm>
          <a:prstGeom prst="rect">
            <a:avLst/>
          </a:prstGeom>
          <a:noFill/>
          <a:ln w="9525">
            <a:noFill/>
            <a:miter lim="800000"/>
            <a:headEnd/>
            <a:tailEnd/>
          </a:ln>
        </p:spPr>
        <p:txBody>
          <a:bodyPr>
            <a:spAutoFit/>
          </a:bodyPr>
          <a:lstStyle/>
          <a:p>
            <a:pPr algn="ctr"/>
            <a:r>
              <a:rPr lang="en-US" sz="2800" b="1">
                <a:solidFill>
                  <a:srgbClr val="000000"/>
                </a:solidFill>
                <a:ea typeface="ＭＳ Ｐゴシック" pitchFamily="34" charset="-128"/>
              </a:rPr>
              <a:t>Sensing                                                   Intuitive</a:t>
            </a:r>
          </a:p>
        </p:txBody>
      </p:sp>
      <p:graphicFrame>
        <p:nvGraphicFramePr>
          <p:cNvPr id="14" name="Chart 13"/>
          <p:cNvGraphicFramePr>
            <a:graphicFrameLocks/>
          </p:cNvGraphicFramePr>
          <p:nvPr/>
        </p:nvGraphicFramePr>
        <p:xfrm>
          <a:off x="1219200" y="1447800"/>
          <a:ext cx="66294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058" name="Line 19"/>
          <p:cNvSpPr>
            <a:spLocks noChangeShapeType="1"/>
          </p:cNvSpPr>
          <p:nvPr/>
        </p:nvSpPr>
        <p:spPr bwMode="auto">
          <a:xfrm flipV="1">
            <a:off x="4724400" y="1600200"/>
            <a:ext cx="0" cy="28956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Learning Styles</a:t>
            </a:r>
          </a:p>
        </p:txBody>
      </p:sp>
      <p:sp>
        <p:nvSpPr>
          <p:cNvPr id="14339" name="Rectangle 3"/>
          <p:cNvSpPr>
            <a:spLocks noGrp="1" noChangeArrowheads="1"/>
          </p:cNvSpPr>
          <p:nvPr>
            <p:ph type="body" idx="1"/>
          </p:nvPr>
        </p:nvSpPr>
        <p:spPr/>
        <p:txBody>
          <a:bodyPr/>
          <a:lstStyle/>
          <a:p>
            <a:pPr eaLnBrk="1" hangingPunct="1">
              <a:buFont typeface="Wingdings" pitchFamily="2" charset="2"/>
              <a:buNone/>
            </a:pPr>
            <a:r>
              <a:rPr lang="en-US" smtClean="0"/>
              <a:t>	How does the student most effectively perceive sensory information?</a:t>
            </a:r>
          </a:p>
          <a:p>
            <a:pPr eaLnBrk="1" hangingPunct="1"/>
            <a:endParaRPr lang="en-US" smtClean="0"/>
          </a:p>
          <a:p>
            <a:pPr eaLnBrk="1" hangingPunct="1"/>
            <a:r>
              <a:rPr lang="en-US" b="1" smtClean="0"/>
              <a:t>Visual</a:t>
            </a:r>
            <a:r>
              <a:rPr lang="en-US" smtClean="0"/>
              <a:t> – pictures, diagrams, graphs, demonstrations, field trips</a:t>
            </a:r>
          </a:p>
          <a:p>
            <a:pPr eaLnBrk="1" hangingPunct="1"/>
            <a:endParaRPr lang="en-US" smtClean="0"/>
          </a:p>
          <a:p>
            <a:pPr eaLnBrk="1" hangingPunct="1"/>
            <a:r>
              <a:rPr lang="en-US" b="1" smtClean="0"/>
              <a:t>Verbal </a:t>
            </a:r>
            <a:r>
              <a:rPr lang="en-US" smtClean="0"/>
              <a:t>– sounds, written and spoken words, formulas</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Radial</Template>
  <TotalTime>2274</TotalTime>
  <Words>1195</Words>
  <Application>Microsoft Office PowerPoint</Application>
  <PresentationFormat>On-screen Show (4:3)</PresentationFormat>
  <Paragraphs>229</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Radial</vt:lpstr>
      <vt:lpstr>Chart</vt:lpstr>
      <vt:lpstr>Designing A Course Course Design, Learning Styles, Teaching Styles</vt:lpstr>
      <vt:lpstr>Focus on one of your courses</vt:lpstr>
      <vt:lpstr>One Course Design Process</vt:lpstr>
      <vt:lpstr>Consider Course Context and Audience</vt:lpstr>
      <vt:lpstr>Learning Styles </vt:lpstr>
      <vt:lpstr>Your Learning Styles (n=37)</vt:lpstr>
      <vt:lpstr>Learning Styles</vt:lpstr>
      <vt:lpstr>Your Learning Styles (n=36)</vt:lpstr>
      <vt:lpstr>Learning Styles</vt:lpstr>
      <vt:lpstr>Your Learning Styles (n=36)</vt:lpstr>
      <vt:lpstr>Learning Styles</vt:lpstr>
      <vt:lpstr>Your Learning Styles</vt:lpstr>
      <vt:lpstr>Learning Styles </vt:lpstr>
      <vt:lpstr>Teaching Styles: Who are you?</vt:lpstr>
      <vt:lpstr>Designing a Course</vt:lpstr>
      <vt:lpstr> Overarching Goals</vt:lpstr>
      <vt:lpstr>Evaluate overarching goals</vt:lpstr>
      <vt:lpstr>Evaluate overarching goals</vt:lpstr>
      <vt:lpstr>Consider a course that you will be teaching…</vt:lpstr>
      <vt:lpstr>Course goals</vt:lpstr>
      <vt:lpstr>Designing a Course</vt:lpstr>
      <vt:lpstr>Designing Activities</vt:lpstr>
      <vt:lpstr>Designing a Course</vt:lpstr>
      <vt:lpstr>Assessment</vt:lpstr>
      <vt:lpstr>Assessment: Bloom’s Taxonomy</vt:lpstr>
      <vt:lpstr>Assessment: many possibilities</vt:lpstr>
      <vt:lpstr>Context for Today’s Sessions</vt:lpstr>
    </vt:vector>
  </TitlesOfParts>
  <Company>College of William and Mary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 and Staff</dc:creator>
  <cp:lastModifiedBy>Information Technology Services</cp:lastModifiedBy>
  <cp:revision>92</cp:revision>
  <dcterms:created xsi:type="dcterms:W3CDTF">2004-06-12T03:52:51Z</dcterms:created>
  <dcterms:modified xsi:type="dcterms:W3CDTF">2010-06-03T23:35:56Z</dcterms:modified>
</cp:coreProperties>
</file>