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79" r:id="rId5"/>
    <p:sldId id="280" r:id="rId6"/>
    <p:sldId id="264" r:id="rId7"/>
    <p:sldId id="259" r:id="rId8"/>
    <p:sldId id="265" r:id="rId9"/>
    <p:sldId id="281" r:id="rId10"/>
    <p:sldId id="266" r:id="rId11"/>
    <p:sldId id="260" r:id="rId12"/>
    <p:sldId id="267" r:id="rId13"/>
    <p:sldId id="261" r:id="rId14"/>
    <p:sldId id="269" r:id="rId15"/>
    <p:sldId id="268" r:id="rId16"/>
    <p:sldId id="270" r:id="rId17"/>
    <p:sldId id="277" r:id="rId18"/>
    <p:sldId id="271" r:id="rId19"/>
    <p:sldId id="275" r:id="rId20"/>
    <p:sldId id="288" r:id="rId21"/>
    <p:sldId id="273" r:id="rId22"/>
    <p:sldId id="278" r:id="rId23"/>
    <p:sldId id="274" r:id="rId24"/>
    <p:sldId id="282" r:id="rId25"/>
    <p:sldId id="262" r:id="rId26"/>
    <p:sldId id="263" r:id="rId27"/>
    <p:sldId id="276" r:id="rId28"/>
    <p:sldId id="285" r:id="rId29"/>
    <p:sldId id="286" r:id="rId30"/>
    <p:sldId id="283" r:id="rId31"/>
    <p:sldId id="287" r:id="rId32"/>
    <p:sldId id="272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6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BC809-0C3A-9945-AEF0-7563511503D2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9E92-6C78-1E47-A7C1-2FDFCB5AD5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BC809-0C3A-9945-AEF0-7563511503D2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9E92-6C78-1E47-A7C1-2FDFCB5AD5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BC809-0C3A-9945-AEF0-7563511503D2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9E92-6C78-1E47-A7C1-2FDFCB5AD5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BC809-0C3A-9945-AEF0-7563511503D2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9E92-6C78-1E47-A7C1-2FDFCB5AD5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BC809-0C3A-9945-AEF0-7563511503D2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9E92-6C78-1E47-A7C1-2FDFCB5AD5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BC809-0C3A-9945-AEF0-7563511503D2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9E92-6C78-1E47-A7C1-2FDFCB5AD5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BC809-0C3A-9945-AEF0-7563511503D2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9E92-6C78-1E47-A7C1-2FDFCB5AD5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BC809-0C3A-9945-AEF0-7563511503D2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9E92-6C78-1E47-A7C1-2FDFCB5AD5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BC809-0C3A-9945-AEF0-7563511503D2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9E92-6C78-1E47-A7C1-2FDFCB5AD5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BC809-0C3A-9945-AEF0-7563511503D2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9E92-6C78-1E47-A7C1-2FDFCB5AD5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BC809-0C3A-9945-AEF0-7563511503D2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9E92-6C78-1E47-A7C1-2FDFCB5AD5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BC809-0C3A-9945-AEF0-7563511503D2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69E92-6C78-1E47-A7C1-2FDFCB5AD5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antleplumes.org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3087" y="1259245"/>
            <a:ext cx="8499482" cy="1470025"/>
          </a:xfrm>
        </p:spPr>
        <p:txBody>
          <a:bodyPr>
            <a:noAutofit/>
          </a:bodyPr>
          <a:lstStyle/>
          <a:p>
            <a:r>
              <a:rPr lang="en-US" b="1" i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Plume </a:t>
            </a:r>
            <a:r>
              <a:rPr lang="en-US" b="1" i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Controversy:</a:t>
            </a:r>
            <a:br>
              <a:rPr lang="en-US" b="1" i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b="1" i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Getting </a:t>
            </a:r>
            <a:r>
              <a:rPr lang="en-US" b="1" i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Students Engaged with Science and the Conduct of Science </a:t>
            </a:r>
            <a:endParaRPr lang="en-US" b="1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95384"/>
            <a:ext cx="6400800" cy="17526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Brennan T. Jordan</a:t>
            </a:r>
          </a:p>
          <a:p>
            <a:r>
              <a:rPr lang="en-US" sz="40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University of South Dakota</a:t>
            </a:r>
            <a:endParaRPr lang="en-US" sz="4000" b="1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800062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Current Mantle Plume Hypothesis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955284"/>
            <a:ext cx="7142606" cy="5677463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Proponents of the plume hypothesis argue that it is supported by a spectrum of observations: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Age-progressive volcanic chains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High </a:t>
            </a:r>
            <a:r>
              <a:rPr lang="en-US" baseline="300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3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He/</a:t>
            </a:r>
            <a:r>
              <a:rPr lang="en-US" baseline="300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4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He in some hotspot </a:t>
            </a: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volcanics</a:t>
            </a:r>
            <a:endParaRPr lang="en-US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Other geochemical signatures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Seismic tomography (esp. finite-frequency)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Numerical and analog models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Petrologic evidence of high T</a:t>
            </a:r>
          </a:p>
          <a:p>
            <a:pPr lvl="1"/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Geoid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anomalies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LIP emplacement preceded by uplift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245" y="155222"/>
            <a:ext cx="8749149" cy="800062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Arguments Against Plume Hypothesis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955284"/>
            <a:ext cx="7142606" cy="5677463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Some opposition to plume theory from the beginning (Don Anderson &amp; others)</a:t>
            </a:r>
          </a:p>
          <a:p>
            <a:endParaRPr lang="en-US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endParaRPr lang="en-US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endParaRPr lang="en-US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endParaRPr lang="en-US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endParaRPr lang="en-US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Rejuvenated in early 2000’s: www.mantleplumes.org</a:t>
            </a:r>
          </a:p>
          <a:p>
            <a:pPr>
              <a:buNone/>
            </a:pP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Picture 4" descr="Screen shot 2010-02-15 at 12.15.41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033" y="2036446"/>
            <a:ext cx="4735704" cy="285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0933" y="4581048"/>
            <a:ext cx="1823606" cy="19005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5713" y="2242710"/>
            <a:ext cx="1828826" cy="183898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019033" y="4581048"/>
            <a:ext cx="19415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Holden and Vogt (1977)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955284"/>
            <a:ext cx="7142606" cy="5677463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Some arguments: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Hotspots (melting anomalies) don’t meet plume criteria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Site-specific </a:t>
            </a:r>
            <a:r>
              <a:rPr lang="en-US" i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ad hoc 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modifications of plume theory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Tomography inconclusive and sometimes misrepresented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Lack of evidence for high T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High </a:t>
            </a:r>
            <a:r>
              <a:rPr lang="en-US" baseline="300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3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He/</a:t>
            </a:r>
            <a:r>
              <a:rPr lang="en-US" baseline="300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4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He &amp; other </a:t>
            </a: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geochem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more easily explained by shallow processes</a:t>
            </a:r>
          </a:p>
          <a:p>
            <a:pPr lvl="1"/>
            <a:endParaRPr lang="en-US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6245" y="155222"/>
            <a:ext cx="8749149" cy="800062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Arguments Against Plume Hypothesis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800062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Great Plume Debate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955284"/>
            <a:ext cx="7142606" cy="5677463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Wait a minute… aren’t both sides arguing opposite directions based on same kinds of data?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Yes.  See Jordan (2007) poll results from AGU Chapman Conference “The Great Plume Debate”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Poll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not scientific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, small </a:t>
            </a: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n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(66)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29%, pro-plume, 25% plume-skeptic, </a:t>
            </a:r>
            <a:b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46% middle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800062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Great Plume Debate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955284"/>
            <a:ext cx="7142606" cy="5677463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Arguments that support plume theory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Picture 3" descr="Histograms.jpg"/>
          <p:cNvPicPr>
            <a:picLocks noChangeAspect="1"/>
          </p:cNvPicPr>
          <p:nvPr/>
        </p:nvPicPr>
        <p:blipFill>
          <a:blip r:embed="rId2"/>
          <a:srcRect t="-151" b="50987"/>
          <a:stretch>
            <a:fillRect/>
          </a:stretch>
        </p:blipFill>
        <p:spPr>
          <a:xfrm>
            <a:off x="2031011" y="1747754"/>
            <a:ext cx="6849039" cy="46896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800062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Great Plume Debate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955284"/>
            <a:ext cx="7142606" cy="5677463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Arguments against plume theory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Picture 4" descr="Histograms.jpg"/>
          <p:cNvPicPr>
            <a:picLocks noChangeAspect="1"/>
          </p:cNvPicPr>
          <p:nvPr/>
        </p:nvPicPr>
        <p:blipFill>
          <a:blip r:embed="rId2"/>
          <a:srcRect t="49696"/>
          <a:stretch>
            <a:fillRect/>
          </a:stretch>
        </p:blipFill>
        <p:spPr>
          <a:xfrm>
            <a:off x="2031011" y="1780311"/>
            <a:ext cx="6849039" cy="47981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800062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Great Plume Debate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955284"/>
            <a:ext cx="7142606" cy="5677463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Experts in each relevant field disagree about fundamental interpretations!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Resolution of the debate requires resolution of basic issues in these fields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More data?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Different kinds of data?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New techniques?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800062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Great Plume Debate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955284"/>
            <a:ext cx="7142606" cy="5677463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Critical questions: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Mantle plume paradigm has been useful for interpreting</a:t>
            </a:r>
            <a:b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wide range of</a:t>
            </a:r>
            <a:b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phenomena.  Does</a:t>
            </a:r>
            <a:b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that validate it?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Can the plume</a:t>
            </a:r>
            <a:b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hypothesis be</a:t>
            </a:r>
            <a:b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disproven?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If the answer is no,</a:t>
            </a:r>
            <a:b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is it really science?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l="16579" t="16575" r="16069" b="9573"/>
          <a:stretch>
            <a:fillRect/>
          </a:stretch>
        </p:blipFill>
        <p:spPr>
          <a:xfrm>
            <a:off x="5948552" y="2129010"/>
            <a:ext cx="2738248" cy="45037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800062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Alternative Hypotheses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955284"/>
            <a:ext cx="7142606" cy="5677463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One of the least satisfying defenses from the pro-plume community is, “what else could they be?”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This is however a critical and productive question to consider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Alternatives are generally shallow processes (the “plate model”)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Most are controversial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See 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hlinkClick r:id="rId2"/>
              </a:rPr>
              <a:t>www.mantleplumes.org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for details and references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800062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Alternative Hypotheses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955284"/>
            <a:ext cx="7142606" cy="5677463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Fertility anomalies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Wet spots</a:t>
            </a:r>
          </a:p>
          <a:p>
            <a:pPr lvl="1"/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Eclogite</a:t>
            </a:r>
            <a:endParaRPr lang="en-US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endParaRPr lang="en-US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8272" y="1501327"/>
            <a:ext cx="3899513" cy="52651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686807" y="4088343"/>
            <a:ext cx="1745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Anderson (2007)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800062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Outline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955284"/>
            <a:ext cx="7142606" cy="5677463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Introduction to mantle plumes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Current status of mantle plume hypothesis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Arguments against mantle plume hypothesis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“Great Plume Debate”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Classroom: Presenting the plume hypothesis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Classroom: Plume hypothesis &amp; the process of science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800062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Alternative Hypotheses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955284"/>
            <a:ext cx="7142606" cy="5677463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Site specific example: Iceland (</a:t>
            </a: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Foulger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, 2002; </a:t>
            </a: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Foulger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&amp; Anderson, 2003) </a:t>
            </a:r>
          </a:p>
          <a:p>
            <a:pPr lvl="1"/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Subducted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slab at Caledonian suture provides fertile </a:t>
            </a: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eclogite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for Iceland melting anomaly</a:t>
            </a:r>
          </a:p>
        </p:txBody>
      </p:sp>
      <p:sp>
        <p:nvSpPr>
          <p:cNvPr id="5" name="Rectangle 4"/>
          <p:cNvSpPr/>
          <p:nvPr/>
        </p:nvSpPr>
        <p:spPr>
          <a:xfrm>
            <a:off x="4550219" y="6359699"/>
            <a:ext cx="15457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Foulger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(2002)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024" y="3575752"/>
            <a:ext cx="3345053" cy="27839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800062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Alternative Hypotheses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955284"/>
            <a:ext cx="7142606" cy="5677463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Crack it!  </a:t>
            </a: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Lithospheric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fractures (e.g., </a:t>
            </a: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Natland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&amp; Winterer, 2005)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386" y="2008272"/>
            <a:ext cx="3889342" cy="206135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270" y="4069623"/>
            <a:ext cx="4202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Somoan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Chain, </a:t>
            </a: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Natland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mantleplumes.org</a:t>
            </a:r>
            <a:endParaRPr lang="en-US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477543" y="6300323"/>
            <a:ext cx="6858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7757" y="4968050"/>
            <a:ext cx="4331836" cy="133227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8018" y="4511362"/>
            <a:ext cx="1900191" cy="218652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29647" y="6005613"/>
            <a:ext cx="24910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Gans</a:t>
            </a:r>
            <a:r>
              <a:rPr lang="en-US" dirty="0" smtClean="0"/>
              <a:t> et al. (2003)</a:t>
            </a:r>
          </a:p>
          <a:p>
            <a:r>
              <a:rPr lang="en-US" dirty="0" err="1" smtClean="0"/>
              <a:t>Sandwell</a:t>
            </a:r>
            <a:r>
              <a:rPr lang="en-US" dirty="0" smtClean="0"/>
              <a:t> &amp; </a:t>
            </a:r>
            <a:r>
              <a:rPr lang="en-US" dirty="0" err="1" smtClean="0"/>
              <a:t>Fialko</a:t>
            </a:r>
            <a:r>
              <a:rPr lang="en-US" dirty="0" smtClean="0"/>
              <a:t> (2004)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800062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Alternative Hypotheses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955284"/>
            <a:ext cx="7142606" cy="5677463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Small-scale convection (particularly good for minor non-age-progressive seamount chains)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845" y="3341604"/>
            <a:ext cx="6507378" cy="250829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99140" y="5849902"/>
            <a:ext cx="20837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Ballmer et al. (2007)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800062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Alternative Hypotheses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955284"/>
            <a:ext cx="7142606" cy="5677463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Edge driven convection (King &amp; Anderson collaboration)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062" y="2178161"/>
            <a:ext cx="4083571" cy="209895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17737" y="4283523"/>
            <a:ext cx="26059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King and Anderson (1998)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938" y="2178162"/>
            <a:ext cx="3198731" cy="4371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800062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Alternative Hypotheses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955284"/>
            <a:ext cx="7142606" cy="5677463"/>
          </a:xfrm>
        </p:spPr>
        <p:txBody>
          <a:bodyPr/>
          <a:lstStyle/>
          <a:p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Bolide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impacts (particularly for </a:t>
            </a: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LIPs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)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Antipodal hotspots? (</a:t>
            </a: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Hagstrum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, 2005)</a:t>
            </a:r>
          </a:p>
        </p:txBody>
      </p:sp>
      <p:sp>
        <p:nvSpPr>
          <p:cNvPr id="5" name="Rectangle 4"/>
          <p:cNvSpPr/>
          <p:nvPr/>
        </p:nvSpPr>
        <p:spPr>
          <a:xfrm>
            <a:off x="4528509" y="6337987"/>
            <a:ext cx="1883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Jones et al. (2002)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896" y="2440037"/>
            <a:ext cx="5848342" cy="39360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666" y="155222"/>
            <a:ext cx="8705728" cy="8000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Classroom: Presenting Plume Hypothesis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955284"/>
            <a:ext cx="7142606" cy="5677463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plume debate is ideal exposing students to active debate in science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This should be exciting, not a source of skepticism regarding science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We are still addressing first order questions of how Earth works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 future of discovery awaits them!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113659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Classroom: Plume Hypothesis &amp;</a:t>
            </a:r>
            <a:b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Process of Science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1291812"/>
            <a:ext cx="7142606" cy="5340935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 question for all levels: is the plume explanation for melting anomalies a…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Hypothesis?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Theory?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Law?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1367813"/>
            <a:ext cx="7142606" cy="5199810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Depending upon one’s perspective, the tenor of the plume debate can be off-putting or fun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Negative: can be akin to creation-evolution debate with deceptive argumentation and name-calling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Positive: this reflects a vigorous debate of intelligent and passionate scientists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See back and forth in post-Chapman volumes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113659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Classroom: Plume Hypothesis &amp;</a:t>
            </a:r>
            <a:b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Process of Science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1324389"/>
            <a:ext cx="7142606" cy="4526774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For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“ugly” 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side see back and forth in post-Chapman volumes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Campbell &amp; Kerr editorial intro to special volume of Chemical Geology (</a:t>
            </a: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v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. 241)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Kerr P</a:t>
            </a:r>
            <a:r>
              <a:rPr lang="en-US" baseline="300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4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book review in Marine Geophysical Researches 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(2008, </a:t>
            </a: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v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. 29 </a:t>
            </a: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. 217-218)</a:t>
            </a:r>
            <a:endParaRPr lang="en-US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lvl="1"/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Foulger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&amp; </a:t>
            </a: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Jurdy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response to review (2008, </a:t>
            </a: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v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. 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29, </a:t>
            </a: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. 219-220)</a:t>
            </a:r>
            <a:endParaRPr lang="en-US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113659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Classroom: Plume Hypothesis &amp;</a:t>
            </a:r>
            <a:b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Process of Science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1194116"/>
            <a:ext cx="7142606" cy="3832009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More productively, consider scientific back and forth of some Plates, Plumes, and Planetary Processes chapters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Good example: Hooper et al. (2007) on </a:t>
            </a: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CRBs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– 8 comments and 5 replies in discussion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8497" y="4385643"/>
            <a:ext cx="1774889" cy="2366519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113659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Classroom: Plume Hypothesis &amp;</a:t>
            </a:r>
            <a:b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Process of Science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800062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Intro to Mantle Plume Hypothesis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955284"/>
            <a:ext cx="7142606" cy="5677463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Generic “hotspots” proposed by Wilson (1963) to explain age progression of volcanic islands</a:t>
            </a:r>
          </a:p>
        </p:txBody>
      </p:sp>
      <p:sp>
        <p:nvSpPr>
          <p:cNvPr id="5" name="Rectangle 4"/>
          <p:cNvSpPr/>
          <p:nvPr/>
        </p:nvSpPr>
        <p:spPr>
          <a:xfrm>
            <a:off x="4580969" y="5458554"/>
            <a:ext cx="14894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Wilson (1963)</a:t>
            </a:r>
            <a:endParaRPr lang="en-US" dirty="0"/>
          </a:p>
        </p:txBody>
      </p:sp>
      <p:pic>
        <p:nvPicPr>
          <p:cNvPr id="9" name="Picture 8" descr="Screen shot 2010-02-17 at 7.12.50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068" y="2755443"/>
            <a:ext cx="7070326" cy="26808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113659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Classroom: Plume Hypothesis &amp;</a:t>
            </a:r>
            <a:b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Process of Science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1291812"/>
            <a:ext cx="7142606" cy="4591901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Students (upper division) could be assigned different perspectives in the such a dialog and asked to articulate the scientific points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113659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Classroom: Plume Hypothesis &amp;</a:t>
            </a:r>
            <a:b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Process of Science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1291812"/>
            <a:ext cx="7142606" cy="5340935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Students (upper division) could be assigned different sides of the plume debate with specific provinces or hypotheses (plume &amp; otherwise)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Reports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In-class debate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1175" y="3680032"/>
            <a:ext cx="2164499" cy="23665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113659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Classroom: Activities?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1291812"/>
            <a:ext cx="7142606" cy="5340935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What I have presented is perspectives on the plume debate and a few ideas for presenting it in the classroom.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Could we develop activities? 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800062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Intro to Mantle Plume Hypothesis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955284"/>
            <a:ext cx="7142606" cy="5677463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Morgan (1971) proposed mantle plumes arising from thermal boundary layer at core-mantle boundary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Picture 3" descr="Screen shot 2010-02-14 at 1.17.43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6929" y="2817556"/>
            <a:ext cx="4544418" cy="30984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647474" y="5916023"/>
            <a:ext cx="1577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Morgan (1971)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800062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Intro to Mantle Plume Hypothesis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Picture 3" descr="Screen shot 2010-02-14 at 1.17.43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334" y="3164948"/>
            <a:ext cx="4544418" cy="30984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66879" y="6263415"/>
            <a:ext cx="1577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Morgan (1971)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2253691" y="990156"/>
            <a:ext cx="5957167" cy="5780996"/>
            <a:chOff x="2276054" y="955284"/>
            <a:chExt cx="5957167" cy="578099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76054" y="955284"/>
              <a:ext cx="5957167" cy="57809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5914405" y="6257558"/>
              <a:ext cx="194155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srgbClr val="000000">
                        <a:alpha val="43000"/>
                      </a:srgbClr>
                    </a:outerShdw>
                  </a:effectLst>
                </a:rPr>
                <a:t>Holden and Vogt (1977)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800062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Intro to Mantle Plume Hypothesis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879292"/>
            <a:ext cx="7142606" cy="5677463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Fluid dynamics experiments by Campbell and Griffiths (1990) etc.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Plume head-tail link</a:t>
            </a:r>
            <a:b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with flood basalts and</a:t>
            </a:r>
            <a:b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hotspot tracks energizes</a:t>
            </a:r>
            <a:b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plume research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Picture 3" descr="Screen shot 2010-02-14 at 1.20.04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4795" y="2094809"/>
            <a:ext cx="2686116" cy="411457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81898" y="6338112"/>
            <a:ext cx="27424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Campbell &amp; Griffiths (1990)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2526" y="3746202"/>
            <a:ext cx="3681751" cy="299491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70281" y="6058370"/>
            <a:ext cx="1585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Anderson &amp;</a:t>
            </a:r>
            <a:b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Natland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(2005)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800062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Current Mantle Plume Hypothesis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955284"/>
            <a:ext cx="7142606" cy="5677463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Current plume theory features critical addenda of the Morgan hypothesis: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Plumes deflected by mantle flow, and thus not fixed with respect to one another or external reference frames (see work of Steinberger, </a:t>
            </a: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Tarduno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, and others)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t="88678" b="1723"/>
          <a:stretch>
            <a:fillRect/>
          </a:stretch>
        </p:blipFill>
        <p:spPr>
          <a:xfrm>
            <a:off x="1812788" y="5784031"/>
            <a:ext cx="3222957" cy="7504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t="310" b="74459"/>
          <a:stretch>
            <a:fillRect/>
          </a:stretch>
        </p:blipFill>
        <p:spPr>
          <a:xfrm>
            <a:off x="1812788" y="3815667"/>
            <a:ext cx="3222957" cy="1972342"/>
          </a:xfrm>
          <a:prstGeom prst="rect">
            <a:avLst/>
          </a:prstGeom>
        </p:spPr>
      </p:pic>
      <p:pic>
        <p:nvPicPr>
          <p:cNvPr id="6" name="Picture 5" descr="Screen shot 2010-02-15 at 1.26.0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6204" y="3815666"/>
            <a:ext cx="3887878" cy="271881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339884" y="6494247"/>
            <a:ext cx="17254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Tarduno</a:t>
            </a:r>
            <a:r>
              <a:rPr lang="en-US" sz="14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et al. (2003)</a:t>
            </a:r>
            <a:endParaRPr lang="en-US" sz="1400" b="1" dirty="0"/>
          </a:p>
        </p:txBody>
      </p:sp>
      <p:sp>
        <p:nvSpPr>
          <p:cNvPr id="8" name="Rectangle 7"/>
          <p:cNvSpPr/>
          <p:nvPr/>
        </p:nvSpPr>
        <p:spPr>
          <a:xfrm>
            <a:off x="2206906" y="6515959"/>
            <a:ext cx="24590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Steinberger &amp; </a:t>
            </a:r>
            <a:r>
              <a:rPr lang="en-US" sz="1400" b="1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Antretter</a:t>
            </a:r>
            <a:r>
              <a:rPr lang="en-US" sz="14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(2006)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800062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Current Mantle Plume Hypothesis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955284"/>
            <a:ext cx="7142606" cy="5677463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Current plume theory features critical addenda of the Morgan hypothesis: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Thermo-chemical plumes &amp; diverse morphologies (e.g. </a:t>
            </a: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Farnetani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&amp; Samuel, 2005)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08360" y="6100347"/>
            <a:ext cx="26818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Farnetani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&amp; Samuel (2005)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2127" y="3762944"/>
            <a:ext cx="5628880" cy="2327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222"/>
            <a:ext cx="8229600" cy="800062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Current Mantle Plume Hypothesis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88" y="955284"/>
            <a:ext cx="7142606" cy="5677463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Current plume theory features critical addenda of the Morgan hypothesis:</a:t>
            </a:r>
          </a:p>
          <a:p>
            <a:pPr lvl="1"/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Thermo-chemical plumes &amp; diverse morphologies (e.g. </a:t>
            </a:r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Farnetani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&amp; Samuel, 2005)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08360" y="6100347"/>
            <a:ext cx="26818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Farnetani</a:t>
            </a:r>
            <a:r>
              <a:rPr lang="en-US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&amp; Samuel (2005)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23" y="3762944"/>
            <a:ext cx="9167451" cy="2327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FFFFFF"/>
      </a:dk1>
      <a:lt1>
        <a:srgbClr val="000000"/>
      </a:lt1>
      <a:dk2>
        <a:srgbClr val="D28E11"/>
      </a:dk2>
      <a:lt2>
        <a:srgbClr val="F2E2AB"/>
      </a:lt2>
      <a:accent1>
        <a:srgbClr val="6B4A0B"/>
      </a:accent1>
      <a:accent2>
        <a:srgbClr val="790A14"/>
      </a:accent2>
      <a:accent3>
        <a:srgbClr val="908342"/>
      </a:accent3>
      <a:accent4>
        <a:srgbClr val="423E5C"/>
      </a:accent4>
      <a:accent5>
        <a:srgbClr val="641345"/>
      </a:accent5>
      <a:accent6>
        <a:srgbClr val="748A2F"/>
      </a:accent6>
      <a:hlink>
        <a:srgbClr val="DD7E0E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3452</TotalTime>
  <Words>1192</Words>
  <Application>Microsoft Macintosh PowerPoint</Application>
  <PresentationFormat>On-screen Show (4:3)</PresentationFormat>
  <Paragraphs>145</Paragraphs>
  <Slides>32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The Plume Controversy: Getting Students Engaged with Science and the Conduct of Science </vt:lpstr>
      <vt:lpstr>Outline</vt:lpstr>
      <vt:lpstr>Intro to Mantle Plume Hypothesis</vt:lpstr>
      <vt:lpstr>Intro to Mantle Plume Hypothesis</vt:lpstr>
      <vt:lpstr>Intro to Mantle Plume Hypothesis</vt:lpstr>
      <vt:lpstr>Intro to Mantle Plume Hypothesis</vt:lpstr>
      <vt:lpstr>Current Mantle Plume Hypothesis</vt:lpstr>
      <vt:lpstr>Current Mantle Plume Hypothesis</vt:lpstr>
      <vt:lpstr>Current Mantle Plume Hypothesis</vt:lpstr>
      <vt:lpstr>Current Mantle Plume Hypothesis</vt:lpstr>
      <vt:lpstr>Arguments Against Plume Hypothesis</vt:lpstr>
      <vt:lpstr>Arguments Against Plume Hypothesis</vt:lpstr>
      <vt:lpstr>The Great Plume Debate</vt:lpstr>
      <vt:lpstr>The Great Plume Debate</vt:lpstr>
      <vt:lpstr>The Great Plume Debate</vt:lpstr>
      <vt:lpstr>The Great Plume Debate</vt:lpstr>
      <vt:lpstr>The Great Plume Debate</vt:lpstr>
      <vt:lpstr>Alternative Hypotheses</vt:lpstr>
      <vt:lpstr>Alternative Hypotheses</vt:lpstr>
      <vt:lpstr>Alternative Hypotheses</vt:lpstr>
      <vt:lpstr>Alternative Hypotheses</vt:lpstr>
      <vt:lpstr>Alternative Hypotheses</vt:lpstr>
      <vt:lpstr>Alternative Hypotheses</vt:lpstr>
      <vt:lpstr>Alternative Hypotheses</vt:lpstr>
      <vt:lpstr>Classroom: Presenting Plume Hypothesis</vt:lpstr>
      <vt:lpstr>Classroom: Plume Hypothesis &amp; the Process of Science</vt:lpstr>
      <vt:lpstr>Classroom: Plume Hypothesis &amp; the Process of Science</vt:lpstr>
      <vt:lpstr>Classroom: Plume Hypothesis &amp; the Process of Science</vt:lpstr>
      <vt:lpstr>Classroom: Plume Hypothesis &amp; the Process of Science</vt:lpstr>
      <vt:lpstr>Classroom: Plume Hypothesis &amp; the Process of Science</vt:lpstr>
      <vt:lpstr>Classroom: Plume Hypothesis &amp; the Process of Science</vt:lpstr>
      <vt:lpstr>Classroom: Activities?</vt:lpstr>
    </vt:vector>
  </TitlesOfParts>
  <Company>USD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Plume Controversy--Getting Students Engaged with Science and the Conduct of Science </dc:title>
  <dc:creator>Brennan Jordan</dc:creator>
  <cp:lastModifiedBy>Brennan Jordan</cp:lastModifiedBy>
  <cp:revision>60</cp:revision>
  <dcterms:created xsi:type="dcterms:W3CDTF">2010-05-14T18:44:21Z</dcterms:created>
  <dcterms:modified xsi:type="dcterms:W3CDTF">2010-05-14T18:59:19Z</dcterms:modified>
</cp:coreProperties>
</file>