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8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87" r:id="rId1"/>
  </p:sldMasterIdLst>
  <p:notesMasterIdLst>
    <p:notesMasterId r:id="rId44"/>
  </p:notesMasterIdLst>
  <p:handoutMasterIdLst>
    <p:handoutMasterId r:id="rId45"/>
  </p:handoutMasterIdLst>
  <p:sldIdLst>
    <p:sldId id="775" r:id="rId2"/>
    <p:sldId id="899" r:id="rId3"/>
    <p:sldId id="920" r:id="rId4"/>
    <p:sldId id="900" r:id="rId5"/>
    <p:sldId id="878" r:id="rId6"/>
    <p:sldId id="937" r:id="rId7"/>
    <p:sldId id="882" r:id="rId8"/>
    <p:sldId id="884" r:id="rId9"/>
    <p:sldId id="885" r:id="rId10"/>
    <p:sldId id="908" r:id="rId11"/>
    <p:sldId id="883" r:id="rId12"/>
    <p:sldId id="904" r:id="rId13"/>
    <p:sldId id="907" r:id="rId14"/>
    <p:sldId id="933" r:id="rId15"/>
    <p:sldId id="903" r:id="rId16"/>
    <p:sldId id="925" r:id="rId17"/>
    <p:sldId id="924" r:id="rId18"/>
    <p:sldId id="934" r:id="rId19"/>
    <p:sldId id="921" r:id="rId20"/>
    <p:sldId id="898" r:id="rId21"/>
    <p:sldId id="926" r:id="rId22"/>
    <p:sldId id="919" r:id="rId23"/>
    <p:sldId id="935" r:id="rId24"/>
    <p:sldId id="895" r:id="rId25"/>
    <p:sldId id="922" r:id="rId26"/>
    <p:sldId id="916" r:id="rId27"/>
    <p:sldId id="911" r:id="rId28"/>
    <p:sldId id="938" r:id="rId29"/>
    <p:sldId id="914" r:id="rId30"/>
    <p:sldId id="928" r:id="rId31"/>
    <p:sldId id="930" r:id="rId32"/>
    <p:sldId id="932" r:id="rId33"/>
    <p:sldId id="923" r:id="rId34"/>
    <p:sldId id="881" r:id="rId35"/>
    <p:sldId id="863" r:id="rId36"/>
    <p:sldId id="939" r:id="rId37"/>
    <p:sldId id="889" r:id="rId38"/>
    <p:sldId id="936" r:id="rId39"/>
    <p:sldId id="887" r:id="rId40"/>
    <p:sldId id="894" r:id="rId41"/>
    <p:sldId id="890" r:id="rId42"/>
    <p:sldId id="929" r:id="rId43"/>
  </p:sldIdLst>
  <p:sldSz cx="9902825" cy="6858000"/>
  <p:notesSz cx="7315200" cy="9601200"/>
  <p:custDataLst>
    <p:tags r:id="rId4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  <a:srgbClr val="CC3300"/>
    <a:srgbClr val="FFFF99"/>
    <a:srgbClr val="660033"/>
    <a:srgbClr val="CCFFCC"/>
    <a:srgbClr val="FFFFCC"/>
    <a:srgbClr val="FF9933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4" autoAdjust="0"/>
    <p:restoredTop sz="94693" autoAdjust="0"/>
  </p:normalViewPr>
  <p:slideViewPr>
    <p:cSldViewPr>
      <p:cViewPr>
        <p:scale>
          <a:sx n="100" d="100"/>
          <a:sy n="100" d="100"/>
        </p:scale>
        <p:origin x="-1590" y="-3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1830"/>
    </p:cViewPr>
  </p:sorterViewPr>
  <p:notesViewPr>
    <p:cSldViewPr>
      <p:cViewPr varScale="1">
        <p:scale>
          <a:sx n="54" d="100"/>
          <a:sy n="54" d="100"/>
        </p:scale>
        <p:origin x="-1758" y="-96"/>
      </p:cViewPr>
      <p:guideLst>
        <p:guide orient="horz" pos="3025"/>
        <p:guide pos="2304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Dora:Users:lgilbert:Documents:research:PROJECTS:garnet:Wirth_Gilbert_pre_10__09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mcconn\Documents\Research\Affective%20Wkshp\Grant%20proposal\Results%20-%20year%203\rtop%20vs%20gci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mcconn\Documents\Research\Affective%20Wkshp\Grant%20proposal\Results%20-%20year%203\rtop%20vs%20gci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dalmqui\Desktop\Active%20work%20on%20RTOP%20Paper\All%20RTOP%20dat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damcconn\Documents\NCSU%20Physical%20Geology\Exams\Exam%201%20files\mcc1total-f2011.xlsx" TargetMode="External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damcconn\Documents\NCSU%20Physical%20Geology\Exams\Exam%201%20files\mcc1total-f2011.xlsx" TargetMode="External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mcconn\Documents\Research\Affective%20Wkshp\Grant%20proposal\Results%20-%20year%203\Data_for_ann_repor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mcconn\AppData\Local\Temp\LJ%2020%20Test%203%20Preparation%20summary%20M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cat>
            <c:strRef>
              <c:f>'Frequency counts'!$N$89:$N$95</c:f>
              <c:strCache>
                <c:ptCount val="7"/>
                <c:pt idx="0">
                  <c:v>Gen Ed Req</c:v>
                </c:pt>
                <c:pt idx="1">
                  <c:v>Maj/Min Req</c:v>
                </c:pt>
                <c:pt idx="2">
                  <c:v>Easy Science Course</c:v>
                </c:pt>
                <c:pt idx="3">
                  <c:v>Interest in Subject</c:v>
                </c:pt>
                <c:pt idx="4">
                  <c:v>Human/Environment Interaction</c:v>
                </c:pt>
                <c:pt idx="5">
                  <c:v>Prof. Reputation</c:v>
                </c:pt>
                <c:pt idx="6">
                  <c:v>Recommended</c:v>
                </c:pt>
              </c:strCache>
            </c:strRef>
          </c:cat>
          <c:val>
            <c:numRef>
              <c:f>'Frequency counts'!$O$89:$O$95</c:f>
              <c:numCache>
                <c:formatCode>General</c:formatCode>
                <c:ptCount val="7"/>
                <c:pt idx="0">
                  <c:v>508</c:v>
                </c:pt>
                <c:pt idx="1">
                  <c:v>181</c:v>
                </c:pt>
                <c:pt idx="2">
                  <c:v>131</c:v>
                </c:pt>
                <c:pt idx="3">
                  <c:v>202</c:v>
                </c:pt>
                <c:pt idx="4">
                  <c:v>122</c:v>
                </c:pt>
                <c:pt idx="5">
                  <c:v>43</c:v>
                </c:pt>
                <c:pt idx="6">
                  <c:v>111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06515968"/>
        <c:axId val="65584448"/>
      </c:barChart>
      <c:catAx>
        <c:axId val="106515968"/>
        <c:scaling>
          <c:orientation val="minMax"/>
        </c:scaling>
        <c:delete val="0"/>
        <c:axPos val="b"/>
        <c:majorTickMark val="in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5584448"/>
        <c:crosses val="autoZero"/>
        <c:auto val="1"/>
        <c:lblAlgn val="ctr"/>
        <c:lblOffset val="100"/>
        <c:noMultiLvlLbl val="0"/>
      </c:catAx>
      <c:valAx>
        <c:axId val="65584448"/>
        <c:scaling>
          <c:orientation val="minMax"/>
          <c:max val="510"/>
          <c:min val="0"/>
        </c:scaling>
        <c:delete val="0"/>
        <c:axPos val="l"/>
        <c:majorGridlines>
          <c:spPr>
            <a:ln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 baseline="0" dirty="0"/>
                  <a:t>Reason for Taking Course (frequency)</a:t>
                </a:r>
                <a:endParaRPr lang="en-US" sz="1400" b="0" dirty="0"/>
              </a:p>
            </c:rich>
          </c:tx>
          <c:layout/>
          <c:overlay val="0"/>
        </c:title>
        <c:numFmt formatCode="General" sourceLinked="1"/>
        <c:majorTickMark val="in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651596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50237263388399"/>
          <c:y val="4.3224596925384301E-2"/>
          <c:w val="0.81106725069962304"/>
          <c:h val="0.76274623566791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70C0"/>
              </a:solidFill>
            </c:spPr>
          </c:marker>
          <c:trendline>
            <c:spPr>
              <a:ln w="19050"/>
            </c:spPr>
            <c:trendlineType val="linear"/>
            <c:dispRSqr val="1"/>
            <c:dispEq val="1"/>
            <c:trendlineLbl>
              <c:layout>
                <c:manualLayout>
                  <c:x val="7.8429861711118307E-2"/>
                  <c:y val="0.3227433961250100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 b="0" i="1" u="none" strike="noStrike" baseline="0" dirty="0" smtClean="0">
                        <a:effectLst/>
                      </a:rPr>
                      <a:t>F</a:t>
                    </a:r>
                    <a:r>
                      <a:rPr lang="en-US" sz="1400" b="0" i="0" u="none" strike="noStrike" baseline="0" dirty="0" smtClean="0">
                        <a:effectLst/>
                      </a:rPr>
                      <a:t>(1, 12) = 6.726, </a:t>
                    </a:r>
                    <a:r>
                      <a:rPr lang="en-US" sz="1400" b="0" i="1" u="none" strike="noStrike" baseline="0" dirty="0" smtClean="0">
                        <a:effectLst/>
                      </a:rPr>
                      <a:t>p</a:t>
                    </a:r>
                    <a:r>
                      <a:rPr lang="en-US" sz="1400" b="0" i="0" u="none" strike="noStrike" baseline="0" dirty="0" smtClean="0">
                        <a:effectLst/>
                      </a:rPr>
                      <a:t> = .025 </a:t>
                    </a:r>
                    <a:r>
                      <a:rPr lang="en-US" baseline="0" dirty="0"/>
                      <a:t>
R² = </a:t>
                    </a:r>
                    <a:r>
                      <a:rPr lang="en-US" baseline="0" dirty="0" smtClean="0"/>
                      <a:t>0.38</a:t>
                    </a:r>
                    <a:endParaRPr lang="en-US" dirty="0"/>
                  </a:p>
                </c:rich>
              </c:tx>
              <c:numFmt formatCode="#,##0.00" sourceLinked="0"/>
            </c:trendlineLbl>
          </c:trendline>
          <c:xVal>
            <c:numRef>
              <c:f>Sheet4!$E$5:$E$17</c:f>
              <c:numCache>
                <c:formatCode>0.0</c:formatCode>
                <c:ptCount val="13"/>
                <c:pt idx="0" formatCode="General">
                  <c:v>18.3</c:v>
                </c:pt>
                <c:pt idx="1">
                  <c:v>24.7</c:v>
                </c:pt>
                <c:pt idx="2">
                  <c:v>27</c:v>
                </c:pt>
                <c:pt idx="3">
                  <c:v>28.5</c:v>
                </c:pt>
                <c:pt idx="4">
                  <c:v>32.700000000000003</c:v>
                </c:pt>
                <c:pt idx="5">
                  <c:v>31</c:v>
                </c:pt>
                <c:pt idx="6">
                  <c:v>42</c:v>
                </c:pt>
                <c:pt idx="7">
                  <c:v>42</c:v>
                </c:pt>
                <c:pt idx="8">
                  <c:v>43.5</c:v>
                </c:pt>
                <c:pt idx="9">
                  <c:v>52</c:v>
                </c:pt>
                <c:pt idx="10">
                  <c:v>62.7</c:v>
                </c:pt>
                <c:pt idx="11">
                  <c:v>65</c:v>
                </c:pt>
                <c:pt idx="12">
                  <c:v>87</c:v>
                </c:pt>
              </c:numCache>
            </c:numRef>
          </c:xVal>
          <c:yVal>
            <c:numRef>
              <c:f>Sheet4!$G$5:$G$17</c:f>
              <c:numCache>
                <c:formatCode>0.00</c:formatCode>
                <c:ptCount val="13"/>
                <c:pt idx="0">
                  <c:v>18.428110410851101</c:v>
                </c:pt>
                <c:pt idx="1">
                  <c:v>29.237850224288511</c:v>
                </c:pt>
                <c:pt idx="2">
                  <c:v>35.675237750688403</c:v>
                </c:pt>
                <c:pt idx="3">
                  <c:v>41.824099185941243</c:v>
                </c:pt>
                <c:pt idx="4">
                  <c:v>23.672588985088989</c:v>
                </c:pt>
                <c:pt idx="5">
                  <c:v>50.709418127748428</c:v>
                </c:pt>
                <c:pt idx="6">
                  <c:v>24.397682339477569</c:v>
                </c:pt>
                <c:pt idx="8">
                  <c:v>38.512715414844259</c:v>
                </c:pt>
                <c:pt idx="9">
                  <c:v>49.958839200068923</c:v>
                </c:pt>
                <c:pt idx="10">
                  <c:v>55.231428429957838</c:v>
                </c:pt>
                <c:pt idx="11">
                  <c:v>50.693306693306702</c:v>
                </c:pt>
                <c:pt idx="12">
                  <c:v>52.326860006112412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56800"/>
        <c:axId val="78957376"/>
      </c:scatterChart>
      <c:valAx>
        <c:axId val="789568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aseline="0"/>
                </a:pPr>
                <a:r>
                  <a:rPr lang="en-US" sz="1600" baseline="0"/>
                  <a:t>RTOP Score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57376"/>
        <c:crosses val="autoZero"/>
        <c:crossBetween val="midCat"/>
      </c:valAx>
      <c:valAx>
        <c:axId val="78957376"/>
        <c:scaling>
          <c:orientation val="minMax"/>
          <c:max val="7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aseline="0"/>
                </a:pPr>
                <a:r>
                  <a:rPr lang="en-US" sz="1600" baseline="0"/>
                  <a:t>Percent Learning Gain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56800"/>
        <c:crosses val="autoZero"/>
        <c:crossBetween val="midCat"/>
      </c:valAx>
    </c:plotArea>
    <c:plotVisOnly val="1"/>
    <c:dispBlanksAs val="gap"/>
    <c:showDLblsOverMax val="0"/>
  </c:chart>
  <c:spPr>
    <a:solidFill>
      <a:srgbClr val="FFFF99"/>
    </a:solidFill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850237263388399"/>
          <c:y val="4.3224596925384301E-2"/>
          <c:w val="0.81106725069962304"/>
          <c:h val="0.76274623566791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70C0"/>
              </a:solidFill>
            </c:spPr>
          </c:marker>
          <c:trendline>
            <c:spPr>
              <a:ln w="19050"/>
            </c:spPr>
            <c:trendlineType val="linear"/>
            <c:dispRSqr val="1"/>
            <c:dispEq val="1"/>
            <c:trendlineLbl>
              <c:layout>
                <c:manualLayout>
                  <c:x val="7.8429861711118307E-2"/>
                  <c:y val="0.32274339612501002"/>
                </c:manualLayout>
              </c:layout>
              <c:tx>
                <c:rich>
                  <a:bodyPr/>
                  <a:lstStyle/>
                  <a:p>
                    <a:pPr>
                      <a:defRPr sz="1400"/>
                    </a:pPr>
                    <a:r>
                      <a:rPr lang="en-US" sz="1400" b="0" i="1" u="none" strike="noStrike" baseline="0" dirty="0" smtClean="0">
                        <a:effectLst/>
                      </a:rPr>
                      <a:t>F</a:t>
                    </a:r>
                    <a:r>
                      <a:rPr lang="en-US" sz="1400" b="0" i="0" u="none" strike="noStrike" baseline="0" dirty="0" smtClean="0">
                        <a:effectLst/>
                      </a:rPr>
                      <a:t>(1, 12) = 6.726, </a:t>
                    </a:r>
                    <a:r>
                      <a:rPr lang="en-US" sz="1400" b="0" i="1" u="none" strike="noStrike" baseline="0" dirty="0" smtClean="0">
                        <a:effectLst/>
                      </a:rPr>
                      <a:t>p</a:t>
                    </a:r>
                    <a:r>
                      <a:rPr lang="en-US" sz="1400" b="0" i="0" u="none" strike="noStrike" baseline="0" dirty="0" smtClean="0">
                        <a:effectLst/>
                      </a:rPr>
                      <a:t> = .025 </a:t>
                    </a:r>
                    <a:r>
                      <a:rPr lang="en-US" baseline="0" dirty="0"/>
                      <a:t>
R² = </a:t>
                    </a:r>
                    <a:r>
                      <a:rPr lang="en-US" baseline="0" dirty="0" smtClean="0"/>
                      <a:t>0.38</a:t>
                    </a:r>
                    <a:endParaRPr lang="en-US" dirty="0"/>
                  </a:p>
                </c:rich>
              </c:tx>
              <c:numFmt formatCode="#,##0.00" sourceLinked="0"/>
            </c:trendlineLbl>
          </c:trendline>
          <c:xVal>
            <c:numRef>
              <c:f>Sheet4!$E$5:$E$17</c:f>
              <c:numCache>
                <c:formatCode>0.0</c:formatCode>
                <c:ptCount val="13"/>
                <c:pt idx="0" formatCode="General">
                  <c:v>18.3</c:v>
                </c:pt>
                <c:pt idx="1">
                  <c:v>24.7</c:v>
                </c:pt>
                <c:pt idx="2">
                  <c:v>27</c:v>
                </c:pt>
                <c:pt idx="3">
                  <c:v>28.5</c:v>
                </c:pt>
                <c:pt idx="4">
                  <c:v>32.700000000000003</c:v>
                </c:pt>
                <c:pt idx="5">
                  <c:v>31</c:v>
                </c:pt>
                <c:pt idx="6">
                  <c:v>42</c:v>
                </c:pt>
                <c:pt idx="7">
                  <c:v>42</c:v>
                </c:pt>
                <c:pt idx="8">
                  <c:v>43.5</c:v>
                </c:pt>
                <c:pt idx="9">
                  <c:v>52</c:v>
                </c:pt>
                <c:pt idx="10">
                  <c:v>62.7</c:v>
                </c:pt>
                <c:pt idx="11">
                  <c:v>65</c:v>
                </c:pt>
                <c:pt idx="12">
                  <c:v>87</c:v>
                </c:pt>
              </c:numCache>
            </c:numRef>
          </c:xVal>
          <c:yVal>
            <c:numRef>
              <c:f>Sheet4!$G$5:$G$17</c:f>
              <c:numCache>
                <c:formatCode>0.00</c:formatCode>
                <c:ptCount val="13"/>
                <c:pt idx="0">
                  <c:v>18.428110410851101</c:v>
                </c:pt>
                <c:pt idx="1">
                  <c:v>29.237850224288511</c:v>
                </c:pt>
                <c:pt idx="2">
                  <c:v>35.675237750688403</c:v>
                </c:pt>
                <c:pt idx="3">
                  <c:v>41.824099185941243</c:v>
                </c:pt>
                <c:pt idx="4">
                  <c:v>23.672588985088989</c:v>
                </c:pt>
                <c:pt idx="5">
                  <c:v>50.709418127748428</c:v>
                </c:pt>
                <c:pt idx="6">
                  <c:v>24.397682339477569</c:v>
                </c:pt>
                <c:pt idx="8">
                  <c:v>38.512715414844259</c:v>
                </c:pt>
                <c:pt idx="9">
                  <c:v>49.958839200068923</c:v>
                </c:pt>
                <c:pt idx="10">
                  <c:v>55.231428429957838</c:v>
                </c:pt>
                <c:pt idx="11">
                  <c:v>50.693306693306702</c:v>
                </c:pt>
                <c:pt idx="12">
                  <c:v>52.326860006112412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59680"/>
        <c:axId val="78960256"/>
      </c:scatterChart>
      <c:valAx>
        <c:axId val="789596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aseline="0"/>
                </a:pPr>
                <a:r>
                  <a:rPr lang="en-US" sz="1600" baseline="0"/>
                  <a:t>RTOP Score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60256"/>
        <c:crosses val="autoZero"/>
        <c:crossBetween val="midCat"/>
      </c:valAx>
      <c:valAx>
        <c:axId val="78960256"/>
        <c:scaling>
          <c:orientation val="minMax"/>
          <c:max val="7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aseline="0"/>
                </a:pPr>
                <a:r>
                  <a:rPr lang="en-US" sz="1600" baseline="0"/>
                  <a:t>Percent Learning Gain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8959680"/>
        <c:crosses val="autoZero"/>
        <c:crossBetween val="midCat"/>
      </c:valAx>
    </c:plotArea>
    <c:plotVisOnly val="1"/>
    <c:dispBlanksAs val="gap"/>
    <c:showDLblsOverMax val="0"/>
  </c:chart>
  <c:spPr>
    <a:solidFill>
      <a:srgbClr val="FFFF99"/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Average RTOP Scores by Category</a:t>
            </a:r>
          </a:p>
        </c:rich>
      </c:tx>
      <c:layout>
        <c:manualLayout>
          <c:xMode val="edge"/>
          <c:yMode val="edge"/>
          <c:x val="0.15438352393285304"/>
          <c:y val="4.005391471869952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'Re-typed data'!$V$6</c:f>
              <c:strCache>
                <c:ptCount val="1"/>
                <c:pt idx="0">
                  <c:v>Geology labs</c:v>
                </c:pt>
              </c:strCache>
            </c:strRef>
          </c:tx>
          <c:invertIfNegative val="0"/>
          <c:cat>
            <c:strRef>
              <c:f>'Re-typed data'!$W$5:$AA$5</c:f>
              <c:strCache>
                <c:ptCount val="5"/>
                <c:pt idx="0">
                  <c:v>Lesson Design &amp; Imp.</c:v>
                </c:pt>
                <c:pt idx="1">
                  <c:v>Propositional Knowledge</c:v>
                </c:pt>
                <c:pt idx="2">
                  <c:v>Procedural Knowledge</c:v>
                </c:pt>
                <c:pt idx="3">
                  <c:v>Communicative Interactions</c:v>
                </c:pt>
                <c:pt idx="4">
                  <c:v>Stud./Teacher Relationships</c:v>
                </c:pt>
              </c:strCache>
            </c:strRef>
          </c:cat>
          <c:val>
            <c:numRef>
              <c:f>'Re-typed data'!$W$6:$AA$6</c:f>
              <c:numCache>
                <c:formatCode>General</c:formatCode>
                <c:ptCount val="5"/>
                <c:pt idx="0">
                  <c:v>14.645833333333334</c:v>
                </c:pt>
                <c:pt idx="1">
                  <c:v>15.604166666666666</c:v>
                </c:pt>
                <c:pt idx="2">
                  <c:v>13.291666666666666</c:v>
                </c:pt>
                <c:pt idx="3">
                  <c:v>14.104166666666666</c:v>
                </c:pt>
                <c:pt idx="4">
                  <c:v>13.958333333333334</c:v>
                </c:pt>
              </c:numCache>
            </c:numRef>
          </c:val>
        </c:ser>
        <c:ser>
          <c:idx val="1"/>
          <c:order val="1"/>
          <c:tx>
            <c:strRef>
              <c:f>'Re-typed data'!$V$7</c:f>
              <c:strCache>
                <c:ptCount val="1"/>
                <c:pt idx="0">
                  <c:v>Non-geology labs</c:v>
                </c:pt>
              </c:strCache>
            </c:strRef>
          </c:tx>
          <c:invertIfNegative val="0"/>
          <c:cat>
            <c:strRef>
              <c:f>'Re-typed data'!$W$5:$AA$5</c:f>
              <c:strCache>
                <c:ptCount val="5"/>
                <c:pt idx="0">
                  <c:v>Lesson Design &amp; Imp.</c:v>
                </c:pt>
                <c:pt idx="1">
                  <c:v>Propositional Knowledge</c:v>
                </c:pt>
                <c:pt idx="2">
                  <c:v>Procedural Knowledge</c:v>
                </c:pt>
                <c:pt idx="3">
                  <c:v>Communicative Interactions</c:v>
                </c:pt>
                <c:pt idx="4">
                  <c:v>Stud./Teacher Relationships</c:v>
                </c:pt>
              </c:strCache>
            </c:strRef>
          </c:cat>
          <c:val>
            <c:numRef>
              <c:f>'Re-typed data'!$W$7:$AA$7</c:f>
              <c:numCache>
                <c:formatCode>General</c:formatCode>
                <c:ptCount val="5"/>
                <c:pt idx="0">
                  <c:v>9.6666666666666661</c:v>
                </c:pt>
                <c:pt idx="1">
                  <c:v>14</c:v>
                </c:pt>
                <c:pt idx="2">
                  <c:v>5.666666666666667</c:v>
                </c:pt>
                <c:pt idx="3">
                  <c:v>7.166666666666667</c:v>
                </c:pt>
                <c:pt idx="4">
                  <c:v>8.5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6"/>
        <c:axId val="106926080"/>
        <c:axId val="69246976"/>
      </c:barChart>
      <c:catAx>
        <c:axId val="10692608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69246976"/>
        <c:crosses val="autoZero"/>
        <c:auto val="1"/>
        <c:lblAlgn val="ctr"/>
        <c:lblOffset val="100"/>
        <c:noMultiLvlLbl val="0"/>
      </c:catAx>
      <c:valAx>
        <c:axId val="6924697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1069260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9064860431060945"/>
          <c:y val="0.92549129451178447"/>
          <c:w val="0.64107093433441198"/>
          <c:h val="6.4348854590388291E-2"/>
        </c:manualLayout>
      </c:layout>
      <c:overlay val="0"/>
      <c:txPr>
        <a:bodyPr/>
        <a:lstStyle/>
        <a:p>
          <a:pPr>
            <a:defRPr sz="1600">
              <a:solidFill>
                <a:srgbClr val="00206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b="0"/>
            </a:pPr>
            <a:r>
              <a:rPr lang="en-US" b="0"/>
              <a:t>Actual Score vs. Predicted Score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'mcc1a-f2011.sdf'!$P$1</c:f>
              <c:strCache>
                <c:ptCount val="1"/>
                <c:pt idx="0">
                  <c:v>Predicted</c:v>
                </c:pt>
              </c:strCache>
            </c:strRef>
          </c:tx>
          <c:spPr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diamond"/>
            <c:size val="9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xVal>
            <c:numRef>
              <c:f>'mcc1a-f2011.sdf'!$O$2:$O$83</c:f>
              <c:numCache>
                <c:formatCode>0.0</c:formatCode>
                <c:ptCount val="82"/>
                <c:pt idx="0">
                  <c:v>79.020833333333343</c:v>
                </c:pt>
                <c:pt idx="1">
                  <c:v>100</c:v>
                </c:pt>
                <c:pt idx="2">
                  <c:v>81.677083333333343</c:v>
                </c:pt>
                <c:pt idx="3">
                  <c:v>78.0625</c:v>
                </c:pt>
                <c:pt idx="4">
                  <c:v>70.708333333333343</c:v>
                </c:pt>
                <c:pt idx="5">
                  <c:v>94.179999999999993</c:v>
                </c:pt>
                <c:pt idx="6">
                  <c:v>86.375</c:v>
                </c:pt>
                <c:pt idx="7">
                  <c:v>70.364583333333343</c:v>
                </c:pt>
                <c:pt idx="8">
                  <c:v>99.25</c:v>
                </c:pt>
                <c:pt idx="9">
                  <c:v>78.570000000000007</c:v>
                </c:pt>
                <c:pt idx="10">
                  <c:v>89.375</c:v>
                </c:pt>
                <c:pt idx="11">
                  <c:v>74.385416666666671</c:v>
                </c:pt>
                <c:pt idx="12">
                  <c:v>65.9375</c:v>
                </c:pt>
                <c:pt idx="13">
                  <c:v>97.75</c:v>
                </c:pt>
                <c:pt idx="14">
                  <c:v>77.820000000000007</c:v>
                </c:pt>
                <c:pt idx="15">
                  <c:v>66.6875</c:v>
                </c:pt>
                <c:pt idx="16">
                  <c:v>77.070000000000007</c:v>
                </c:pt>
                <c:pt idx="17">
                  <c:v>87.695000000000007</c:v>
                </c:pt>
                <c:pt idx="18">
                  <c:v>58.645833333333343</c:v>
                </c:pt>
                <c:pt idx="19">
                  <c:v>62.322916666666671</c:v>
                </c:pt>
                <c:pt idx="20">
                  <c:v>57.28125</c:v>
                </c:pt>
                <c:pt idx="21">
                  <c:v>75.270833333333343</c:v>
                </c:pt>
                <c:pt idx="22">
                  <c:v>74.820000000000007</c:v>
                </c:pt>
                <c:pt idx="23">
                  <c:v>64.03125</c:v>
                </c:pt>
                <c:pt idx="24">
                  <c:v>73.5</c:v>
                </c:pt>
                <c:pt idx="25">
                  <c:v>87.125</c:v>
                </c:pt>
                <c:pt idx="26">
                  <c:v>72</c:v>
                </c:pt>
                <c:pt idx="27">
                  <c:v>87.875</c:v>
                </c:pt>
                <c:pt idx="28">
                  <c:v>82.804999999999993</c:v>
                </c:pt>
                <c:pt idx="29">
                  <c:v>85.354166666666671</c:v>
                </c:pt>
                <c:pt idx="30">
                  <c:v>84.875</c:v>
                </c:pt>
                <c:pt idx="31">
                  <c:v>65.59375</c:v>
                </c:pt>
                <c:pt idx="32">
                  <c:v>94.179999999999993</c:v>
                </c:pt>
                <c:pt idx="33">
                  <c:v>71.458333333333343</c:v>
                </c:pt>
                <c:pt idx="34">
                  <c:v>83.375</c:v>
                </c:pt>
                <c:pt idx="35">
                  <c:v>65.395833333333343</c:v>
                </c:pt>
                <c:pt idx="36">
                  <c:v>86.510416666666671</c:v>
                </c:pt>
                <c:pt idx="37">
                  <c:v>78</c:v>
                </c:pt>
                <c:pt idx="38">
                  <c:v>99.25</c:v>
                </c:pt>
                <c:pt idx="39">
                  <c:v>93.429999999999993</c:v>
                </c:pt>
                <c:pt idx="40">
                  <c:v>89.945000000000007</c:v>
                </c:pt>
                <c:pt idx="41">
                  <c:v>90.429999999999993</c:v>
                </c:pt>
                <c:pt idx="42">
                  <c:v>92.195000000000007</c:v>
                </c:pt>
                <c:pt idx="43">
                  <c:v>96.429999999999993</c:v>
                </c:pt>
                <c:pt idx="44">
                  <c:v>82.625</c:v>
                </c:pt>
                <c:pt idx="45">
                  <c:v>55.71875</c:v>
                </c:pt>
                <c:pt idx="46">
                  <c:v>67.84375</c:v>
                </c:pt>
                <c:pt idx="47">
                  <c:v>45.90625</c:v>
                </c:pt>
                <c:pt idx="48">
                  <c:v>92.166666666666671</c:v>
                </c:pt>
                <c:pt idx="49">
                  <c:v>76.635416666666671</c:v>
                </c:pt>
                <c:pt idx="50">
                  <c:v>87.125</c:v>
                </c:pt>
                <c:pt idx="51">
                  <c:v>68.864583333333343</c:v>
                </c:pt>
                <c:pt idx="52">
                  <c:v>50.270833333333343</c:v>
                </c:pt>
                <c:pt idx="53">
                  <c:v>91.179999999999993</c:v>
                </c:pt>
                <c:pt idx="54">
                  <c:v>74.583333333333343</c:v>
                </c:pt>
                <c:pt idx="55">
                  <c:v>74.25</c:v>
                </c:pt>
                <c:pt idx="56">
                  <c:v>71.25</c:v>
                </c:pt>
                <c:pt idx="57">
                  <c:v>88.010416666666671</c:v>
                </c:pt>
                <c:pt idx="58">
                  <c:v>87.125</c:v>
                </c:pt>
                <c:pt idx="59">
                  <c:v>77.070000000000007</c:v>
                </c:pt>
                <c:pt idx="60">
                  <c:v>79.427083333333343</c:v>
                </c:pt>
                <c:pt idx="61">
                  <c:v>96.429999999999993</c:v>
                </c:pt>
                <c:pt idx="62">
                  <c:v>87.875</c:v>
                </c:pt>
                <c:pt idx="63">
                  <c:v>70.166666666666671</c:v>
                </c:pt>
                <c:pt idx="64">
                  <c:v>71.429999999999993</c:v>
                </c:pt>
                <c:pt idx="65">
                  <c:v>85.354166666666671</c:v>
                </c:pt>
                <c:pt idx="66">
                  <c:v>89.375</c:v>
                </c:pt>
                <c:pt idx="67">
                  <c:v>53.8125</c:v>
                </c:pt>
                <c:pt idx="68">
                  <c:v>87.875</c:v>
                </c:pt>
                <c:pt idx="69">
                  <c:v>78</c:v>
                </c:pt>
                <c:pt idx="70">
                  <c:v>60.21875</c:v>
                </c:pt>
                <c:pt idx="71">
                  <c:v>73.770833333333343</c:v>
                </c:pt>
                <c:pt idx="72">
                  <c:v>81.333333333333343</c:v>
                </c:pt>
                <c:pt idx="73">
                  <c:v>90.666666666666671</c:v>
                </c:pt>
                <c:pt idx="74">
                  <c:v>73.770833333333343</c:v>
                </c:pt>
                <c:pt idx="75">
                  <c:v>75.135416666666671</c:v>
                </c:pt>
                <c:pt idx="76">
                  <c:v>82.320000000000007</c:v>
                </c:pt>
                <c:pt idx="77">
                  <c:v>57.489583333333336</c:v>
                </c:pt>
                <c:pt idx="78">
                  <c:v>91.445000000000007</c:v>
                </c:pt>
                <c:pt idx="79">
                  <c:v>91.416666666666671</c:v>
                </c:pt>
                <c:pt idx="80">
                  <c:v>84.604166666666671</c:v>
                </c:pt>
                <c:pt idx="81">
                  <c:v>79.054999999999993</c:v>
                </c:pt>
              </c:numCache>
            </c:numRef>
          </c:xVal>
          <c:yVal>
            <c:numRef>
              <c:f>'mcc1a-f2011.sdf'!$P$2:$P$83</c:f>
              <c:numCache>
                <c:formatCode>General</c:formatCode>
                <c:ptCount val="82"/>
                <c:pt idx="0">
                  <c:v>86</c:v>
                </c:pt>
                <c:pt idx="1">
                  <c:v>95</c:v>
                </c:pt>
                <c:pt idx="2">
                  <c:v>85</c:v>
                </c:pt>
                <c:pt idx="4">
                  <c:v>85</c:v>
                </c:pt>
                <c:pt idx="5">
                  <c:v>95</c:v>
                </c:pt>
                <c:pt idx="6">
                  <c:v>80</c:v>
                </c:pt>
                <c:pt idx="7">
                  <c:v>89</c:v>
                </c:pt>
                <c:pt idx="8">
                  <c:v>93</c:v>
                </c:pt>
                <c:pt idx="9">
                  <c:v>88</c:v>
                </c:pt>
                <c:pt idx="10">
                  <c:v>91</c:v>
                </c:pt>
                <c:pt idx="11">
                  <c:v>90</c:v>
                </c:pt>
                <c:pt idx="12">
                  <c:v>65</c:v>
                </c:pt>
                <c:pt idx="13">
                  <c:v>85</c:v>
                </c:pt>
                <c:pt idx="14">
                  <c:v>75</c:v>
                </c:pt>
                <c:pt idx="15">
                  <c:v>80</c:v>
                </c:pt>
                <c:pt idx="16">
                  <c:v>85</c:v>
                </c:pt>
                <c:pt idx="17">
                  <c:v>75</c:v>
                </c:pt>
                <c:pt idx="18">
                  <c:v>70</c:v>
                </c:pt>
                <c:pt idx="19">
                  <c:v>75</c:v>
                </c:pt>
                <c:pt idx="20">
                  <c:v>60</c:v>
                </c:pt>
                <c:pt idx="21">
                  <c:v>80</c:v>
                </c:pt>
                <c:pt idx="22">
                  <c:v>80</c:v>
                </c:pt>
                <c:pt idx="23">
                  <c:v>80</c:v>
                </c:pt>
                <c:pt idx="24">
                  <c:v>85</c:v>
                </c:pt>
                <c:pt idx="25">
                  <c:v>75</c:v>
                </c:pt>
                <c:pt idx="26">
                  <c:v>75</c:v>
                </c:pt>
                <c:pt idx="27">
                  <c:v>80</c:v>
                </c:pt>
                <c:pt idx="28">
                  <c:v>100</c:v>
                </c:pt>
                <c:pt idx="29">
                  <c:v>90</c:v>
                </c:pt>
                <c:pt idx="30">
                  <c:v>85</c:v>
                </c:pt>
                <c:pt idx="31">
                  <c:v>80</c:v>
                </c:pt>
                <c:pt idx="32">
                  <c:v>90</c:v>
                </c:pt>
                <c:pt idx="34">
                  <c:v>79</c:v>
                </c:pt>
                <c:pt idx="35">
                  <c:v>87</c:v>
                </c:pt>
                <c:pt idx="36">
                  <c:v>90</c:v>
                </c:pt>
                <c:pt idx="37">
                  <c:v>90</c:v>
                </c:pt>
                <c:pt idx="38">
                  <c:v>90</c:v>
                </c:pt>
                <c:pt idx="39">
                  <c:v>97.5</c:v>
                </c:pt>
                <c:pt idx="40">
                  <c:v>80</c:v>
                </c:pt>
                <c:pt idx="41">
                  <c:v>88</c:v>
                </c:pt>
                <c:pt idx="43">
                  <c:v>77.5</c:v>
                </c:pt>
                <c:pt idx="44">
                  <c:v>95</c:v>
                </c:pt>
                <c:pt idx="45">
                  <c:v>85</c:v>
                </c:pt>
                <c:pt idx="46">
                  <c:v>81</c:v>
                </c:pt>
                <c:pt idx="47">
                  <c:v>87</c:v>
                </c:pt>
                <c:pt idx="48">
                  <c:v>80</c:v>
                </c:pt>
                <c:pt idx="49">
                  <c:v>85</c:v>
                </c:pt>
                <c:pt idx="50">
                  <c:v>90</c:v>
                </c:pt>
                <c:pt idx="51">
                  <c:v>85</c:v>
                </c:pt>
                <c:pt idx="52">
                  <c:v>70</c:v>
                </c:pt>
                <c:pt idx="53">
                  <c:v>93</c:v>
                </c:pt>
                <c:pt idx="54">
                  <c:v>80</c:v>
                </c:pt>
                <c:pt idx="55">
                  <c:v>86</c:v>
                </c:pt>
                <c:pt idx="56">
                  <c:v>80</c:v>
                </c:pt>
                <c:pt idx="57">
                  <c:v>90</c:v>
                </c:pt>
                <c:pt idx="58">
                  <c:v>80</c:v>
                </c:pt>
                <c:pt idx="59">
                  <c:v>80</c:v>
                </c:pt>
                <c:pt idx="60">
                  <c:v>80</c:v>
                </c:pt>
                <c:pt idx="61">
                  <c:v>93</c:v>
                </c:pt>
                <c:pt idx="62">
                  <c:v>85</c:v>
                </c:pt>
                <c:pt idx="63">
                  <c:v>88</c:v>
                </c:pt>
                <c:pt idx="64">
                  <c:v>80</c:v>
                </c:pt>
                <c:pt idx="65">
                  <c:v>88</c:v>
                </c:pt>
                <c:pt idx="66">
                  <c:v>85</c:v>
                </c:pt>
                <c:pt idx="67">
                  <c:v>75</c:v>
                </c:pt>
                <c:pt idx="68">
                  <c:v>97</c:v>
                </c:pt>
                <c:pt idx="69">
                  <c:v>90</c:v>
                </c:pt>
                <c:pt idx="70">
                  <c:v>85</c:v>
                </c:pt>
                <c:pt idx="71">
                  <c:v>85</c:v>
                </c:pt>
                <c:pt idx="72">
                  <c:v>87.5</c:v>
                </c:pt>
                <c:pt idx="73">
                  <c:v>88</c:v>
                </c:pt>
                <c:pt idx="74">
                  <c:v>80</c:v>
                </c:pt>
                <c:pt idx="75">
                  <c:v>87</c:v>
                </c:pt>
                <c:pt idx="76">
                  <c:v>86</c:v>
                </c:pt>
                <c:pt idx="77">
                  <c:v>60</c:v>
                </c:pt>
                <c:pt idx="78">
                  <c:v>85</c:v>
                </c:pt>
                <c:pt idx="79">
                  <c:v>75</c:v>
                </c:pt>
                <c:pt idx="80">
                  <c:v>90</c:v>
                </c:pt>
                <c:pt idx="81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250432"/>
        <c:axId val="69251008"/>
      </c:scatterChart>
      <c:valAx>
        <c:axId val="69250432"/>
        <c:scaling>
          <c:orientation val="minMax"/>
          <c:max val="100"/>
          <c:min val="40"/>
        </c:scaling>
        <c:delete val="0"/>
        <c:axPos val="b"/>
        <c:numFmt formatCode="0" sourceLinked="0"/>
        <c:majorTickMark val="out"/>
        <c:minorTickMark val="none"/>
        <c:tickLblPos val="nextTo"/>
        <c:spPr>
          <a:noFill/>
        </c:spPr>
        <c:crossAx val="69251008"/>
        <c:crosses val="autoZero"/>
        <c:crossBetween val="midCat"/>
        <c:majorUnit val="10"/>
      </c:valAx>
      <c:valAx>
        <c:axId val="69251008"/>
        <c:scaling>
          <c:orientation val="minMax"/>
          <c:max val="100"/>
          <c:min val="4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9250432"/>
        <c:crosses val="autoZero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b="0"/>
            </a:pPr>
            <a:r>
              <a:rPr lang="en-US" b="0"/>
              <a:t>Actual Score vs. Predicted Score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'mcc1a-f2011.sdf'!$P$1</c:f>
              <c:strCache>
                <c:ptCount val="1"/>
                <c:pt idx="0">
                  <c:v>Predicted</c:v>
                </c:pt>
              </c:strCache>
            </c:strRef>
          </c:tx>
          <c:spPr>
            <a:ln w="285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diamond"/>
            <c:size val="9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xVal>
            <c:numRef>
              <c:f>'mcc1a-f2011.sdf'!$O$2:$O$83</c:f>
              <c:numCache>
                <c:formatCode>0.0</c:formatCode>
                <c:ptCount val="82"/>
                <c:pt idx="0">
                  <c:v>79.020833333333343</c:v>
                </c:pt>
                <c:pt idx="1">
                  <c:v>100</c:v>
                </c:pt>
                <c:pt idx="2">
                  <c:v>81.677083333333343</c:v>
                </c:pt>
                <c:pt idx="3">
                  <c:v>78.0625</c:v>
                </c:pt>
                <c:pt idx="4">
                  <c:v>70.708333333333343</c:v>
                </c:pt>
                <c:pt idx="5">
                  <c:v>94.179999999999993</c:v>
                </c:pt>
                <c:pt idx="6">
                  <c:v>86.375</c:v>
                </c:pt>
                <c:pt idx="7">
                  <c:v>70.364583333333343</c:v>
                </c:pt>
                <c:pt idx="8">
                  <c:v>99.25</c:v>
                </c:pt>
                <c:pt idx="9">
                  <c:v>78.570000000000007</c:v>
                </c:pt>
                <c:pt idx="10">
                  <c:v>89.375</c:v>
                </c:pt>
                <c:pt idx="11">
                  <c:v>74.385416666666671</c:v>
                </c:pt>
                <c:pt idx="12">
                  <c:v>65.9375</c:v>
                </c:pt>
                <c:pt idx="13">
                  <c:v>97.75</c:v>
                </c:pt>
                <c:pt idx="14">
                  <c:v>77.820000000000007</c:v>
                </c:pt>
                <c:pt idx="15">
                  <c:v>66.6875</c:v>
                </c:pt>
                <c:pt idx="16">
                  <c:v>77.070000000000007</c:v>
                </c:pt>
                <c:pt idx="17">
                  <c:v>87.695000000000007</c:v>
                </c:pt>
                <c:pt idx="18">
                  <c:v>58.645833333333343</c:v>
                </c:pt>
                <c:pt idx="19">
                  <c:v>62.322916666666671</c:v>
                </c:pt>
                <c:pt idx="20">
                  <c:v>57.28125</c:v>
                </c:pt>
                <c:pt idx="21">
                  <c:v>75.270833333333343</c:v>
                </c:pt>
                <c:pt idx="22">
                  <c:v>74.820000000000007</c:v>
                </c:pt>
                <c:pt idx="23">
                  <c:v>64.03125</c:v>
                </c:pt>
                <c:pt idx="24">
                  <c:v>73.5</c:v>
                </c:pt>
                <c:pt idx="25">
                  <c:v>87.125</c:v>
                </c:pt>
                <c:pt idx="26">
                  <c:v>72</c:v>
                </c:pt>
                <c:pt idx="27">
                  <c:v>87.875</c:v>
                </c:pt>
                <c:pt idx="28">
                  <c:v>82.804999999999993</c:v>
                </c:pt>
                <c:pt idx="29">
                  <c:v>85.354166666666671</c:v>
                </c:pt>
                <c:pt idx="30">
                  <c:v>84.875</c:v>
                </c:pt>
                <c:pt idx="31">
                  <c:v>65.59375</c:v>
                </c:pt>
                <c:pt idx="32">
                  <c:v>94.179999999999993</c:v>
                </c:pt>
                <c:pt idx="33">
                  <c:v>71.458333333333343</c:v>
                </c:pt>
                <c:pt idx="34">
                  <c:v>83.375</c:v>
                </c:pt>
                <c:pt idx="35">
                  <c:v>65.395833333333343</c:v>
                </c:pt>
                <c:pt idx="36">
                  <c:v>86.510416666666671</c:v>
                </c:pt>
                <c:pt idx="37">
                  <c:v>78</c:v>
                </c:pt>
                <c:pt idx="38">
                  <c:v>99.25</c:v>
                </c:pt>
                <c:pt idx="39">
                  <c:v>93.429999999999993</c:v>
                </c:pt>
                <c:pt idx="40">
                  <c:v>89.945000000000007</c:v>
                </c:pt>
                <c:pt idx="41">
                  <c:v>90.429999999999993</c:v>
                </c:pt>
                <c:pt idx="42">
                  <c:v>92.195000000000007</c:v>
                </c:pt>
                <c:pt idx="43">
                  <c:v>96.429999999999993</c:v>
                </c:pt>
                <c:pt idx="44">
                  <c:v>82.625</c:v>
                </c:pt>
                <c:pt idx="45">
                  <c:v>55.71875</c:v>
                </c:pt>
                <c:pt idx="46">
                  <c:v>67.84375</c:v>
                </c:pt>
                <c:pt idx="47">
                  <c:v>45.90625</c:v>
                </c:pt>
                <c:pt idx="48">
                  <c:v>92.166666666666671</c:v>
                </c:pt>
                <c:pt idx="49">
                  <c:v>76.635416666666671</c:v>
                </c:pt>
                <c:pt idx="50">
                  <c:v>87.125</c:v>
                </c:pt>
                <c:pt idx="51">
                  <c:v>68.864583333333343</c:v>
                </c:pt>
                <c:pt idx="52">
                  <c:v>50.270833333333343</c:v>
                </c:pt>
                <c:pt idx="53">
                  <c:v>91.179999999999993</c:v>
                </c:pt>
                <c:pt idx="54">
                  <c:v>74.583333333333343</c:v>
                </c:pt>
                <c:pt idx="55">
                  <c:v>74.25</c:v>
                </c:pt>
                <c:pt idx="56">
                  <c:v>71.25</c:v>
                </c:pt>
                <c:pt idx="57">
                  <c:v>88.010416666666671</c:v>
                </c:pt>
                <c:pt idx="58">
                  <c:v>87.125</c:v>
                </c:pt>
                <c:pt idx="59">
                  <c:v>77.070000000000007</c:v>
                </c:pt>
                <c:pt idx="60">
                  <c:v>79.427083333333343</c:v>
                </c:pt>
                <c:pt idx="61">
                  <c:v>96.429999999999993</c:v>
                </c:pt>
                <c:pt idx="62">
                  <c:v>87.875</c:v>
                </c:pt>
                <c:pt idx="63">
                  <c:v>70.166666666666671</c:v>
                </c:pt>
                <c:pt idx="64">
                  <c:v>71.429999999999993</c:v>
                </c:pt>
                <c:pt idx="65">
                  <c:v>85.354166666666671</c:v>
                </c:pt>
                <c:pt idx="66">
                  <c:v>89.375</c:v>
                </c:pt>
                <c:pt idx="67">
                  <c:v>53.8125</c:v>
                </c:pt>
                <c:pt idx="68">
                  <c:v>87.875</c:v>
                </c:pt>
                <c:pt idx="69">
                  <c:v>78</c:v>
                </c:pt>
                <c:pt idx="70">
                  <c:v>60.21875</c:v>
                </c:pt>
                <c:pt idx="71">
                  <c:v>73.770833333333343</c:v>
                </c:pt>
                <c:pt idx="72">
                  <c:v>81.333333333333343</c:v>
                </c:pt>
                <c:pt idx="73">
                  <c:v>90.666666666666671</c:v>
                </c:pt>
                <c:pt idx="74">
                  <c:v>73.770833333333343</c:v>
                </c:pt>
                <c:pt idx="75">
                  <c:v>75.135416666666671</c:v>
                </c:pt>
                <c:pt idx="76">
                  <c:v>82.320000000000007</c:v>
                </c:pt>
                <c:pt idx="77">
                  <c:v>57.489583333333336</c:v>
                </c:pt>
                <c:pt idx="78">
                  <c:v>91.445000000000007</c:v>
                </c:pt>
                <c:pt idx="79">
                  <c:v>91.416666666666671</c:v>
                </c:pt>
                <c:pt idx="80">
                  <c:v>84.604166666666671</c:v>
                </c:pt>
                <c:pt idx="81">
                  <c:v>79.054999999999993</c:v>
                </c:pt>
              </c:numCache>
            </c:numRef>
          </c:xVal>
          <c:yVal>
            <c:numRef>
              <c:f>'mcc1a-f2011.sdf'!$P$2:$P$83</c:f>
              <c:numCache>
                <c:formatCode>General</c:formatCode>
                <c:ptCount val="82"/>
                <c:pt idx="0">
                  <c:v>86</c:v>
                </c:pt>
                <c:pt idx="1">
                  <c:v>95</c:v>
                </c:pt>
                <c:pt idx="2">
                  <c:v>85</c:v>
                </c:pt>
                <c:pt idx="4">
                  <c:v>85</c:v>
                </c:pt>
                <c:pt idx="5">
                  <c:v>95</c:v>
                </c:pt>
                <c:pt idx="6">
                  <c:v>80</c:v>
                </c:pt>
                <c:pt idx="7">
                  <c:v>89</c:v>
                </c:pt>
                <c:pt idx="8">
                  <c:v>93</c:v>
                </c:pt>
                <c:pt idx="9">
                  <c:v>88</c:v>
                </c:pt>
                <c:pt idx="10">
                  <c:v>91</c:v>
                </c:pt>
                <c:pt idx="11">
                  <c:v>90</c:v>
                </c:pt>
                <c:pt idx="12">
                  <c:v>65</c:v>
                </c:pt>
                <c:pt idx="13">
                  <c:v>85</c:v>
                </c:pt>
                <c:pt idx="14">
                  <c:v>75</c:v>
                </c:pt>
                <c:pt idx="15">
                  <c:v>80</c:v>
                </c:pt>
                <c:pt idx="16">
                  <c:v>85</c:v>
                </c:pt>
                <c:pt idx="17">
                  <c:v>75</c:v>
                </c:pt>
                <c:pt idx="18">
                  <c:v>70</c:v>
                </c:pt>
                <c:pt idx="19">
                  <c:v>75</c:v>
                </c:pt>
                <c:pt idx="20">
                  <c:v>60</c:v>
                </c:pt>
                <c:pt idx="21">
                  <c:v>80</c:v>
                </c:pt>
                <c:pt idx="22">
                  <c:v>80</c:v>
                </c:pt>
                <c:pt idx="23">
                  <c:v>80</c:v>
                </c:pt>
                <c:pt idx="24">
                  <c:v>85</c:v>
                </c:pt>
                <c:pt idx="25">
                  <c:v>75</c:v>
                </c:pt>
                <c:pt idx="26">
                  <c:v>75</c:v>
                </c:pt>
                <c:pt idx="27">
                  <c:v>80</c:v>
                </c:pt>
                <c:pt idx="28">
                  <c:v>100</c:v>
                </c:pt>
                <c:pt idx="29">
                  <c:v>90</c:v>
                </c:pt>
                <c:pt idx="30">
                  <c:v>85</c:v>
                </c:pt>
                <c:pt idx="31">
                  <c:v>80</c:v>
                </c:pt>
                <c:pt idx="32">
                  <c:v>90</c:v>
                </c:pt>
                <c:pt idx="34">
                  <c:v>79</c:v>
                </c:pt>
                <c:pt idx="35">
                  <c:v>87</c:v>
                </c:pt>
                <c:pt idx="36">
                  <c:v>90</c:v>
                </c:pt>
                <c:pt idx="37">
                  <c:v>90</c:v>
                </c:pt>
                <c:pt idx="38">
                  <c:v>90</c:v>
                </c:pt>
                <c:pt idx="39">
                  <c:v>97.5</c:v>
                </c:pt>
                <c:pt idx="40">
                  <c:v>80</c:v>
                </c:pt>
                <c:pt idx="41">
                  <c:v>88</c:v>
                </c:pt>
                <c:pt idx="43">
                  <c:v>77.5</c:v>
                </c:pt>
                <c:pt idx="44">
                  <c:v>95</c:v>
                </c:pt>
                <c:pt idx="45">
                  <c:v>85</c:v>
                </c:pt>
                <c:pt idx="46">
                  <c:v>81</c:v>
                </c:pt>
                <c:pt idx="47">
                  <c:v>87</c:v>
                </c:pt>
                <c:pt idx="48">
                  <c:v>80</c:v>
                </c:pt>
                <c:pt idx="49">
                  <c:v>85</c:v>
                </c:pt>
                <c:pt idx="50">
                  <c:v>90</c:v>
                </c:pt>
                <c:pt idx="51">
                  <c:v>85</c:v>
                </c:pt>
                <c:pt idx="52">
                  <c:v>70</c:v>
                </c:pt>
                <c:pt idx="53">
                  <c:v>93</c:v>
                </c:pt>
                <c:pt idx="54">
                  <c:v>80</c:v>
                </c:pt>
                <c:pt idx="55">
                  <c:v>86</c:v>
                </c:pt>
                <c:pt idx="56">
                  <c:v>80</c:v>
                </c:pt>
                <c:pt idx="57">
                  <c:v>90</c:v>
                </c:pt>
                <c:pt idx="58">
                  <c:v>80</c:v>
                </c:pt>
                <c:pt idx="59">
                  <c:v>80</c:v>
                </c:pt>
                <c:pt idx="60">
                  <c:v>80</c:v>
                </c:pt>
                <c:pt idx="61">
                  <c:v>93</c:v>
                </c:pt>
                <c:pt idx="62">
                  <c:v>85</c:v>
                </c:pt>
                <c:pt idx="63">
                  <c:v>88</c:v>
                </c:pt>
                <c:pt idx="64">
                  <c:v>80</c:v>
                </c:pt>
                <c:pt idx="65">
                  <c:v>88</c:v>
                </c:pt>
                <c:pt idx="66">
                  <c:v>85</c:v>
                </c:pt>
                <c:pt idx="67">
                  <c:v>75</c:v>
                </c:pt>
                <c:pt idx="68">
                  <c:v>97</c:v>
                </c:pt>
                <c:pt idx="69">
                  <c:v>90</c:v>
                </c:pt>
                <c:pt idx="70">
                  <c:v>85</c:v>
                </c:pt>
                <c:pt idx="71">
                  <c:v>85</c:v>
                </c:pt>
                <c:pt idx="72">
                  <c:v>87.5</c:v>
                </c:pt>
                <c:pt idx="73">
                  <c:v>88</c:v>
                </c:pt>
                <c:pt idx="74">
                  <c:v>80</c:v>
                </c:pt>
                <c:pt idx="75">
                  <c:v>87</c:v>
                </c:pt>
                <c:pt idx="76">
                  <c:v>86</c:v>
                </c:pt>
                <c:pt idx="77">
                  <c:v>60</c:v>
                </c:pt>
                <c:pt idx="78">
                  <c:v>85</c:v>
                </c:pt>
                <c:pt idx="79">
                  <c:v>75</c:v>
                </c:pt>
                <c:pt idx="80">
                  <c:v>90</c:v>
                </c:pt>
                <c:pt idx="81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9253312"/>
        <c:axId val="69253888"/>
      </c:scatterChart>
      <c:valAx>
        <c:axId val="69253312"/>
        <c:scaling>
          <c:orientation val="minMax"/>
          <c:max val="100"/>
          <c:min val="40"/>
        </c:scaling>
        <c:delete val="0"/>
        <c:axPos val="b"/>
        <c:numFmt formatCode="0" sourceLinked="0"/>
        <c:majorTickMark val="out"/>
        <c:minorTickMark val="none"/>
        <c:tickLblPos val="nextTo"/>
        <c:spPr>
          <a:noFill/>
        </c:spPr>
        <c:crossAx val="69253888"/>
        <c:crosses val="autoZero"/>
        <c:crossBetween val="midCat"/>
        <c:majorUnit val="10"/>
      </c:valAx>
      <c:valAx>
        <c:axId val="69253888"/>
        <c:scaling>
          <c:orientation val="minMax"/>
          <c:max val="100"/>
          <c:min val="4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9253312"/>
        <c:crosses val="autoZero"/>
        <c:crossBetween val="midCat"/>
        <c:majorUnit val="10"/>
      </c:valAx>
      <c:spPr>
        <a:noFill/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54622030418246E-2"/>
          <c:y val="0.15737099643730881"/>
          <c:w val="0.90051981029486272"/>
          <c:h val="0.8152270412413091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2"/>
              <c:layout>
                <c:manualLayout>
                  <c:x val="-2.892263195950831E-3"/>
                  <c:y val="-3.443297906920488E-2"/>
                </c:manualLayout>
              </c:layout>
              <c:spPr>
                <a:solidFill>
                  <a:schemeClr val="bg1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strRef>
              <c:f>'MSLQ Entire data'!$N$9:$N$23</c:f>
              <c:strCache>
                <c:ptCount val="15"/>
                <c:pt idx="0">
                  <c:v>IntGoal</c:v>
                </c:pt>
                <c:pt idx="1">
                  <c:v>ExtGoal</c:v>
                </c:pt>
                <c:pt idx="2">
                  <c:v>TaskValue</c:v>
                </c:pt>
                <c:pt idx="3">
                  <c:v>ConLearn</c:v>
                </c:pt>
                <c:pt idx="4">
                  <c:v>SelfEff</c:v>
                </c:pt>
                <c:pt idx="5">
                  <c:v>TestAnx</c:v>
                </c:pt>
                <c:pt idx="6">
                  <c:v>Rehears</c:v>
                </c:pt>
                <c:pt idx="7">
                  <c:v>Elabor</c:v>
                </c:pt>
                <c:pt idx="8">
                  <c:v>Organ</c:v>
                </c:pt>
                <c:pt idx="9">
                  <c:v>CritThink</c:v>
                </c:pt>
                <c:pt idx="10">
                  <c:v>MetCog</c:v>
                </c:pt>
                <c:pt idx="11">
                  <c:v>TimeStudy</c:v>
                </c:pt>
                <c:pt idx="12">
                  <c:v>EffReg</c:v>
                </c:pt>
                <c:pt idx="13">
                  <c:v>PeerLea</c:v>
                </c:pt>
                <c:pt idx="14">
                  <c:v>HelpSeek</c:v>
                </c:pt>
              </c:strCache>
            </c:strRef>
          </c:cat>
          <c:val>
            <c:numRef>
              <c:f>'MSLQ Entire data'!$O$45:$O$59</c:f>
              <c:numCache>
                <c:formatCode>General</c:formatCode>
                <c:ptCount val="15"/>
                <c:pt idx="0">
                  <c:v>-0.15590483999999999</c:v>
                </c:pt>
                <c:pt idx="1">
                  <c:v>-0.23088359999999999</c:v>
                </c:pt>
                <c:pt idx="2">
                  <c:v>-0.27187766000000002</c:v>
                </c:pt>
                <c:pt idx="3">
                  <c:v>-0.26274427</c:v>
                </c:pt>
                <c:pt idx="4">
                  <c:v>-0.43765929999999997</c:v>
                </c:pt>
                <c:pt idx="5">
                  <c:v>-3.6193709999999997E-2</c:v>
                </c:pt>
                <c:pt idx="6">
                  <c:v>7.7315209999999995E-2</c:v>
                </c:pt>
                <c:pt idx="7">
                  <c:v>-5.9665530000000001E-2</c:v>
                </c:pt>
                <c:pt idx="8">
                  <c:v>-6.5688780000000002E-2</c:v>
                </c:pt>
                <c:pt idx="9">
                  <c:v>-3.551402E-2</c:v>
                </c:pt>
                <c:pt idx="10">
                  <c:v>-1.1965450000000001E-2</c:v>
                </c:pt>
                <c:pt idx="11">
                  <c:v>-0.26743197000000002</c:v>
                </c:pt>
                <c:pt idx="12">
                  <c:v>-0.26996601999999997</c:v>
                </c:pt>
                <c:pt idx="13">
                  <c:v>0.13848768</c:v>
                </c:pt>
                <c:pt idx="14">
                  <c:v>-4.3330500000000001E-2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9279744"/>
        <c:axId val="109495424"/>
      </c:barChart>
      <c:catAx>
        <c:axId val="109279744"/>
        <c:scaling>
          <c:orientation val="minMax"/>
        </c:scaling>
        <c:delete val="1"/>
        <c:axPos val="b"/>
        <c:majorTickMark val="out"/>
        <c:minorTickMark val="none"/>
        <c:tickLblPos val="nextTo"/>
        <c:crossAx val="109495424"/>
        <c:crossesAt val="0"/>
        <c:auto val="1"/>
        <c:lblAlgn val="ctr"/>
        <c:lblOffset val="100"/>
        <c:noMultiLvlLbl val="0"/>
      </c:catAx>
      <c:valAx>
        <c:axId val="10949542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/>
                  <a:t>Average</a:t>
                </a:r>
                <a:r>
                  <a:rPr lang="en-US" sz="1100" baseline="0"/>
                  <a:t> difference between pre- and post-</a:t>
                </a:r>
                <a:endParaRPr lang="en-US" sz="1100"/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crossAx val="109279744"/>
        <c:crossesAt val="1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8000"/>
            </a:solidFill>
          </c:spPr>
          <c:invertIfNegative val="0"/>
          <c:dLbls>
            <c:spPr>
              <a:noFill/>
            </c:spPr>
            <c:txPr>
              <a:bodyPr/>
              <a:lstStyle/>
              <a:p>
                <a:pPr>
                  <a:defRPr sz="1000" b="1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'Helpfulness of resources'!$B$65:$M$65</c:f>
              <c:strCache>
                <c:ptCount val="12"/>
                <c:pt idx="0">
                  <c:v>Reviewing online quizzes</c:v>
                </c:pt>
                <c:pt idx="1">
                  <c:v>Reviewing Powerpoint lecture slides</c:v>
                </c:pt>
                <c:pt idx="2">
                  <c:v>Reviewing handwritten notes you took in class</c:v>
                </c:pt>
                <c:pt idx="3">
                  <c:v>Reviewing learning journal exercises</c:v>
                </c:pt>
                <c:pt idx="4">
                  <c:v>Creating your own outline or study guide</c:v>
                </c:pt>
                <c:pt idx="5">
                  <c:v>Rereading textbook</c:v>
                </c:pt>
                <c:pt idx="6">
                  <c:v>"Quizzing" yourself using notes, book, or study guide</c:v>
                </c:pt>
                <c:pt idx="7">
                  <c:v>"Quizzing" yourself using teacher outlined learning objectives</c:v>
                </c:pt>
                <c:pt idx="8">
                  <c:v>Drawing diagrams or recreating charts</c:v>
                </c:pt>
                <c:pt idx="9">
                  <c:v>Generating practice questions</c:v>
                </c:pt>
                <c:pt idx="10">
                  <c:v>Using flashcards</c:v>
                </c:pt>
                <c:pt idx="11">
                  <c:v>Explaining ideas to a peer in or out of class</c:v>
                </c:pt>
              </c:strCache>
            </c:strRef>
          </c:cat>
          <c:val>
            <c:numRef>
              <c:f>'Helpfulness of resources'!$B$66:$M$66</c:f>
              <c:numCache>
                <c:formatCode>0.00</c:formatCode>
                <c:ptCount val="12"/>
                <c:pt idx="0">
                  <c:v>4.5087719298245617</c:v>
                </c:pt>
                <c:pt idx="1">
                  <c:v>3.5762711864406778</c:v>
                </c:pt>
                <c:pt idx="2">
                  <c:v>5.0909090909090908</c:v>
                </c:pt>
                <c:pt idx="3">
                  <c:v>4.3818181818181818</c:v>
                </c:pt>
                <c:pt idx="4">
                  <c:v>4.0204081632653059</c:v>
                </c:pt>
                <c:pt idx="5">
                  <c:v>4.3035714285714288</c:v>
                </c:pt>
                <c:pt idx="6">
                  <c:v>4.1206896551724137</c:v>
                </c:pt>
                <c:pt idx="7">
                  <c:v>3.9215686274509802</c:v>
                </c:pt>
                <c:pt idx="8">
                  <c:v>5.4705882352941178</c:v>
                </c:pt>
                <c:pt idx="9">
                  <c:v>7.15</c:v>
                </c:pt>
                <c:pt idx="10">
                  <c:v>6.5</c:v>
                </c:pt>
                <c:pt idx="11">
                  <c:v>6.1590909090909092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111156736"/>
        <c:axId val="109497728"/>
      </c:barChart>
      <c:catAx>
        <c:axId val="111156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109497728"/>
        <c:crosses val="autoZero"/>
        <c:auto val="1"/>
        <c:lblAlgn val="ctr"/>
        <c:lblOffset val="100"/>
        <c:noMultiLvlLbl val="0"/>
      </c:catAx>
      <c:valAx>
        <c:axId val="109497728"/>
        <c:scaling>
          <c:orientation val="minMax"/>
          <c:min val="2"/>
        </c:scaling>
        <c:delete val="0"/>
        <c:axPos val="l"/>
        <c:majorGridlines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1111567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600" baseline="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0.09595</cdr:x>
      <cdr:y>0.25947</cdr:y>
    </cdr:from>
    <cdr:to>
      <cdr:x>0.94595</cdr:x>
      <cdr:y>0.91099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355039" y="794639"/>
          <a:ext cx="3145218" cy="1995364"/>
        </a:xfrm>
        <a:prstGeom xmlns:a="http://schemas.openxmlformats.org/drawingml/2006/main" prst="line">
          <a:avLst/>
        </a:prstGeom>
        <a:ln xmlns:a="http://schemas.openxmlformats.org/drawingml/2006/main" w="19050">
          <a:prstDash val="sys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0.09595</cdr:x>
      <cdr:y>0.25947</cdr:y>
    </cdr:from>
    <cdr:to>
      <cdr:x>0.94595</cdr:x>
      <cdr:y>0.91099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355039" y="794639"/>
          <a:ext cx="3145218" cy="1995364"/>
        </a:xfrm>
        <a:prstGeom xmlns:a="http://schemas.openxmlformats.org/drawingml/2006/main" prst="line">
          <a:avLst/>
        </a:prstGeom>
        <a:ln xmlns:a="http://schemas.openxmlformats.org/drawingml/2006/main" w="19050">
          <a:prstDash val="sys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675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68775" y="0"/>
            <a:ext cx="31257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5900"/>
            <a:ext cx="320675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68775" y="9105900"/>
            <a:ext cx="31257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Times New Roman" pitchFamily="18" charset="0"/>
              </a:defRPr>
            </a:lvl1pPr>
          </a:lstStyle>
          <a:p>
            <a:fld id="{1D5020F8-DB58-4B7E-9172-1416A128CB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83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675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t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68775" y="0"/>
            <a:ext cx="31257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t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7588" y="712788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2025" y="4592638"/>
            <a:ext cx="5370513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5900"/>
            <a:ext cx="3206750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b" anchorCtr="0" compatLnSpc="1">
            <a:prstTxWarp prst="textNoShape">
              <a:avLst/>
            </a:prstTxWarp>
          </a:bodyPr>
          <a:lstStyle>
            <a:lvl1pPr defTabSz="9540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68775" y="9105900"/>
            <a:ext cx="31257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11" tIns="47757" rIns="95511" bIns="47757" numCol="1" anchor="b" anchorCtr="0" compatLnSpc="1">
            <a:prstTxWarp prst="textNoShape">
              <a:avLst/>
            </a:prstTxWarp>
          </a:bodyPr>
          <a:lstStyle>
            <a:lvl1pPr algn="r" defTabSz="954088">
              <a:defRPr sz="1300">
                <a:latin typeface="Times New Roman" pitchFamily="18" charset="0"/>
              </a:defRPr>
            </a:lvl1pPr>
          </a:lstStyle>
          <a:p>
            <a:fld id="{86EDCCCE-F886-4B4D-884F-32D09F205B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62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590800" y="730250"/>
            <a:ext cx="0" cy="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590800" y="730250"/>
            <a:ext cx="0" cy="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1EC892-DB5B-F948-92A5-8471EFA5179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70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MS PGothic" pitchFamily="34" charset="-128"/>
              </a:rPr>
              <a:t>MANOVAs performed</a:t>
            </a:r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7" rIns="96653" bIns="4832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238" indent="-2921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5225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363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7088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607DFE-98D5-486F-81A0-ABF97192D824}" type="slidenum">
              <a:rPr lang="en-US" sz="1200"/>
              <a:pPr algn="r" eaLnBrk="1" hangingPunct="1"/>
              <a:t>31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MS PGothic" pitchFamily="34" charset="-128"/>
              </a:rPr>
              <a:t>MANOVAs performed</a:t>
            </a:r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7" rIns="96653" bIns="4832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238" indent="-2921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5225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363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7088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607DFE-98D5-486F-81A0-ABF97192D824}" type="slidenum">
              <a:rPr lang="en-US" sz="1200"/>
              <a:pPr algn="r" eaLnBrk="1" hangingPunct="1"/>
              <a:t>32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590800" y="730250"/>
            <a:ext cx="0" cy="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MS PGothic" pitchFamily="34" charset="-128"/>
              </a:rPr>
              <a:t>MANOVAs performed</a:t>
            </a:r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7" rIns="96653" bIns="4832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238" indent="-2921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5225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363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7088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607DFE-98D5-486F-81A0-ABF97192D824}" type="slidenum">
              <a:rPr lang="en-US" sz="1200"/>
              <a:pPr algn="r" eaLnBrk="1" hangingPunct="1"/>
              <a:t>15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MS PGothic" pitchFamily="34" charset="-128"/>
              </a:rPr>
              <a:t>MANOVAs performed</a:t>
            </a:r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7" rIns="96653" bIns="4832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238" indent="-2921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5225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363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7088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607DFE-98D5-486F-81A0-ABF97192D824}" type="slidenum">
              <a:rPr lang="en-US" sz="1200"/>
              <a:pPr algn="r" eaLnBrk="1" hangingPunct="1"/>
              <a:t>16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MS PGothic" pitchFamily="34" charset="-128"/>
              </a:rPr>
              <a:t>MANOVAs performed</a:t>
            </a:r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7" rIns="96653" bIns="4832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238" indent="-2921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5225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363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7088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607DFE-98D5-486F-81A0-ABF97192D824}" type="slidenum">
              <a:rPr lang="en-US" sz="1200"/>
              <a:pPr algn="r"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MS PGothic" pitchFamily="34" charset="-128"/>
              </a:rPr>
              <a:t>MANOVAs performed</a:t>
            </a:r>
          </a:p>
        </p:txBody>
      </p:sp>
      <p:sp>
        <p:nvSpPr>
          <p:cNvPr id="126980" name="Slide Number Placeholder 3"/>
          <p:cNvSpPr txBox="1">
            <a:spLocks noGrp="1"/>
          </p:cNvSpPr>
          <p:nvPr/>
        </p:nvSpPr>
        <p:spPr bwMode="auto">
          <a:xfrm>
            <a:off x="4142962" y="9119173"/>
            <a:ext cx="3170583" cy="4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7" rIns="96653" bIns="48327" anchor="b"/>
          <a:lstStyle>
            <a:lvl1pPr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57238" indent="-292100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65225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30363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97088" indent="-233363" defTabSz="93186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542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114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686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25888" indent="-233363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4607DFE-98D5-486F-81A0-ABF97192D824}" type="slidenum">
              <a:rPr lang="en-US" sz="1200"/>
              <a:pPr algn="r" eaLnBrk="1" hangingPunct="1"/>
              <a:t>18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</a:t>
            </a:r>
            <a:r>
              <a:rPr lang="en-US" baseline="0" dirty="0" smtClean="0"/>
              <a:t> level with </a:t>
            </a:r>
            <a:r>
              <a:rPr lang="en-US" baseline="0" dirty="0" err="1" smtClean="0"/>
              <a:t>mslq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classrom</a:t>
            </a:r>
            <a:r>
              <a:rPr lang="en-US" baseline="0" dirty="0" smtClean="0"/>
              <a:t> level at </a:t>
            </a:r>
            <a:r>
              <a:rPr lang="en-US" baseline="0" dirty="0" err="1" smtClean="0"/>
              <a:t>rtop</a:t>
            </a:r>
            <a:r>
              <a:rPr lang="en-US" baseline="0" dirty="0" smtClean="0"/>
              <a:t>, student </a:t>
            </a:r>
            <a:r>
              <a:rPr lang="en-US" baseline="0" dirty="0" err="1" smtClean="0"/>
              <a:t>levelnof</a:t>
            </a:r>
            <a:r>
              <a:rPr lang="en-US" baseline="0" dirty="0" smtClean="0"/>
              <a:t> content with </a:t>
            </a:r>
            <a:r>
              <a:rPr lang="en-US" baseline="0" dirty="0" err="1" smtClean="0"/>
              <a:t>gci</a:t>
            </a:r>
            <a:r>
              <a:rPr lang="en-US" baseline="0" dirty="0" smtClean="0"/>
              <a:t>– general graph here…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1EC892-DB5B-F948-92A5-8471EFA5179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36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Student</a:t>
            </a:r>
            <a:r>
              <a:rPr lang="en-US" baseline="0" dirty="0" smtClean="0"/>
              <a:t> level with </a:t>
            </a:r>
            <a:r>
              <a:rPr lang="en-US" baseline="0" dirty="0" err="1" smtClean="0"/>
              <a:t>mslq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classrom</a:t>
            </a:r>
            <a:r>
              <a:rPr lang="en-US" baseline="0" dirty="0" smtClean="0"/>
              <a:t> level at </a:t>
            </a:r>
            <a:r>
              <a:rPr lang="en-US" baseline="0" dirty="0" err="1" smtClean="0"/>
              <a:t>rtop</a:t>
            </a:r>
            <a:r>
              <a:rPr lang="en-US" baseline="0" dirty="0" smtClean="0"/>
              <a:t>, student </a:t>
            </a:r>
            <a:r>
              <a:rPr lang="en-US" baseline="0" dirty="0" err="1" smtClean="0"/>
              <a:t>levelnof</a:t>
            </a:r>
            <a:r>
              <a:rPr lang="en-US" baseline="0" dirty="0" smtClean="0"/>
              <a:t> content with </a:t>
            </a:r>
            <a:r>
              <a:rPr lang="en-US" baseline="0" dirty="0" err="1" smtClean="0"/>
              <a:t>gci</a:t>
            </a:r>
            <a:r>
              <a:rPr lang="en-US" baseline="0" dirty="0" smtClean="0"/>
              <a:t>– general graph here…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1EC892-DB5B-F948-92A5-8471EFA5179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036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590800" y="730250"/>
            <a:ext cx="0" cy="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590800" y="730250"/>
            <a:ext cx="0" cy="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57034" y="5349903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412618" y="4853412"/>
            <a:ext cx="9160113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12618" y="3886200"/>
            <a:ext cx="9160113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912543" y="6473952"/>
            <a:ext cx="821934" cy="246888"/>
          </a:xfrm>
        </p:spPr>
        <p:txBody>
          <a:bodyPr/>
          <a:lstStyle/>
          <a:p>
            <a:fld id="{D41F445A-B01A-4D27-A548-5D7CE1491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3CD3A-2038-44C6-9825-F3801C51C7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27119" y="549277"/>
            <a:ext cx="1980565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141" y="549277"/>
            <a:ext cx="676693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E10E-C511-4A75-85BA-69E32F4A88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878606" y="76201"/>
            <a:ext cx="3135895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912543" y="6473952"/>
            <a:ext cx="821934" cy="246888"/>
          </a:xfrm>
        </p:spPr>
        <p:txBody>
          <a:bodyPr/>
          <a:lstStyle/>
          <a:p>
            <a:fld id="{744B8718-565E-4F34-8E5F-91A32F9E71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57034" y="3444903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12618" y="1676400"/>
            <a:ext cx="9160113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0807D-1E01-468E-A5B7-DC7244FCDD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95452" y="2947086"/>
            <a:ext cx="9407684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26793" y="457200"/>
            <a:ext cx="9407684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30094" y="1600200"/>
            <a:ext cx="4538795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5033936" y="1600200"/>
            <a:ext cx="4703842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950A5-15FE-41BD-8BD1-8F7E5112A1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30094" y="5410200"/>
            <a:ext cx="932516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4800" y="666750"/>
            <a:ext cx="4646613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5030498" y="666750"/>
            <a:ext cx="4648437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04800" y="1316038"/>
            <a:ext cx="464661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5034510" y="1316038"/>
            <a:ext cx="464442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12543" y="6477000"/>
            <a:ext cx="825235" cy="246888"/>
          </a:xfrm>
        </p:spPr>
        <p:txBody>
          <a:bodyPr/>
          <a:lstStyle/>
          <a:p>
            <a:fld id="{B564153A-D197-4B60-AF44-8BA77C95AC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57034" y="6019801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26793" y="457200"/>
            <a:ext cx="9407684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56056-2D44-4FCB-A176-A94480857A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57034" y="5849118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5141" y="5486400"/>
            <a:ext cx="9160113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95142" y="609600"/>
            <a:ext cx="3257961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871729" y="609600"/>
            <a:ext cx="5783525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1FB2B-7D06-439D-AF35-9126AF3BA8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796083" y="616634"/>
            <a:ext cx="5446554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210CB-4193-41A4-BB57-0B121E6D6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12618" y="4993760"/>
            <a:ext cx="6354313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412618" y="5533218"/>
            <a:ext cx="6354313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57034" y="1050899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30094" y="1554163"/>
            <a:ext cx="9407684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7014501" y="76201"/>
            <a:ext cx="2723277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383465" y="76201"/>
            <a:ext cx="3631036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912543" y="6477001"/>
            <a:ext cx="825235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DACF49F-FCCC-45F2-B32E-64D1A91798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30094" y="457200"/>
            <a:ext cx="9407684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57034" y="1050899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57034" y="1057987"/>
            <a:ext cx="934579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73" y="6049864"/>
            <a:ext cx="816945" cy="821867"/>
          </a:xfrm>
          <a:prstGeom prst="rect">
            <a:avLst/>
          </a:prstGeom>
        </p:spPr>
      </p:pic>
      <p:pic>
        <p:nvPicPr>
          <p:cNvPr id="681986" name="Picture 2" descr="fars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65" y="622399"/>
            <a:ext cx="4041704" cy="492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1991" name="Text Box 7"/>
          <p:cNvSpPr txBox="1">
            <a:spLocks noChangeArrowheads="1"/>
          </p:cNvSpPr>
          <p:nvPr/>
        </p:nvSpPr>
        <p:spPr bwMode="auto">
          <a:xfrm>
            <a:off x="4750584" y="3352190"/>
            <a:ext cx="4847834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David A.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McConnell</a:t>
            </a:r>
          </a:p>
          <a:p>
            <a:pPr algn="ctr">
              <a:spcBef>
                <a:spcPts val="600"/>
              </a:spcBef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Marine, Earth and Atmospheric Sciences, </a:t>
            </a:r>
          </a:p>
          <a:p>
            <a:pPr algn="ctr">
              <a:spcBef>
                <a:spcPts val="600"/>
              </a:spcBef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North Carolina State University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PQuestion"/>
          <p:cNvSpPr txBox="1">
            <a:spLocks noChangeArrowheads="1"/>
          </p:cNvSpPr>
          <p:nvPr/>
        </p:nvSpPr>
        <p:spPr>
          <a:xfrm>
            <a:off x="4750584" y="339507"/>
            <a:ext cx="4847834" cy="29358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What 2000 students have to tell us about Their learning </a:t>
            </a:r>
            <a:r>
              <a:rPr lang="en-US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in Introductory Geoscience </a:t>
            </a:r>
            <a:r>
              <a:rPr lang="en-US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Classes </a:t>
            </a:r>
            <a:endParaRPr lang="en-US" b="1" i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5936125" y="4705357"/>
            <a:ext cx="2471737" cy="1975919"/>
            <a:chOff x="5943600" y="522304"/>
            <a:chExt cx="3200400" cy="2559050"/>
          </a:xfrm>
        </p:grpSpPr>
        <p:pic>
          <p:nvPicPr>
            <p:cNvPr id="9" name="Picture 11" descr="C:\Users\damcconn\Pictures\GLP group\GLPgroup2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522304"/>
              <a:ext cx="3200400" cy="2559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7925318" y="2712666"/>
              <a:ext cx="818802" cy="3686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Laura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333959" y="2673212"/>
              <a:ext cx="1184679" cy="37004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Katherine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61332" y="1402530"/>
              <a:ext cx="818802" cy="36868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</a:rPr>
                <a:t>John</a:t>
              </a:r>
            </a:p>
          </p:txBody>
        </p:sp>
      </p:grpSp>
      <p:pic>
        <p:nvPicPr>
          <p:cNvPr id="1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234" y="6133068"/>
            <a:ext cx="7747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714759" y="6133068"/>
            <a:ext cx="364847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400" dirty="0"/>
              <a:t>This material is based upon work supported by the National Science Foundation under grants 0914404 and 1022917.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4" name="Rectangle 14"/>
          <p:cNvSpPr>
            <a:spLocks noChangeArrowheads="1"/>
          </p:cNvSpPr>
          <p:nvPr/>
        </p:nvSpPr>
        <p:spPr bwMode="auto">
          <a:xfrm>
            <a:off x="717762" y="4936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29000" endPos="33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Factors that influence learning</a:t>
            </a:r>
            <a:endParaRPr lang="en-US" sz="3600" b="1" dirty="0">
              <a:solidFill>
                <a:srgbClr val="C00000"/>
              </a:solidFill>
              <a:effectLst>
                <a:reflection blurRad="6350" stA="29000" endPos="33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626" y="2000813"/>
            <a:ext cx="2189085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Personal Characteristics of Student </a:t>
            </a:r>
          </a:p>
          <a:p>
            <a:pPr algn="ctr"/>
            <a:r>
              <a:rPr lang="en-US" sz="1400" dirty="0" smtClean="0"/>
              <a:t>(age, gender, academic rank, experience)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19626" y="3611673"/>
            <a:ext cx="2189085" cy="144655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Context </a:t>
            </a:r>
          </a:p>
          <a:p>
            <a:pPr algn="ctr"/>
            <a:r>
              <a:rPr lang="en-US" sz="1400" dirty="0" smtClean="0"/>
              <a:t>(tasks, grading policy, pedagogy, instructional resources)</a:t>
            </a:r>
          </a:p>
          <a:p>
            <a:pPr algn="ctr"/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94117" y="2751248"/>
            <a:ext cx="2189085" cy="153888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Outcomes</a:t>
            </a:r>
          </a:p>
          <a:p>
            <a:pPr algn="ctr"/>
            <a:r>
              <a:rPr lang="en-US" sz="1400" dirty="0" smtClean="0"/>
              <a:t>(effort, interest, performance)</a:t>
            </a:r>
          </a:p>
          <a:p>
            <a:pPr algn="ctr"/>
            <a:endParaRPr lang="en-US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2723902" y="3736240"/>
            <a:ext cx="4505029" cy="1673607"/>
            <a:chOff x="2723901" y="3774637"/>
            <a:chExt cx="4505029" cy="1673607"/>
          </a:xfrm>
        </p:grpSpPr>
        <p:sp>
          <p:nvSpPr>
            <p:cNvPr id="9" name="TextBox 8"/>
            <p:cNvSpPr txBox="1"/>
            <p:nvPr/>
          </p:nvSpPr>
          <p:spPr>
            <a:xfrm>
              <a:off x="3818464" y="3786251"/>
              <a:ext cx="2189085" cy="1661993"/>
            </a:xfrm>
            <a:prstGeom prst="rect">
              <a:avLst/>
            </a:prstGeom>
            <a:solidFill>
              <a:srgbClr val="6600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self-regulation of learning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(studying and/or learning behaviors, e.g., planning, monitoring, reflection)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723901" y="3969217"/>
              <a:ext cx="914400" cy="40572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V="1">
              <a:off x="6113348" y="3774637"/>
              <a:ext cx="1115582" cy="47881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2723922" y="1820935"/>
            <a:ext cx="4505008" cy="1569660"/>
            <a:chOff x="2723922" y="1552100"/>
            <a:chExt cx="4505008" cy="1569660"/>
          </a:xfrm>
        </p:grpSpPr>
        <p:sp>
          <p:nvSpPr>
            <p:cNvPr id="8" name="TextBox 7"/>
            <p:cNvSpPr txBox="1"/>
            <p:nvPr/>
          </p:nvSpPr>
          <p:spPr>
            <a:xfrm>
              <a:off x="3852319" y="1552100"/>
              <a:ext cx="2189085" cy="156966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motivations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(things that drive learning, e.g., task value, self-efficacy)</a:t>
              </a:r>
            </a:p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2723922" y="2336930"/>
              <a:ext cx="914400" cy="44668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6179781" y="2293580"/>
              <a:ext cx="1049149" cy="78483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Right Brace 26"/>
          <p:cNvSpPr/>
          <p:nvPr/>
        </p:nvSpPr>
        <p:spPr bwMode="auto">
          <a:xfrm>
            <a:off x="2493491" y="1723095"/>
            <a:ext cx="345646" cy="3642375"/>
          </a:xfrm>
          <a:prstGeom prst="rightBrace">
            <a:avLst>
              <a:gd name="adj1" fmla="val 8333"/>
              <a:gd name="adj2" fmla="val 49763"/>
            </a:avLst>
          </a:prstGeom>
          <a:noFill/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9626" y="5579680"/>
            <a:ext cx="9140386" cy="954107"/>
            <a:chOff x="419626" y="5387655"/>
            <a:chExt cx="9140386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41962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Instructional Design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245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Learning Process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40501" y="5387655"/>
              <a:ext cx="2419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Mastery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8457" y="1037845"/>
            <a:ext cx="768100" cy="778145"/>
            <a:chOff x="688457" y="1037845"/>
            <a:chExt cx="768100" cy="778145"/>
          </a:xfrm>
        </p:grpSpPr>
        <p:sp>
          <p:nvSpPr>
            <p:cNvPr id="10" name="Oval 9"/>
            <p:cNvSpPr/>
            <p:nvPr/>
          </p:nvSpPr>
          <p:spPr>
            <a:xfrm>
              <a:off x="688457" y="1037845"/>
              <a:ext cx="768100" cy="778145"/>
            </a:xfrm>
            <a:prstGeom prst="ellipse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80486" y="1078953"/>
              <a:ext cx="3840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rgbClr val="002060"/>
                  </a:solidFill>
                </a:rPr>
                <a:t>1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456557" y="853162"/>
            <a:ext cx="7988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Who are the students enrolling in </a:t>
            </a:r>
            <a:r>
              <a:rPr lang="en-US" sz="2400" dirty="0" smtClean="0"/>
              <a:t>introductory geoscience classes </a:t>
            </a:r>
            <a:r>
              <a:rPr lang="en-US" sz="2400" dirty="0"/>
              <a:t>(motivations, interests, demographics)?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36774" y="6346616"/>
            <a:ext cx="298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Pintrich</a:t>
            </a:r>
            <a:r>
              <a:rPr lang="en-US" sz="1200" dirty="0"/>
              <a:t> and </a:t>
            </a:r>
            <a:r>
              <a:rPr lang="en-US" sz="1200" dirty="0" err="1" smtClean="0"/>
              <a:t>Zusho</a:t>
            </a:r>
            <a:r>
              <a:rPr lang="en-US" sz="1200" dirty="0"/>
              <a:t> </a:t>
            </a:r>
            <a:r>
              <a:rPr lang="en-US" sz="1200" dirty="0" smtClean="0"/>
              <a:t>(2007)</a:t>
            </a:r>
            <a:r>
              <a:rPr lang="en-US" sz="1200" dirty="0" smtClean="0">
                <a:effectLst/>
              </a:rPr>
              <a:t> </a:t>
            </a:r>
            <a:endParaRPr lang="en-US" sz="1200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4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1" y="3313786"/>
            <a:ext cx="4491945" cy="3413513"/>
          </a:xfrm>
          <a:prstGeom prst="rect">
            <a:avLst/>
          </a:prstGeom>
        </p:spPr>
      </p:pic>
      <p:sp>
        <p:nvSpPr>
          <p:cNvPr id="1280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50051" y="463551"/>
            <a:ext cx="3418045" cy="2342485"/>
          </a:xfrm>
        </p:spPr>
        <p:txBody>
          <a:bodyPr/>
          <a:lstStyle/>
          <a:p>
            <a:pPr algn="l" eaLnBrk="1" hangingPunct="1"/>
            <a:r>
              <a:rPr lang="en-US" sz="2400" cap="none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Most students report that they are taking a physical geology course to fulfill a requirement . . .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9142949"/>
              </p:ext>
            </p:extLst>
          </p:nvPr>
        </p:nvGraphicFramePr>
        <p:xfrm>
          <a:off x="4199934" y="281782"/>
          <a:ext cx="5279180" cy="3424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6065157" y="3966670"/>
            <a:ext cx="2957185" cy="2342485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cap="none" dirty="0" smtClean="0">
                <a:solidFill>
                  <a:srgbClr val="C00000"/>
                </a:solidFill>
                <a:effectLst/>
                <a:latin typeface="Calibri" pitchFamily="34" charset="0"/>
                <a:cs typeface="Calibri" pitchFamily="34" charset="0"/>
              </a:rPr>
              <a:t>. . . and expect to do well in the class and earn a good grade.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919" y="1168448"/>
            <a:ext cx="6530918" cy="55633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106" y="241385"/>
            <a:ext cx="8912543" cy="619632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reflection blurRad="6350" stA="32000" endPos="29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demographic summary</a:t>
            </a:r>
            <a:endParaRPr lang="en-US" b="1" dirty="0">
              <a:solidFill>
                <a:srgbClr val="C00000"/>
              </a:solidFill>
              <a:effectLst>
                <a:reflection blurRad="6350" stA="32000" endPos="29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56056-2D44-4FCB-A176-A94480857A1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0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1new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6" t="42774" r="10725" b="16569"/>
          <a:stretch/>
        </p:blipFill>
        <p:spPr bwMode="auto">
          <a:xfrm>
            <a:off x="381218" y="1623965"/>
            <a:ext cx="5857782" cy="417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393844" y="1931205"/>
            <a:ext cx="2803566" cy="319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rgbClr val="660033"/>
                </a:solidFill>
              </a:rPr>
              <a:t>Is this the profile of a “rocks for jocks” course?</a:t>
            </a:r>
          </a:p>
          <a:p>
            <a:pPr>
              <a:spcBef>
                <a:spcPct val="20000"/>
              </a:spcBef>
            </a:pPr>
            <a:endParaRPr lang="en-US" sz="2400" dirty="0">
              <a:solidFill>
                <a:srgbClr val="660033"/>
              </a:solidFill>
            </a:endParaRPr>
          </a:p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rgbClr val="660033"/>
                </a:solidFill>
              </a:rPr>
              <a:t>Do different populations report different motivations?</a:t>
            </a:r>
            <a:endParaRPr lang="en-US" sz="2400" dirty="0">
              <a:solidFill>
                <a:srgbClr val="660033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4106" y="241385"/>
            <a:ext cx="8912543" cy="619632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reflection blurRad="6350" stA="32000" endPos="29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demographic summary</a:t>
            </a:r>
            <a:endParaRPr lang="en-US" b="1" dirty="0">
              <a:solidFill>
                <a:srgbClr val="C00000"/>
              </a:solidFill>
              <a:effectLst>
                <a:reflection blurRad="6350" stA="32000" endPos="29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56056-2D44-4FCB-A176-A94480857A1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g1new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6" t="42774" r="10725" b="16569"/>
          <a:stretch/>
        </p:blipFill>
        <p:spPr bwMode="auto">
          <a:xfrm>
            <a:off x="381218" y="1623965"/>
            <a:ext cx="5857782" cy="417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393844" y="1931205"/>
            <a:ext cx="2803566" cy="319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rgbClr val="660033"/>
                </a:solidFill>
              </a:rPr>
              <a:t>Is this the profile of a “rocks for jocks” course?</a:t>
            </a:r>
          </a:p>
          <a:p>
            <a:pPr>
              <a:spcBef>
                <a:spcPct val="20000"/>
              </a:spcBef>
            </a:pPr>
            <a:endParaRPr lang="en-US" sz="2400" dirty="0">
              <a:solidFill>
                <a:srgbClr val="660033"/>
              </a:solidFill>
            </a:endParaRPr>
          </a:p>
          <a:p>
            <a:pPr>
              <a:spcBef>
                <a:spcPct val="20000"/>
              </a:spcBef>
            </a:pPr>
            <a:r>
              <a:rPr lang="en-US" sz="2400" dirty="0" smtClean="0">
                <a:solidFill>
                  <a:srgbClr val="660033"/>
                </a:solidFill>
              </a:rPr>
              <a:t>Do different populations report different motivations?</a:t>
            </a:r>
            <a:endParaRPr lang="en-US" sz="2400" dirty="0">
              <a:solidFill>
                <a:srgbClr val="660033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94106" y="241385"/>
            <a:ext cx="8912543" cy="619632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reflection blurRad="6350" stA="32000" endPos="29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demographic summary</a:t>
            </a:r>
            <a:endParaRPr lang="en-US" b="1" dirty="0">
              <a:solidFill>
                <a:srgbClr val="C00000"/>
              </a:solidFill>
              <a:effectLst>
                <a:reflection blurRad="6350" stA="32000" endPos="29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221717" y="5618085"/>
            <a:ext cx="2265895" cy="868865"/>
            <a:chOff x="4221717" y="5618085"/>
            <a:chExt cx="2265895" cy="868865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4375337" y="5618085"/>
              <a:ext cx="0" cy="30724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221717" y="5963730"/>
              <a:ext cx="22658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Significantly higher scores on 10 MSLQ subscales</a:t>
              </a:r>
              <a:endParaRPr lang="en-US" sz="14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302937" y="5656490"/>
            <a:ext cx="2265895" cy="830460"/>
            <a:chOff x="1302937" y="5656490"/>
            <a:chExt cx="2265895" cy="830460"/>
          </a:xfrm>
        </p:grpSpPr>
        <p:sp>
          <p:nvSpPr>
            <p:cNvPr id="9" name="TextBox 8"/>
            <p:cNvSpPr txBox="1"/>
            <p:nvPr/>
          </p:nvSpPr>
          <p:spPr>
            <a:xfrm>
              <a:off x="1302937" y="5963730"/>
              <a:ext cx="22658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dirty="0" smtClean="0"/>
                <a:t>Significantly lower scores on 6 MSLQ subscales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3376807" y="5656490"/>
              <a:ext cx="0" cy="30724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56056-2D44-4FCB-A176-A94480857A1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62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120" name="Group 1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422374"/>
              </p:ext>
            </p:extLst>
          </p:nvPr>
        </p:nvGraphicFramePr>
        <p:xfrm>
          <a:off x="550157" y="696913"/>
          <a:ext cx="8964119" cy="5945505"/>
        </p:xfrm>
        <a:graphic>
          <a:graphicData uri="http://schemas.openxmlformats.org/drawingml/2006/table">
            <a:tbl>
              <a:tblPr/>
              <a:tblGrid>
                <a:gridCol w="1504336"/>
                <a:gridCol w="852743"/>
                <a:gridCol w="759904"/>
                <a:gridCol w="821797"/>
                <a:gridCol w="852743"/>
                <a:gridCol w="1024667"/>
                <a:gridCol w="1100314"/>
                <a:gridCol w="993721"/>
                <a:gridCol w="1053894"/>
              </a:tblGrid>
              <a:tr h="59055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Gender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Age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Major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Science Interest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Likely Sci Degree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# of HS Sci Courses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# Coll Sci Courses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 values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IntGoal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ExtGoal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Task Value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ContLearning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Self Efficacy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Test Anxiety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Rehearsal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Elaboration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Organization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CritiThinking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71%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Metacognition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Timestudy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Effortregul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Peerlearn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Helpseeking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MSLQ subscales significant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sp>
        <p:nvSpPr>
          <p:cNvPr id="126117" name="TextBox 11"/>
          <p:cNvSpPr txBox="1">
            <a:spLocks noChangeArrowheads="1"/>
          </p:cNvSpPr>
          <p:nvPr/>
        </p:nvSpPr>
        <p:spPr bwMode="auto">
          <a:xfrm>
            <a:off x="266002" y="114300"/>
            <a:ext cx="9352668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C00000"/>
                </a:solidFill>
                <a:effectLst>
                  <a:reflection blurRad="6350" stA="30000" endPos="27000" dist="29997" dir="5400000" sy="-100000" algn="bl" rotWithShape="0"/>
                </a:effectLst>
              </a:rPr>
              <a:t>MSLQ subscales with significant variance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58027" y="3390595"/>
            <a:ext cx="9178795" cy="384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3031162" y="1585560"/>
            <a:ext cx="5261485" cy="1652635"/>
          </a:xfrm>
          <a:prstGeom prst="roundRect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4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17" name="TextBox 11"/>
          <p:cNvSpPr txBox="1">
            <a:spLocks noChangeArrowheads="1"/>
          </p:cNvSpPr>
          <p:nvPr/>
        </p:nvSpPr>
        <p:spPr bwMode="auto">
          <a:xfrm>
            <a:off x="266002" y="114300"/>
            <a:ext cx="9352668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C00000"/>
                </a:solidFill>
                <a:effectLst>
                  <a:reflection blurRad="6350" stA="30000" endPos="27000" dist="29997" dir="5400000" sy="-100000" algn="bl" rotWithShape="0"/>
                </a:effectLst>
              </a:rPr>
              <a:t>MSLQ subscales with significant variance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780254" y="2276850"/>
            <a:ext cx="4360243" cy="4224549"/>
            <a:chOff x="2467693" y="1606702"/>
            <a:chExt cx="5204123" cy="4894698"/>
          </a:xfrm>
        </p:grpSpPr>
        <p:grpSp>
          <p:nvGrpSpPr>
            <p:cNvPr id="6" name="Group 5"/>
            <p:cNvGrpSpPr/>
            <p:nvPr/>
          </p:nvGrpSpPr>
          <p:grpSpPr>
            <a:xfrm>
              <a:off x="2467693" y="1606702"/>
              <a:ext cx="2586573" cy="2524797"/>
              <a:chOff x="1827638" y="1084269"/>
              <a:chExt cx="2586573" cy="2524797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1827638" y="1084269"/>
                <a:ext cx="2586573" cy="2524797"/>
              </a:xfrm>
              <a:custGeom>
                <a:avLst/>
                <a:gdLst>
                  <a:gd name="connsiteX0" fmla="*/ 2571085 w 2586573"/>
                  <a:gd name="connsiteY0" fmla="*/ 0 h 2524797"/>
                  <a:gd name="connsiteX1" fmla="*/ 2586573 w 2586573"/>
                  <a:gd name="connsiteY1" fmla="*/ 2524797 h 2524797"/>
                  <a:gd name="connsiteX2" fmla="*/ 0 w 2586573"/>
                  <a:gd name="connsiteY2" fmla="*/ 2509308 h 2524797"/>
                  <a:gd name="connsiteX3" fmla="*/ 0 w 2586573"/>
                  <a:gd name="connsiteY3" fmla="*/ 2137558 h 2524797"/>
                  <a:gd name="connsiteX4" fmla="*/ 92931 w 2586573"/>
                  <a:gd name="connsiteY4" fmla="*/ 1750319 h 2524797"/>
                  <a:gd name="connsiteX5" fmla="*/ 247816 w 2586573"/>
                  <a:gd name="connsiteY5" fmla="*/ 1363081 h 2524797"/>
                  <a:gd name="connsiteX6" fmla="*/ 542096 w 2586573"/>
                  <a:gd name="connsiteY6" fmla="*/ 944863 h 2524797"/>
                  <a:gd name="connsiteX7" fmla="*/ 960285 w 2586573"/>
                  <a:gd name="connsiteY7" fmla="*/ 526645 h 2524797"/>
                  <a:gd name="connsiteX8" fmla="*/ 1533358 w 2586573"/>
                  <a:gd name="connsiteY8" fmla="*/ 201364 h 2524797"/>
                  <a:gd name="connsiteX9" fmla="*/ 2292293 w 2586573"/>
                  <a:gd name="connsiteY9" fmla="*/ 15489 h 2524797"/>
                  <a:gd name="connsiteX10" fmla="*/ 2571085 w 2586573"/>
                  <a:gd name="connsiteY10" fmla="*/ 0 h 252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6573" h="2524797">
                    <a:moveTo>
                      <a:pt x="2571085" y="0"/>
                    </a:moveTo>
                    <a:cubicBezTo>
                      <a:pt x="2576248" y="841599"/>
                      <a:pt x="2581410" y="1683198"/>
                      <a:pt x="2586573" y="2524797"/>
                    </a:cubicBezTo>
                    <a:lnTo>
                      <a:pt x="0" y="2509308"/>
                    </a:lnTo>
                    <a:lnTo>
                      <a:pt x="0" y="2137558"/>
                    </a:lnTo>
                    <a:lnTo>
                      <a:pt x="92931" y="1750319"/>
                    </a:lnTo>
                    <a:lnTo>
                      <a:pt x="247816" y="1363081"/>
                    </a:lnTo>
                    <a:lnTo>
                      <a:pt x="542096" y="944863"/>
                    </a:lnTo>
                    <a:lnTo>
                      <a:pt x="960285" y="526645"/>
                    </a:lnTo>
                    <a:lnTo>
                      <a:pt x="1533358" y="201364"/>
                    </a:lnTo>
                    <a:lnTo>
                      <a:pt x="2292293" y="15489"/>
                    </a:lnTo>
                    <a:lnTo>
                      <a:pt x="25710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391107" y="2172114"/>
                <a:ext cx="1905080" cy="12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600" dirty="0" smtClean="0">
                    <a:latin typeface="Calibri" pitchFamily="34" charset="0"/>
                    <a:cs typeface="Calibri" pitchFamily="34" charset="0"/>
                  </a:rPr>
                  <a:t>Goals that drive how a student responds to the task/content</a:t>
                </a:r>
                <a:endParaRPr lang="en-US" sz="16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861882" y="1447177"/>
                <a:ext cx="1393916" cy="6775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600" b="1" dirty="0" smtClean="0">
                    <a:latin typeface="Calibri" pitchFamily="34" charset="0"/>
                    <a:cs typeface="Calibri" pitchFamily="34" charset="0"/>
                  </a:rPr>
                  <a:t>Goal </a:t>
                </a:r>
              </a:p>
              <a:p>
                <a:pPr algn="r"/>
                <a:r>
                  <a:rPr lang="en-US" sz="1600" b="1" dirty="0" smtClean="0">
                    <a:latin typeface="Calibri" pitchFamily="34" charset="0"/>
                    <a:cs typeface="Calibri" pitchFamily="34" charset="0"/>
                  </a:rPr>
                  <a:t>Orientation</a:t>
                </a:r>
                <a:endParaRPr lang="en-US" sz="16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11" name="Freeform 10"/>
            <p:cNvSpPr/>
            <p:nvPr/>
          </p:nvSpPr>
          <p:spPr>
            <a:xfrm>
              <a:off x="5023289" y="1606702"/>
              <a:ext cx="2648527" cy="2524797"/>
            </a:xfrm>
            <a:custGeom>
              <a:avLst/>
              <a:gdLst>
                <a:gd name="connsiteX0" fmla="*/ 0 w 2648527"/>
                <a:gd name="connsiteY0" fmla="*/ 0 h 2524797"/>
                <a:gd name="connsiteX1" fmla="*/ 30977 w 2648527"/>
                <a:gd name="connsiteY1" fmla="*/ 2509308 h 2524797"/>
                <a:gd name="connsiteX2" fmla="*/ 2648527 w 2648527"/>
                <a:gd name="connsiteY2" fmla="*/ 2524797 h 2524797"/>
                <a:gd name="connsiteX3" fmla="*/ 2648527 w 2648527"/>
                <a:gd name="connsiteY3" fmla="*/ 2091090 h 2524797"/>
                <a:gd name="connsiteX4" fmla="*/ 2509131 w 2648527"/>
                <a:gd name="connsiteY4" fmla="*/ 1641892 h 2524797"/>
                <a:gd name="connsiteX5" fmla="*/ 2214850 w 2648527"/>
                <a:gd name="connsiteY5" fmla="*/ 1068779 h 2524797"/>
                <a:gd name="connsiteX6" fmla="*/ 1781173 w 2648527"/>
                <a:gd name="connsiteY6" fmla="*/ 604092 h 2524797"/>
                <a:gd name="connsiteX7" fmla="*/ 1254566 w 2648527"/>
                <a:gd name="connsiteY7" fmla="*/ 263322 h 2524797"/>
                <a:gd name="connsiteX8" fmla="*/ 712470 w 2648527"/>
                <a:gd name="connsiteY8" fmla="*/ 77448 h 2524797"/>
                <a:gd name="connsiteX9" fmla="*/ 0 w 2648527"/>
                <a:gd name="connsiteY9" fmla="*/ 0 h 252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48527" h="2524797">
                  <a:moveTo>
                    <a:pt x="0" y="0"/>
                  </a:moveTo>
                  <a:lnTo>
                    <a:pt x="30977" y="2509308"/>
                  </a:lnTo>
                  <a:lnTo>
                    <a:pt x="2648527" y="2524797"/>
                  </a:lnTo>
                  <a:lnTo>
                    <a:pt x="2648527" y="2091090"/>
                  </a:lnTo>
                  <a:lnTo>
                    <a:pt x="2509131" y="1641892"/>
                  </a:lnTo>
                  <a:lnTo>
                    <a:pt x="2214850" y="1068779"/>
                  </a:lnTo>
                  <a:lnTo>
                    <a:pt x="1781173" y="604092"/>
                  </a:lnTo>
                  <a:lnTo>
                    <a:pt x="1254566" y="263322"/>
                  </a:lnTo>
                  <a:lnTo>
                    <a:pt x="712470" y="77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30691" y="2637262"/>
              <a:ext cx="2266096" cy="12480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 student’s belief   in their ability to be successful in a given task or course</a:t>
              </a:r>
              <a:endParaRPr lang="en-US" sz="1600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05031" y="1931205"/>
              <a:ext cx="991063" cy="67753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Self-</a:t>
              </a:r>
            </a:p>
            <a:p>
              <a:r>
                <a:rPr lang="en-US" sz="16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Efficacy</a:t>
              </a:r>
              <a:endParaRPr lang="en-US" sz="16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054266" y="4131499"/>
              <a:ext cx="2617550" cy="2338922"/>
              <a:chOff x="4414211" y="3609066"/>
              <a:chExt cx="2617550" cy="2338922"/>
            </a:xfrm>
            <a:solidFill>
              <a:schemeClr val="accent3"/>
            </a:solidFill>
          </p:grpSpPr>
          <p:sp>
            <p:nvSpPr>
              <p:cNvPr id="15" name="Freeform 14"/>
              <p:cNvSpPr/>
              <p:nvPr/>
            </p:nvSpPr>
            <p:spPr>
              <a:xfrm>
                <a:off x="4414211" y="3609066"/>
                <a:ext cx="2617550" cy="2338922"/>
              </a:xfrm>
              <a:custGeom>
                <a:avLst/>
                <a:gdLst>
                  <a:gd name="connsiteX0" fmla="*/ 2617550 w 2617550"/>
                  <a:gd name="connsiteY0" fmla="*/ 0 h 2338922"/>
                  <a:gd name="connsiteX1" fmla="*/ 0 w 2617550"/>
                  <a:gd name="connsiteY1" fmla="*/ 0 h 2338922"/>
                  <a:gd name="connsiteX2" fmla="*/ 0 w 2617550"/>
                  <a:gd name="connsiteY2" fmla="*/ 2338922 h 2338922"/>
                  <a:gd name="connsiteX3" fmla="*/ 294281 w 2617550"/>
                  <a:gd name="connsiteY3" fmla="*/ 2338922 h 2338922"/>
                  <a:gd name="connsiteX4" fmla="*/ 774423 w 2617550"/>
                  <a:gd name="connsiteY4" fmla="*/ 2245985 h 2338922"/>
                  <a:gd name="connsiteX5" fmla="*/ 1177123 w 2617550"/>
                  <a:gd name="connsiteY5" fmla="*/ 2091089 h 2338922"/>
                  <a:gd name="connsiteX6" fmla="*/ 1672754 w 2617550"/>
                  <a:gd name="connsiteY6" fmla="*/ 1812277 h 2338922"/>
                  <a:gd name="connsiteX7" fmla="*/ 2028989 w 2617550"/>
                  <a:gd name="connsiteY7" fmla="*/ 1456018 h 2338922"/>
                  <a:gd name="connsiteX8" fmla="*/ 2307781 w 2617550"/>
                  <a:gd name="connsiteY8" fmla="*/ 1068779 h 2338922"/>
                  <a:gd name="connsiteX9" fmla="*/ 2555596 w 2617550"/>
                  <a:gd name="connsiteY9" fmla="*/ 511155 h 2338922"/>
                  <a:gd name="connsiteX10" fmla="*/ 2617550 w 2617550"/>
                  <a:gd name="connsiteY10" fmla="*/ 0 h 233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7550" h="2338922">
                    <a:moveTo>
                      <a:pt x="2617550" y="0"/>
                    </a:moveTo>
                    <a:lnTo>
                      <a:pt x="0" y="0"/>
                    </a:lnTo>
                    <a:lnTo>
                      <a:pt x="0" y="2338922"/>
                    </a:lnTo>
                    <a:lnTo>
                      <a:pt x="294281" y="2338922"/>
                    </a:lnTo>
                    <a:lnTo>
                      <a:pt x="774423" y="2245985"/>
                    </a:lnTo>
                    <a:lnTo>
                      <a:pt x="1177123" y="2091089"/>
                    </a:lnTo>
                    <a:lnTo>
                      <a:pt x="1672754" y="1812277"/>
                    </a:lnTo>
                    <a:lnTo>
                      <a:pt x="2028989" y="1456018"/>
                    </a:lnTo>
                    <a:lnTo>
                      <a:pt x="2307781" y="1068779"/>
                    </a:lnTo>
                    <a:lnTo>
                      <a:pt x="2555596" y="511155"/>
                    </a:lnTo>
                    <a:lnTo>
                      <a:pt x="2617550" y="0"/>
                    </a:lnTo>
                    <a:close/>
                  </a:path>
                </a:pathLst>
              </a:custGeom>
              <a:grpFill/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464977" y="4000315"/>
                <a:ext cx="2016729" cy="15333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Calibri" pitchFamily="34" charset="0"/>
                    <a:cs typeface="Calibri" pitchFamily="34" charset="0"/>
                  </a:rPr>
                  <a:t>Attribution of a student’s success (and failures) to controllable factors</a:t>
                </a:r>
                <a:endParaRPr lang="en-US" sz="16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474590" y="3636340"/>
                <a:ext cx="2168551" cy="3922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 smtClean="0">
                    <a:latin typeface="Calibri" pitchFamily="34" charset="0"/>
                    <a:cs typeface="Calibri" pitchFamily="34" charset="0"/>
                  </a:rPr>
                  <a:t>Control of Learning</a:t>
                </a:r>
                <a:endParaRPr lang="en-US" sz="16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2467693" y="4131499"/>
              <a:ext cx="2586573" cy="2369901"/>
              <a:chOff x="1827638" y="3609066"/>
              <a:chExt cx="2586573" cy="2369901"/>
            </a:xfrm>
            <a:solidFill>
              <a:schemeClr val="accent6"/>
            </a:solidFill>
          </p:grpSpPr>
          <p:sp>
            <p:nvSpPr>
              <p:cNvPr id="19" name="Freeform 18"/>
              <p:cNvSpPr/>
              <p:nvPr/>
            </p:nvSpPr>
            <p:spPr>
              <a:xfrm>
                <a:off x="1827638" y="3609066"/>
                <a:ext cx="2586573" cy="2369901"/>
              </a:xfrm>
              <a:custGeom>
                <a:avLst/>
                <a:gdLst>
                  <a:gd name="connsiteX0" fmla="*/ 0 w 2586573"/>
                  <a:gd name="connsiteY0" fmla="*/ 0 h 2354412"/>
                  <a:gd name="connsiteX1" fmla="*/ 2571085 w 2586573"/>
                  <a:gd name="connsiteY1" fmla="*/ 0 h 2354412"/>
                  <a:gd name="connsiteX2" fmla="*/ 2586573 w 2586573"/>
                  <a:gd name="connsiteY2" fmla="*/ 2354412 h 2354412"/>
                  <a:gd name="connsiteX3" fmla="*/ 2044477 w 2586573"/>
                  <a:gd name="connsiteY3" fmla="*/ 2276965 h 2354412"/>
                  <a:gd name="connsiteX4" fmla="*/ 1533358 w 2586573"/>
                  <a:gd name="connsiteY4" fmla="*/ 2122069 h 2354412"/>
                  <a:gd name="connsiteX5" fmla="*/ 1037727 w 2586573"/>
                  <a:gd name="connsiteY5" fmla="*/ 1827768 h 2354412"/>
                  <a:gd name="connsiteX6" fmla="*/ 635027 w 2586573"/>
                  <a:gd name="connsiteY6" fmla="*/ 1502487 h 2354412"/>
                  <a:gd name="connsiteX7" fmla="*/ 278793 w 2586573"/>
                  <a:gd name="connsiteY7" fmla="*/ 1037800 h 2354412"/>
                  <a:gd name="connsiteX8" fmla="*/ 92931 w 2586573"/>
                  <a:gd name="connsiteY8" fmla="*/ 588603 h 2354412"/>
                  <a:gd name="connsiteX9" fmla="*/ 0 w 2586573"/>
                  <a:gd name="connsiteY9" fmla="*/ 247833 h 2354412"/>
                  <a:gd name="connsiteX10" fmla="*/ 0 w 2586573"/>
                  <a:gd name="connsiteY10" fmla="*/ 0 h 235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6573" h="2354412">
                    <a:moveTo>
                      <a:pt x="0" y="0"/>
                    </a:moveTo>
                    <a:lnTo>
                      <a:pt x="2571085" y="0"/>
                    </a:lnTo>
                    <a:lnTo>
                      <a:pt x="2586573" y="2354412"/>
                    </a:lnTo>
                    <a:lnTo>
                      <a:pt x="2044477" y="2276965"/>
                    </a:lnTo>
                    <a:lnTo>
                      <a:pt x="1533358" y="2122069"/>
                    </a:lnTo>
                    <a:lnTo>
                      <a:pt x="1037727" y="1827768"/>
                    </a:lnTo>
                    <a:lnTo>
                      <a:pt x="635027" y="1502487"/>
                    </a:lnTo>
                    <a:lnTo>
                      <a:pt x="278793" y="1037800"/>
                    </a:lnTo>
                    <a:lnTo>
                      <a:pt x="92931" y="588603"/>
                    </a:lnTo>
                    <a:lnTo>
                      <a:pt x="0" y="24783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391108" y="4007700"/>
                <a:ext cx="1991386" cy="15333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600" dirty="0" smtClean="0">
                    <a:latin typeface="Calibri" pitchFamily="34" charset="0"/>
                    <a:cs typeface="Calibri" pitchFamily="34" charset="0"/>
                  </a:rPr>
                  <a:t>Valuing of a task or course based on connections to a student’s personal goals</a:t>
                </a:r>
                <a:endParaRPr lang="en-US" sz="16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43864" y="3672810"/>
                <a:ext cx="1278892" cy="3922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600" b="1" dirty="0" smtClean="0">
                    <a:latin typeface="Calibri" pitchFamily="34" charset="0"/>
                    <a:cs typeface="Calibri" pitchFamily="34" charset="0"/>
                  </a:rPr>
                  <a:t>Task Value</a:t>
                </a:r>
                <a:endParaRPr lang="en-US" sz="16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3" name="TextBox 22"/>
          <p:cNvSpPr txBox="1"/>
          <p:nvPr/>
        </p:nvSpPr>
        <p:spPr>
          <a:xfrm>
            <a:off x="1302937" y="853987"/>
            <a:ext cx="7296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Motivation “Pie”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Key Determinants in whether students choose to engage and persevere with learning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7562952" y="4005075"/>
            <a:ext cx="1382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Self-beliefs</a:t>
            </a:r>
            <a:endParaRPr lang="en-US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8887" y="4043480"/>
            <a:ext cx="1382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 Drive</a:t>
            </a:r>
            <a:endParaRPr lang="en-US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08476" y="3621025"/>
            <a:ext cx="92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{</a:t>
            </a:r>
            <a:endParaRPr 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10066" y="3621025"/>
            <a:ext cx="92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}</a:t>
            </a:r>
            <a:endParaRPr 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120" name="Group 1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638546"/>
              </p:ext>
            </p:extLst>
          </p:nvPr>
        </p:nvGraphicFramePr>
        <p:xfrm>
          <a:off x="550157" y="696913"/>
          <a:ext cx="8964119" cy="5945505"/>
        </p:xfrm>
        <a:graphic>
          <a:graphicData uri="http://schemas.openxmlformats.org/drawingml/2006/table">
            <a:tbl>
              <a:tblPr/>
              <a:tblGrid>
                <a:gridCol w="1504336"/>
                <a:gridCol w="852743"/>
                <a:gridCol w="759904"/>
                <a:gridCol w="821797"/>
                <a:gridCol w="852743"/>
                <a:gridCol w="1024667"/>
                <a:gridCol w="1100314"/>
                <a:gridCol w="993721"/>
                <a:gridCol w="1053894"/>
              </a:tblGrid>
              <a:tr h="59055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Gender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Age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Major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Science Interest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Likely Sci Degree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# of HS Sci Courses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# Coll Sci Courses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 values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IntGoal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ExtGoal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Task Value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ContLearning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Self Efficacy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Test Anxiety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Rehearsal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Elaboration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Organization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CritiThinking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71%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Metacognition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Timestudy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Effortregul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Peerlearn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Helpseeking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MSLQ subscales significant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sp>
        <p:nvSpPr>
          <p:cNvPr id="126117" name="TextBox 11"/>
          <p:cNvSpPr txBox="1">
            <a:spLocks noChangeArrowheads="1"/>
          </p:cNvSpPr>
          <p:nvPr/>
        </p:nvSpPr>
        <p:spPr bwMode="auto">
          <a:xfrm>
            <a:off x="266002" y="114300"/>
            <a:ext cx="9352668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C00000"/>
                </a:solidFill>
                <a:effectLst>
                  <a:reflection blurRad="6350" stA="30000" endPos="27000" dist="29997" dir="5400000" sy="-100000" algn="bl" rotWithShape="0"/>
                </a:effectLst>
              </a:rPr>
              <a:t>MSLQ subscales with significant variance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58027" y="3390595"/>
            <a:ext cx="9178795" cy="384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301466" y="3390596"/>
            <a:ext cx="384051" cy="2381110"/>
          </a:xfrm>
          <a:prstGeom prst="ellipse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31162" y="1585560"/>
            <a:ext cx="5261485" cy="1652635"/>
          </a:xfrm>
          <a:prstGeom prst="roundRect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69566" y="4792377"/>
            <a:ext cx="384051" cy="1363378"/>
          </a:xfrm>
          <a:prstGeom prst="ellipse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79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6120" name="Group 1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583049"/>
              </p:ext>
            </p:extLst>
          </p:nvPr>
        </p:nvGraphicFramePr>
        <p:xfrm>
          <a:off x="550157" y="696913"/>
          <a:ext cx="8964119" cy="5945505"/>
        </p:xfrm>
        <a:graphic>
          <a:graphicData uri="http://schemas.openxmlformats.org/drawingml/2006/table">
            <a:tbl>
              <a:tblPr/>
              <a:tblGrid>
                <a:gridCol w="1504336"/>
                <a:gridCol w="852743"/>
                <a:gridCol w="759904"/>
                <a:gridCol w="821797"/>
                <a:gridCol w="852743"/>
                <a:gridCol w="1024667"/>
                <a:gridCol w="1100314"/>
                <a:gridCol w="993721"/>
                <a:gridCol w="1053894"/>
              </a:tblGrid>
              <a:tr h="59055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Gender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Age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Major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Science Interest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Likely Sci Degree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# of HS Sci Courses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# Coll Sci Courses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 values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&lt;0.0001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IntGoal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ExtGoal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Task Value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ContLearning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Self Efficacy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Test Anxiety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Rehearsal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Elaboration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Organization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CritiThinking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71%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Metacognition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Timestudy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Effortregul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Peerlearn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Helpseeking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x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MSLQ subscales significant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 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  <p:sp>
        <p:nvSpPr>
          <p:cNvPr id="126117" name="TextBox 11"/>
          <p:cNvSpPr txBox="1">
            <a:spLocks noChangeArrowheads="1"/>
          </p:cNvSpPr>
          <p:nvPr/>
        </p:nvSpPr>
        <p:spPr bwMode="auto">
          <a:xfrm>
            <a:off x="266002" y="114300"/>
            <a:ext cx="9352668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C00000"/>
                </a:solidFill>
                <a:effectLst>
                  <a:reflection blurRad="6350" stA="30000" endPos="27000" dist="29997" dir="5400000" sy="-100000" algn="bl" rotWithShape="0"/>
                </a:effectLst>
              </a:rPr>
              <a:t>MSLQ subscales with significant variance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58027" y="3390595"/>
            <a:ext cx="9178795" cy="3840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301466" y="3390596"/>
            <a:ext cx="384051" cy="2381110"/>
          </a:xfrm>
          <a:prstGeom prst="ellipse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31162" y="1585560"/>
            <a:ext cx="5261485" cy="1652635"/>
          </a:xfrm>
          <a:prstGeom prst="roundRect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069566" y="4792377"/>
            <a:ext cx="384051" cy="1363378"/>
          </a:xfrm>
          <a:prstGeom prst="ellipse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840608" y="1921229"/>
            <a:ext cx="6682470" cy="466725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 wrap="square" lIns="91430" tIns="45715" rIns="91430" bIns="45715">
            <a:spAutoFit/>
          </a:bodyPr>
          <a:lstStyle/>
          <a:p>
            <a:pPr algn="ctr">
              <a:defRPr/>
            </a:pPr>
            <a:r>
              <a:rPr lang="en-US" sz="2400">
                <a:solidFill>
                  <a:srgbClr val="000000"/>
                </a:solidFill>
                <a:latin typeface="Verdana" pitchFamily="34" charset="0"/>
              </a:rPr>
              <a:t>Note: Race was not significant at p&lt;0.05 </a:t>
            </a:r>
            <a:endParaRPr lang="en-US" sz="24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00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4" name="Rectangle 14"/>
          <p:cNvSpPr>
            <a:spLocks noChangeArrowheads="1"/>
          </p:cNvSpPr>
          <p:nvPr/>
        </p:nvSpPr>
        <p:spPr bwMode="auto">
          <a:xfrm>
            <a:off x="717762" y="4936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29000" endPos="33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Factors that influence learning</a:t>
            </a:r>
            <a:endParaRPr lang="en-US" sz="3600" b="1" dirty="0">
              <a:solidFill>
                <a:srgbClr val="C00000"/>
              </a:solidFill>
              <a:effectLst>
                <a:reflection blurRad="6350" stA="29000" endPos="33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626" y="2055303"/>
            <a:ext cx="2189085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Personal Characteristics of Student </a:t>
            </a:r>
          </a:p>
          <a:p>
            <a:pPr algn="ctr"/>
            <a:r>
              <a:rPr lang="en-US" sz="1400" dirty="0" smtClean="0"/>
              <a:t>(age, gender, academic rank, experience)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19626" y="3666163"/>
            <a:ext cx="2189085" cy="144655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Context </a:t>
            </a:r>
          </a:p>
          <a:p>
            <a:pPr algn="ctr"/>
            <a:r>
              <a:rPr lang="en-US" sz="1400" dirty="0" smtClean="0"/>
              <a:t>(tasks, grading policy, pedagogy, instructional resources)</a:t>
            </a:r>
          </a:p>
          <a:p>
            <a:pPr algn="ctr"/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94117" y="2805738"/>
            <a:ext cx="2189085" cy="153888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Outcomes</a:t>
            </a:r>
          </a:p>
          <a:p>
            <a:pPr algn="ctr"/>
            <a:r>
              <a:rPr lang="en-US" sz="1400" dirty="0" smtClean="0"/>
              <a:t>(effort, interest, performance)</a:t>
            </a:r>
          </a:p>
          <a:p>
            <a:pPr algn="ctr"/>
            <a:endParaRPr lang="en-US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2723902" y="3790730"/>
            <a:ext cx="4505029" cy="1673607"/>
            <a:chOff x="2723901" y="3774637"/>
            <a:chExt cx="4505029" cy="1673607"/>
          </a:xfrm>
        </p:grpSpPr>
        <p:sp>
          <p:nvSpPr>
            <p:cNvPr id="9" name="TextBox 8"/>
            <p:cNvSpPr txBox="1"/>
            <p:nvPr/>
          </p:nvSpPr>
          <p:spPr>
            <a:xfrm>
              <a:off x="3818464" y="3786251"/>
              <a:ext cx="2189085" cy="1661993"/>
            </a:xfrm>
            <a:prstGeom prst="rect">
              <a:avLst/>
            </a:prstGeom>
            <a:solidFill>
              <a:srgbClr val="6600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self-regulation of learning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(studying and/or learning behaviors, e.g., planning, monitoring, reflection)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723901" y="3969217"/>
              <a:ext cx="914400" cy="40572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V="1">
              <a:off x="6113348" y="3774637"/>
              <a:ext cx="1115582" cy="47881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2723922" y="1875425"/>
            <a:ext cx="4505008" cy="1569660"/>
            <a:chOff x="2723922" y="1552100"/>
            <a:chExt cx="4505008" cy="1569660"/>
          </a:xfrm>
        </p:grpSpPr>
        <p:sp>
          <p:nvSpPr>
            <p:cNvPr id="8" name="TextBox 7"/>
            <p:cNvSpPr txBox="1"/>
            <p:nvPr/>
          </p:nvSpPr>
          <p:spPr>
            <a:xfrm>
              <a:off x="3852319" y="1552100"/>
              <a:ext cx="2189085" cy="156966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motivations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(things that drive learning, e.g., task value, self-efficacy)</a:t>
              </a:r>
            </a:p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2723922" y="2336930"/>
              <a:ext cx="914400" cy="44668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6179781" y="2293580"/>
              <a:ext cx="1049149" cy="78483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Right Brace 26"/>
          <p:cNvSpPr/>
          <p:nvPr/>
        </p:nvSpPr>
        <p:spPr bwMode="auto">
          <a:xfrm>
            <a:off x="2493491" y="1777585"/>
            <a:ext cx="345646" cy="3642375"/>
          </a:xfrm>
          <a:prstGeom prst="rightBrace">
            <a:avLst>
              <a:gd name="adj1" fmla="val 8333"/>
              <a:gd name="adj2" fmla="val 49763"/>
            </a:avLst>
          </a:prstGeom>
          <a:noFill/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4996" y="861883"/>
            <a:ext cx="9128206" cy="954107"/>
            <a:chOff x="419626" y="5387655"/>
            <a:chExt cx="9128206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41962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Instructional Design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245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Learning Process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28321" y="5649265"/>
              <a:ext cx="2419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Mastery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282017" y="5620338"/>
            <a:ext cx="79882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Is there a relationship between learning environments and learning outcomes? (Instruction vs. Content learning)</a:t>
            </a:r>
            <a:endParaRPr lang="en-US" sz="24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6432" y="5230946"/>
            <a:ext cx="768100" cy="778145"/>
            <a:chOff x="496432" y="4516564"/>
            <a:chExt cx="768100" cy="778145"/>
          </a:xfrm>
        </p:grpSpPr>
        <p:sp>
          <p:nvSpPr>
            <p:cNvPr id="25" name="Oval 24"/>
            <p:cNvSpPr/>
            <p:nvPr/>
          </p:nvSpPr>
          <p:spPr>
            <a:xfrm>
              <a:off x="496432" y="4516564"/>
              <a:ext cx="768100" cy="778145"/>
            </a:xfrm>
            <a:prstGeom prst="ellipse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7602" y="4582791"/>
              <a:ext cx="3840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2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6736774" y="6493236"/>
            <a:ext cx="298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Pintrich</a:t>
            </a:r>
            <a:r>
              <a:rPr lang="en-US" sz="1200" dirty="0"/>
              <a:t> and </a:t>
            </a:r>
            <a:r>
              <a:rPr lang="en-US" sz="1200" dirty="0" err="1" smtClean="0"/>
              <a:t>Zusho</a:t>
            </a:r>
            <a:r>
              <a:rPr lang="en-US" sz="1200" dirty="0"/>
              <a:t> </a:t>
            </a:r>
            <a:r>
              <a:rPr lang="en-US" sz="1200" dirty="0" smtClean="0"/>
              <a:t>(2007)</a:t>
            </a:r>
            <a:r>
              <a:rPr lang="en-US" sz="1200" dirty="0" smtClean="0">
                <a:effectLst/>
              </a:rPr>
              <a:t> </a:t>
            </a:r>
            <a:endParaRPr lang="en-US" sz="12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8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474" y="-8880"/>
            <a:ext cx="6406093" cy="44364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4" r="-130" b="30317"/>
          <a:stretch/>
        </p:blipFill>
        <p:spPr>
          <a:xfrm>
            <a:off x="3624215" y="4135389"/>
            <a:ext cx="6319847" cy="27226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8" y="2390522"/>
            <a:ext cx="3628663" cy="44674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37" y="5088"/>
            <a:ext cx="3675922" cy="254568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6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14471" y="279790"/>
            <a:ext cx="8957484" cy="7790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C00000"/>
                </a:solidFill>
                <a:effectLst>
                  <a:reflection blurRad="6350" stA="25000" endPos="27000" dist="29997" dir="5400000" sy="-100000" algn="bl" rotWithShape="0"/>
                </a:effectLst>
              </a:rPr>
              <a:t>Measuring Geoscience learning</a:t>
            </a:r>
            <a:endParaRPr lang="en-US" dirty="0">
              <a:solidFill>
                <a:srgbClr val="C00000"/>
              </a:solidFill>
              <a:effectLst>
                <a:reflection blurRad="6350" stA="25000" endPos="27000" dist="29997" dir="5400000" sy="-100000" algn="bl" rotWithShape="0"/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64676" y="1382995"/>
            <a:ext cx="6790301" cy="491854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Geoscience Concept Inventory (GCI)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64676" y="1938557"/>
            <a:ext cx="8257075" cy="294983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Libarkin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&amp; Anderson (2006)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Series of conceptual multiple choice questions on range of common introductory course topics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Comparison of gains on pre vs. post scores on common concept inventory assigned near start/end of semester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Learning gains = (Post %– Pre%)/(100 </a:t>
            </a:r>
            <a:r>
              <a:rPr lang="en-US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– 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Pre%) </a:t>
            </a:r>
          </a:p>
          <a:p>
            <a:pPr>
              <a:spcBef>
                <a:spcPts val="1200"/>
              </a:spcBef>
            </a:pPr>
            <a:endParaRPr lang="en-US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0426" y="4734770"/>
            <a:ext cx="43397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Example: </a:t>
            </a:r>
          </a:p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Pre = 50%; Post = 75%</a:t>
            </a:r>
          </a:p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Learning Gain = 25/50 = 0.5 or 50%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1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6002" y="279790"/>
            <a:ext cx="5873132" cy="779055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C00000"/>
                </a:solidFill>
                <a:effectLst>
                  <a:reflection blurRad="6350" stA="25000" endPos="31000" dist="29997" dir="5400000" sy="-100000" algn="bl" rotWithShape="0"/>
                </a:effectLst>
              </a:rPr>
              <a:t>Classroom Observation</a:t>
            </a:r>
            <a:endParaRPr lang="en-US" dirty="0">
              <a:solidFill>
                <a:srgbClr val="C00000"/>
              </a:solidFill>
              <a:effectLst>
                <a:reflection blurRad="6350" stA="25000" endPos="31000" dist="29997" dir="5400000" sy="-100000" algn="bl" rotWithShape="0"/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64676" y="1382995"/>
            <a:ext cx="6790301" cy="491854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Reformed Teaching Observation Protocol (RTOP)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64676" y="1938556"/>
            <a:ext cx="8257075" cy="417879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RTOP has 5 categories: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Lesson Design &amp; Implementation (What the teacher intended to do)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Propositional Knowledge (What the Teacher knows)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Procedural Knowledge (What the students did)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Classroom Culture (Student-Student Interactions)</a:t>
            </a:r>
          </a:p>
          <a:p>
            <a:pPr lvl="1">
              <a:spcBef>
                <a:spcPts val="1200"/>
              </a:spcBef>
            </a:pPr>
            <a:r>
              <a:rPr lang="en-US" sz="20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Classroom Culture (Student/Teacher Relationships)</a:t>
            </a:r>
          </a:p>
          <a:p>
            <a:pPr>
              <a:spcBef>
                <a:spcPts val="1200"/>
              </a:spcBef>
            </a:pPr>
            <a:r>
              <a:rPr lang="en-US" sz="2000" dirty="0" smtClean="0">
                <a:latin typeface="Calibri" pitchFamily="34" charset="0"/>
                <a:cs typeface="Calibri" pitchFamily="34" charset="0"/>
              </a:rPr>
              <a:t>0-4 for each item, total of 100 possible points</a:t>
            </a:r>
          </a:p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High RTOP scores 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</a:t>
            </a:r>
            <a:r>
              <a:rPr lang="en-US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 more reformed classroom (more student activity during class)</a:t>
            </a:r>
          </a:p>
          <a:p>
            <a:pPr lvl="1">
              <a:spcBef>
                <a:spcPts val="1200"/>
              </a:spcBef>
            </a:pP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8457" y="6416426"/>
            <a:ext cx="85350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Sawada, D., Turley, J., Falconer, K., </a:t>
            </a:r>
            <a:r>
              <a:rPr lang="en-US" sz="1200" dirty="0" err="1"/>
              <a:t>Benford</a:t>
            </a:r>
            <a:r>
              <a:rPr lang="en-US" sz="1200" dirty="0"/>
              <a:t>, R., and Bloom, I., 2002, </a:t>
            </a:r>
            <a:r>
              <a:rPr lang="en-US" sz="1200" dirty="0" smtClean="0"/>
              <a:t>School </a:t>
            </a:r>
            <a:r>
              <a:rPr lang="en-US" sz="1200" dirty="0"/>
              <a:t>Science and Mathematics, v. 102, p.245-252.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7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346062"/>
              </p:ext>
            </p:extLst>
          </p:nvPr>
        </p:nvGraphicFramePr>
        <p:xfrm>
          <a:off x="373410" y="932675"/>
          <a:ext cx="5734493" cy="4019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717762" y="93865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000" b="1" dirty="0" smtClean="0">
                <a:solidFill>
                  <a:srgbClr val="C00000"/>
                </a:solidFill>
                <a:effectLst>
                  <a:reflection blurRad="6350" stA="32000" endPos="28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Course Context</a:t>
            </a:r>
            <a:endParaRPr lang="en-US" sz="4000" b="1" dirty="0">
              <a:solidFill>
                <a:srgbClr val="C00000"/>
              </a:solidFill>
              <a:effectLst>
                <a:reflection blurRad="6350" stA="32000" endPos="28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37153" y="936218"/>
            <a:ext cx="33405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more student-centered the classroom (   RTOP), the greater the learning gains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37153" y="3077246"/>
            <a:ext cx="33405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38% of the variance in student learning gains are explained by the nature of instruction in the classroom</a:t>
            </a:r>
            <a:endParaRPr lang="en-US" sz="24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8139027" y="1775661"/>
            <a:ext cx="0" cy="268835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739173"/>
              </p:ext>
            </p:extLst>
          </p:nvPr>
        </p:nvGraphicFramePr>
        <p:xfrm>
          <a:off x="373410" y="932675"/>
          <a:ext cx="5734493" cy="4019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717762" y="93865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4000" b="1" dirty="0" smtClean="0">
                <a:solidFill>
                  <a:srgbClr val="C00000"/>
                </a:solidFill>
                <a:effectLst>
                  <a:reflection blurRad="6350" stA="32000" endPos="28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Course Context</a:t>
            </a:r>
            <a:endParaRPr lang="en-US" sz="4000" b="1" dirty="0">
              <a:solidFill>
                <a:srgbClr val="C00000"/>
              </a:solidFill>
              <a:effectLst>
                <a:reflection blurRad="6350" stA="32000" endPos="28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37153" y="936218"/>
            <a:ext cx="33405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 more student-centered the classroom (   RTOP), the greater the learning gains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37153" y="3077246"/>
            <a:ext cx="33405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38% of the variance in student learning gains are explained by the nature of instruction in the classroom</a:t>
            </a:r>
            <a:endParaRPr lang="en-US" sz="24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8139027" y="1775661"/>
            <a:ext cx="0" cy="268835"/>
          </a:xfrm>
          <a:prstGeom prst="straightConnector1">
            <a:avLst/>
          </a:prstGeom>
          <a:ln w="2857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13439" y="5349250"/>
            <a:ext cx="8284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PCAST recommendation #1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Catalyze widespread adoption of empirically validated teaching practices.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39585" y="6415088"/>
            <a:ext cx="341728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baseline="30000" dirty="0" smtClean="0"/>
              <a:t>1</a:t>
            </a:r>
            <a:r>
              <a:rPr lang="en-US" sz="1400" dirty="0" smtClean="0"/>
              <a:t>PCAST: Engage to Excel report (2012)</a:t>
            </a:r>
            <a:endParaRPr lang="en-US" sz="14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2147847" y="3514935"/>
            <a:ext cx="1958655" cy="605355"/>
            <a:chOff x="2147847" y="3514935"/>
            <a:chExt cx="1958655" cy="605355"/>
          </a:xfrm>
        </p:grpSpPr>
        <p:cxnSp>
          <p:nvCxnSpPr>
            <p:cNvPr id="11" name="Straight Arrow Connector 10"/>
            <p:cNvCxnSpPr/>
            <p:nvPr/>
          </p:nvCxnSpPr>
          <p:spPr>
            <a:xfrm>
              <a:off x="3146377" y="3813050"/>
              <a:ext cx="0" cy="30724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147847" y="3514935"/>
              <a:ext cx="195865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National average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84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6357" y="1239110"/>
            <a:ext cx="2531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Katherine </a:t>
            </a:r>
            <a:r>
              <a:rPr lang="en-US" sz="2400" i="1" dirty="0" err="1" smtClean="0"/>
              <a:t>Ryker</a:t>
            </a:r>
            <a:endParaRPr lang="en-US" sz="2400" i="1" dirty="0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984395" y="202980"/>
            <a:ext cx="7999542" cy="6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en-US" sz="3600" b="1" dirty="0" smtClean="0">
                <a:solidFill>
                  <a:schemeClr val="hlink"/>
                </a:solidFill>
                <a:effectLst>
                  <a:reflection blurRad="6350" stA="28000" endPos="28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Graduate Student Teaching Observations</a:t>
            </a:r>
            <a:endParaRPr lang="en-US" sz="3600" dirty="0">
              <a:effectLst>
                <a:reflection blurRad="6350" stA="28000" endPos="28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8" name="Chart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8694248"/>
              </p:ext>
            </p:extLst>
          </p:nvPr>
        </p:nvGraphicFramePr>
        <p:xfrm>
          <a:off x="4607055" y="1293343"/>
          <a:ext cx="5031055" cy="3210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Group 18"/>
          <p:cNvGrpSpPr/>
          <p:nvPr/>
        </p:nvGrpSpPr>
        <p:grpSpPr>
          <a:xfrm flipV="1">
            <a:off x="5279877" y="2392065"/>
            <a:ext cx="4118991" cy="384050"/>
            <a:chOff x="1980565" y="1447800"/>
            <a:chExt cx="6271789" cy="584775"/>
          </a:xfrm>
        </p:grpSpPr>
        <p:sp>
          <p:nvSpPr>
            <p:cNvPr id="20" name="TextBox 19"/>
            <p:cNvSpPr txBox="1"/>
            <p:nvPr/>
          </p:nvSpPr>
          <p:spPr>
            <a:xfrm>
              <a:off x="5033936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19360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04783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48512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80565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228135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86365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71789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757213" y="1447800"/>
              <a:ext cx="247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*</a:t>
              </a:r>
              <a:endParaRPr lang="en-US" sz="3200" b="1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007959" y="4530898"/>
            <a:ext cx="47022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Note:</a:t>
            </a:r>
            <a:r>
              <a:rPr lang="en-US" sz="1400" dirty="0" smtClean="0"/>
              <a:t> Single asterisk (*) denotes statistical significance at </a:t>
            </a:r>
            <a:r>
              <a:rPr lang="en-US" sz="1400" i="1" dirty="0" smtClean="0"/>
              <a:t>p </a:t>
            </a:r>
            <a:r>
              <a:rPr lang="en-US" sz="1400" dirty="0" smtClean="0"/>
              <a:t>&lt; 0.05.  Double asterisks (**) indicate </a:t>
            </a:r>
            <a:r>
              <a:rPr lang="en-US" sz="1400" i="1" dirty="0" smtClean="0"/>
              <a:t>p </a:t>
            </a:r>
            <a:r>
              <a:rPr lang="en-US" sz="1400" dirty="0" smtClean="0"/>
              <a:t>&lt; 0.01.</a:t>
            </a:r>
            <a:endParaRPr lang="en-US" sz="1400" i="1" dirty="0"/>
          </a:p>
        </p:txBody>
      </p:sp>
      <p:pic>
        <p:nvPicPr>
          <p:cNvPr id="30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6" y="5626602"/>
            <a:ext cx="1306353" cy="123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9"/>
          <p:cNvSpPr>
            <a:spLocks noChangeArrowheads="1"/>
          </p:cNvSpPr>
          <p:nvPr/>
        </p:nvSpPr>
        <p:spPr bwMode="auto">
          <a:xfrm>
            <a:off x="6339585" y="6415088"/>
            <a:ext cx="341728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baseline="30000" dirty="0" smtClean="0"/>
              <a:t>1</a:t>
            </a:r>
            <a:r>
              <a:rPr lang="en-US" sz="1400" dirty="0" smtClean="0"/>
              <a:t>PCAST: Engage to Excel report (2012)</a:t>
            </a: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472386" y="5157225"/>
            <a:ext cx="82844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PCAST recommendation #2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Advocate and provide support for replacing standard laboratory course with discovery-based research courses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37" y="1794783"/>
            <a:ext cx="3657600" cy="273367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B8718-565E-4F34-8E5F-91A32F9E71E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73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4" name="Rectangle 14"/>
          <p:cNvSpPr>
            <a:spLocks noChangeArrowheads="1"/>
          </p:cNvSpPr>
          <p:nvPr/>
        </p:nvSpPr>
        <p:spPr bwMode="auto">
          <a:xfrm>
            <a:off x="717762" y="4936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29000" endPos="33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Factors that influence learning</a:t>
            </a:r>
            <a:endParaRPr lang="en-US" sz="3600" b="1" dirty="0">
              <a:solidFill>
                <a:srgbClr val="C00000"/>
              </a:solidFill>
              <a:effectLst>
                <a:reflection blurRad="6350" stA="29000" endPos="33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626" y="2000813"/>
            <a:ext cx="2189085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Personal Characteristics of Student </a:t>
            </a:r>
          </a:p>
          <a:p>
            <a:pPr algn="ctr"/>
            <a:r>
              <a:rPr lang="en-US" sz="1400" dirty="0" smtClean="0"/>
              <a:t>(age, gender, academic rank, experience)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19626" y="3611673"/>
            <a:ext cx="2189085" cy="144655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Context </a:t>
            </a:r>
          </a:p>
          <a:p>
            <a:pPr algn="ctr"/>
            <a:r>
              <a:rPr lang="en-US" sz="1400" dirty="0" smtClean="0"/>
              <a:t>(tasks, grading policy, pedagogy, instructional resources)</a:t>
            </a:r>
          </a:p>
          <a:p>
            <a:pPr algn="ctr"/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94117" y="2751248"/>
            <a:ext cx="2189085" cy="153888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Outcomes</a:t>
            </a:r>
          </a:p>
          <a:p>
            <a:pPr algn="ctr"/>
            <a:r>
              <a:rPr lang="en-US" sz="1400" dirty="0" smtClean="0"/>
              <a:t>(effort, interest, performance)</a:t>
            </a:r>
          </a:p>
          <a:p>
            <a:pPr algn="ctr"/>
            <a:endParaRPr lang="en-US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2723902" y="3736240"/>
            <a:ext cx="4505029" cy="1673607"/>
            <a:chOff x="2723901" y="3774637"/>
            <a:chExt cx="4505029" cy="1673607"/>
          </a:xfrm>
        </p:grpSpPr>
        <p:sp>
          <p:nvSpPr>
            <p:cNvPr id="9" name="TextBox 8"/>
            <p:cNvSpPr txBox="1"/>
            <p:nvPr/>
          </p:nvSpPr>
          <p:spPr>
            <a:xfrm>
              <a:off x="3818464" y="3786251"/>
              <a:ext cx="2189085" cy="1661993"/>
            </a:xfrm>
            <a:prstGeom prst="rect">
              <a:avLst/>
            </a:prstGeom>
            <a:solidFill>
              <a:srgbClr val="6600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self-regulation of learning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(studying and/or learning behaviors, e.g., planning, monitoring, reflection)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723901" y="3969217"/>
              <a:ext cx="914400" cy="40572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V="1">
              <a:off x="6113348" y="3774637"/>
              <a:ext cx="1115582" cy="47881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2723922" y="1820935"/>
            <a:ext cx="4505008" cy="1569660"/>
            <a:chOff x="2723922" y="1552100"/>
            <a:chExt cx="4505008" cy="1569660"/>
          </a:xfrm>
        </p:grpSpPr>
        <p:sp>
          <p:nvSpPr>
            <p:cNvPr id="8" name="TextBox 7"/>
            <p:cNvSpPr txBox="1"/>
            <p:nvPr/>
          </p:nvSpPr>
          <p:spPr>
            <a:xfrm>
              <a:off x="3852319" y="1552100"/>
              <a:ext cx="2189085" cy="156966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motivations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(things that drive learning, e.g., task value, self-efficacy)</a:t>
              </a:r>
            </a:p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2723922" y="2336930"/>
              <a:ext cx="914400" cy="44668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6179781" y="2293580"/>
              <a:ext cx="1049149" cy="78483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Right Brace 26"/>
          <p:cNvSpPr/>
          <p:nvPr/>
        </p:nvSpPr>
        <p:spPr bwMode="auto">
          <a:xfrm>
            <a:off x="2493491" y="1723095"/>
            <a:ext cx="345646" cy="3642375"/>
          </a:xfrm>
          <a:prstGeom prst="rightBrace">
            <a:avLst>
              <a:gd name="adj1" fmla="val 8333"/>
              <a:gd name="adj2" fmla="val 49763"/>
            </a:avLst>
          </a:prstGeom>
          <a:noFill/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9626" y="5579680"/>
            <a:ext cx="9140386" cy="954107"/>
            <a:chOff x="419626" y="5387655"/>
            <a:chExt cx="9140386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41962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Instructional Design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245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Learning Process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40501" y="5387655"/>
              <a:ext cx="2419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Mastery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650052" y="853162"/>
            <a:ext cx="69513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Is there a relationship between learning environments and student motivation?</a:t>
            </a:r>
            <a:endParaRPr lang="en-US" sz="24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6113349" y="1154014"/>
            <a:ext cx="768100" cy="778145"/>
            <a:chOff x="6141967" y="830529"/>
            <a:chExt cx="768100" cy="778145"/>
          </a:xfrm>
        </p:grpSpPr>
        <p:sp>
          <p:nvSpPr>
            <p:cNvPr id="25" name="Oval 24"/>
            <p:cNvSpPr/>
            <p:nvPr/>
          </p:nvSpPr>
          <p:spPr>
            <a:xfrm>
              <a:off x="6141967" y="830529"/>
              <a:ext cx="768100" cy="778145"/>
            </a:xfrm>
            <a:prstGeom prst="ellipse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313137" y="896756"/>
              <a:ext cx="3840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3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6736774" y="6346616"/>
            <a:ext cx="298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Pintrich</a:t>
            </a:r>
            <a:r>
              <a:rPr lang="en-US" sz="1200" dirty="0"/>
              <a:t> and </a:t>
            </a:r>
            <a:r>
              <a:rPr lang="en-US" sz="1200" dirty="0" err="1" smtClean="0"/>
              <a:t>Zusho</a:t>
            </a:r>
            <a:r>
              <a:rPr lang="en-US" sz="1200" dirty="0"/>
              <a:t> </a:t>
            </a:r>
            <a:r>
              <a:rPr lang="en-US" sz="1200" dirty="0" smtClean="0"/>
              <a:t>(2007)</a:t>
            </a:r>
            <a:r>
              <a:rPr lang="en-US" sz="1200" dirty="0" smtClean="0">
                <a:effectLst/>
              </a:rPr>
              <a:t> </a:t>
            </a:r>
            <a:endParaRPr lang="en-US" sz="12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654669" y="1316490"/>
            <a:ext cx="6354313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algn="ctr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Motivated Strategies for Learning Questionnaire</a:t>
            </a:r>
            <a:endParaRPr lang="en-US" sz="1400" b="1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654670" y="1684790"/>
            <a:ext cx="1330692" cy="274638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r>
              <a:rPr lang="en-US" sz="1200" b="1">
                <a:cs typeface="Arial" pitchFamily="34" charset="0"/>
              </a:rPr>
              <a:t>Categories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985362" y="1684790"/>
            <a:ext cx="2382867" cy="274638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r>
              <a:rPr lang="en-US" sz="1200" b="1">
                <a:cs typeface="Arial" pitchFamily="34" charset="0"/>
              </a:rPr>
              <a:t>Subcategories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5368229" y="168479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Subscales (# of questions)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654670" y="1959429"/>
            <a:ext cx="1330692" cy="16478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Motivation Scales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985362" y="1959428"/>
            <a:ext cx="2382867" cy="82391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Value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368229" y="195942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Intrinsic goal orientation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368229" y="223406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Extrinsic goal orientation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368229" y="2508704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Task value (6)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985362" y="2783341"/>
            <a:ext cx="2382867" cy="54927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Expectancy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368229" y="278334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Control of learning beliefs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5368229" y="305797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Self-efficacy (8)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2985362" y="3332615"/>
            <a:ext cx="2382867" cy="274638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Affect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68229" y="333261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Test anxiety (5)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654670" y="3607253"/>
            <a:ext cx="1330692" cy="25019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Cognitive Scales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2985362" y="3607253"/>
            <a:ext cx="2382867" cy="109855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Cognitive strategies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5368229" y="3607254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Rehearsal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5368229" y="388189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Elaboration (6)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5368229" y="415652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Organization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5368229" y="443116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Critical thinking (5)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2985362" y="4705804"/>
            <a:ext cx="2382867" cy="27463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Metacognitive strategies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5368229" y="4705804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 dirty="0" smtClean="0">
                <a:solidFill>
                  <a:srgbClr val="FFFF00"/>
                </a:solidFill>
                <a:cs typeface="Arial" pitchFamily="34" charset="0"/>
              </a:rPr>
              <a:t>Metacognitive Self </a:t>
            </a:r>
            <a:r>
              <a:rPr lang="en-US" sz="1200" b="1" dirty="0" err="1" smtClean="0">
                <a:solidFill>
                  <a:srgbClr val="FFFF00"/>
                </a:solidFill>
                <a:cs typeface="Arial" pitchFamily="34" charset="0"/>
              </a:rPr>
              <a:t>Reg</a:t>
            </a:r>
            <a:r>
              <a:rPr lang="en-US" sz="1200" b="1" dirty="0" smtClean="0">
                <a:solidFill>
                  <a:srgbClr val="FFFF00"/>
                </a:solidFill>
                <a:cs typeface="Arial" pitchFamily="34" charset="0"/>
              </a:rPr>
              <a:t> (12</a:t>
            </a:r>
            <a:r>
              <a:rPr lang="en-US" sz="1200" b="1" dirty="0">
                <a:solidFill>
                  <a:srgbClr val="FFFF00"/>
                </a:solidFill>
                <a:cs typeface="Arial" pitchFamily="34" charset="0"/>
              </a:rPr>
              <a:t>)</a:t>
            </a:r>
            <a:endParaRPr lang="en-US" sz="12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2985362" y="4980441"/>
            <a:ext cx="2382867" cy="1128713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Resource Management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>
            <a:off x="5368229" y="498044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Time/study management (8)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6" name="Rectangle 29"/>
          <p:cNvSpPr>
            <a:spLocks noChangeArrowheads="1"/>
          </p:cNvSpPr>
          <p:nvPr/>
        </p:nvSpPr>
        <p:spPr bwMode="auto">
          <a:xfrm>
            <a:off x="5368229" y="525507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Effort regulation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>
            <a:off x="5368229" y="5529715"/>
            <a:ext cx="2640753" cy="304800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Peer learning (3)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auto">
          <a:xfrm>
            <a:off x="5368229" y="583451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Help seeking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>
            <a:off x="2985361" y="1684791"/>
            <a:ext cx="0" cy="44243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>
            <a:off x="5368229" y="1684791"/>
            <a:ext cx="0" cy="44243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>
            <a:off x="1654669" y="1684790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>
            <a:off x="1654669" y="1959428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>
            <a:off x="5368229" y="223406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>
            <a:off x="5368229" y="2508703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>
            <a:off x="2985362" y="2783340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39"/>
          <p:cNvSpPr>
            <a:spLocks noChangeShapeType="1"/>
          </p:cNvSpPr>
          <p:nvPr/>
        </p:nvSpPr>
        <p:spPr bwMode="auto">
          <a:xfrm>
            <a:off x="5368229" y="3057978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2985362" y="3332615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41"/>
          <p:cNvSpPr>
            <a:spLocks noChangeShapeType="1"/>
          </p:cNvSpPr>
          <p:nvPr/>
        </p:nvSpPr>
        <p:spPr bwMode="auto">
          <a:xfrm>
            <a:off x="1654669" y="3607253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42"/>
          <p:cNvSpPr>
            <a:spLocks noChangeShapeType="1"/>
          </p:cNvSpPr>
          <p:nvPr/>
        </p:nvSpPr>
        <p:spPr bwMode="auto">
          <a:xfrm>
            <a:off x="5368229" y="3881890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43"/>
          <p:cNvSpPr>
            <a:spLocks noChangeShapeType="1"/>
          </p:cNvSpPr>
          <p:nvPr/>
        </p:nvSpPr>
        <p:spPr bwMode="auto">
          <a:xfrm>
            <a:off x="5368229" y="4156528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>
            <a:off x="5368229" y="443116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45"/>
          <p:cNvSpPr>
            <a:spLocks noChangeShapeType="1"/>
          </p:cNvSpPr>
          <p:nvPr/>
        </p:nvSpPr>
        <p:spPr bwMode="auto">
          <a:xfrm>
            <a:off x="2985362" y="4705803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2985362" y="4980440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7"/>
          <p:cNvSpPr>
            <a:spLocks noChangeShapeType="1"/>
          </p:cNvSpPr>
          <p:nvPr/>
        </p:nvSpPr>
        <p:spPr bwMode="auto">
          <a:xfrm>
            <a:off x="5368229" y="5255078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48"/>
          <p:cNvSpPr>
            <a:spLocks noChangeShapeType="1"/>
          </p:cNvSpPr>
          <p:nvPr/>
        </p:nvSpPr>
        <p:spPr bwMode="auto">
          <a:xfrm>
            <a:off x="5368229" y="552971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49"/>
          <p:cNvSpPr>
            <a:spLocks noChangeShapeType="1"/>
          </p:cNvSpPr>
          <p:nvPr/>
        </p:nvSpPr>
        <p:spPr bwMode="auto">
          <a:xfrm>
            <a:off x="5368229" y="583451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50"/>
          <p:cNvSpPr>
            <a:spLocks noChangeShapeType="1"/>
          </p:cNvSpPr>
          <p:nvPr/>
        </p:nvSpPr>
        <p:spPr bwMode="auto">
          <a:xfrm>
            <a:off x="1654669" y="1316490"/>
            <a:ext cx="0" cy="47926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Line 51"/>
          <p:cNvSpPr>
            <a:spLocks noChangeShapeType="1"/>
          </p:cNvSpPr>
          <p:nvPr/>
        </p:nvSpPr>
        <p:spPr bwMode="auto">
          <a:xfrm>
            <a:off x="8008982" y="1316490"/>
            <a:ext cx="0" cy="47926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Line 52"/>
          <p:cNvSpPr>
            <a:spLocks noChangeShapeType="1"/>
          </p:cNvSpPr>
          <p:nvPr/>
        </p:nvSpPr>
        <p:spPr bwMode="auto">
          <a:xfrm>
            <a:off x="1654669" y="1316490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Line 53"/>
          <p:cNvSpPr>
            <a:spLocks noChangeShapeType="1"/>
          </p:cNvSpPr>
          <p:nvPr/>
        </p:nvSpPr>
        <p:spPr bwMode="auto">
          <a:xfrm>
            <a:off x="1654669" y="6078945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4" name="Text Box 60"/>
          <p:cNvSpPr txBox="1">
            <a:spLocks noChangeArrowheads="1"/>
          </p:cNvSpPr>
          <p:nvPr/>
        </p:nvSpPr>
        <p:spPr bwMode="auto">
          <a:xfrm>
            <a:off x="688457" y="6454842"/>
            <a:ext cx="8659814" cy="27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smtClean="0">
                <a:solidFill>
                  <a:schemeClr val="hlink"/>
                </a:solidFill>
              </a:rPr>
              <a:t> </a:t>
            </a:r>
            <a:r>
              <a:rPr lang="en-US" sz="1200" dirty="0" err="1">
                <a:solidFill>
                  <a:schemeClr val="hlink"/>
                </a:solidFill>
              </a:rPr>
              <a:t>Pintrich</a:t>
            </a:r>
            <a:r>
              <a:rPr lang="en-US" sz="1200" dirty="0">
                <a:solidFill>
                  <a:schemeClr val="hlink"/>
                </a:solidFill>
              </a:rPr>
              <a:t>, P.R., Smith, D.A.F., Garcia, T., and </a:t>
            </a:r>
            <a:r>
              <a:rPr lang="en-US" sz="1200" dirty="0" err="1">
                <a:solidFill>
                  <a:schemeClr val="hlink"/>
                </a:solidFill>
              </a:rPr>
              <a:t>McKeachie</a:t>
            </a:r>
            <a:r>
              <a:rPr lang="en-US" sz="1200" dirty="0">
                <a:solidFill>
                  <a:schemeClr val="hlink"/>
                </a:solidFill>
              </a:rPr>
              <a:t>, W.J., 1991, NCRIPTL Report 91-B-004</a:t>
            </a:r>
          </a:p>
        </p:txBody>
      </p:sp>
      <p:sp>
        <p:nvSpPr>
          <p:cNvPr id="122935" name="Rectangle 70"/>
          <p:cNvSpPr>
            <a:spLocks noChangeArrowheads="1"/>
          </p:cNvSpPr>
          <p:nvPr/>
        </p:nvSpPr>
        <p:spPr bwMode="auto">
          <a:xfrm>
            <a:off x="1011673" y="589415"/>
            <a:ext cx="792226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pPr algn="ctr"/>
            <a:r>
              <a:rPr lang="en-US" dirty="0"/>
              <a:t>Motivated Strategies for Learning </a:t>
            </a:r>
            <a:r>
              <a:rPr lang="en-US" dirty="0" smtClean="0"/>
              <a:t>Questionnaire </a:t>
            </a:r>
            <a:r>
              <a:rPr lang="en-US" dirty="0"/>
              <a:t>(MSLQ) used to investigate how aspects of the affective domain varied for students. </a:t>
            </a:r>
          </a:p>
        </p:txBody>
      </p:sp>
      <p:sp>
        <p:nvSpPr>
          <p:cNvPr id="122936" name="Rectangle 71"/>
          <p:cNvSpPr>
            <a:spLocks noChangeArrowheads="1"/>
          </p:cNvSpPr>
          <p:nvPr/>
        </p:nvSpPr>
        <p:spPr bwMode="auto">
          <a:xfrm>
            <a:off x="1424291" y="87766"/>
            <a:ext cx="701450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pPr algn="ctr"/>
            <a:r>
              <a:rPr lang="en-US" sz="2800" b="1">
                <a:solidFill>
                  <a:schemeClr val="hlink"/>
                </a:solidFill>
                <a:latin typeface="Calibri" pitchFamily="34" charset="0"/>
                <a:cs typeface="Calibri" pitchFamily="34" charset="0"/>
              </a:rPr>
              <a:t>MSLQ Instrument</a:t>
            </a:r>
          </a:p>
        </p:txBody>
      </p: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8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62275" y="126171"/>
            <a:ext cx="8910823" cy="1458913"/>
          </a:xfrm>
        </p:spPr>
        <p:txBody>
          <a:bodyPr/>
          <a:lstStyle/>
          <a:p>
            <a:pPr algn="l" eaLnBrk="1" hangingPunct="1"/>
            <a:r>
              <a:rPr lang="en-US" sz="2800" b="1" i="1" dirty="0" smtClean="0">
                <a:solidFill>
                  <a:srgbClr val="C00000"/>
                </a:solidFill>
                <a:effectLst>
                  <a:reflection blurRad="12700" stA="34000" endPos="32000" dir="5400000" sy="-90000" algn="bl" rotWithShape="0"/>
                </a:effectLst>
              </a:rPr>
              <a:t>Key Finding 1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12700" stA="34000" endPos="32000" dir="5400000" sy="-90000" algn="bl" rotWithShape="0"/>
                </a:effectLst>
              </a:rPr>
              <a:t/>
            </a:r>
            <a:br>
              <a:rPr lang="en-US" sz="2800" b="1" dirty="0" smtClean="0">
                <a:solidFill>
                  <a:schemeClr val="tx1"/>
                </a:solidFill>
                <a:effectLst>
                  <a:reflection blurRad="12700" stA="34000" endPos="32000" dir="5400000" sy="-90000" algn="bl" rotWithShape="0"/>
                </a:effectLst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reflection blurRad="12700" stA="34000" endPos="32000" dir="5400000" sy="-90000" algn="bl" rotWithShape="0"/>
                </a:effectLst>
              </a:rPr>
              <a:t>Overall trends are similar across institutions, especially institutions of similar type</a:t>
            </a:r>
          </a:p>
        </p:txBody>
      </p:sp>
      <p:sp>
        <p:nvSpPr>
          <p:cNvPr id="173063" name="Rectangle 7"/>
          <p:cNvSpPr>
            <a:spLocks noChangeArrowheads="1"/>
          </p:cNvSpPr>
          <p:nvPr/>
        </p:nvSpPr>
        <p:spPr bwMode="auto">
          <a:xfrm>
            <a:off x="447085" y="1854201"/>
            <a:ext cx="428467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Shift in student motivations and learning strategies over a single semester. </a:t>
            </a:r>
          </a:p>
        </p:txBody>
      </p:sp>
      <p:sp>
        <p:nvSpPr>
          <p:cNvPr id="173064" name="Rectangle 8"/>
          <p:cNvSpPr>
            <a:spLocks noChangeArrowheads="1"/>
          </p:cNvSpPr>
          <p:nvPr/>
        </p:nvSpPr>
        <p:spPr bwMode="auto">
          <a:xfrm>
            <a:off x="655114" y="5785619"/>
            <a:ext cx="37439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200" dirty="0"/>
              <a:t>Presence of arrows indicate a </a:t>
            </a:r>
            <a:r>
              <a:rPr lang="en-US" sz="1200" dirty="0" smtClean="0"/>
              <a:t>significant </a:t>
            </a:r>
            <a:r>
              <a:rPr lang="en-US" sz="1200" dirty="0"/>
              <a:t>paired t-test </a:t>
            </a:r>
            <a:r>
              <a:rPr lang="en-US" sz="1200" dirty="0" smtClean="0"/>
              <a:t>at α=0.05</a:t>
            </a:r>
            <a:r>
              <a:rPr lang="en-US" sz="1200" dirty="0"/>
              <a:t>, Color indicates Effect size; Grey- negligible (d&lt;0.2), Black- Small (0.2&lt;D&lt;0.35), and red – Medium( D&gt;0.35).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pic>
        <p:nvPicPr>
          <p:cNvPr id="10" name="Picture 9" descr="1011shifttable_v1_7_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199" y="1585341"/>
            <a:ext cx="4585003" cy="505160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8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62275" y="126171"/>
            <a:ext cx="8910823" cy="1458913"/>
          </a:xfrm>
        </p:spPr>
        <p:txBody>
          <a:bodyPr/>
          <a:lstStyle/>
          <a:p>
            <a:pPr algn="l" eaLnBrk="1" hangingPunct="1"/>
            <a:r>
              <a:rPr lang="en-US" sz="2800" b="1" i="1" dirty="0" smtClean="0">
                <a:solidFill>
                  <a:srgbClr val="C00000"/>
                </a:solidFill>
                <a:effectLst>
                  <a:reflection blurRad="12700" stA="34000" endPos="32000" dir="5400000" sy="-90000" algn="bl" rotWithShape="0"/>
                </a:effectLst>
              </a:rPr>
              <a:t>Key Finding 1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12700" stA="34000" endPos="32000" dir="5400000" sy="-90000" algn="bl" rotWithShape="0"/>
                </a:effectLst>
              </a:rPr>
              <a:t/>
            </a:r>
            <a:br>
              <a:rPr lang="en-US" sz="2800" b="1" dirty="0" smtClean="0">
                <a:solidFill>
                  <a:schemeClr val="tx1"/>
                </a:solidFill>
                <a:effectLst>
                  <a:reflection blurRad="12700" stA="34000" endPos="32000" dir="5400000" sy="-90000" algn="bl" rotWithShape="0"/>
                </a:effectLst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reflection blurRad="12700" stA="34000" endPos="32000" dir="5400000" sy="-90000" algn="bl" rotWithShape="0"/>
                </a:effectLst>
              </a:rPr>
              <a:t>Overall trends are similar across institutions, especially institutions of similar type</a:t>
            </a:r>
          </a:p>
        </p:txBody>
      </p:sp>
      <p:sp>
        <p:nvSpPr>
          <p:cNvPr id="173063" name="Rectangle 7"/>
          <p:cNvSpPr>
            <a:spLocks noChangeArrowheads="1"/>
          </p:cNvSpPr>
          <p:nvPr/>
        </p:nvSpPr>
        <p:spPr bwMode="auto">
          <a:xfrm>
            <a:off x="447085" y="1854201"/>
            <a:ext cx="428467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Shift in student motivations and learning strategies over a single semester. </a:t>
            </a:r>
          </a:p>
        </p:txBody>
      </p:sp>
      <p:sp>
        <p:nvSpPr>
          <p:cNvPr id="173064" name="Rectangle 8"/>
          <p:cNvSpPr>
            <a:spLocks noChangeArrowheads="1"/>
          </p:cNvSpPr>
          <p:nvPr/>
        </p:nvSpPr>
        <p:spPr bwMode="auto">
          <a:xfrm>
            <a:off x="655114" y="5785619"/>
            <a:ext cx="37439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200" dirty="0"/>
              <a:t>Presence of arrows indicate a </a:t>
            </a:r>
            <a:r>
              <a:rPr lang="en-US" sz="1200" dirty="0" smtClean="0"/>
              <a:t>significant </a:t>
            </a:r>
            <a:r>
              <a:rPr lang="en-US" sz="1200" dirty="0"/>
              <a:t>paired t-test </a:t>
            </a:r>
            <a:r>
              <a:rPr lang="en-US" sz="1200" dirty="0" smtClean="0"/>
              <a:t>at α=0.05</a:t>
            </a:r>
            <a:r>
              <a:rPr lang="en-US" sz="1200" dirty="0"/>
              <a:t>, Color indicates Effect size; Grey- negligible (d&lt;0.2), Black- Small (0.2&lt;D&lt;0.35), and red – Medium( D&gt;0.35).</a:t>
            </a:r>
            <a:r>
              <a:rPr lang="en-US" sz="1200" dirty="0" smtClean="0"/>
              <a:t>.</a:t>
            </a:r>
            <a:endParaRPr lang="en-US" sz="1200" dirty="0"/>
          </a:p>
        </p:txBody>
      </p:sp>
      <p:sp>
        <p:nvSpPr>
          <p:cNvPr id="173065" name="Rectangle 9"/>
          <p:cNvSpPr>
            <a:spLocks noChangeArrowheads="1"/>
          </p:cNvSpPr>
          <p:nvPr/>
        </p:nvSpPr>
        <p:spPr bwMode="auto">
          <a:xfrm>
            <a:off x="531329" y="3160714"/>
            <a:ext cx="4200434" cy="20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FontTx/>
              <a:buChar char="•"/>
            </a:pPr>
            <a:r>
              <a:rPr lang="en-US" sz="2000" b="1" dirty="0" smtClean="0">
                <a:solidFill>
                  <a:srgbClr val="C00000"/>
                </a:solidFill>
              </a:rPr>
              <a:t>Either no </a:t>
            </a:r>
            <a:r>
              <a:rPr lang="en-US" sz="2000" b="1" dirty="0">
                <a:solidFill>
                  <a:srgbClr val="C00000"/>
                </a:solidFill>
              </a:rPr>
              <a:t>change or decline</a:t>
            </a:r>
            <a:r>
              <a:rPr lang="en-US" sz="2000" dirty="0">
                <a:solidFill>
                  <a:srgbClr val="C00000"/>
                </a:solidFill>
              </a:rPr>
              <a:t> in </a:t>
            </a:r>
            <a:r>
              <a:rPr lang="en-US" sz="2000" dirty="0" smtClean="0">
                <a:solidFill>
                  <a:srgbClr val="C00000"/>
                </a:solidFill>
              </a:rPr>
              <a:t>multiple </a:t>
            </a:r>
            <a:r>
              <a:rPr lang="en-US" sz="2000" dirty="0">
                <a:solidFill>
                  <a:srgbClr val="C00000"/>
                </a:solidFill>
              </a:rPr>
              <a:t>subscales, including </a:t>
            </a:r>
            <a:r>
              <a:rPr lang="en-US" sz="2000" u="sng" dirty="0" smtClean="0">
                <a:solidFill>
                  <a:srgbClr val="C00000"/>
                </a:solidFill>
              </a:rPr>
              <a:t>5/6 </a:t>
            </a:r>
            <a:r>
              <a:rPr lang="en-US" sz="2000" u="sng" dirty="0">
                <a:solidFill>
                  <a:srgbClr val="C00000"/>
                </a:solidFill>
              </a:rPr>
              <a:t>motivation scales</a:t>
            </a:r>
            <a:r>
              <a:rPr lang="en-US" sz="2000" dirty="0">
                <a:solidFill>
                  <a:srgbClr val="C00000"/>
                </a:solidFill>
              </a:rPr>
              <a:t>. </a:t>
            </a:r>
          </a:p>
          <a:p>
            <a:pPr marL="228600" indent="-228600">
              <a:spcAft>
                <a:spcPts val="600"/>
              </a:spcAft>
              <a:buFontTx/>
              <a:buChar char="•"/>
            </a:pPr>
            <a:r>
              <a:rPr lang="en-US" sz="2000" b="1" dirty="0">
                <a:solidFill>
                  <a:srgbClr val="C00000"/>
                </a:solidFill>
              </a:rPr>
              <a:t>I</a:t>
            </a:r>
            <a:r>
              <a:rPr lang="en-US" sz="2000" b="1" dirty="0" smtClean="0">
                <a:solidFill>
                  <a:srgbClr val="C00000"/>
                </a:solidFill>
              </a:rPr>
              <a:t>ncreases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>
                <a:solidFill>
                  <a:srgbClr val="C00000"/>
                </a:solidFill>
              </a:rPr>
              <a:t>in </a:t>
            </a:r>
            <a:r>
              <a:rPr lang="en-US" sz="2000" dirty="0" smtClean="0">
                <a:solidFill>
                  <a:srgbClr val="C00000"/>
                </a:solidFill>
              </a:rPr>
              <a:t>few subscales</a:t>
            </a:r>
            <a:endParaRPr lang="en-US" sz="2000" dirty="0">
              <a:solidFill>
                <a:srgbClr val="C00000"/>
              </a:solidFill>
            </a:endParaRPr>
          </a:p>
          <a:p>
            <a:pPr marL="228600" indent="-228600">
              <a:spcAft>
                <a:spcPts val="600"/>
              </a:spcAft>
              <a:buFontTx/>
              <a:buChar char="•"/>
            </a:pPr>
            <a:r>
              <a:rPr lang="en-US" sz="2000" dirty="0">
                <a:solidFill>
                  <a:srgbClr val="C00000"/>
                </a:solidFill>
              </a:rPr>
              <a:t>Results consistent with previous research on science courses. </a:t>
            </a:r>
          </a:p>
        </p:txBody>
      </p:sp>
      <p:pic>
        <p:nvPicPr>
          <p:cNvPr id="10" name="Picture 9" descr="1011shifttable_v1_7_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199" y="1585341"/>
            <a:ext cx="4585003" cy="505160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3schoo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515" y="1769131"/>
            <a:ext cx="5952010" cy="4713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10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3217" y="203201"/>
            <a:ext cx="8702795" cy="1458913"/>
          </a:xfrm>
        </p:spPr>
        <p:txBody>
          <a:bodyPr/>
          <a:lstStyle/>
          <a:p>
            <a:pPr algn="l" eaLnBrk="1" hangingPunct="1"/>
            <a:r>
              <a:rPr lang="en-US" sz="2800" b="1" i="1" dirty="0" smtClean="0">
                <a:solidFill>
                  <a:srgbClr val="C00000"/>
                </a:solidFill>
                <a:effectLst>
                  <a:reflection blurRad="6350" stA="28000" endPos="33000" dist="29997" dir="5400000" sy="-100000" algn="bl" rotWithShape="0"/>
                </a:effectLst>
              </a:rPr>
              <a:t>Key Finding 2</a:t>
            </a:r>
            <a:r>
              <a:rPr lang="en-US" sz="2800" b="1" dirty="0" smtClean="0">
                <a:solidFill>
                  <a:schemeClr val="tx1"/>
                </a:solidFill>
                <a:effectLst>
                  <a:reflection blurRad="6350" stA="28000" endPos="33000" dist="29997" dir="5400000" sy="-100000" algn="bl" rotWithShape="0"/>
                </a:effectLst>
              </a:rPr>
              <a:t/>
            </a:r>
            <a:br>
              <a:rPr lang="en-US" sz="2800" b="1" dirty="0" smtClean="0">
                <a:solidFill>
                  <a:schemeClr val="tx1"/>
                </a:solidFill>
                <a:effectLst>
                  <a:reflection blurRad="6350" stA="28000" endPos="33000" dist="29997" dir="5400000" sy="-100000" algn="bl" rotWithShape="0"/>
                </a:effectLst>
              </a:rPr>
            </a:br>
            <a:r>
              <a:rPr lang="en-US" sz="2800" dirty="0" smtClean="0">
                <a:solidFill>
                  <a:schemeClr val="tx1"/>
                </a:solidFill>
                <a:effectLst>
                  <a:reflection blurRad="6350" stA="28000" endPos="33000" dist="29997" dir="5400000" sy="-100000" algn="bl" rotWithShape="0"/>
                </a:effectLst>
              </a:rPr>
              <a:t>Differences occur between different instructors at the same institution</a:t>
            </a:r>
          </a:p>
        </p:txBody>
      </p:sp>
      <p:sp>
        <p:nvSpPr>
          <p:cNvPr id="175111" name="Rectangle 7"/>
          <p:cNvSpPr>
            <a:spLocks noChangeArrowheads="1"/>
          </p:cNvSpPr>
          <p:nvPr/>
        </p:nvSpPr>
        <p:spPr bwMode="auto">
          <a:xfrm>
            <a:off x="458027" y="1777586"/>
            <a:ext cx="3495216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</a:rPr>
              <a:t>Summary of the shift in student scores over a single semester, for individual instructors at research institutions. </a:t>
            </a:r>
          </a:p>
        </p:txBody>
      </p:sp>
      <p:sp>
        <p:nvSpPr>
          <p:cNvPr id="175112" name="Rectangle 8"/>
          <p:cNvSpPr>
            <a:spLocks noChangeArrowheads="1"/>
          </p:cNvSpPr>
          <p:nvPr/>
        </p:nvSpPr>
        <p:spPr bwMode="auto">
          <a:xfrm>
            <a:off x="458027" y="5157162"/>
            <a:ext cx="320294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sz="1200" dirty="0"/>
              <a:t>Black arrow indicate significant with alpha of 0.05, red arrows indicate strongly significant with alpha of 0.01. Direction of arrow indicate direction of shift in MSLQ score (down= decrease in score; up=increase in score)</a:t>
            </a:r>
          </a:p>
        </p:txBody>
      </p:sp>
      <p:sp>
        <p:nvSpPr>
          <p:cNvPr id="175113" name="Rectangle 9"/>
          <p:cNvSpPr>
            <a:spLocks noChangeArrowheads="1"/>
          </p:cNvSpPr>
          <p:nvPr/>
        </p:nvSpPr>
        <p:spPr bwMode="auto">
          <a:xfrm>
            <a:off x="458028" y="3544216"/>
            <a:ext cx="32442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31775" indent="-231775">
              <a:buFontTx/>
              <a:buChar char="•"/>
            </a:pPr>
            <a:r>
              <a:rPr lang="en-US" sz="2400" dirty="0">
                <a:solidFill>
                  <a:srgbClr val="C00000"/>
                </a:solidFill>
              </a:rPr>
              <a:t>More student-centered classes have fewer declines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5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1"/>
          <p:cNvSpPr>
            <a:spLocks noChangeArrowheads="1"/>
          </p:cNvSpPr>
          <p:nvPr/>
        </p:nvSpPr>
        <p:spPr bwMode="auto">
          <a:xfrm>
            <a:off x="1275147" y="3877015"/>
            <a:ext cx="7747195" cy="208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117475" indent="-117475">
              <a:spcBef>
                <a:spcPct val="20000"/>
              </a:spcBef>
            </a:pPr>
            <a:r>
              <a:rPr lang="en-US" sz="2400" dirty="0">
                <a:solidFill>
                  <a:srgbClr val="0000FF"/>
                </a:solidFill>
              </a:rPr>
              <a:t>Principal reason students leave STEM </a:t>
            </a:r>
            <a:r>
              <a:rPr lang="en-US" sz="2400" dirty="0" smtClean="0">
                <a:solidFill>
                  <a:srgbClr val="0000FF"/>
                </a:solidFill>
              </a:rPr>
              <a:t>disciplines</a:t>
            </a:r>
            <a:r>
              <a:rPr lang="en-US" sz="2400" baseline="30000" dirty="0">
                <a:solidFill>
                  <a:srgbClr val="0000FF"/>
                </a:solidFill>
              </a:rPr>
              <a:t>2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  <a:endParaRPr lang="en-US" sz="2400" dirty="0">
              <a:solidFill>
                <a:srgbClr val="0000FF"/>
              </a:solidFill>
            </a:endParaRPr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/>
              <a:t>Students </a:t>
            </a:r>
            <a:r>
              <a:rPr lang="en-US" sz="2400" dirty="0" smtClean="0"/>
              <a:t>lost belief that </a:t>
            </a:r>
            <a:r>
              <a:rPr lang="en-US" sz="2400" dirty="0"/>
              <a:t>STEM disciplines were </a:t>
            </a:r>
            <a:r>
              <a:rPr lang="en-US" sz="2400" dirty="0" smtClean="0"/>
              <a:t>interesting, became disconnected from culture of science in introductory classes</a:t>
            </a:r>
            <a:endParaRPr lang="en-US" sz="2400" dirty="0"/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/>
              <a:t>Students became more interested in other majors. </a:t>
            </a:r>
          </a:p>
        </p:txBody>
      </p:sp>
      <p:sp>
        <p:nvSpPr>
          <p:cNvPr id="119813" name="Rectangle 2"/>
          <p:cNvSpPr>
            <a:spLocks noChangeArrowheads="1"/>
          </p:cNvSpPr>
          <p:nvPr/>
        </p:nvSpPr>
        <p:spPr bwMode="auto">
          <a:xfrm>
            <a:off x="496432" y="381000"/>
            <a:ext cx="9222954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en-US" sz="4000" b="1" dirty="0">
                <a:solidFill>
                  <a:schemeClr val="hlink"/>
                </a:solidFill>
                <a:effectLst>
                  <a:reflection blurRad="6350" stA="23000" endPos="31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</a:t>
            </a:r>
            <a:r>
              <a:rPr lang="en-US" sz="4000" b="1" dirty="0" smtClean="0">
                <a:solidFill>
                  <a:schemeClr val="hlink"/>
                </a:solidFill>
                <a:effectLst>
                  <a:reflection blurRad="6350" stA="23000" endPos="31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Retention and Science Classrooms</a:t>
            </a:r>
            <a:endParaRPr lang="en-US" sz="4000" dirty="0">
              <a:effectLst>
                <a:reflection blurRad="6350" stA="23000" endPos="31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9816" name="Rectangle 1"/>
          <p:cNvSpPr>
            <a:spLocks noChangeArrowheads="1"/>
          </p:cNvSpPr>
          <p:nvPr/>
        </p:nvSpPr>
        <p:spPr bwMode="auto">
          <a:xfrm>
            <a:off x="1302937" y="1431940"/>
            <a:ext cx="7143330" cy="2086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5" rIns="91430" bIns="45715">
            <a:spAutoFit/>
          </a:bodyPr>
          <a:lstStyle/>
          <a:p>
            <a:pPr marL="117475" indent="-117475"/>
            <a:r>
              <a:rPr lang="en-US" sz="2400" dirty="0" smtClean="0">
                <a:solidFill>
                  <a:srgbClr val="0000FF"/>
                </a:solidFill>
              </a:rPr>
              <a:t>Future demand for STEM majors</a:t>
            </a:r>
            <a:r>
              <a:rPr lang="en-US" sz="2400" baseline="30000" dirty="0">
                <a:solidFill>
                  <a:srgbClr val="0000FF"/>
                </a:solidFill>
              </a:rPr>
              <a:t>1</a:t>
            </a:r>
            <a:r>
              <a:rPr lang="en-US" sz="2400" dirty="0" smtClean="0">
                <a:solidFill>
                  <a:srgbClr val="0000FF"/>
                </a:solidFill>
              </a:rPr>
              <a:t>:</a:t>
            </a:r>
            <a:endParaRPr lang="en-US" sz="2400" dirty="0">
              <a:solidFill>
                <a:srgbClr val="0000FF"/>
              </a:solidFill>
            </a:endParaRPr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 smtClean="0"/>
              <a:t>US needs to produce 1 million more STEM graduates in the next decade than projected</a:t>
            </a:r>
            <a:endParaRPr lang="en-US" sz="2400" dirty="0"/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 smtClean="0"/>
              <a:t>&lt;40% of students intending to major in STEM, complete a STEM degree</a:t>
            </a:r>
            <a:endParaRPr lang="en-US" sz="2400" dirty="0"/>
          </a:p>
        </p:txBody>
      </p:sp>
      <p:sp>
        <p:nvSpPr>
          <p:cNvPr id="119817" name="Rectangle 9"/>
          <p:cNvSpPr>
            <a:spLocks noChangeArrowheads="1"/>
          </p:cNvSpPr>
          <p:nvPr/>
        </p:nvSpPr>
        <p:spPr bwMode="auto">
          <a:xfrm>
            <a:off x="2130293" y="6261200"/>
            <a:ext cx="576247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baseline="30000" dirty="0" smtClean="0"/>
              <a:t>1</a:t>
            </a:r>
            <a:r>
              <a:rPr lang="en-US" sz="1400" dirty="0" smtClean="0"/>
              <a:t>PCAST: Engage to Excel report (2012); 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Seymour </a:t>
            </a:r>
            <a:r>
              <a:rPr lang="en-US" sz="1400" dirty="0"/>
              <a:t>and Hewitt (1997);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656039" y="102785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33000" endPos="32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Motivations</a:t>
            </a:r>
            <a:endParaRPr lang="en-US" sz="3600" b="1" dirty="0">
              <a:solidFill>
                <a:srgbClr val="C00000"/>
              </a:solidFill>
              <a:effectLst>
                <a:reflection blurRad="6350" stA="33000" endPos="32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011718"/>
              </p:ext>
            </p:extLst>
          </p:nvPr>
        </p:nvGraphicFramePr>
        <p:xfrm>
          <a:off x="502420" y="1093963"/>
          <a:ext cx="8611821" cy="256032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643957"/>
                <a:gridCol w="1497795"/>
                <a:gridCol w="1536200"/>
                <a:gridCol w="1559825"/>
                <a:gridCol w="137404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Constructs</a:t>
                      </a:r>
                      <a:endParaRPr lang="en-US" dirty="0"/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</a:t>
                      </a:r>
                      <a:r>
                        <a:rPr lang="en-US" baseline="0" dirty="0" smtClean="0"/>
                        <a:t> Increase</a:t>
                      </a:r>
                      <a:endParaRPr lang="en-US" dirty="0"/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Decrease</a:t>
                      </a:r>
                      <a:endParaRPr lang="en-US" dirty="0"/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</a:t>
                      </a:r>
                      <a:r>
                        <a:rPr lang="en-US" baseline="0" dirty="0" smtClean="0"/>
                        <a:t> D</a:t>
                      </a:r>
                      <a:r>
                        <a:rPr lang="en-US" dirty="0" smtClean="0"/>
                        <a:t>ecrease</a:t>
                      </a:r>
                    </a:p>
                    <a:p>
                      <a:r>
                        <a:rPr lang="en-US" dirty="0" smtClean="0"/>
                        <a:t>High RTOP</a:t>
                      </a:r>
                      <a:endParaRPr lang="en-US" dirty="0"/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Decrease Low RTOP</a:t>
                      </a:r>
                      <a:endParaRPr lang="en-US" dirty="0"/>
                    </a:p>
                  </a:txBody>
                  <a:tcPr marL="99028" marR="99028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Intrinsic</a:t>
                      </a:r>
                      <a:r>
                        <a:rPr lang="en-US" baseline="0" dirty="0" smtClean="0"/>
                        <a:t> goals &amp; Task Value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Internal Drive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**45.5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**55.5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*53.3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58.9</a:t>
                      </a:r>
                      <a:endParaRPr lang="en-US" dirty="0"/>
                    </a:p>
                  </a:txBody>
                  <a:tcPr marL="99028" marR="99028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Control</a:t>
                      </a:r>
                      <a:r>
                        <a:rPr lang="en-US" baseline="0" dirty="0" smtClean="0"/>
                        <a:t> Beliefs &amp; Self-Efficacy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Self-beliefs)</a:t>
                      </a:r>
                      <a:endParaRPr lang="en-US" dirty="0">
                        <a:solidFill>
                          <a:srgbClr val="002060"/>
                        </a:solidFill>
                      </a:endParaRPr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**42.5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**57.5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*49.1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*60.7</a:t>
                      </a:r>
                      <a:endParaRPr lang="en-US" dirty="0"/>
                    </a:p>
                  </a:txBody>
                  <a:tcPr marL="99028" marR="99028"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Effort &amp; Metacognition 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(Executive Functioning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99028" marR="990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**44.9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**56.1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*49.1</a:t>
                      </a:r>
                      <a:endParaRPr lang="en-US" dirty="0"/>
                    </a:p>
                  </a:txBody>
                  <a:tcPr marL="99028" marR="9902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58.9</a:t>
                      </a:r>
                      <a:endParaRPr lang="en-US" dirty="0"/>
                    </a:p>
                  </a:txBody>
                  <a:tcPr marL="99028" marR="99028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64533" y="4053004"/>
            <a:ext cx="7527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Students who reported increased motivation and use of more effective learning strategies were: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66458" y="4917021"/>
            <a:ext cx="73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ü"/>
            </a:pPr>
            <a:r>
              <a:rPr lang="en-US" sz="2400" dirty="0" smtClean="0"/>
              <a:t>More likely to be interested in geology at the end of the course</a:t>
            </a:r>
          </a:p>
          <a:p>
            <a:pPr marL="457200" indent="-457200">
              <a:buFont typeface="Wingdings" charset="2"/>
              <a:buChar char="ü"/>
            </a:pPr>
            <a:r>
              <a:rPr lang="en-US" sz="2400" dirty="0" smtClean="0"/>
              <a:t>More likely to enroll in another geology course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63834" y="3691144"/>
            <a:ext cx="2250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** p </a:t>
            </a:r>
            <a:r>
              <a:rPr lang="en-US" sz="1600" dirty="0" smtClean="0"/>
              <a:t>&lt; 0.001</a:t>
            </a:r>
            <a:r>
              <a:rPr lang="en-US" sz="1600" i="1" dirty="0" smtClean="0"/>
              <a:t>, *p</a:t>
            </a:r>
            <a:r>
              <a:rPr lang="en-US" sz="1600" dirty="0" smtClean="0"/>
              <a:t> &lt; 0.05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8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27597" y="1157775"/>
            <a:ext cx="3571386" cy="4666785"/>
            <a:chOff x="227597" y="1157775"/>
            <a:chExt cx="3571386" cy="466678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212" y="3544215"/>
              <a:ext cx="3566771" cy="2280345"/>
            </a:xfrm>
            <a:prstGeom prst="rect">
              <a:avLst/>
            </a:prstGeom>
            <a:scene3d>
              <a:camera prst="orthographicFront">
                <a:rot lat="0" lon="0" rev="0"/>
              </a:camera>
              <a:lightRig rig="threePt" dir="t"/>
            </a:scene3d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597" y="1157775"/>
              <a:ext cx="3548052" cy="2205546"/>
            </a:xfrm>
            <a:prstGeom prst="rect">
              <a:avLst/>
            </a:prstGeom>
          </p:spPr>
        </p:pic>
      </p:grpSp>
      <p:sp>
        <p:nvSpPr>
          <p:cNvPr id="126117" name="TextBox 11"/>
          <p:cNvSpPr txBox="1">
            <a:spLocks noChangeArrowheads="1"/>
          </p:cNvSpPr>
          <p:nvPr/>
        </p:nvSpPr>
        <p:spPr bwMode="auto">
          <a:xfrm>
            <a:off x="266002" y="114300"/>
            <a:ext cx="9352668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C00000"/>
                </a:solidFill>
                <a:effectLst>
                  <a:reflection blurRad="6350" stA="30000" endPos="27000" dist="29997" dir="5400000" sy="-100000" algn="bl" rotWithShape="0"/>
                </a:effectLst>
              </a:rPr>
              <a:t>MSLQ subscales with significant variance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3026" y="875553"/>
            <a:ext cx="48773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Motivation “Pie”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Key Determinants in whether students choose to engage and persevere with learning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753508" y="3604429"/>
            <a:ext cx="1113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Self-beliefs</a:t>
            </a:r>
            <a:endParaRPr 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60857" y="3621025"/>
            <a:ext cx="111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 Drive</a:t>
            </a:r>
            <a:endParaRPr 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27027" y="3198570"/>
            <a:ext cx="92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{</a:t>
            </a:r>
            <a:endParaRPr 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15838" y="3160165"/>
            <a:ext cx="92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}</a:t>
            </a:r>
            <a:endParaRPr 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5143437" y="2325061"/>
            <a:ext cx="3368561" cy="3263729"/>
            <a:chOff x="5831745" y="3544215"/>
            <a:chExt cx="3368561" cy="3263729"/>
          </a:xfrm>
        </p:grpSpPr>
        <p:grpSp>
          <p:nvGrpSpPr>
            <p:cNvPr id="6" name="Group 5"/>
            <p:cNvGrpSpPr/>
            <p:nvPr/>
          </p:nvGrpSpPr>
          <p:grpSpPr>
            <a:xfrm>
              <a:off x="5831745" y="3544215"/>
              <a:ext cx="1674255" cy="1683506"/>
              <a:chOff x="1827638" y="1084269"/>
              <a:chExt cx="2586573" cy="2524797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1827638" y="1084269"/>
                <a:ext cx="2586573" cy="2524797"/>
              </a:xfrm>
              <a:custGeom>
                <a:avLst/>
                <a:gdLst>
                  <a:gd name="connsiteX0" fmla="*/ 2571085 w 2586573"/>
                  <a:gd name="connsiteY0" fmla="*/ 0 h 2524797"/>
                  <a:gd name="connsiteX1" fmla="*/ 2586573 w 2586573"/>
                  <a:gd name="connsiteY1" fmla="*/ 2524797 h 2524797"/>
                  <a:gd name="connsiteX2" fmla="*/ 0 w 2586573"/>
                  <a:gd name="connsiteY2" fmla="*/ 2509308 h 2524797"/>
                  <a:gd name="connsiteX3" fmla="*/ 0 w 2586573"/>
                  <a:gd name="connsiteY3" fmla="*/ 2137558 h 2524797"/>
                  <a:gd name="connsiteX4" fmla="*/ 92931 w 2586573"/>
                  <a:gd name="connsiteY4" fmla="*/ 1750319 h 2524797"/>
                  <a:gd name="connsiteX5" fmla="*/ 247816 w 2586573"/>
                  <a:gd name="connsiteY5" fmla="*/ 1363081 h 2524797"/>
                  <a:gd name="connsiteX6" fmla="*/ 542096 w 2586573"/>
                  <a:gd name="connsiteY6" fmla="*/ 944863 h 2524797"/>
                  <a:gd name="connsiteX7" fmla="*/ 960285 w 2586573"/>
                  <a:gd name="connsiteY7" fmla="*/ 526645 h 2524797"/>
                  <a:gd name="connsiteX8" fmla="*/ 1533358 w 2586573"/>
                  <a:gd name="connsiteY8" fmla="*/ 201364 h 2524797"/>
                  <a:gd name="connsiteX9" fmla="*/ 2292293 w 2586573"/>
                  <a:gd name="connsiteY9" fmla="*/ 15489 h 2524797"/>
                  <a:gd name="connsiteX10" fmla="*/ 2571085 w 2586573"/>
                  <a:gd name="connsiteY10" fmla="*/ 0 h 252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6573" h="2524797">
                    <a:moveTo>
                      <a:pt x="2571085" y="0"/>
                    </a:moveTo>
                    <a:cubicBezTo>
                      <a:pt x="2576248" y="841599"/>
                      <a:pt x="2581410" y="1683198"/>
                      <a:pt x="2586573" y="2524797"/>
                    </a:cubicBezTo>
                    <a:lnTo>
                      <a:pt x="0" y="2509308"/>
                    </a:lnTo>
                    <a:lnTo>
                      <a:pt x="0" y="2137558"/>
                    </a:lnTo>
                    <a:lnTo>
                      <a:pt x="92931" y="1750319"/>
                    </a:lnTo>
                    <a:lnTo>
                      <a:pt x="247816" y="1363081"/>
                    </a:lnTo>
                    <a:lnTo>
                      <a:pt x="542096" y="944863"/>
                    </a:lnTo>
                    <a:lnTo>
                      <a:pt x="960285" y="526645"/>
                    </a:lnTo>
                    <a:lnTo>
                      <a:pt x="1533358" y="201364"/>
                    </a:lnTo>
                    <a:lnTo>
                      <a:pt x="2292293" y="15489"/>
                    </a:lnTo>
                    <a:lnTo>
                      <a:pt x="25710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087277" y="2204760"/>
                <a:ext cx="2183477" cy="10616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Goal </a:t>
                </a:r>
              </a:p>
              <a:p>
                <a:pPr algn="r"/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Orientation</a:t>
                </a:r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11" name="Freeform 10"/>
            <p:cNvSpPr/>
            <p:nvPr/>
          </p:nvSpPr>
          <p:spPr>
            <a:xfrm>
              <a:off x="7485949" y="3544215"/>
              <a:ext cx="1714357" cy="1683506"/>
            </a:xfrm>
            <a:custGeom>
              <a:avLst/>
              <a:gdLst>
                <a:gd name="connsiteX0" fmla="*/ 0 w 2648527"/>
                <a:gd name="connsiteY0" fmla="*/ 0 h 2524797"/>
                <a:gd name="connsiteX1" fmla="*/ 30977 w 2648527"/>
                <a:gd name="connsiteY1" fmla="*/ 2509308 h 2524797"/>
                <a:gd name="connsiteX2" fmla="*/ 2648527 w 2648527"/>
                <a:gd name="connsiteY2" fmla="*/ 2524797 h 2524797"/>
                <a:gd name="connsiteX3" fmla="*/ 2648527 w 2648527"/>
                <a:gd name="connsiteY3" fmla="*/ 2091090 h 2524797"/>
                <a:gd name="connsiteX4" fmla="*/ 2509131 w 2648527"/>
                <a:gd name="connsiteY4" fmla="*/ 1641892 h 2524797"/>
                <a:gd name="connsiteX5" fmla="*/ 2214850 w 2648527"/>
                <a:gd name="connsiteY5" fmla="*/ 1068779 h 2524797"/>
                <a:gd name="connsiteX6" fmla="*/ 1781173 w 2648527"/>
                <a:gd name="connsiteY6" fmla="*/ 604092 h 2524797"/>
                <a:gd name="connsiteX7" fmla="*/ 1254566 w 2648527"/>
                <a:gd name="connsiteY7" fmla="*/ 263322 h 2524797"/>
                <a:gd name="connsiteX8" fmla="*/ 712470 w 2648527"/>
                <a:gd name="connsiteY8" fmla="*/ 77448 h 2524797"/>
                <a:gd name="connsiteX9" fmla="*/ 0 w 2648527"/>
                <a:gd name="connsiteY9" fmla="*/ 0 h 252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48527" h="2524797">
                  <a:moveTo>
                    <a:pt x="0" y="0"/>
                  </a:moveTo>
                  <a:lnTo>
                    <a:pt x="30977" y="2509308"/>
                  </a:lnTo>
                  <a:lnTo>
                    <a:pt x="2648527" y="2524797"/>
                  </a:lnTo>
                  <a:lnTo>
                    <a:pt x="2648527" y="2091090"/>
                  </a:lnTo>
                  <a:lnTo>
                    <a:pt x="2509131" y="1641892"/>
                  </a:lnTo>
                  <a:lnTo>
                    <a:pt x="2214850" y="1068779"/>
                  </a:lnTo>
                  <a:lnTo>
                    <a:pt x="1781173" y="604092"/>
                  </a:lnTo>
                  <a:lnTo>
                    <a:pt x="1254566" y="263322"/>
                  </a:lnTo>
                  <a:lnTo>
                    <a:pt x="712470" y="77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7506000" y="5227721"/>
              <a:ext cx="1694306" cy="1559567"/>
              <a:chOff x="4414211" y="3609066"/>
              <a:chExt cx="2617550" cy="2338922"/>
            </a:xfrm>
            <a:solidFill>
              <a:schemeClr val="accent3"/>
            </a:solidFill>
          </p:grpSpPr>
          <p:sp>
            <p:nvSpPr>
              <p:cNvPr id="15" name="Freeform 14"/>
              <p:cNvSpPr/>
              <p:nvPr/>
            </p:nvSpPr>
            <p:spPr>
              <a:xfrm>
                <a:off x="4414211" y="3609066"/>
                <a:ext cx="2617550" cy="2338922"/>
              </a:xfrm>
              <a:custGeom>
                <a:avLst/>
                <a:gdLst>
                  <a:gd name="connsiteX0" fmla="*/ 2617550 w 2617550"/>
                  <a:gd name="connsiteY0" fmla="*/ 0 h 2338922"/>
                  <a:gd name="connsiteX1" fmla="*/ 0 w 2617550"/>
                  <a:gd name="connsiteY1" fmla="*/ 0 h 2338922"/>
                  <a:gd name="connsiteX2" fmla="*/ 0 w 2617550"/>
                  <a:gd name="connsiteY2" fmla="*/ 2338922 h 2338922"/>
                  <a:gd name="connsiteX3" fmla="*/ 294281 w 2617550"/>
                  <a:gd name="connsiteY3" fmla="*/ 2338922 h 2338922"/>
                  <a:gd name="connsiteX4" fmla="*/ 774423 w 2617550"/>
                  <a:gd name="connsiteY4" fmla="*/ 2245985 h 2338922"/>
                  <a:gd name="connsiteX5" fmla="*/ 1177123 w 2617550"/>
                  <a:gd name="connsiteY5" fmla="*/ 2091089 h 2338922"/>
                  <a:gd name="connsiteX6" fmla="*/ 1672754 w 2617550"/>
                  <a:gd name="connsiteY6" fmla="*/ 1812277 h 2338922"/>
                  <a:gd name="connsiteX7" fmla="*/ 2028989 w 2617550"/>
                  <a:gd name="connsiteY7" fmla="*/ 1456018 h 2338922"/>
                  <a:gd name="connsiteX8" fmla="*/ 2307781 w 2617550"/>
                  <a:gd name="connsiteY8" fmla="*/ 1068779 h 2338922"/>
                  <a:gd name="connsiteX9" fmla="*/ 2555596 w 2617550"/>
                  <a:gd name="connsiteY9" fmla="*/ 511155 h 2338922"/>
                  <a:gd name="connsiteX10" fmla="*/ 2617550 w 2617550"/>
                  <a:gd name="connsiteY10" fmla="*/ 0 h 233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7550" h="2338922">
                    <a:moveTo>
                      <a:pt x="2617550" y="0"/>
                    </a:moveTo>
                    <a:lnTo>
                      <a:pt x="0" y="0"/>
                    </a:lnTo>
                    <a:lnTo>
                      <a:pt x="0" y="2338922"/>
                    </a:lnTo>
                    <a:lnTo>
                      <a:pt x="294281" y="2338922"/>
                    </a:lnTo>
                    <a:lnTo>
                      <a:pt x="774423" y="2245985"/>
                    </a:lnTo>
                    <a:lnTo>
                      <a:pt x="1177123" y="2091089"/>
                    </a:lnTo>
                    <a:lnTo>
                      <a:pt x="1672754" y="1812277"/>
                    </a:lnTo>
                    <a:lnTo>
                      <a:pt x="2028989" y="1456018"/>
                    </a:lnTo>
                    <a:lnTo>
                      <a:pt x="2307781" y="1068779"/>
                    </a:lnTo>
                    <a:lnTo>
                      <a:pt x="2555596" y="511155"/>
                    </a:lnTo>
                    <a:lnTo>
                      <a:pt x="2617550" y="0"/>
                    </a:lnTo>
                    <a:close/>
                  </a:path>
                </a:pathLst>
              </a:custGeom>
              <a:grpFill/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474591" y="3978921"/>
                <a:ext cx="2104235" cy="10616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Control of Learning</a:t>
                </a:r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831745" y="5227721"/>
              <a:ext cx="1674255" cy="1580223"/>
              <a:chOff x="1827638" y="3609066"/>
              <a:chExt cx="2586573" cy="2369901"/>
            </a:xfrm>
            <a:solidFill>
              <a:schemeClr val="accent6"/>
            </a:solidFill>
          </p:grpSpPr>
          <p:sp>
            <p:nvSpPr>
              <p:cNvPr id="19" name="Freeform 18"/>
              <p:cNvSpPr/>
              <p:nvPr/>
            </p:nvSpPr>
            <p:spPr>
              <a:xfrm>
                <a:off x="1827638" y="3609066"/>
                <a:ext cx="2586573" cy="2369901"/>
              </a:xfrm>
              <a:custGeom>
                <a:avLst/>
                <a:gdLst>
                  <a:gd name="connsiteX0" fmla="*/ 0 w 2586573"/>
                  <a:gd name="connsiteY0" fmla="*/ 0 h 2354412"/>
                  <a:gd name="connsiteX1" fmla="*/ 2571085 w 2586573"/>
                  <a:gd name="connsiteY1" fmla="*/ 0 h 2354412"/>
                  <a:gd name="connsiteX2" fmla="*/ 2586573 w 2586573"/>
                  <a:gd name="connsiteY2" fmla="*/ 2354412 h 2354412"/>
                  <a:gd name="connsiteX3" fmla="*/ 2044477 w 2586573"/>
                  <a:gd name="connsiteY3" fmla="*/ 2276965 h 2354412"/>
                  <a:gd name="connsiteX4" fmla="*/ 1533358 w 2586573"/>
                  <a:gd name="connsiteY4" fmla="*/ 2122069 h 2354412"/>
                  <a:gd name="connsiteX5" fmla="*/ 1037727 w 2586573"/>
                  <a:gd name="connsiteY5" fmla="*/ 1827768 h 2354412"/>
                  <a:gd name="connsiteX6" fmla="*/ 635027 w 2586573"/>
                  <a:gd name="connsiteY6" fmla="*/ 1502487 h 2354412"/>
                  <a:gd name="connsiteX7" fmla="*/ 278793 w 2586573"/>
                  <a:gd name="connsiteY7" fmla="*/ 1037800 h 2354412"/>
                  <a:gd name="connsiteX8" fmla="*/ 92931 w 2586573"/>
                  <a:gd name="connsiteY8" fmla="*/ 588603 h 2354412"/>
                  <a:gd name="connsiteX9" fmla="*/ 0 w 2586573"/>
                  <a:gd name="connsiteY9" fmla="*/ 247833 h 2354412"/>
                  <a:gd name="connsiteX10" fmla="*/ 0 w 2586573"/>
                  <a:gd name="connsiteY10" fmla="*/ 0 h 235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6573" h="2354412">
                    <a:moveTo>
                      <a:pt x="0" y="0"/>
                    </a:moveTo>
                    <a:lnTo>
                      <a:pt x="2571085" y="0"/>
                    </a:lnTo>
                    <a:lnTo>
                      <a:pt x="2586573" y="2354412"/>
                    </a:lnTo>
                    <a:lnTo>
                      <a:pt x="2044477" y="2276965"/>
                    </a:lnTo>
                    <a:lnTo>
                      <a:pt x="1533358" y="2122069"/>
                    </a:lnTo>
                    <a:lnTo>
                      <a:pt x="1037727" y="1827768"/>
                    </a:lnTo>
                    <a:lnTo>
                      <a:pt x="635027" y="1502487"/>
                    </a:lnTo>
                    <a:lnTo>
                      <a:pt x="278793" y="1037800"/>
                    </a:lnTo>
                    <a:lnTo>
                      <a:pt x="92931" y="588603"/>
                    </a:lnTo>
                    <a:lnTo>
                      <a:pt x="0" y="24783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31384" y="3978921"/>
                <a:ext cx="1239371" cy="10616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Task Value</a:t>
                </a:r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7628953" y="4196845"/>
              <a:ext cx="99065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Self-</a:t>
              </a:r>
            </a:p>
            <a:p>
              <a:r>
                <a:rPr lang="en-US" sz="20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Efficacy</a:t>
              </a:r>
              <a:endPara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08999" y="1892800"/>
            <a:ext cx="5150077" cy="2881108"/>
            <a:chOff x="208999" y="1892800"/>
            <a:chExt cx="5150077" cy="2881108"/>
          </a:xfrm>
        </p:grpSpPr>
        <p:sp>
          <p:nvSpPr>
            <p:cNvPr id="29" name="Rectangle 2"/>
            <p:cNvSpPr txBox="1">
              <a:spLocks noChangeArrowheads="1"/>
            </p:cNvSpPr>
            <p:nvPr/>
          </p:nvSpPr>
          <p:spPr>
            <a:xfrm>
              <a:off x="208999" y="1892800"/>
              <a:ext cx="3477782" cy="2716325"/>
            </a:xfrm>
            <a:prstGeom prst="rect">
              <a:avLst/>
            </a:prstGeom>
            <a:scene3d>
              <a:camera prst="orthographicFront">
                <a:rot lat="0" lon="0" rev="2400000"/>
              </a:camera>
              <a:lightRig rig="threePt" dir="t"/>
            </a:scene3d>
          </p:spPr>
          <p:txBody>
            <a:bodyPr vert="horz" anchor="ctr"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3600" kern="1200" cap="all" baseline="0">
                  <a:solidFill>
                    <a:schemeClr val="tx2"/>
                  </a:solidFill>
                  <a:effectLst>
                    <a:reflection blurRad="12700" stA="48000" endA="300" endPos="55000" dir="5400000" sy="-90000" algn="bl" rotWithShape="0"/>
                  </a:effectLst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400" b="1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28000" endPos="33000" dist="29997" dir="5400000" sy="-100000" algn="bl" rotWithShape="0"/>
                  </a:effectLst>
                </a:rPr>
                <a:t>Find interesting topics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3684047" y="3236975"/>
              <a:ext cx="1675029" cy="153693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3261592" y="3363321"/>
              <a:ext cx="514057" cy="322256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208999" y="6002135"/>
            <a:ext cx="36150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http://serc.carleton.edu/integrate/index.html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4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17" name="TextBox 11"/>
          <p:cNvSpPr txBox="1">
            <a:spLocks noChangeArrowheads="1"/>
          </p:cNvSpPr>
          <p:nvPr/>
        </p:nvSpPr>
        <p:spPr bwMode="auto">
          <a:xfrm>
            <a:off x="266002" y="114300"/>
            <a:ext cx="9352668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C00000"/>
                </a:solidFill>
                <a:effectLst>
                  <a:reflection blurRad="6350" stA="30000" endPos="27000" dist="29997" dir="5400000" sy="-100000" algn="bl" rotWithShape="0"/>
                </a:effectLst>
              </a:rPr>
              <a:t>MSLQ subscales with significant variance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3672" y="891023"/>
            <a:ext cx="48773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Motivation “Pie”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Key Determinants in whether students choose to engage and persevere with learning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124154" y="3619899"/>
            <a:ext cx="1113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Self-beliefs</a:t>
            </a:r>
            <a:endParaRPr 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1503" y="3636495"/>
            <a:ext cx="1113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Internal Drive</a:t>
            </a:r>
            <a:endParaRPr lang="en-US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7673" y="3214040"/>
            <a:ext cx="92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{</a:t>
            </a:r>
            <a:endParaRPr 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86484" y="3175635"/>
            <a:ext cx="92365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rPr>
              <a:t>}</a:t>
            </a:r>
            <a:endParaRPr lang="en-US" sz="9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514083" y="2340531"/>
            <a:ext cx="3368561" cy="3263729"/>
            <a:chOff x="5831745" y="3544215"/>
            <a:chExt cx="3368561" cy="3263729"/>
          </a:xfrm>
        </p:grpSpPr>
        <p:grpSp>
          <p:nvGrpSpPr>
            <p:cNvPr id="6" name="Group 5"/>
            <p:cNvGrpSpPr/>
            <p:nvPr/>
          </p:nvGrpSpPr>
          <p:grpSpPr>
            <a:xfrm>
              <a:off x="5831745" y="3544215"/>
              <a:ext cx="1674255" cy="1683506"/>
              <a:chOff x="1827638" y="1084269"/>
              <a:chExt cx="2586573" cy="2524797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1827638" y="1084269"/>
                <a:ext cx="2586573" cy="2524797"/>
              </a:xfrm>
              <a:custGeom>
                <a:avLst/>
                <a:gdLst>
                  <a:gd name="connsiteX0" fmla="*/ 2571085 w 2586573"/>
                  <a:gd name="connsiteY0" fmla="*/ 0 h 2524797"/>
                  <a:gd name="connsiteX1" fmla="*/ 2586573 w 2586573"/>
                  <a:gd name="connsiteY1" fmla="*/ 2524797 h 2524797"/>
                  <a:gd name="connsiteX2" fmla="*/ 0 w 2586573"/>
                  <a:gd name="connsiteY2" fmla="*/ 2509308 h 2524797"/>
                  <a:gd name="connsiteX3" fmla="*/ 0 w 2586573"/>
                  <a:gd name="connsiteY3" fmla="*/ 2137558 h 2524797"/>
                  <a:gd name="connsiteX4" fmla="*/ 92931 w 2586573"/>
                  <a:gd name="connsiteY4" fmla="*/ 1750319 h 2524797"/>
                  <a:gd name="connsiteX5" fmla="*/ 247816 w 2586573"/>
                  <a:gd name="connsiteY5" fmla="*/ 1363081 h 2524797"/>
                  <a:gd name="connsiteX6" fmla="*/ 542096 w 2586573"/>
                  <a:gd name="connsiteY6" fmla="*/ 944863 h 2524797"/>
                  <a:gd name="connsiteX7" fmla="*/ 960285 w 2586573"/>
                  <a:gd name="connsiteY7" fmla="*/ 526645 h 2524797"/>
                  <a:gd name="connsiteX8" fmla="*/ 1533358 w 2586573"/>
                  <a:gd name="connsiteY8" fmla="*/ 201364 h 2524797"/>
                  <a:gd name="connsiteX9" fmla="*/ 2292293 w 2586573"/>
                  <a:gd name="connsiteY9" fmla="*/ 15489 h 2524797"/>
                  <a:gd name="connsiteX10" fmla="*/ 2571085 w 2586573"/>
                  <a:gd name="connsiteY10" fmla="*/ 0 h 252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6573" h="2524797">
                    <a:moveTo>
                      <a:pt x="2571085" y="0"/>
                    </a:moveTo>
                    <a:cubicBezTo>
                      <a:pt x="2576248" y="841599"/>
                      <a:pt x="2581410" y="1683198"/>
                      <a:pt x="2586573" y="2524797"/>
                    </a:cubicBezTo>
                    <a:lnTo>
                      <a:pt x="0" y="2509308"/>
                    </a:lnTo>
                    <a:lnTo>
                      <a:pt x="0" y="2137558"/>
                    </a:lnTo>
                    <a:lnTo>
                      <a:pt x="92931" y="1750319"/>
                    </a:lnTo>
                    <a:lnTo>
                      <a:pt x="247816" y="1363081"/>
                    </a:lnTo>
                    <a:lnTo>
                      <a:pt x="542096" y="944863"/>
                    </a:lnTo>
                    <a:lnTo>
                      <a:pt x="960285" y="526645"/>
                    </a:lnTo>
                    <a:lnTo>
                      <a:pt x="1533358" y="201364"/>
                    </a:lnTo>
                    <a:lnTo>
                      <a:pt x="2292293" y="15489"/>
                    </a:lnTo>
                    <a:lnTo>
                      <a:pt x="257108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2087277" y="2204760"/>
                <a:ext cx="2183477" cy="10616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Goal </a:t>
                </a:r>
              </a:p>
              <a:p>
                <a:pPr algn="r"/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Orientation</a:t>
                </a:r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11" name="Freeform 10"/>
            <p:cNvSpPr/>
            <p:nvPr/>
          </p:nvSpPr>
          <p:spPr>
            <a:xfrm>
              <a:off x="7485949" y="3544215"/>
              <a:ext cx="1714357" cy="1683506"/>
            </a:xfrm>
            <a:custGeom>
              <a:avLst/>
              <a:gdLst>
                <a:gd name="connsiteX0" fmla="*/ 0 w 2648527"/>
                <a:gd name="connsiteY0" fmla="*/ 0 h 2524797"/>
                <a:gd name="connsiteX1" fmla="*/ 30977 w 2648527"/>
                <a:gd name="connsiteY1" fmla="*/ 2509308 h 2524797"/>
                <a:gd name="connsiteX2" fmla="*/ 2648527 w 2648527"/>
                <a:gd name="connsiteY2" fmla="*/ 2524797 h 2524797"/>
                <a:gd name="connsiteX3" fmla="*/ 2648527 w 2648527"/>
                <a:gd name="connsiteY3" fmla="*/ 2091090 h 2524797"/>
                <a:gd name="connsiteX4" fmla="*/ 2509131 w 2648527"/>
                <a:gd name="connsiteY4" fmla="*/ 1641892 h 2524797"/>
                <a:gd name="connsiteX5" fmla="*/ 2214850 w 2648527"/>
                <a:gd name="connsiteY5" fmla="*/ 1068779 h 2524797"/>
                <a:gd name="connsiteX6" fmla="*/ 1781173 w 2648527"/>
                <a:gd name="connsiteY6" fmla="*/ 604092 h 2524797"/>
                <a:gd name="connsiteX7" fmla="*/ 1254566 w 2648527"/>
                <a:gd name="connsiteY7" fmla="*/ 263322 h 2524797"/>
                <a:gd name="connsiteX8" fmla="*/ 712470 w 2648527"/>
                <a:gd name="connsiteY8" fmla="*/ 77448 h 2524797"/>
                <a:gd name="connsiteX9" fmla="*/ 0 w 2648527"/>
                <a:gd name="connsiteY9" fmla="*/ 0 h 252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48527" h="2524797">
                  <a:moveTo>
                    <a:pt x="0" y="0"/>
                  </a:moveTo>
                  <a:lnTo>
                    <a:pt x="30977" y="2509308"/>
                  </a:lnTo>
                  <a:lnTo>
                    <a:pt x="2648527" y="2524797"/>
                  </a:lnTo>
                  <a:lnTo>
                    <a:pt x="2648527" y="2091090"/>
                  </a:lnTo>
                  <a:lnTo>
                    <a:pt x="2509131" y="1641892"/>
                  </a:lnTo>
                  <a:lnTo>
                    <a:pt x="2214850" y="1068779"/>
                  </a:lnTo>
                  <a:lnTo>
                    <a:pt x="1781173" y="604092"/>
                  </a:lnTo>
                  <a:lnTo>
                    <a:pt x="1254566" y="263322"/>
                  </a:lnTo>
                  <a:lnTo>
                    <a:pt x="712470" y="774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7506000" y="5227721"/>
              <a:ext cx="1694306" cy="1559567"/>
              <a:chOff x="4414211" y="3609066"/>
              <a:chExt cx="2617550" cy="2338922"/>
            </a:xfrm>
            <a:solidFill>
              <a:schemeClr val="accent3"/>
            </a:solidFill>
          </p:grpSpPr>
          <p:sp>
            <p:nvSpPr>
              <p:cNvPr id="15" name="Freeform 14"/>
              <p:cNvSpPr/>
              <p:nvPr/>
            </p:nvSpPr>
            <p:spPr>
              <a:xfrm>
                <a:off x="4414211" y="3609066"/>
                <a:ext cx="2617550" cy="2338922"/>
              </a:xfrm>
              <a:custGeom>
                <a:avLst/>
                <a:gdLst>
                  <a:gd name="connsiteX0" fmla="*/ 2617550 w 2617550"/>
                  <a:gd name="connsiteY0" fmla="*/ 0 h 2338922"/>
                  <a:gd name="connsiteX1" fmla="*/ 0 w 2617550"/>
                  <a:gd name="connsiteY1" fmla="*/ 0 h 2338922"/>
                  <a:gd name="connsiteX2" fmla="*/ 0 w 2617550"/>
                  <a:gd name="connsiteY2" fmla="*/ 2338922 h 2338922"/>
                  <a:gd name="connsiteX3" fmla="*/ 294281 w 2617550"/>
                  <a:gd name="connsiteY3" fmla="*/ 2338922 h 2338922"/>
                  <a:gd name="connsiteX4" fmla="*/ 774423 w 2617550"/>
                  <a:gd name="connsiteY4" fmla="*/ 2245985 h 2338922"/>
                  <a:gd name="connsiteX5" fmla="*/ 1177123 w 2617550"/>
                  <a:gd name="connsiteY5" fmla="*/ 2091089 h 2338922"/>
                  <a:gd name="connsiteX6" fmla="*/ 1672754 w 2617550"/>
                  <a:gd name="connsiteY6" fmla="*/ 1812277 h 2338922"/>
                  <a:gd name="connsiteX7" fmla="*/ 2028989 w 2617550"/>
                  <a:gd name="connsiteY7" fmla="*/ 1456018 h 2338922"/>
                  <a:gd name="connsiteX8" fmla="*/ 2307781 w 2617550"/>
                  <a:gd name="connsiteY8" fmla="*/ 1068779 h 2338922"/>
                  <a:gd name="connsiteX9" fmla="*/ 2555596 w 2617550"/>
                  <a:gd name="connsiteY9" fmla="*/ 511155 h 2338922"/>
                  <a:gd name="connsiteX10" fmla="*/ 2617550 w 2617550"/>
                  <a:gd name="connsiteY10" fmla="*/ 0 h 233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617550" h="2338922">
                    <a:moveTo>
                      <a:pt x="2617550" y="0"/>
                    </a:moveTo>
                    <a:lnTo>
                      <a:pt x="0" y="0"/>
                    </a:lnTo>
                    <a:lnTo>
                      <a:pt x="0" y="2338922"/>
                    </a:lnTo>
                    <a:lnTo>
                      <a:pt x="294281" y="2338922"/>
                    </a:lnTo>
                    <a:lnTo>
                      <a:pt x="774423" y="2245985"/>
                    </a:lnTo>
                    <a:lnTo>
                      <a:pt x="1177123" y="2091089"/>
                    </a:lnTo>
                    <a:lnTo>
                      <a:pt x="1672754" y="1812277"/>
                    </a:lnTo>
                    <a:lnTo>
                      <a:pt x="2028989" y="1456018"/>
                    </a:lnTo>
                    <a:lnTo>
                      <a:pt x="2307781" y="1068779"/>
                    </a:lnTo>
                    <a:lnTo>
                      <a:pt x="2555596" y="511155"/>
                    </a:lnTo>
                    <a:lnTo>
                      <a:pt x="2617550" y="0"/>
                    </a:lnTo>
                    <a:close/>
                  </a:path>
                </a:pathLst>
              </a:custGeom>
              <a:grpFill/>
              <a:ln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474591" y="3978921"/>
                <a:ext cx="2104235" cy="10616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Control of Learning</a:t>
                </a:r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5831745" y="5227721"/>
              <a:ext cx="1674255" cy="1580223"/>
              <a:chOff x="1827638" y="3609066"/>
              <a:chExt cx="2586573" cy="2369901"/>
            </a:xfrm>
            <a:solidFill>
              <a:schemeClr val="accent6"/>
            </a:solidFill>
          </p:grpSpPr>
          <p:sp>
            <p:nvSpPr>
              <p:cNvPr id="19" name="Freeform 18"/>
              <p:cNvSpPr/>
              <p:nvPr/>
            </p:nvSpPr>
            <p:spPr>
              <a:xfrm>
                <a:off x="1827638" y="3609066"/>
                <a:ext cx="2586573" cy="2369901"/>
              </a:xfrm>
              <a:custGeom>
                <a:avLst/>
                <a:gdLst>
                  <a:gd name="connsiteX0" fmla="*/ 0 w 2586573"/>
                  <a:gd name="connsiteY0" fmla="*/ 0 h 2354412"/>
                  <a:gd name="connsiteX1" fmla="*/ 2571085 w 2586573"/>
                  <a:gd name="connsiteY1" fmla="*/ 0 h 2354412"/>
                  <a:gd name="connsiteX2" fmla="*/ 2586573 w 2586573"/>
                  <a:gd name="connsiteY2" fmla="*/ 2354412 h 2354412"/>
                  <a:gd name="connsiteX3" fmla="*/ 2044477 w 2586573"/>
                  <a:gd name="connsiteY3" fmla="*/ 2276965 h 2354412"/>
                  <a:gd name="connsiteX4" fmla="*/ 1533358 w 2586573"/>
                  <a:gd name="connsiteY4" fmla="*/ 2122069 h 2354412"/>
                  <a:gd name="connsiteX5" fmla="*/ 1037727 w 2586573"/>
                  <a:gd name="connsiteY5" fmla="*/ 1827768 h 2354412"/>
                  <a:gd name="connsiteX6" fmla="*/ 635027 w 2586573"/>
                  <a:gd name="connsiteY6" fmla="*/ 1502487 h 2354412"/>
                  <a:gd name="connsiteX7" fmla="*/ 278793 w 2586573"/>
                  <a:gd name="connsiteY7" fmla="*/ 1037800 h 2354412"/>
                  <a:gd name="connsiteX8" fmla="*/ 92931 w 2586573"/>
                  <a:gd name="connsiteY8" fmla="*/ 588603 h 2354412"/>
                  <a:gd name="connsiteX9" fmla="*/ 0 w 2586573"/>
                  <a:gd name="connsiteY9" fmla="*/ 247833 h 2354412"/>
                  <a:gd name="connsiteX10" fmla="*/ 0 w 2586573"/>
                  <a:gd name="connsiteY10" fmla="*/ 0 h 235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86573" h="2354412">
                    <a:moveTo>
                      <a:pt x="0" y="0"/>
                    </a:moveTo>
                    <a:lnTo>
                      <a:pt x="2571085" y="0"/>
                    </a:lnTo>
                    <a:lnTo>
                      <a:pt x="2586573" y="2354412"/>
                    </a:lnTo>
                    <a:lnTo>
                      <a:pt x="2044477" y="2276965"/>
                    </a:lnTo>
                    <a:lnTo>
                      <a:pt x="1533358" y="2122069"/>
                    </a:lnTo>
                    <a:lnTo>
                      <a:pt x="1037727" y="1827768"/>
                    </a:lnTo>
                    <a:lnTo>
                      <a:pt x="635027" y="1502487"/>
                    </a:lnTo>
                    <a:lnTo>
                      <a:pt x="278793" y="1037800"/>
                    </a:lnTo>
                    <a:lnTo>
                      <a:pt x="92931" y="588603"/>
                    </a:lnTo>
                    <a:lnTo>
                      <a:pt x="0" y="24783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031384" y="3978921"/>
                <a:ext cx="1239371" cy="10616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2000" b="1" dirty="0" smtClean="0">
                    <a:latin typeface="Calibri" pitchFamily="34" charset="0"/>
                    <a:cs typeface="Calibri" pitchFamily="34" charset="0"/>
                  </a:rPr>
                  <a:t>Task Value</a:t>
                </a:r>
                <a:endParaRPr lang="en-US" sz="2000" b="1" dirty="0"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7628953" y="4196845"/>
              <a:ext cx="99065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Self-</a:t>
              </a:r>
            </a:p>
            <a:p>
              <a:r>
                <a:rPr lang="en-US" sz="20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Efficacy</a:t>
              </a:r>
              <a:endParaRPr lang="en-US" sz="2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614865" y="848106"/>
            <a:ext cx="4990589" cy="3915517"/>
            <a:chOff x="4614865" y="848106"/>
            <a:chExt cx="4990589" cy="3915517"/>
          </a:xfrm>
        </p:grpSpPr>
        <p:sp>
          <p:nvSpPr>
            <p:cNvPr id="29" name="Rectangle 2"/>
            <p:cNvSpPr txBox="1">
              <a:spLocks noChangeArrowheads="1"/>
            </p:cNvSpPr>
            <p:nvPr/>
          </p:nvSpPr>
          <p:spPr>
            <a:xfrm>
              <a:off x="6090346" y="848106"/>
              <a:ext cx="3515108" cy="3776490"/>
            </a:xfrm>
            <a:prstGeom prst="rect">
              <a:avLst/>
            </a:prstGeom>
            <a:scene3d>
              <a:camera prst="orthographicFront">
                <a:rot lat="0" lon="0" rev="20400000"/>
              </a:camera>
              <a:lightRig rig="threePt" dir="t"/>
            </a:scene3d>
          </p:spPr>
          <p:txBody>
            <a:bodyPr vert="horz" anchor="ctr"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3600" kern="1200" cap="all" baseline="0">
                  <a:solidFill>
                    <a:schemeClr val="tx2"/>
                  </a:solidFill>
                  <a:effectLst>
                    <a:reflection blurRad="12700" stA="48000" endA="300" endPos="55000" dir="5400000" sy="-90000" algn="bl" rotWithShape="0"/>
                  </a:effectLst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b="1" i="1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6350" stA="28000" endPos="33000" dist="29997" dir="5400000" sy="-100000" algn="bl" rotWithShape="0"/>
                  </a:effectLst>
                </a:rPr>
                <a:t>Give Students some control of their learning</a:t>
              </a:r>
            </a:p>
          </p:txBody>
        </p:sp>
        <p:sp>
          <p:nvSpPr>
            <p:cNvPr id="26" name="Oval 25"/>
            <p:cNvSpPr/>
            <p:nvPr/>
          </p:nvSpPr>
          <p:spPr>
            <a:xfrm>
              <a:off x="4614865" y="3226690"/>
              <a:ext cx="1675029" cy="153693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 flipV="1">
              <a:off x="5949942" y="2736351"/>
              <a:ext cx="686841" cy="642278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29" descr="C:\Users\jcbedwar\Desktop\Plat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783" y="4270652"/>
            <a:ext cx="2998277" cy="224870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8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4" name="Rectangle 14"/>
          <p:cNvSpPr>
            <a:spLocks noChangeArrowheads="1"/>
          </p:cNvSpPr>
          <p:nvPr/>
        </p:nvSpPr>
        <p:spPr bwMode="auto">
          <a:xfrm>
            <a:off x="717762" y="4936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29000" endPos="33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Factors that influence learning</a:t>
            </a:r>
            <a:endParaRPr lang="en-US" sz="3600" b="1" dirty="0">
              <a:solidFill>
                <a:srgbClr val="C00000"/>
              </a:solidFill>
              <a:effectLst>
                <a:reflection blurRad="6350" stA="29000" endPos="33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626" y="2055303"/>
            <a:ext cx="2189085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Personal Characteristics of Student </a:t>
            </a:r>
          </a:p>
          <a:p>
            <a:pPr algn="ctr"/>
            <a:r>
              <a:rPr lang="en-US" sz="1400" dirty="0" smtClean="0"/>
              <a:t>(age, gender, academic rank, experience)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19626" y="3666163"/>
            <a:ext cx="2189085" cy="144655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Context </a:t>
            </a:r>
          </a:p>
          <a:p>
            <a:pPr algn="ctr"/>
            <a:r>
              <a:rPr lang="en-US" sz="1400" dirty="0" smtClean="0"/>
              <a:t>(tasks, grading policy, pedagogy, instructional resources)</a:t>
            </a:r>
          </a:p>
          <a:p>
            <a:pPr algn="ctr"/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94117" y="2805738"/>
            <a:ext cx="2189085" cy="153888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Outcomes</a:t>
            </a:r>
          </a:p>
          <a:p>
            <a:pPr algn="ctr"/>
            <a:r>
              <a:rPr lang="en-US" sz="1400" dirty="0" smtClean="0"/>
              <a:t>(effort, interest, performance)</a:t>
            </a:r>
          </a:p>
          <a:p>
            <a:pPr algn="ctr"/>
            <a:endParaRPr lang="en-US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2723902" y="3790730"/>
            <a:ext cx="4505029" cy="1673607"/>
            <a:chOff x="2723901" y="3774637"/>
            <a:chExt cx="4505029" cy="1673607"/>
          </a:xfrm>
        </p:grpSpPr>
        <p:sp>
          <p:nvSpPr>
            <p:cNvPr id="9" name="TextBox 8"/>
            <p:cNvSpPr txBox="1"/>
            <p:nvPr/>
          </p:nvSpPr>
          <p:spPr>
            <a:xfrm>
              <a:off x="3818464" y="3786251"/>
              <a:ext cx="2189085" cy="1661993"/>
            </a:xfrm>
            <a:prstGeom prst="rect">
              <a:avLst/>
            </a:prstGeom>
            <a:solidFill>
              <a:srgbClr val="6600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self-regulation of learning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(studying and/or learning behaviors, e.g., planning, monitoring, reflection)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723901" y="3969217"/>
              <a:ext cx="914400" cy="40572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V="1">
              <a:off x="6113348" y="3774637"/>
              <a:ext cx="1115582" cy="47881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2723922" y="1875425"/>
            <a:ext cx="4505008" cy="1569660"/>
            <a:chOff x="2723922" y="1552100"/>
            <a:chExt cx="4505008" cy="1569660"/>
          </a:xfrm>
        </p:grpSpPr>
        <p:sp>
          <p:nvSpPr>
            <p:cNvPr id="8" name="TextBox 7"/>
            <p:cNvSpPr txBox="1"/>
            <p:nvPr/>
          </p:nvSpPr>
          <p:spPr>
            <a:xfrm>
              <a:off x="3852319" y="1552100"/>
              <a:ext cx="2189085" cy="156966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motivations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(things that drive learning, e.g., task value, self-efficacy)</a:t>
              </a:r>
            </a:p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2723922" y="2336930"/>
              <a:ext cx="914400" cy="44668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6179781" y="2293580"/>
              <a:ext cx="1049149" cy="78483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Right Brace 26"/>
          <p:cNvSpPr/>
          <p:nvPr/>
        </p:nvSpPr>
        <p:spPr bwMode="auto">
          <a:xfrm>
            <a:off x="2493491" y="1777585"/>
            <a:ext cx="345646" cy="3642375"/>
          </a:xfrm>
          <a:prstGeom prst="rightBrace">
            <a:avLst>
              <a:gd name="adj1" fmla="val 8333"/>
              <a:gd name="adj2" fmla="val 49763"/>
            </a:avLst>
          </a:prstGeom>
          <a:noFill/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54996" y="861883"/>
            <a:ext cx="9128206" cy="954107"/>
            <a:chOff x="419626" y="5387655"/>
            <a:chExt cx="9128206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41962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Instructional Design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245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Learning Process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28321" y="5649265"/>
              <a:ext cx="2419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Mastery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765271" y="5620338"/>
            <a:ext cx="9063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Is there a relationship between learning </a:t>
            </a:r>
          </a:p>
          <a:p>
            <a:r>
              <a:rPr lang="en-US" sz="2400" dirty="0" smtClean="0"/>
              <a:t>environments and student attention to their thinking/learning?</a:t>
            </a:r>
            <a:endParaRPr lang="en-US" sz="24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6320305" y="5075264"/>
            <a:ext cx="768100" cy="778145"/>
            <a:chOff x="6141967" y="4127492"/>
            <a:chExt cx="768100" cy="778145"/>
          </a:xfrm>
        </p:grpSpPr>
        <p:sp>
          <p:nvSpPr>
            <p:cNvPr id="29" name="Oval 28"/>
            <p:cNvSpPr/>
            <p:nvPr/>
          </p:nvSpPr>
          <p:spPr>
            <a:xfrm>
              <a:off x="6141967" y="4127492"/>
              <a:ext cx="768100" cy="778145"/>
            </a:xfrm>
            <a:prstGeom prst="ellipse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313137" y="4193719"/>
              <a:ext cx="3840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2060"/>
                  </a:solidFill>
                </a:rPr>
                <a:t>4</a:t>
              </a:r>
              <a:endParaRPr lang="en-US" sz="36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6736774" y="6493236"/>
            <a:ext cx="298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Pintrich</a:t>
            </a:r>
            <a:r>
              <a:rPr lang="en-US" sz="1200" dirty="0"/>
              <a:t> and </a:t>
            </a:r>
            <a:r>
              <a:rPr lang="en-US" sz="1200" dirty="0" err="1" smtClean="0"/>
              <a:t>Zusho</a:t>
            </a:r>
            <a:r>
              <a:rPr lang="en-US" sz="1200" dirty="0"/>
              <a:t> </a:t>
            </a:r>
            <a:r>
              <a:rPr lang="en-US" sz="1200" dirty="0" smtClean="0"/>
              <a:t>(2007)</a:t>
            </a:r>
            <a:r>
              <a:rPr lang="en-US" sz="1200" dirty="0" smtClean="0">
                <a:effectLst/>
              </a:rPr>
              <a:t> </a:t>
            </a:r>
            <a:endParaRPr lang="en-US" sz="12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8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68" name="Rectangle 2"/>
          <p:cNvSpPr>
            <a:spLocks noChangeArrowheads="1"/>
          </p:cNvSpPr>
          <p:nvPr/>
        </p:nvSpPr>
        <p:spPr bwMode="auto">
          <a:xfrm>
            <a:off x="494561" y="317500"/>
            <a:ext cx="8910824" cy="88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dirty="0" smtClean="0">
                <a:solidFill>
                  <a:schemeClr val="hlink"/>
                </a:solidFill>
                <a:latin typeface="ITC Avant Garde Gothic Demi" pitchFamily="34" charset="0"/>
              </a:rPr>
              <a:t>What is a self-regulated learner?</a:t>
            </a:r>
            <a:endParaRPr lang="en-US" sz="3600" dirty="0">
              <a:solidFill>
                <a:schemeClr val="hlink"/>
              </a:solidFill>
              <a:latin typeface="ITC Avant Garde Gothic Demi" pitchFamily="34" charset="0"/>
            </a:endParaRPr>
          </a:p>
        </p:txBody>
      </p:sp>
      <p:sp>
        <p:nvSpPr>
          <p:cNvPr id="102770" name="Rectangle 1394"/>
          <p:cNvSpPr>
            <a:spLocks noChangeArrowheads="1"/>
          </p:cNvSpPr>
          <p:nvPr/>
        </p:nvSpPr>
        <p:spPr bwMode="auto">
          <a:xfrm>
            <a:off x="1042498" y="1567221"/>
            <a:ext cx="7361798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C00000"/>
                </a:solidFill>
              </a:rPr>
              <a:t>Academic self-regulation refers to </a:t>
            </a:r>
            <a:r>
              <a:rPr lang="en-US" sz="2000" u="heavy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self-generated thoughts, feelings and actions</a:t>
            </a:r>
            <a:r>
              <a:rPr lang="en-US" sz="2000" u="heavy" dirty="0" smtClean="0">
                <a:solidFill>
                  <a:srgbClr val="C00000"/>
                </a:solidFill>
              </a:rPr>
              <a:t> intended to attain specific educational goals</a:t>
            </a:r>
            <a:r>
              <a:rPr lang="en-US" sz="2000" dirty="0" smtClean="0">
                <a:solidFill>
                  <a:srgbClr val="C00000"/>
                </a:solidFill>
              </a:rPr>
              <a:t>, such as analyzing a reading assignment, preparing to take a test or writing a paper.</a:t>
            </a:r>
          </a:p>
          <a:p>
            <a:pPr algn="r">
              <a:spcBef>
                <a:spcPct val="20000"/>
              </a:spcBef>
            </a:pPr>
            <a:r>
              <a:rPr lang="en-US" sz="2000" dirty="0" smtClean="0">
                <a:solidFill>
                  <a:srgbClr val="C00000"/>
                </a:solidFill>
              </a:rPr>
              <a:t>Zimmerman et al., 1996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16" name="Rectangle 1394"/>
          <p:cNvSpPr>
            <a:spLocks noChangeArrowheads="1"/>
          </p:cNvSpPr>
          <p:nvPr/>
        </p:nvSpPr>
        <p:spPr bwMode="auto">
          <a:xfrm>
            <a:off x="1042497" y="3540727"/>
            <a:ext cx="7486575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 smtClean="0">
                <a:solidFill>
                  <a:srgbClr val="660033"/>
                </a:solidFill>
              </a:rPr>
              <a:t>Self-regulated learning is . . “an active, constructive process whereby learners set goals for their learning and then attempt to </a:t>
            </a:r>
            <a:r>
              <a:rPr lang="en-US" sz="2000" u="heavy" dirty="0" smtClean="0">
                <a:solidFill>
                  <a:srgbClr val="660033"/>
                </a:solidFill>
                <a:uFill>
                  <a:solidFill>
                    <a:srgbClr val="660033"/>
                  </a:solidFill>
                </a:uFill>
              </a:rPr>
              <a:t>monitor, regulate, and control their cognition, motivation and behavior</a:t>
            </a:r>
            <a:r>
              <a:rPr lang="en-US" sz="2000" dirty="0" smtClean="0">
                <a:solidFill>
                  <a:srgbClr val="660033"/>
                </a:solidFill>
              </a:rPr>
              <a:t>, guided and constrained by their goals and the contextual features in the environment.”</a:t>
            </a:r>
          </a:p>
          <a:p>
            <a:pPr algn="r">
              <a:spcBef>
                <a:spcPct val="20000"/>
              </a:spcBef>
            </a:pPr>
            <a:r>
              <a:rPr lang="en-US" sz="2000" dirty="0" err="1" smtClean="0">
                <a:solidFill>
                  <a:srgbClr val="660033"/>
                </a:solidFill>
              </a:rPr>
              <a:t>Pintrich</a:t>
            </a:r>
            <a:r>
              <a:rPr lang="en-US" sz="2000" dirty="0" smtClean="0">
                <a:solidFill>
                  <a:srgbClr val="660033"/>
                </a:solidFill>
              </a:rPr>
              <a:t>, 2000</a:t>
            </a:r>
            <a:endParaRPr lang="en-US" sz="2000" dirty="0">
              <a:solidFill>
                <a:srgbClr val="66003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8027" y="5867077"/>
            <a:ext cx="8983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pc="-100" dirty="0" smtClean="0">
                <a:latin typeface="Calibri" pitchFamily="34" charset="0"/>
                <a:cs typeface="Calibri" pitchFamily="34" charset="0"/>
              </a:rPr>
              <a:t>Better student self-regulation </a:t>
            </a:r>
            <a:r>
              <a:rPr lang="en-US" sz="2800" spc="-100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 </a:t>
            </a:r>
            <a:r>
              <a:rPr lang="en-US" sz="2800" spc="-100" dirty="0">
                <a:latin typeface="Calibri" pitchFamily="34" charset="0"/>
                <a:cs typeface="Calibri" pitchFamily="34" charset="0"/>
                <a:sym typeface="Wingdings" pitchFamily="2" charset="2"/>
              </a:rPr>
              <a:t>B</a:t>
            </a:r>
            <a:r>
              <a:rPr lang="en-US" sz="2800" spc="-100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etter student performance</a:t>
            </a:r>
            <a:endParaRPr lang="en-US" sz="2800" spc="-1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6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Text Box 2"/>
          <p:cNvSpPr txBox="1">
            <a:spLocks noChangeArrowheads="1"/>
          </p:cNvSpPr>
          <p:nvPr/>
        </p:nvSpPr>
        <p:spPr bwMode="auto">
          <a:xfrm>
            <a:off x="381005" y="246071"/>
            <a:ext cx="8761413" cy="96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228600" bIns="22860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reflection blurRad="6350" stA="27000" endPos="29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Recognition of their Learning</a:t>
            </a:r>
            <a:endParaRPr lang="en-US" sz="4000" dirty="0">
              <a:solidFill>
                <a:srgbClr val="C00000"/>
              </a:solidFill>
              <a:effectLst>
                <a:reflection blurRad="6350" stA="27000" endPos="29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0227" name="Rectangle 3"/>
          <p:cNvSpPr>
            <a:spLocks noChangeArrowheads="1"/>
          </p:cNvSpPr>
          <p:nvPr/>
        </p:nvSpPr>
        <p:spPr bwMode="auto">
          <a:xfrm>
            <a:off x="1706567" y="6399319"/>
            <a:ext cx="664746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dirty="0"/>
              <a:t>Dunning et al., 2003. Current directions in psychological science, v.12 #3, p.83-87</a:t>
            </a:r>
          </a:p>
        </p:txBody>
      </p:sp>
      <p:pic>
        <p:nvPicPr>
          <p:cNvPr id="820228" name="Picture 4" descr="Dunning 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1585917"/>
            <a:ext cx="5727700" cy="405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230" name="Rectangle 6"/>
          <p:cNvSpPr>
            <a:spLocks noChangeArrowheads="1"/>
          </p:cNvSpPr>
          <p:nvPr/>
        </p:nvSpPr>
        <p:spPr bwMode="auto">
          <a:xfrm>
            <a:off x="5795967" y="1201510"/>
            <a:ext cx="3609975" cy="125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7663" indent="-347663">
              <a:spcBef>
                <a:spcPct val="15000"/>
              </a:spcBef>
            </a:pPr>
            <a:r>
              <a:rPr lang="en-US" sz="2400" dirty="0" smtClean="0"/>
              <a:t>Low scoring </a:t>
            </a:r>
            <a:r>
              <a:rPr lang="en-US" sz="2400" dirty="0"/>
              <a:t>students</a:t>
            </a:r>
          </a:p>
          <a:p>
            <a:pPr marL="347663" indent="-347663">
              <a:spcBef>
                <a:spcPct val="15000"/>
              </a:spcBef>
              <a:buFontTx/>
              <a:buChar char="•"/>
            </a:pPr>
            <a:r>
              <a:rPr lang="en-US" sz="2400" dirty="0"/>
              <a:t>overestimated their own skill </a:t>
            </a:r>
            <a:r>
              <a:rPr lang="en-US" sz="2400" dirty="0" smtClean="0"/>
              <a:t>level</a:t>
            </a:r>
            <a:endParaRPr lang="en-US" sz="2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30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Text Box 2"/>
          <p:cNvSpPr txBox="1">
            <a:spLocks noChangeArrowheads="1"/>
          </p:cNvSpPr>
          <p:nvPr/>
        </p:nvSpPr>
        <p:spPr bwMode="auto">
          <a:xfrm>
            <a:off x="381005" y="246071"/>
            <a:ext cx="8761413" cy="96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99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228600" bIns="22860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sz="4000" b="1" dirty="0" smtClean="0">
                <a:solidFill>
                  <a:srgbClr val="C00000"/>
                </a:solidFill>
                <a:effectLst>
                  <a:reflection blurRad="6350" stA="27000" endPos="29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Student Recognition of their Learning</a:t>
            </a:r>
            <a:endParaRPr lang="en-US" sz="4000" dirty="0">
              <a:solidFill>
                <a:srgbClr val="C00000"/>
              </a:solidFill>
              <a:effectLst>
                <a:reflection blurRad="6350" stA="27000" endPos="29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0227" name="Rectangle 3"/>
          <p:cNvSpPr>
            <a:spLocks noChangeArrowheads="1"/>
          </p:cNvSpPr>
          <p:nvPr/>
        </p:nvSpPr>
        <p:spPr bwMode="auto">
          <a:xfrm>
            <a:off x="1706567" y="6399319"/>
            <a:ext cx="664746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sz="1400" dirty="0"/>
              <a:t>Dunning et al., 2003. Current directions in psychological science, v.12 #3, p.83-87</a:t>
            </a:r>
          </a:p>
        </p:txBody>
      </p:sp>
      <p:pic>
        <p:nvPicPr>
          <p:cNvPr id="820228" name="Picture 4" descr="Dunning grap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1585917"/>
            <a:ext cx="5727700" cy="405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230" name="Rectangle 6"/>
          <p:cNvSpPr>
            <a:spLocks noChangeArrowheads="1"/>
          </p:cNvSpPr>
          <p:nvPr/>
        </p:nvSpPr>
        <p:spPr bwMode="auto">
          <a:xfrm>
            <a:off x="5795967" y="1201510"/>
            <a:ext cx="3609975" cy="204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7663" indent="-347663">
              <a:spcBef>
                <a:spcPct val="15000"/>
              </a:spcBef>
            </a:pPr>
            <a:r>
              <a:rPr lang="en-US" sz="2400" dirty="0" smtClean="0"/>
              <a:t>Low scoring </a:t>
            </a:r>
            <a:r>
              <a:rPr lang="en-US" sz="2400" dirty="0"/>
              <a:t>students</a:t>
            </a:r>
          </a:p>
          <a:p>
            <a:pPr marL="347663" indent="-347663">
              <a:spcBef>
                <a:spcPct val="15000"/>
              </a:spcBef>
              <a:buFontTx/>
              <a:buChar char="•"/>
            </a:pPr>
            <a:r>
              <a:rPr lang="en-US" sz="2400" dirty="0"/>
              <a:t>overestimated their own skill level</a:t>
            </a:r>
          </a:p>
          <a:p>
            <a:pPr marL="347663" indent="-347663">
              <a:spcBef>
                <a:spcPct val="15000"/>
              </a:spcBef>
              <a:buFontTx/>
              <a:buChar char="•"/>
            </a:pPr>
            <a:r>
              <a:rPr lang="en-US" sz="2400" dirty="0">
                <a:solidFill>
                  <a:srgbClr val="660033"/>
                </a:solidFill>
              </a:rPr>
              <a:t>failed to recognize skill in </a:t>
            </a:r>
            <a:r>
              <a:rPr lang="en-US" sz="2400" dirty="0" smtClean="0">
                <a:solidFill>
                  <a:srgbClr val="660033"/>
                </a:solidFill>
              </a:rPr>
              <a:t>others</a:t>
            </a:r>
            <a:endParaRPr lang="en-US" sz="2400" dirty="0">
              <a:solidFill>
                <a:srgbClr val="660033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795967" y="3237600"/>
            <a:ext cx="3609975" cy="27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47663" indent="-347663">
              <a:spcBef>
                <a:spcPct val="15000"/>
              </a:spcBef>
              <a:buFontTx/>
              <a:buChar char="•"/>
            </a:pPr>
            <a:r>
              <a:rPr lang="en-US" sz="2400" dirty="0" smtClean="0"/>
              <a:t>failed </a:t>
            </a:r>
            <a:r>
              <a:rPr lang="en-US" sz="2400" dirty="0"/>
              <a:t>to recognize the degree of their insufficient knowledge</a:t>
            </a:r>
          </a:p>
          <a:p>
            <a:pPr marL="347663" indent="-347663">
              <a:spcBef>
                <a:spcPct val="15000"/>
              </a:spcBef>
              <a:buFontTx/>
              <a:buChar char="•"/>
            </a:pPr>
            <a:r>
              <a:rPr lang="en-US" sz="2400" dirty="0">
                <a:solidFill>
                  <a:srgbClr val="660033"/>
                </a:solidFill>
              </a:rPr>
              <a:t>recognized their lack of skill, </a:t>
            </a:r>
            <a:r>
              <a:rPr lang="en-US" sz="2400" i="1" dirty="0">
                <a:solidFill>
                  <a:srgbClr val="660033"/>
                </a:solidFill>
              </a:rPr>
              <a:t>only if</a:t>
            </a:r>
            <a:r>
              <a:rPr lang="en-US" sz="2400" dirty="0">
                <a:solidFill>
                  <a:srgbClr val="660033"/>
                </a:solidFill>
              </a:rPr>
              <a:t> they were trained to improve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36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958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30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67362" y="1355130"/>
            <a:ext cx="4416575" cy="3648475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68" name="Rectangle 2"/>
          <p:cNvSpPr>
            <a:spLocks noChangeArrowheads="1"/>
          </p:cNvSpPr>
          <p:nvPr/>
        </p:nvSpPr>
        <p:spPr bwMode="auto">
          <a:xfrm>
            <a:off x="660189" y="317500"/>
            <a:ext cx="8910824" cy="88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b="1" dirty="0" smtClean="0">
                <a:solidFill>
                  <a:schemeClr val="hlink"/>
                </a:solidFill>
                <a:effectLst>
                  <a:reflection blurRad="6350" stA="29000" endPos="32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Exam wrappers for Physical Geology</a:t>
            </a:r>
            <a:endParaRPr lang="en-US" sz="3600" b="1" dirty="0">
              <a:solidFill>
                <a:schemeClr val="hlink"/>
              </a:solidFill>
              <a:effectLst>
                <a:reflection blurRad="6350" stA="29000" endPos="32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814743" y="1406901"/>
            <a:ext cx="5157721" cy="3480476"/>
            <a:chOff x="3803963" y="1723621"/>
            <a:chExt cx="4762778" cy="3481092"/>
          </a:xfrm>
        </p:grpSpPr>
        <p:graphicFrame>
          <p:nvGraphicFramePr>
            <p:cNvPr id="11" name="Chart 10"/>
            <p:cNvGraphicFramePr>
              <a:graphicFrameLocks/>
            </p:cNvGraphicFramePr>
            <p:nvPr/>
          </p:nvGraphicFramePr>
          <p:xfrm>
            <a:off x="4866493" y="1723621"/>
            <a:ext cx="3700248" cy="30626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TextBox 5"/>
            <p:cNvSpPr txBox="1">
              <a:spLocks noChangeArrowheads="1"/>
            </p:cNvSpPr>
            <p:nvPr/>
          </p:nvSpPr>
          <p:spPr bwMode="auto">
            <a:xfrm>
              <a:off x="5549548" y="4835316"/>
              <a:ext cx="2504535" cy="369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b="1" dirty="0"/>
                <a:t>Actual Score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03963" y="3165626"/>
              <a:ext cx="1897375" cy="369397"/>
            </a:xfrm>
            <a:prstGeom prst="rect">
              <a:avLst/>
            </a:prstGeom>
            <a:noFill/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/>
                <a:t>Predicted Score</a:t>
              </a:r>
            </a:p>
          </p:txBody>
        </p:sp>
      </p:grpSp>
      <p:sp>
        <p:nvSpPr>
          <p:cNvPr id="14" name="Rectangle 1394"/>
          <p:cNvSpPr>
            <a:spLocks noChangeArrowheads="1"/>
          </p:cNvSpPr>
          <p:nvPr/>
        </p:nvSpPr>
        <p:spPr bwMode="auto">
          <a:xfrm>
            <a:off x="660189" y="1448751"/>
            <a:ext cx="383371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00000"/>
                </a:solidFill>
              </a:rPr>
              <a:t>Student prediction of their exam performance</a:t>
            </a:r>
            <a:endParaRPr lang="en-US" sz="2400" dirty="0">
              <a:solidFill>
                <a:srgbClr val="C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08925" y="2217650"/>
            <a:ext cx="3327367" cy="1929561"/>
            <a:chOff x="4994455" y="2217649"/>
            <a:chExt cx="3072400" cy="1929561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4994455" y="2217649"/>
              <a:ext cx="2573135" cy="1601525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5493720" y="2545685"/>
              <a:ext cx="2573135" cy="1601525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1394"/>
          <p:cNvSpPr>
            <a:spLocks noChangeArrowheads="1"/>
          </p:cNvSpPr>
          <p:nvPr/>
        </p:nvSpPr>
        <p:spPr bwMode="auto">
          <a:xfrm>
            <a:off x="660189" y="2392065"/>
            <a:ext cx="366010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8000"/>
                </a:solidFill>
              </a:rPr>
              <a:t>Most students within 10 </a:t>
            </a:r>
            <a:r>
              <a:rPr lang="en-US" sz="2400" dirty="0" err="1" smtClean="0">
                <a:solidFill>
                  <a:srgbClr val="008000"/>
                </a:solidFill>
              </a:rPr>
              <a:t>pts</a:t>
            </a:r>
            <a:r>
              <a:rPr lang="en-US" sz="2400" dirty="0" smtClean="0">
                <a:solidFill>
                  <a:srgbClr val="008000"/>
                </a:solidFill>
              </a:rPr>
              <a:t> of actual score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67362" y="5118820"/>
            <a:ext cx="4839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Active learning class with multiple opportunities for learning assessment through clicker questions, in-class exercises, mastery quizzes and learning journal exercises.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7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67362" y="1355130"/>
            <a:ext cx="4416575" cy="3648475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68" name="Rectangle 2"/>
          <p:cNvSpPr>
            <a:spLocks noChangeArrowheads="1"/>
          </p:cNvSpPr>
          <p:nvPr/>
        </p:nvSpPr>
        <p:spPr bwMode="auto">
          <a:xfrm>
            <a:off x="660189" y="317500"/>
            <a:ext cx="8910824" cy="88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b="1" dirty="0" smtClean="0">
                <a:solidFill>
                  <a:schemeClr val="hlink"/>
                </a:solidFill>
                <a:effectLst>
                  <a:reflection blurRad="6350" stA="29000" endPos="32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Exam wrappers for Physical Geology</a:t>
            </a:r>
            <a:endParaRPr lang="en-US" sz="3600" b="1" dirty="0">
              <a:solidFill>
                <a:schemeClr val="hlink"/>
              </a:solidFill>
              <a:effectLst>
                <a:reflection blurRad="6350" stA="29000" endPos="32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814743" y="1406901"/>
            <a:ext cx="5157721" cy="3480476"/>
            <a:chOff x="3803963" y="1723621"/>
            <a:chExt cx="4762778" cy="3481092"/>
          </a:xfrm>
        </p:grpSpPr>
        <p:graphicFrame>
          <p:nvGraphicFramePr>
            <p:cNvPr id="11" name="Chart 10"/>
            <p:cNvGraphicFramePr>
              <a:graphicFrameLocks/>
            </p:cNvGraphicFramePr>
            <p:nvPr/>
          </p:nvGraphicFramePr>
          <p:xfrm>
            <a:off x="4866493" y="1723621"/>
            <a:ext cx="3700248" cy="306260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2" name="TextBox 5"/>
            <p:cNvSpPr txBox="1">
              <a:spLocks noChangeArrowheads="1"/>
            </p:cNvSpPr>
            <p:nvPr/>
          </p:nvSpPr>
          <p:spPr bwMode="auto">
            <a:xfrm>
              <a:off x="5549548" y="4835316"/>
              <a:ext cx="2504535" cy="369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b="1" dirty="0"/>
                <a:t>Actual Score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03963" y="3165626"/>
              <a:ext cx="1897375" cy="369397"/>
            </a:xfrm>
            <a:prstGeom prst="rect">
              <a:avLst/>
            </a:prstGeom>
            <a:noFill/>
            <a:scene3d>
              <a:camera prst="orthographicFront">
                <a:rot lat="0" lon="0" rev="5400000"/>
              </a:camera>
              <a:lightRig rig="threePt" dir="t"/>
            </a:scene3d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b="1" dirty="0"/>
                <a:t>Predicted Score</a:t>
              </a:r>
            </a:p>
          </p:txBody>
        </p:sp>
      </p:grpSp>
      <p:sp>
        <p:nvSpPr>
          <p:cNvPr id="14" name="Rectangle 1394"/>
          <p:cNvSpPr>
            <a:spLocks noChangeArrowheads="1"/>
          </p:cNvSpPr>
          <p:nvPr/>
        </p:nvSpPr>
        <p:spPr bwMode="auto">
          <a:xfrm>
            <a:off x="660189" y="1448751"/>
            <a:ext cx="383371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00000"/>
                </a:solidFill>
              </a:rPr>
              <a:t>Student prediction of their exam performance</a:t>
            </a:r>
            <a:endParaRPr lang="en-US" sz="2400" dirty="0">
              <a:solidFill>
                <a:srgbClr val="C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08925" y="2217650"/>
            <a:ext cx="3327367" cy="1929561"/>
            <a:chOff x="4994455" y="2217649"/>
            <a:chExt cx="3072400" cy="1929561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4994455" y="2217649"/>
              <a:ext cx="2573135" cy="1601525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5493720" y="2545685"/>
              <a:ext cx="2573135" cy="1601525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1394"/>
          <p:cNvSpPr>
            <a:spLocks noChangeArrowheads="1"/>
          </p:cNvSpPr>
          <p:nvPr/>
        </p:nvSpPr>
        <p:spPr bwMode="auto">
          <a:xfrm>
            <a:off x="660189" y="2392065"/>
            <a:ext cx="3660103" cy="367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8000"/>
                </a:solidFill>
              </a:rPr>
              <a:t>Most students within 10 </a:t>
            </a:r>
            <a:r>
              <a:rPr lang="en-US" sz="2400" dirty="0" err="1" smtClean="0">
                <a:solidFill>
                  <a:srgbClr val="008000"/>
                </a:solidFill>
              </a:rPr>
              <a:t>pts</a:t>
            </a:r>
            <a:r>
              <a:rPr lang="en-US" sz="2400" dirty="0" smtClean="0">
                <a:solidFill>
                  <a:srgbClr val="008000"/>
                </a:solidFill>
              </a:rPr>
              <a:t> of actual score</a:t>
            </a:r>
          </a:p>
          <a:p>
            <a:pPr marL="800100" lvl="1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8000"/>
                </a:solidFill>
              </a:rPr>
              <a:t>Several low scoring students unable to predict their performance 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660033"/>
                </a:solidFill>
              </a:rPr>
              <a:t>Poor preparation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660033"/>
                </a:solidFill>
              </a:rPr>
              <a:t>Poor study habits</a:t>
            </a:r>
          </a:p>
          <a:p>
            <a:pPr marL="1257300" lvl="2" indent="-3429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660033"/>
                </a:solidFill>
              </a:rPr>
              <a:t>Poor assessment of understanding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67362" y="5118820"/>
            <a:ext cx="4839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Active learning class with multiple opportunities for learning assessment through clicker questions, in-class exercises, mastery quizzes and learning journal exercises.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2947533"/>
              </p:ext>
            </p:extLst>
          </p:nvPr>
        </p:nvGraphicFramePr>
        <p:xfrm>
          <a:off x="880482" y="1739180"/>
          <a:ext cx="8111539" cy="3004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4567362" y="2192509"/>
            <a:ext cx="2496325" cy="1190555"/>
          </a:xfrm>
          <a:prstGeom prst="rect">
            <a:avLst/>
          </a:pr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823518" y="203201"/>
            <a:ext cx="8328696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sz="2800" b="1" i="1" cap="all" dirty="0" smtClean="0">
                <a:solidFill>
                  <a:srgbClr val="C00000"/>
                </a:solidFill>
                <a:effectLst>
                  <a:reflection blurRad="6350" stA="28000" endPos="31000" dist="29997" dir="5400000" sy="-100000" algn="bl" rotWithShape="0"/>
                </a:effectLst>
                <a:cs typeface="Calibri" pitchFamily="34" charset="0"/>
              </a:rPr>
              <a:t>Key Finding 3</a:t>
            </a:r>
            <a:r>
              <a:rPr lang="en-US" sz="2800" b="1" i="1" dirty="0" smtClean="0">
                <a:solidFill>
                  <a:srgbClr val="C00000"/>
                </a:solidFill>
                <a:effectLst>
                  <a:reflection blurRad="6350" stA="28000" endPos="31000" dist="29997" dir="5400000" sy="-100000" algn="bl" rotWithShape="0"/>
                </a:effectLst>
                <a:cs typeface="Calibri" pitchFamily="34" charset="0"/>
              </a:rPr>
              <a:t/>
            </a:r>
            <a:br>
              <a:rPr lang="en-US" sz="2800" b="1" i="1" dirty="0" smtClean="0">
                <a:solidFill>
                  <a:srgbClr val="C00000"/>
                </a:solidFill>
                <a:effectLst>
                  <a:reflection blurRad="6350" stA="28000" endPos="31000" dist="29997" dir="5400000" sy="-100000" algn="bl" rotWithShape="0"/>
                </a:effectLst>
                <a:cs typeface="Calibri" pitchFamily="34" charset="0"/>
              </a:rPr>
            </a:br>
            <a:r>
              <a:rPr lang="en-US" sz="2800" b="1" i="1" cap="all" dirty="0" smtClean="0">
                <a:solidFill>
                  <a:schemeClr val="tx1"/>
                </a:solidFill>
                <a:effectLst>
                  <a:reflection blurRad="6350" stA="28000" endPos="31000" dist="29997" dir="5400000" sy="-100000" algn="bl" rotWithShape="0"/>
                </a:effectLst>
                <a:cs typeface="Calibri" pitchFamily="34" charset="0"/>
              </a:rPr>
              <a:t>Small to no changes for learning strategies measures compared to motivation scales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518" y="4877811"/>
            <a:ext cx="8615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660033"/>
                </a:solidFill>
              </a:rPr>
              <a:t>Students leave our courses using the same learning strategies that they had when they entered (elementary school)</a:t>
            </a:r>
            <a:endParaRPr lang="en-US" sz="2400" dirty="0">
              <a:solidFill>
                <a:srgbClr val="660033"/>
              </a:solidFill>
            </a:endParaRPr>
          </a:p>
        </p:txBody>
      </p:sp>
      <p:sp>
        <p:nvSpPr>
          <p:cNvPr id="12" name="Rectangle 1394"/>
          <p:cNvSpPr>
            <a:spLocks noChangeArrowheads="1"/>
          </p:cNvSpPr>
          <p:nvPr/>
        </p:nvSpPr>
        <p:spPr bwMode="auto">
          <a:xfrm>
            <a:off x="1443844" y="5708808"/>
            <a:ext cx="77083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400" i="1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. . </a:t>
            </a:r>
            <a:r>
              <a:rPr lang="en-US" sz="2400" i="1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s</a:t>
            </a:r>
            <a:r>
              <a:rPr lang="en-US" sz="2400" i="1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elf-generated thoughts, feelings and actions intended to attain specific educational goals</a:t>
            </a:r>
            <a:r>
              <a:rPr lang="en-US" sz="2400" i="1" dirty="0">
                <a:solidFill>
                  <a:srgbClr val="C00000"/>
                </a:solidFill>
              </a:rPr>
              <a:t> </a:t>
            </a:r>
            <a:r>
              <a:rPr lang="en-US" sz="2400" i="1" dirty="0" smtClean="0">
                <a:solidFill>
                  <a:srgbClr val="C00000"/>
                </a:solidFill>
              </a:rPr>
              <a:t>. . 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5"/>
          <p:cNvSpPr>
            <a:spLocks noChangeArrowheads="1"/>
          </p:cNvSpPr>
          <p:nvPr/>
        </p:nvSpPr>
        <p:spPr bwMode="auto">
          <a:xfrm>
            <a:off x="588662" y="3930650"/>
            <a:ext cx="8995066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r>
              <a:rPr lang="en-US" dirty="0"/>
              <a:t>Educational psychology research reveals that </a:t>
            </a:r>
            <a:r>
              <a:rPr lang="en-US" b="1" dirty="0">
                <a:solidFill>
                  <a:srgbClr val="0000FF"/>
                </a:solidFill>
              </a:rPr>
              <a:t>student adoption of cognitive strategies</a:t>
            </a:r>
            <a:r>
              <a:rPr lang="en-US" dirty="0"/>
              <a:t> may be </a:t>
            </a:r>
            <a:r>
              <a:rPr lang="en-US" b="1" dirty="0">
                <a:solidFill>
                  <a:srgbClr val="0000FF"/>
                </a:solidFill>
              </a:rPr>
              <a:t>influenced</a:t>
            </a:r>
            <a:r>
              <a:rPr lang="en-US" dirty="0"/>
              <a:t> by </a:t>
            </a:r>
            <a:r>
              <a:rPr lang="en-US" b="1" dirty="0">
                <a:solidFill>
                  <a:srgbClr val="0000FF"/>
                </a:solidFill>
              </a:rPr>
              <a:t>affective factors </a:t>
            </a:r>
            <a:r>
              <a:rPr lang="en-US" dirty="0"/>
              <a:t>such as motivation, attitudes, feelings and emotions. </a:t>
            </a:r>
          </a:p>
          <a:p>
            <a:endParaRPr lang="en-US" dirty="0"/>
          </a:p>
          <a:p>
            <a:r>
              <a:rPr lang="en-US" b="1" dirty="0">
                <a:solidFill>
                  <a:srgbClr val="0000FF"/>
                </a:solidFill>
              </a:rPr>
              <a:t>Students leaving STEM fields</a:t>
            </a:r>
            <a:r>
              <a:rPr lang="en-US" dirty="0"/>
              <a:t> often cite </a:t>
            </a:r>
            <a:r>
              <a:rPr lang="en-US" b="1" dirty="0">
                <a:solidFill>
                  <a:srgbClr val="0000FF"/>
                </a:solidFill>
              </a:rPr>
              <a:t>affective factors </a:t>
            </a:r>
            <a:r>
              <a:rPr lang="en-US" dirty="0"/>
              <a:t>such as </a:t>
            </a:r>
            <a:r>
              <a:rPr lang="en-US" b="1" dirty="0">
                <a:solidFill>
                  <a:srgbClr val="0000FF"/>
                </a:solidFill>
              </a:rPr>
              <a:t>loss of motivation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/>
              <a:t>or </a:t>
            </a:r>
            <a:r>
              <a:rPr lang="en-US" b="1" dirty="0">
                <a:solidFill>
                  <a:srgbClr val="0000FF"/>
                </a:solidFill>
              </a:rPr>
              <a:t>interest in topic </a:t>
            </a:r>
            <a:r>
              <a:rPr lang="en-US" dirty="0"/>
              <a:t>or development of </a:t>
            </a:r>
            <a:r>
              <a:rPr lang="en-US" b="1" dirty="0">
                <a:solidFill>
                  <a:srgbClr val="0000FF"/>
                </a:solidFill>
              </a:rPr>
              <a:t>interest in another field</a:t>
            </a:r>
            <a:r>
              <a:rPr lang="en-US" b="1" baseline="30000" dirty="0">
                <a:solidFill>
                  <a:srgbClr val="0000FF"/>
                </a:solidFill>
              </a:rPr>
              <a:t>2</a:t>
            </a:r>
            <a:r>
              <a:rPr lang="en-US" dirty="0"/>
              <a:t>.</a:t>
            </a:r>
          </a:p>
        </p:txBody>
      </p:sp>
      <p:sp>
        <p:nvSpPr>
          <p:cNvPr id="120836" name="Text Box 7"/>
          <p:cNvSpPr txBox="1">
            <a:spLocks noChangeArrowheads="1"/>
          </p:cNvSpPr>
          <p:nvPr/>
        </p:nvSpPr>
        <p:spPr bwMode="auto">
          <a:xfrm>
            <a:off x="920476" y="6117350"/>
            <a:ext cx="800478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aseline="30000">
                <a:solidFill>
                  <a:schemeClr val="hlink"/>
                </a:solidFill>
              </a:rPr>
              <a:t>1</a:t>
            </a:r>
            <a:r>
              <a:rPr lang="en-US" sz="1200">
                <a:solidFill>
                  <a:schemeClr val="hlink"/>
                </a:solidFill>
              </a:rPr>
              <a:t> Ormond, J., 2006, Essentials of Educational Psychology; </a:t>
            </a:r>
            <a:r>
              <a:rPr lang="en-US" sz="1200" baseline="30000">
                <a:solidFill>
                  <a:schemeClr val="hlink"/>
                </a:solidFill>
              </a:rPr>
              <a:t>2</a:t>
            </a:r>
            <a:r>
              <a:rPr lang="en-US" sz="1200">
                <a:solidFill>
                  <a:schemeClr val="hlink"/>
                </a:solidFill>
              </a:rPr>
              <a:t> Seymour &amp; Hewitt, 1997, Talking about leaving: Why undergraduates leave the sciences.</a:t>
            </a:r>
          </a:p>
        </p:txBody>
      </p:sp>
      <p:grpSp>
        <p:nvGrpSpPr>
          <p:cNvPr id="120837" name="Group 9"/>
          <p:cNvGrpSpPr>
            <a:grpSpLocks/>
          </p:cNvGrpSpPr>
          <p:nvPr/>
        </p:nvGrpSpPr>
        <p:grpSpPr bwMode="auto">
          <a:xfrm>
            <a:off x="396092" y="356600"/>
            <a:ext cx="9240730" cy="3072400"/>
            <a:chOff x="278004" y="509000"/>
            <a:chExt cx="8568498" cy="3072400"/>
          </a:xfrm>
        </p:grpSpPr>
        <p:sp>
          <p:nvSpPr>
            <p:cNvPr id="120838" name="Rectangle 9"/>
            <p:cNvSpPr>
              <a:spLocks noChangeArrowheads="1"/>
            </p:cNvSpPr>
            <p:nvPr/>
          </p:nvSpPr>
          <p:spPr bwMode="auto">
            <a:xfrm>
              <a:off x="304800" y="914400"/>
              <a:ext cx="8496300" cy="2667000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30" tIns="45715" rIns="91430" bIns="45715" anchor="ctr"/>
            <a:lstStyle/>
            <a:p>
              <a:endParaRPr lang="en-US"/>
            </a:p>
          </p:txBody>
        </p:sp>
        <p:sp>
          <p:nvSpPr>
            <p:cNvPr id="120839" name="Rectangle 6"/>
            <p:cNvSpPr>
              <a:spLocks noChangeArrowheads="1"/>
            </p:cNvSpPr>
            <p:nvPr/>
          </p:nvSpPr>
          <p:spPr bwMode="auto">
            <a:xfrm>
              <a:off x="6293803" y="509000"/>
              <a:ext cx="2552699" cy="2646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30" tIns="45715" rIns="91430" bIns="45715" anchor="ctr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66FF"/>
                  </a:solidFill>
                </a:rPr>
                <a:t>Cognitive Domain</a:t>
              </a:r>
            </a:p>
            <a:p>
              <a:pPr algn="ctr"/>
              <a:endParaRPr lang="en-US" sz="1600" dirty="0">
                <a:solidFill>
                  <a:srgbClr val="0066FF"/>
                </a:solidFill>
              </a:endParaRPr>
            </a:p>
            <a:p>
              <a:r>
                <a:rPr lang="en-US" dirty="0" smtClean="0"/>
                <a:t>Student </a:t>
              </a:r>
              <a:r>
                <a:rPr lang="en-US" dirty="0"/>
                <a:t>conceptions and </a:t>
              </a:r>
              <a:r>
                <a:rPr lang="en-US" dirty="0" smtClean="0"/>
                <a:t>understanding of content.  </a:t>
              </a:r>
              <a:endParaRPr lang="en-US" dirty="0"/>
            </a:p>
            <a:p>
              <a:endParaRPr lang="en-US" dirty="0"/>
            </a:p>
            <a:p>
              <a:r>
                <a:rPr lang="en-US" dirty="0"/>
                <a:t>A</a:t>
              </a:r>
              <a:r>
                <a:rPr lang="en-US" dirty="0" smtClean="0"/>
                <a:t>ddressed </a:t>
              </a:r>
              <a:r>
                <a:rPr lang="en-US" dirty="0"/>
                <a:t>through a variety of pedagogical interventions.</a:t>
              </a:r>
            </a:p>
          </p:txBody>
        </p:sp>
        <p:sp>
          <p:nvSpPr>
            <p:cNvPr id="120840" name="Rectangle 8"/>
            <p:cNvSpPr>
              <a:spLocks noChangeArrowheads="1"/>
            </p:cNvSpPr>
            <p:nvPr/>
          </p:nvSpPr>
          <p:spPr bwMode="auto">
            <a:xfrm>
              <a:off x="278004" y="509000"/>
              <a:ext cx="2514600" cy="20928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0" tIns="45715" rIns="91430" bIns="45715" anchor="ctr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66FF"/>
                  </a:solidFill>
                </a:rPr>
                <a:t>Affective Domain</a:t>
              </a:r>
            </a:p>
            <a:p>
              <a:endParaRPr lang="en-US" sz="1600" dirty="0">
                <a:solidFill>
                  <a:srgbClr val="0066FF"/>
                </a:solidFill>
              </a:endParaRPr>
            </a:p>
            <a:p>
              <a:r>
                <a:rPr lang="en-US" dirty="0"/>
                <a:t>The feelings, emotions, and general moods a learner brings to a task or </a:t>
              </a:r>
              <a:r>
                <a:rPr lang="en-US" dirty="0" smtClean="0"/>
                <a:t>that </a:t>
              </a:r>
              <a:r>
                <a:rPr lang="en-US" dirty="0"/>
                <a:t>are generated in response to a task</a:t>
              </a:r>
              <a:r>
                <a:rPr lang="en-US" baseline="30000" dirty="0"/>
                <a:t>1</a:t>
              </a:r>
              <a:r>
                <a:rPr lang="en-US" dirty="0"/>
                <a:t>.</a:t>
              </a:r>
            </a:p>
          </p:txBody>
        </p:sp>
        <p:pic>
          <p:nvPicPr>
            <p:cNvPr id="120841" name="Picture 11" descr="Diagram comparing affective domain vs cognitive domain. Original image by Karin Kirk, SERC-Carleton College.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914400"/>
              <a:ext cx="3576420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0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0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217" y="163770"/>
            <a:ext cx="2416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/>
              <a:t>Laura </a:t>
            </a:r>
            <a:r>
              <a:rPr lang="en-US" sz="2400" i="1" dirty="0" err="1" smtClean="0"/>
              <a:t>Lukes</a:t>
            </a:r>
            <a:endParaRPr lang="en-US" sz="2400" i="1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298124403"/>
              </p:ext>
            </p:extLst>
          </p:nvPr>
        </p:nvGraphicFramePr>
        <p:xfrm>
          <a:off x="4682578" y="625435"/>
          <a:ext cx="4989817" cy="3680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187722" y="4535714"/>
            <a:ext cx="844910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/>
              <a:t>Best (lowest) </a:t>
            </a:r>
            <a:r>
              <a:rPr lang="en-US" dirty="0"/>
              <a:t>ranking, 3.58: </a:t>
            </a:r>
            <a:r>
              <a:rPr lang="en-US" dirty="0">
                <a:solidFill>
                  <a:srgbClr val="CC3300"/>
                </a:solidFill>
              </a:rPr>
              <a:t>Reviewing PowerPoint lecture slides </a:t>
            </a:r>
            <a:r>
              <a:rPr lang="en-US" dirty="0"/>
              <a:t>- students use class resources that are made available by the instructor for each class. </a:t>
            </a:r>
          </a:p>
          <a:p>
            <a:pPr marL="285750" lvl="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/>
              <a:t>Second </a:t>
            </a:r>
            <a:r>
              <a:rPr lang="en-US" dirty="0" smtClean="0"/>
              <a:t>best </a:t>
            </a:r>
            <a:r>
              <a:rPr lang="en-US" dirty="0"/>
              <a:t>rankings (3.92-4.12): </a:t>
            </a:r>
            <a:r>
              <a:rPr lang="en-US" dirty="0" smtClean="0"/>
              <a:t>3 </a:t>
            </a:r>
            <a:r>
              <a:rPr lang="en-US" dirty="0"/>
              <a:t>categories that require students to be reflective of their learning </a:t>
            </a:r>
            <a:r>
              <a:rPr lang="en-US" dirty="0" smtClean="0"/>
              <a:t>- </a:t>
            </a:r>
            <a:r>
              <a:rPr lang="en-US" dirty="0">
                <a:solidFill>
                  <a:srgbClr val="CC3300"/>
                </a:solidFill>
              </a:rPr>
              <a:t>Creating your own outline or study guide</a:t>
            </a:r>
            <a:r>
              <a:rPr lang="en-US" dirty="0"/>
              <a:t>, </a:t>
            </a:r>
            <a:r>
              <a:rPr lang="en-US" dirty="0">
                <a:solidFill>
                  <a:srgbClr val="CC3300"/>
                </a:solidFill>
              </a:rPr>
              <a:t>"Quizzing" yourself using notes, book, or study guide</a:t>
            </a:r>
            <a:r>
              <a:rPr lang="en-US" dirty="0"/>
              <a:t>, and </a:t>
            </a:r>
            <a:r>
              <a:rPr lang="en-US" dirty="0">
                <a:solidFill>
                  <a:srgbClr val="CC3300"/>
                </a:solidFill>
              </a:rPr>
              <a:t>"Quizzing" yourself using teacher outlined learning objectives</a:t>
            </a:r>
            <a:r>
              <a:rPr lang="en-US" dirty="0"/>
              <a:t>. </a:t>
            </a:r>
          </a:p>
        </p:txBody>
      </p:sp>
      <p:pic>
        <p:nvPicPr>
          <p:cNvPr id="6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6" y="5626602"/>
            <a:ext cx="1306353" cy="1231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4" y="779055"/>
            <a:ext cx="4162425" cy="313372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9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" y="2028641"/>
            <a:ext cx="9901536" cy="1893769"/>
          </a:xfrm>
          <a:prstGeom prst="rect">
            <a:avLst/>
          </a:prstGeom>
          <a:gradFill flip="none" rotWithShape="1">
            <a:gsLst>
              <a:gs pos="28000">
                <a:schemeClr val="accent1">
                  <a:shade val="30000"/>
                  <a:satMod val="115000"/>
                </a:schemeClr>
              </a:gs>
              <a:gs pos="47000">
                <a:schemeClr val="accent1">
                  <a:shade val="67500"/>
                  <a:satMod val="115000"/>
                </a:schemeClr>
              </a:gs>
              <a:gs pos="79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68" name="Rectangle 2"/>
          <p:cNvSpPr>
            <a:spLocks noChangeArrowheads="1"/>
          </p:cNvSpPr>
          <p:nvPr/>
        </p:nvSpPr>
        <p:spPr bwMode="auto">
          <a:xfrm>
            <a:off x="496432" y="136430"/>
            <a:ext cx="8910824" cy="884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200" dirty="0" smtClean="0">
                <a:solidFill>
                  <a:schemeClr val="hlink"/>
                </a:solidFill>
                <a:latin typeface="ITC Avant Garde Gothic Demi" pitchFamily="34" charset="0"/>
              </a:rPr>
              <a:t>Exam wrappers for Physical Geology exam</a:t>
            </a:r>
            <a:endParaRPr lang="en-US" sz="3200" dirty="0">
              <a:solidFill>
                <a:schemeClr val="hlink"/>
              </a:solidFill>
              <a:latin typeface="ITC Avant Garde Gothic Demi" pitchFamily="34" charset="0"/>
            </a:endParaRPr>
          </a:p>
        </p:txBody>
      </p:sp>
      <p:sp>
        <p:nvSpPr>
          <p:cNvPr id="14" name="Rectangle 1394"/>
          <p:cNvSpPr>
            <a:spLocks noChangeArrowheads="1"/>
          </p:cNvSpPr>
          <p:nvPr/>
        </p:nvSpPr>
        <p:spPr bwMode="auto">
          <a:xfrm>
            <a:off x="833796" y="1020441"/>
            <a:ext cx="819364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C00000"/>
                </a:solidFill>
              </a:rPr>
              <a:t>What, if anything, will you do differently in preparing for the second exam?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5" name="Rectangle 1394"/>
          <p:cNvSpPr>
            <a:spLocks noChangeArrowheads="1"/>
          </p:cNvSpPr>
          <p:nvPr/>
        </p:nvSpPr>
        <p:spPr bwMode="auto">
          <a:xfrm>
            <a:off x="1083350" y="2215859"/>
            <a:ext cx="22875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4800" kern="900" spc="-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More</a:t>
            </a:r>
            <a:endParaRPr lang="en-US" sz="4800" kern="900" spc="-1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Rectangle 1394"/>
          <p:cNvSpPr>
            <a:spLocks noChangeArrowheads="1"/>
          </p:cNvSpPr>
          <p:nvPr/>
        </p:nvSpPr>
        <p:spPr bwMode="auto">
          <a:xfrm>
            <a:off x="3911611" y="2519870"/>
            <a:ext cx="1881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dirty="0" smtClean="0">
                <a:solidFill>
                  <a:srgbClr val="66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change</a:t>
            </a:r>
            <a:endParaRPr lang="en-US" dirty="0">
              <a:solidFill>
                <a:srgbClr val="66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1394"/>
          <p:cNvSpPr>
            <a:spLocks noChangeArrowheads="1"/>
          </p:cNvSpPr>
          <p:nvPr/>
        </p:nvSpPr>
        <p:spPr bwMode="auto">
          <a:xfrm>
            <a:off x="5481973" y="2123526"/>
            <a:ext cx="394659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Differently</a:t>
            </a:r>
            <a:endParaRPr lang="en-US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1394"/>
          <p:cNvSpPr>
            <a:spLocks noChangeArrowheads="1"/>
          </p:cNvSpPr>
          <p:nvPr/>
        </p:nvSpPr>
        <p:spPr bwMode="auto">
          <a:xfrm>
            <a:off x="3170862" y="3299022"/>
            <a:ext cx="18276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9209" y="4323270"/>
            <a:ext cx="2481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I might try to study earlier than the night before.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6156" y="4005950"/>
            <a:ext cx="26872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 will study more, a lot more.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6367906" y="4452935"/>
            <a:ext cx="3363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660033"/>
                </a:solidFill>
              </a:rPr>
              <a:t>I will definitely study more by reading something then try to write it.</a:t>
            </a:r>
            <a:endParaRPr lang="en-US" sz="1400" dirty="0">
              <a:solidFill>
                <a:srgbClr val="660033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67687" y="4952200"/>
            <a:ext cx="2892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Quiz myself instead of just looking over notes.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796323" y="5475420"/>
            <a:ext cx="1810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</a:rPr>
              <a:t>Study differently. Summarize more.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55770" y="4092304"/>
            <a:ext cx="33878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Make sure I understand the visuals.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6432" y="4902605"/>
            <a:ext cx="2621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Study longer and actually practice drawing things out.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3813469" y="4757896"/>
            <a:ext cx="2012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 will use more charts and organizers . . .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6960942" y="6071954"/>
            <a:ext cx="27493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 will make sure I understand the learning objectives better.</a:t>
            </a:r>
            <a:endParaRPr lang="en-US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6337902" y="5501622"/>
            <a:ext cx="2900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660033"/>
                </a:solidFill>
              </a:rPr>
              <a:t>I will make a better outline and study more in small increments.</a:t>
            </a:r>
            <a:endParaRPr lang="en-US" sz="1400" dirty="0">
              <a:solidFill>
                <a:srgbClr val="660033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74471" y="5281116"/>
            <a:ext cx="32025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I will try to study more, as well as stopping as I study to test myself on the material I am reviewing.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1273" y="6031144"/>
            <a:ext cx="2690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660033"/>
                </a:solidFill>
              </a:rPr>
              <a:t>Spend more time preparing and reading over the notes.</a:t>
            </a:r>
            <a:endParaRPr lang="en-US" sz="1400" dirty="0">
              <a:solidFill>
                <a:srgbClr val="660033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493419" y="6065946"/>
            <a:ext cx="3074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 have to study more and actually know what material to study.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3464641" y="3998563"/>
            <a:ext cx="2946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</a:rPr>
              <a:t>I will take the learning journals more seriously and read them when it comes to studying.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7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/>
      <p:bldP spid="22" grpId="0"/>
      <p:bldP spid="24" grpId="0"/>
      <p:bldP spid="2" grpId="0"/>
      <p:bldP spid="26" grpId="0"/>
      <p:bldP spid="27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29" grpId="0"/>
      <p:bldP spid="38" grpId="0"/>
      <p:bldP spid="3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274" name="TextBox 1"/>
          <p:cNvSpPr txBox="1">
            <a:spLocks noChangeArrowheads="1"/>
          </p:cNvSpPr>
          <p:nvPr/>
        </p:nvSpPr>
        <p:spPr bwMode="auto">
          <a:xfrm>
            <a:off x="381000" y="317510"/>
            <a:ext cx="89487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sz="4000" b="1" dirty="0" smtClean="0">
                <a:solidFill>
                  <a:srgbClr val="C00000"/>
                </a:solidFill>
                <a:effectLst>
                  <a:reflection blurRad="6350" stA="25000" endPos="29000" dist="29997" dir="5400000" sy="-100000" algn="bl" rotWithShape="0"/>
                </a:effectLst>
                <a:latin typeface="Calibri" pitchFamily="34" charset="0"/>
                <a:ea typeface="ＭＳ Ｐゴシック" charset="-128"/>
                <a:cs typeface="Calibri" pitchFamily="34" charset="0"/>
              </a:rPr>
              <a:t>Summary</a:t>
            </a:r>
            <a:endParaRPr lang="en-US" sz="4000" b="1" dirty="0">
              <a:solidFill>
                <a:srgbClr val="C00000"/>
              </a:solidFill>
              <a:effectLst>
                <a:reflection blurRad="6350" stA="25000" endPos="29000" dist="29997" dir="5400000" sy="-100000" algn="bl" rotWithShape="0"/>
              </a:effectLst>
              <a:latin typeface="Calibri" pitchFamily="34" charset="0"/>
              <a:ea typeface="ＭＳ Ｐゴシック" charset="-128"/>
              <a:cs typeface="Calibri" pitchFamily="34" charset="0"/>
            </a:endParaRPr>
          </a:p>
        </p:txBody>
      </p:sp>
      <p:sp>
        <p:nvSpPr>
          <p:cNvPr id="822275" name="Rectangle 3"/>
          <p:cNvSpPr>
            <a:spLocks noChangeArrowheads="1"/>
          </p:cNvSpPr>
          <p:nvPr/>
        </p:nvSpPr>
        <p:spPr bwMode="auto">
          <a:xfrm>
            <a:off x="803278" y="1201510"/>
            <a:ext cx="8334375" cy="420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/>
              <a:t>Students enter introductory STEM classes with a range of motivations and learning strategies. When </a:t>
            </a:r>
            <a:r>
              <a:rPr lang="en-US" sz="2800" dirty="0"/>
              <a:t>we address motivation and learning </a:t>
            </a:r>
            <a:r>
              <a:rPr lang="en-US" sz="2800" dirty="0" smtClean="0"/>
              <a:t>in our classes, students . . . </a:t>
            </a:r>
            <a:endParaRPr lang="en-US" sz="2800" dirty="0"/>
          </a:p>
          <a:p>
            <a:pPr marL="914400" lvl="1" indent="-4572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. . . </a:t>
            </a:r>
            <a:r>
              <a:rPr lang="en-US" sz="2800" dirty="0">
                <a:solidFill>
                  <a:srgbClr val="002060"/>
                </a:solidFill>
              </a:rPr>
              <a:t>learn more </a:t>
            </a:r>
            <a:r>
              <a:rPr lang="en-US" sz="2800" dirty="0" smtClean="0">
                <a:solidFill>
                  <a:srgbClr val="002060"/>
                </a:solidFill>
              </a:rPr>
              <a:t>content.</a:t>
            </a:r>
          </a:p>
          <a:p>
            <a:pPr marL="914400" lvl="1" indent="-4572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. . . </a:t>
            </a:r>
            <a:r>
              <a:rPr lang="en-US" sz="2800" dirty="0">
                <a:solidFill>
                  <a:srgbClr val="002060"/>
                </a:solidFill>
              </a:rPr>
              <a:t>l</a:t>
            </a:r>
            <a:r>
              <a:rPr lang="en-US" sz="2800" dirty="0" smtClean="0">
                <a:solidFill>
                  <a:srgbClr val="002060"/>
                </a:solidFill>
              </a:rPr>
              <a:t>eave </a:t>
            </a:r>
            <a:r>
              <a:rPr lang="en-US" sz="2800" dirty="0">
                <a:solidFill>
                  <a:srgbClr val="002060"/>
                </a:solidFill>
              </a:rPr>
              <a:t>class more interested </a:t>
            </a:r>
            <a:r>
              <a:rPr lang="en-US" sz="2800" dirty="0" smtClean="0">
                <a:solidFill>
                  <a:srgbClr val="002060"/>
                </a:solidFill>
              </a:rPr>
              <a:t>in geoscience and more </a:t>
            </a:r>
            <a:r>
              <a:rPr lang="en-US" sz="2800" dirty="0">
                <a:solidFill>
                  <a:srgbClr val="002060"/>
                </a:solidFill>
              </a:rPr>
              <a:t>likely to take another </a:t>
            </a:r>
            <a:r>
              <a:rPr lang="en-US" sz="2800" dirty="0" smtClean="0">
                <a:solidFill>
                  <a:srgbClr val="002060"/>
                </a:solidFill>
              </a:rPr>
              <a:t>class.</a:t>
            </a:r>
          </a:p>
          <a:p>
            <a:pPr marL="914400" lvl="1" indent="-4572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002060"/>
                </a:solidFill>
              </a:rPr>
              <a:t>. . . adopt more effective learning strategies that can be applied in other classes.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42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2072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4" name="Rectangle 14"/>
          <p:cNvSpPr>
            <a:spLocks noChangeArrowheads="1"/>
          </p:cNvSpPr>
          <p:nvPr/>
        </p:nvSpPr>
        <p:spPr bwMode="auto">
          <a:xfrm>
            <a:off x="717762" y="4936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32000" endPos="3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Factors that influence learning</a:t>
            </a:r>
            <a:endParaRPr lang="en-US" sz="3600" b="1" dirty="0">
              <a:solidFill>
                <a:srgbClr val="C00000"/>
              </a:solidFill>
              <a:effectLst>
                <a:reflection blurRad="6350" stA="32000" endPos="3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626" y="1365175"/>
            <a:ext cx="2189085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Personal Characteristics of Student </a:t>
            </a:r>
          </a:p>
          <a:p>
            <a:pPr algn="ctr"/>
            <a:r>
              <a:rPr lang="en-US" sz="1400" dirty="0" smtClean="0"/>
              <a:t>(age, gender, academic rank, experience)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19626" y="2976035"/>
            <a:ext cx="2189085" cy="144655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Context </a:t>
            </a:r>
          </a:p>
          <a:p>
            <a:pPr algn="ctr"/>
            <a:r>
              <a:rPr lang="en-US" sz="1400" dirty="0" smtClean="0"/>
              <a:t>(tasks, grading policy, pedagogy, instructional resources)</a:t>
            </a:r>
          </a:p>
          <a:p>
            <a:pPr algn="ctr"/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94117" y="2115610"/>
            <a:ext cx="2189085" cy="153888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Outcomes</a:t>
            </a:r>
          </a:p>
          <a:p>
            <a:pPr algn="ctr"/>
            <a:r>
              <a:rPr lang="en-US" sz="1400" dirty="0" smtClean="0"/>
              <a:t>(effort, interest, performance)</a:t>
            </a:r>
          </a:p>
          <a:p>
            <a:pPr algn="ctr"/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2723926" y="2888245"/>
            <a:ext cx="430136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Right Brace 26"/>
          <p:cNvSpPr/>
          <p:nvPr/>
        </p:nvSpPr>
        <p:spPr bwMode="auto">
          <a:xfrm>
            <a:off x="2493491" y="1087457"/>
            <a:ext cx="345646" cy="3642375"/>
          </a:xfrm>
          <a:prstGeom prst="rightBrace">
            <a:avLst>
              <a:gd name="adj1" fmla="val 8333"/>
              <a:gd name="adj2" fmla="val 49763"/>
            </a:avLst>
          </a:prstGeom>
          <a:noFill/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736774" y="6346616"/>
            <a:ext cx="298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Pintrich</a:t>
            </a:r>
            <a:r>
              <a:rPr lang="en-US" sz="1200" dirty="0"/>
              <a:t> and </a:t>
            </a:r>
            <a:r>
              <a:rPr lang="en-US" sz="1200" dirty="0" err="1" smtClean="0"/>
              <a:t>Zusho</a:t>
            </a:r>
            <a:r>
              <a:rPr lang="en-US" sz="1200" dirty="0"/>
              <a:t> </a:t>
            </a:r>
            <a:r>
              <a:rPr lang="en-US" sz="1200" dirty="0" smtClean="0"/>
              <a:t>(2007)</a:t>
            </a:r>
            <a:r>
              <a:rPr lang="en-US" sz="1200" dirty="0" smtClean="0">
                <a:effectLst/>
              </a:rPr>
              <a:t> </a:t>
            </a:r>
            <a:endParaRPr lang="en-US" sz="1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611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4" name="Rectangle 14"/>
          <p:cNvSpPr>
            <a:spLocks noChangeArrowheads="1"/>
          </p:cNvSpPr>
          <p:nvPr/>
        </p:nvSpPr>
        <p:spPr bwMode="auto">
          <a:xfrm>
            <a:off x="717762" y="49360"/>
            <a:ext cx="845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  <a:effectLst>
                  <a:reflection blurRad="6350" stA="32000" endPos="3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Factors that influence learning</a:t>
            </a:r>
            <a:endParaRPr lang="en-US" sz="3600" b="1" dirty="0">
              <a:solidFill>
                <a:srgbClr val="C00000"/>
              </a:solidFill>
              <a:effectLst>
                <a:reflection blurRad="6350" stA="32000" endPos="3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9626" y="1365175"/>
            <a:ext cx="2189085" cy="144655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Personal Characteristics of Student </a:t>
            </a:r>
          </a:p>
          <a:p>
            <a:pPr algn="ctr"/>
            <a:r>
              <a:rPr lang="en-US" sz="1400" dirty="0" smtClean="0"/>
              <a:t>(age, gender, academic rank, experience)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419626" y="2976035"/>
            <a:ext cx="2189085" cy="144655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Context </a:t>
            </a:r>
          </a:p>
          <a:p>
            <a:pPr algn="ctr"/>
            <a:r>
              <a:rPr lang="en-US" sz="1400" dirty="0" smtClean="0"/>
              <a:t>(tasks, grading policy, pedagogy, instructional resources)</a:t>
            </a:r>
          </a:p>
          <a:p>
            <a:pPr algn="ctr"/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7294117" y="2115610"/>
            <a:ext cx="2189085" cy="1538883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pPr algn="ctr"/>
            <a:endParaRPr lang="en-US" sz="1200" b="1" dirty="0" smtClean="0"/>
          </a:p>
          <a:p>
            <a:pPr algn="ctr"/>
            <a:r>
              <a:rPr lang="en-US" sz="2000" b="1" dirty="0" smtClean="0"/>
              <a:t>Course Outcomes</a:t>
            </a:r>
          </a:p>
          <a:p>
            <a:pPr algn="ctr"/>
            <a:r>
              <a:rPr lang="en-US" sz="1400" dirty="0" smtClean="0"/>
              <a:t>(effort, interest, performance)</a:t>
            </a:r>
          </a:p>
          <a:p>
            <a:pPr algn="ctr"/>
            <a:endParaRPr lang="en-US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2723902" y="3232030"/>
            <a:ext cx="4505029" cy="1673607"/>
            <a:chOff x="2723901" y="3774637"/>
            <a:chExt cx="4505029" cy="1673607"/>
          </a:xfrm>
        </p:grpSpPr>
        <p:sp>
          <p:nvSpPr>
            <p:cNvPr id="9" name="TextBox 8"/>
            <p:cNvSpPr txBox="1"/>
            <p:nvPr/>
          </p:nvSpPr>
          <p:spPr>
            <a:xfrm>
              <a:off x="3818464" y="3786251"/>
              <a:ext cx="2189085" cy="1661993"/>
            </a:xfrm>
            <a:prstGeom prst="rect">
              <a:avLst/>
            </a:prstGeom>
            <a:solidFill>
              <a:srgbClr val="66003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self-regulation of learning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(studying and/or learning behaviors, e.g., planning, monitoring, reflection)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 bwMode="auto">
            <a:xfrm>
              <a:off x="2723901" y="3969217"/>
              <a:ext cx="914400" cy="40572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V="1">
              <a:off x="6113348" y="3774637"/>
              <a:ext cx="1115582" cy="47881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2" name="Group 21"/>
          <p:cNvGrpSpPr/>
          <p:nvPr/>
        </p:nvGrpSpPr>
        <p:grpSpPr>
          <a:xfrm>
            <a:off x="2723922" y="1009485"/>
            <a:ext cx="4505008" cy="1569660"/>
            <a:chOff x="2723922" y="1552100"/>
            <a:chExt cx="4505008" cy="1569660"/>
          </a:xfrm>
        </p:grpSpPr>
        <p:sp>
          <p:nvSpPr>
            <p:cNvPr id="8" name="TextBox 7"/>
            <p:cNvSpPr txBox="1"/>
            <p:nvPr/>
          </p:nvSpPr>
          <p:spPr>
            <a:xfrm>
              <a:off x="3852319" y="1552100"/>
              <a:ext cx="2189085" cy="156966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Student motivations</a:t>
              </a:r>
            </a:p>
            <a:p>
              <a:pPr algn="ctr"/>
              <a:r>
                <a:rPr lang="en-US" sz="1400" dirty="0" smtClean="0">
                  <a:solidFill>
                    <a:schemeClr val="bg1"/>
                  </a:solidFill>
                </a:rPr>
                <a:t>(things that drive learning, e.g., task value, self-efficacy)</a:t>
              </a:r>
            </a:p>
            <a:p>
              <a:pPr algn="ctr"/>
              <a:endParaRPr lang="en-US" sz="1400" dirty="0">
                <a:solidFill>
                  <a:schemeClr val="bg1"/>
                </a:solidFill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 flipV="1">
              <a:off x="2723922" y="2336930"/>
              <a:ext cx="914400" cy="44668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6179781" y="2293580"/>
              <a:ext cx="1049149" cy="78483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7" name="Right Brace 26"/>
          <p:cNvSpPr/>
          <p:nvPr/>
        </p:nvSpPr>
        <p:spPr bwMode="auto">
          <a:xfrm>
            <a:off x="2493491" y="1087457"/>
            <a:ext cx="345646" cy="3642375"/>
          </a:xfrm>
          <a:prstGeom prst="rightBrace">
            <a:avLst>
              <a:gd name="adj1" fmla="val 8333"/>
              <a:gd name="adj2" fmla="val 49763"/>
            </a:avLst>
          </a:prstGeom>
          <a:noFill/>
          <a:ln w="571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19626" y="5387655"/>
            <a:ext cx="9140386" cy="954107"/>
            <a:chOff x="419626" y="5387655"/>
            <a:chExt cx="9140386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41962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Instructional Design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2456" y="5387655"/>
              <a:ext cx="241951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Learning Process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140501" y="5387655"/>
              <a:ext cx="2419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Calibri" pitchFamily="34" charset="0"/>
                  <a:cs typeface="Calibri" pitchFamily="34" charset="0"/>
                </a:rPr>
                <a:t>Mastery</a:t>
              </a:r>
              <a:endParaRPr lang="en-US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6736774" y="6346616"/>
            <a:ext cx="298350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adapted from </a:t>
            </a:r>
            <a:r>
              <a:rPr lang="en-US" sz="1200" dirty="0" err="1"/>
              <a:t>Pintrich</a:t>
            </a:r>
            <a:r>
              <a:rPr lang="en-US" sz="1200" dirty="0"/>
              <a:t> and </a:t>
            </a:r>
            <a:r>
              <a:rPr lang="en-US" sz="1200" dirty="0" err="1" smtClean="0"/>
              <a:t>Zusho</a:t>
            </a:r>
            <a:r>
              <a:rPr lang="en-US" sz="1200" dirty="0"/>
              <a:t> </a:t>
            </a:r>
            <a:r>
              <a:rPr lang="en-US" sz="1200" dirty="0" smtClean="0"/>
              <a:t>(2007)</a:t>
            </a:r>
            <a:r>
              <a:rPr lang="en-US" sz="1200" dirty="0" smtClean="0">
                <a:effectLst/>
              </a:rPr>
              <a:t> </a:t>
            </a:r>
            <a:endParaRPr lang="en-US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6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7" name="Rectangle 2"/>
          <p:cNvSpPr>
            <a:spLocks noChangeArrowheads="1"/>
          </p:cNvSpPr>
          <p:nvPr/>
        </p:nvSpPr>
        <p:spPr bwMode="auto">
          <a:xfrm>
            <a:off x="496432" y="356600"/>
            <a:ext cx="9073041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5" rIns="91430" bIns="45715">
            <a:spAutoFit/>
          </a:bodyPr>
          <a:lstStyle/>
          <a:p>
            <a:r>
              <a:rPr lang="en-US" sz="4000" b="1" dirty="0">
                <a:solidFill>
                  <a:schemeClr val="hlink"/>
                </a:solidFill>
                <a:effectLst>
                  <a:reflection blurRad="6350" stA="25000" endPos="30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GARNET </a:t>
            </a:r>
            <a:r>
              <a:rPr lang="en-US" sz="3200" b="1" dirty="0" smtClean="0">
                <a:solidFill>
                  <a:schemeClr val="hlink"/>
                </a:solidFill>
                <a:effectLst>
                  <a:reflection blurRad="6350" stA="25000" endPos="30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(Geoscience Affective Research Network)</a:t>
            </a:r>
            <a:endParaRPr lang="en-US" sz="3200" dirty="0">
              <a:effectLst>
                <a:reflection blurRad="6350" stA="25000" endPos="30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2038" name="Rectangle 6"/>
          <p:cNvSpPr>
            <a:spLocks noChangeArrowheads="1"/>
          </p:cNvSpPr>
          <p:nvPr/>
        </p:nvSpPr>
        <p:spPr bwMode="auto">
          <a:xfrm>
            <a:off x="794711" y="5765736"/>
            <a:ext cx="8628831" cy="83098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1430" tIns="45715" rIns="91430" bIns="45715">
            <a:spAutoFit/>
          </a:bodyPr>
          <a:lstStyle/>
          <a:p>
            <a:pPr eaLnBrk="1" hangingPunct="1"/>
            <a:r>
              <a:rPr lang="en-US" sz="1600" b="1" dirty="0" smtClean="0">
                <a:latin typeface="Calibri" pitchFamily="34" charset="0"/>
                <a:cs typeface="Calibri" pitchFamily="34" charset="0"/>
              </a:rPr>
              <a:t>Original Participating Institutions: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University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of Colorado,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Boulder; University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of North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Dakota; North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Carolina State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University; California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State University,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Chico; Maricopa Community College (AZ); North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Hennepin Community 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College (MN); Macalester College. [currently 15 total institutions]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 rot="16200000">
            <a:off x="-2861537" y="3503588"/>
            <a:ext cx="6156325" cy="40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>
                <a:solidFill>
                  <a:srgbClr val="660033"/>
                </a:solidFill>
              </a:rPr>
              <a:t>GARNET: Geoscience Affective Research Network</a:t>
            </a:r>
          </a:p>
        </p:txBody>
      </p:sp>
      <p:sp>
        <p:nvSpPr>
          <p:cNvPr id="22" name="Line 3"/>
          <p:cNvSpPr>
            <a:spLocks noChangeShapeType="1"/>
          </p:cNvSpPr>
          <p:nvPr/>
        </p:nvSpPr>
        <p:spPr bwMode="auto">
          <a:xfrm>
            <a:off x="459038" y="0"/>
            <a:ext cx="0" cy="6858000"/>
          </a:xfrm>
          <a:prstGeom prst="line">
            <a:avLst/>
          </a:prstGeom>
          <a:noFill/>
          <a:ln w="2857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119226" y="1086295"/>
            <a:ext cx="7949768" cy="127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/>
          <a:p>
            <a:pPr marL="117475" indent="-117475">
              <a:spcBef>
                <a:spcPct val="20000"/>
              </a:spcBef>
            </a:pPr>
            <a:r>
              <a:rPr lang="en-US" sz="2400" dirty="0" smtClean="0">
                <a:solidFill>
                  <a:srgbClr val="660033"/>
                </a:solidFill>
              </a:rPr>
              <a:t>Hypothesis</a:t>
            </a:r>
            <a:r>
              <a:rPr lang="en-US" sz="2400" dirty="0">
                <a:solidFill>
                  <a:srgbClr val="660033"/>
                </a:solidFill>
              </a:rPr>
              <a:t>:</a:t>
            </a:r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660033"/>
                </a:solidFill>
              </a:rPr>
              <a:t>What </a:t>
            </a:r>
            <a:r>
              <a:rPr lang="en-US" sz="2400" dirty="0">
                <a:solidFill>
                  <a:srgbClr val="660033"/>
                </a:solidFill>
              </a:rPr>
              <a:t>we do in our classrooms can </a:t>
            </a:r>
            <a:r>
              <a:rPr lang="en-US" sz="2400" dirty="0" smtClean="0">
                <a:solidFill>
                  <a:srgbClr val="660033"/>
                </a:solidFill>
              </a:rPr>
              <a:t>change </a:t>
            </a:r>
            <a:r>
              <a:rPr lang="en-US" sz="2400" dirty="0">
                <a:solidFill>
                  <a:srgbClr val="660033"/>
                </a:solidFill>
              </a:rPr>
              <a:t>students’ </a:t>
            </a:r>
            <a:r>
              <a:rPr lang="en-US" sz="2400" dirty="0" smtClean="0">
                <a:solidFill>
                  <a:srgbClr val="660033"/>
                </a:solidFill>
              </a:rPr>
              <a:t>affective behavior, specifically their self-regulation.</a:t>
            </a:r>
            <a:endParaRPr lang="en-US" sz="2400" dirty="0">
              <a:solidFill>
                <a:srgbClr val="660033"/>
              </a:solidFill>
            </a:endParaRPr>
          </a:p>
        </p:txBody>
      </p:sp>
      <p:sp>
        <p:nvSpPr>
          <p:cNvPr id="24" name="Rectangle 6"/>
          <p:cNvSpPr>
            <a:spLocks noChangeArrowheads="1"/>
          </p:cNvSpPr>
          <p:nvPr/>
        </p:nvSpPr>
        <p:spPr bwMode="auto">
          <a:xfrm>
            <a:off x="459038" y="4811580"/>
            <a:ext cx="9443787" cy="707876"/>
          </a:xfrm>
          <a:prstGeom prst="rect">
            <a:avLst/>
          </a:prstGeom>
          <a:solidFill>
            <a:srgbClr val="6600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chemeClr val="bg1"/>
                </a:solidFill>
              </a:rPr>
              <a:t>First </a:t>
            </a:r>
            <a:r>
              <a:rPr lang="en-US" sz="2000" dirty="0" smtClean="0">
                <a:solidFill>
                  <a:schemeClr val="bg1"/>
                </a:solidFill>
              </a:rPr>
              <a:t>study to </a:t>
            </a:r>
            <a:r>
              <a:rPr lang="en-US" sz="2000" dirty="0">
                <a:solidFill>
                  <a:schemeClr val="bg1"/>
                </a:solidFill>
              </a:rPr>
              <a:t>compare </a:t>
            </a:r>
            <a:r>
              <a:rPr lang="en-US" sz="2000" dirty="0" smtClean="0">
                <a:solidFill>
                  <a:schemeClr val="bg1"/>
                </a:solidFill>
              </a:rPr>
              <a:t>student </a:t>
            </a:r>
            <a:r>
              <a:rPr lang="en-US" sz="2000" dirty="0">
                <a:solidFill>
                  <a:schemeClr val="bg1"/>
                </a:solidFill>
              </a:rPr>
              <a:t>values, beliefs, and learning strategies across multiple general education geoscience courses. </a:t>
            </a:r>
          </a:p>
        </p:txBody>
      </p:sp>
      <p:pic>
        <p:nvPicPr>
          <p:cNvPr id="25" name="Picture 7" descr="Dodecahedr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0" y="125414"/>
            <a:ext cx="373076" cy="33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1134243" y="2507280"/>
            <a:ext cx="7949768" cy="2062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/>
          <a:p>
            <a:pPr marL="117475" indent="-117475"/>
            <a:r>
              <a:rPr lang="en-US" sz="2000" dirty="0"/>
              <a:t>Goals:</a:t>
            </a:r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/>
              <a:t>To use a common instrument (MSLQ) to investigate how aspects of the affective domain vary for students in physical geology courses at multiple institutions.</a:t>
            </a:r>
          </a:p>
          <a:p>
            <a:pPr marL="574675" lvl="1" indent="-341313">
              <a:spcBef>
                <a:spcPct val="20000"/>
              </a:spcBef>
              <a:buFont typeface="Wingdings" pitchFamily="2" charset="2"/>
              <a:buChar char="ü"/>
            </a:pPr>
            <a:r>
              <a:rPr lang="en-US" sz="2000" dirty="0"/>
              <a:t>Identify if and how those aspects vary </a:t>
            </a:r>
            <a:r>
              <a:rPr lang="en-US" sz="2000" dirty="0" smtClean="0"/>
              <a:t>with institution,  </a:t>
            </a:r>
            <a:r>
              <a:rPr lang="en-US" sz="2000" dirty="0"/>
              <a:t>instructor, learning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5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654669" y="1316490"/>
            <a:ext cx="6354313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pPr algn="ctr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sz="1400" b="1">
                <a:solidFill>
                  <a:schemeClr val="bg1"/>
                </a:solidFill>
                <a:cs typeface="Arial" pitchFamily="34" charset="0"/>
              </a:rPr>
              <a:t>Motivated Strategies for Learning Questionnaire</a:t>
            </a:r>
            <a:endParaRPr lang="en-US" sz="1400" b="1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1654670" y="1684790"/>
            <a:ext cx="1330692" cy="274638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r>
              <a:rPr lang="en-US" sz="1200" b="1">
                <a:cs typeface="Arial" pitchFamily="34" charset="0"/>
              </a:rPr>
              <a:t>Categories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2985362" y="1684790"/>
            <a:ext cx="2382867" cy="274638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r>
              <a:rPr lang="en-US" sz="1200" b="1">
                <a:cs typeface="Arial" pitchFamily="34" charset="0"/>
              </a:rPr>
              <a:t>Subcategories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5368229" y="168479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Subscales (# of questions)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654670" y="1959429"/>
            <a:ext cx="1330692" cy="16478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Motivation Scales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2985362" y="1959428"/>
            <a:ext cx="2382867" cy="823912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Value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5368229" y="195942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Intrinsic goal orientation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5368229" y="223406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Extrinsic goal orientation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5368229" y="2508704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Task value (6)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985362" y="2783341"/>
            <a:ext cx="2382867" cy="549275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Expectancy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5368229" y="278334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Control of learning beliefs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5368229" y="305797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Self-efficacy (8)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2985362" y="3332615"/>
            <a:ext cx="2382867" cy="274638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Affect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68229" y="333261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Test anxiety (5)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1654670" y="3607253"/>
            <a:ext cx="1330692" cy="25019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Cognitive Scales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2985362" y="3607253"/>
            <a:ext cx="2382867" cy="1098550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Cognitive strategies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18" name="Rectangle 21"/>
          <p:cNvSpPr>
            <a:spLocks noChangeArrowheads="1"/>
          </p:cNvSpPr>
          <p:nvPr/>
        </p:nvSpPr>
        <p:spPr bwMode="auto">
          <a:xfrm>
            <a:off x="5368229" y="3607254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Rehearsal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5368229" y="388189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Elaboration (6)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5368229" y="415652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Organization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5368229" y="443116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Critical thinking (5)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2985362" y="4705804"/>
            <a:ext cx="2382867" cy="274637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Metacognitive strategies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5368229" y="4705804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 dirty="0" smtClean="0">
                <a:solidFill>
                  <a:srgbClr val="FFFF00"/>
                </a:solidFill>
                <a:cs typeface="Arial" pitchFamily="34" charset="0"/>
              </a:rPr>
              <a:t>Metacognitive Self </a:t>
            </a:r>
            <a:r>
              <a:rPr lang="en-US" sz="1200" b="1" dirty="0" err="1" smtClean="0">
                <a:solidFill>
                  <a:srgbClr val="FFFF00"/>
                </a:solidFill>
                <a:cs typeface="Arial" pitchFamily="34" charset="0"/>
              </a:rPr>
              <a:t>Reg</a:t>
            </a:r>
            <a:r>
              <a:rPr lang="en-US" sz="1200" b="1" dirty="0" smtClean="0">
                <a:solidFill>
                  <a:srgbClr val="FFFF00"/>
                </a:solidFill>
                <a:cs typeface="Arial" pitchFamily="34" charset="0"/>
              </a:rPr>
              <a:t> (12</a:t>
            </a:r>
            <a:r>
              <a:rPr lang="en-US" sz="1200" b="1" dirty="0">
                <a:solidFill>
                  <a:srgbClr val="FFFF00"/>
                </a:solidFill>
                <a:cs typeface="Arial" pitchFamily="34" charset="0"/>
              </a:rPr>
              <a:t>)</a:t>
            </a:r>
            <a:endParaRPr lang="en-US" sz="1200" b="1" dirty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4" name="Rectangle 27"/>
          <p:cNvSpPr>
            <a:spLocks noChangeArrowheads="1"/>
          </p:cNvSpPr>
          <p:nvPr/>
        </p:nvSpPr>
        <p:spPr bwMode="auto">
          <a:xfrm>
            <a:off x="2985362" y="4980441"/>
            <a:ext cx="2382867" cy="1128713"/>
          </a:xfrm>
          <a:prstGeom prst="rect">
            <a:avLst/>
          </a:pr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cs typeface="Arial" pitchFamily="34" charset="0"/>
              </a:rPr>
              <a:t>Resource Management</a:t>
            </a:r>
            <a:endParaRPr lang="en-US" sz="1200" b="1">
              <a:cs typeface="Times New Roman" pitchFamily="18" charset="0"/>
            </a:endParaRPr>
          </a:p>
        </p:txBody>
      </p:sp>
      <p:sp>
        <p:nvSpPr>
          <p:cNvPr id="25" name="Rectangle 28"/>
          <p:cNvSpPr>
            <a:spLocks noChangeArrowheads="1"/>
          </p:cNvSpPr>
          <p:nvPr/>
        </p:nvSpPr>
        <p:spPr bwMode="auto">
          <a:xfrm>
            <a:off x="5368229" y="4980440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Time/study management (8)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6" name="Rectangle 29"/>
          <p:cNvSpPr>
            <a:spLocks noChangeArrowheads="1"/>
          </p:cNvSpPr>
          <p:nvPr/>
        </p:nvSpPr>
        <p:spPr bwMode="auto">
          <a:xfrm>
            <a:off x="5368229" y="5255079"/>
            <a:ext cx="2640753" cy="274637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Effort regulation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>
            <a:off x="5368229" y="5529715"/>
            <a:ext cx="2640753" cy="304800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Peer learning (3)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auto">
          <a:xfrm>
            <a:off x="5368229" y="5834515"/>
            <a:ext cx="2640753" cy="274638"/>
          </a:xfrm>
          <a:prstGeom prst="rect">
            <a:avLst/>
          </a:prstGeom>
          <a:solidFill>
            <a:srgbClr val="66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/>
          <a:p>
            <a:r>
              <a:rPr lang="en-US" sz="1200" b="1">
                <a:solidFill>
                  <a:srgbClr val="FFFF00"/>
                </a:solidFill>
                <a:cs typeface="Arial" pitchFamily="34" charset="0"/>
              </a:rPr>
              <a:t>Help seeking (4)</a:t>
            </a:r>
            <a:endParaRPr lang="en-US" sz="1200" b="1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29" name="Line 32"/>
          <p:cNvSpPr>
            <a:spLocks noChangeShapeType="1"/>
          </p:cNvSpPr>
          <p:nvPr/>
        </p:nvSpPr>
        <p:spPr bwMode="auto">
          <a:xfrm>
            <a:off x="2985361" y="1684791"/>
            <a:ext cx="0" cy="44243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>
            <a:off x="5368229" y="1684791"/>
            <a:ext cx="0" cy="44243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34"/>
          <p:cNvSpPr>
            <a:spLocks noChangeShapeType="1"/>
          </p:cNvSpPr>
          <p:nvPr/>
        </p:nvSpPr>
        <p:spPr bwMode="auto">
          <a:xfrm>
            <a:off x="1654669" y="1684790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35"/>
          <p:cNvSpPr>
            <a:spLocks noChangeShapeType="1"/>
          </p:cNvSpPr>
          <p:nvPr/>
        </p:nvSpPr>
        <p:spPr bwMode="auto">
          <a:xfrm>
            <a:off x="1654669" y="1959428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6"/>
          <p:cNvSpPr>
            <a:spLocks noChangeShapeType="1"/>
          </p:cNvSpPr>
          <p:nvPr/>
        </p:nvSpPr>
        <p:spPr bwMode="auto">
          <a:xfrm>
            <a:off x="5368229" y="223406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7"/>
          <p:cNvSpPr>
            <a:spLocks noChangeShapeType="1"/>
          </p:cNvSpPr>
          <p:nvPr/>
        </p:nvSpPr>
        <p:spPr bwMode="auto">
          <a:xfrm>
            <a:off x="5368229" y="2508703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38"/>
          <p:cNvSpPr>
            <a:spLocks noChangeShapeType="1"/>
          </p:cNvSpPr>
          <p:nvPr/>
        </p:nvSpPr>
        <p:spPr bwMode="auto">
          <a:xfrm>
            <a:off x="2985362" y="2783340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39"/>
          <p:cNvSpPr>
            <a:spLocks noChangeShapeType="1"/>
          </p:cNvSpPr>
          <p:nvPr/>
        </p:nvSpPr>
        <p:spPr bwMode="auto">
          <a:xfrm>
            <a:off x="5368229" y="3057978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2985362" y="3332615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41"/>
          <p:cNvSpPr>
            <a:spLocks noChangeShapeType="1"/>
          </p:cNvSpPr>
          <p:nvPr/>
        </p:nvSpPr>
        <p:spPr bwMode="auto">
          <a:xfrm>
            <a:off x="1654669" y="3607253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42"/>
          <p:cNvSpPr>
            <a:spLocks noChangeShapeType="1"/>
          </p:cNvSpPr>
          <p:nvPr/>
        </p:nvSpPr>
        <p:spPr bwMode="auto">
          <a:xfrm>
            <a:off x="5368229" y="3881890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43"/>
          <p:cNvSpPr>
            <a:spLocks noChangeShapeType="1"/>
          </p:cNvSpPr>
          <p:nvPr/>
        </p:nvSpPr>
        <p:spPr bwMode="auto">
          <a:xfrm>
            <a:off x="5368229" y="4156528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>
            <a:off x="5368229" y="443116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45"/>
          <p:cNvSpPr>
            <a:spLocks noChangeShapeType="1"/>
          </p:cNvSpPr>
          <p:nvPr/>
        </p:nvSpPr>
        <p:spPr bwMode="auto">
          <a:xfrm>
            <a:off x="2985362" y="4705803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2985362" y="4980440"/>
            <a:ext cx="5023621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7"/>
          <p:cNvSpPr>
            <a:spLocks noChangeShapeType="1"/>
          </p:cNvSpPr>
          <p:nvPr/>
        </p:nvSpPr>
        <p:spPr bwMode="auto">
          <a:xfrm>
            <a:off x="5368229" y="5255078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48"/>
          <p:cNvSpPr>
            <a:spLocks noChangeShapeType="1"/>
          </p:cNvSpPr>
          <p:nvPr/>
        </p:nvSpPr>
        <p:spPr bwMode="auto">
          <a:xfrm>
            <a:off x="5368229" y="552971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" name="Line 49"/>
          <p:cNvSpPr>
            <a:spLocks noChangeShapeType="1"/>
          </p:cNvSpPr>
          <p:nvPr/>
        </p:nvSpPr>
        <p:spPr bwMode="auto">
          <a:xfrm>
            <a:off x="5368229" y="5834515"/>
            <a:ext cx="264075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Line 50"/>
          <p:cNvSpPr>
            <a:spLocks noChangeShapeType="1"/>
          </p:cNvSpPr>
          <p:nvPr/>
        </p:nvSpPr>
        <p:spPr bwMode="auto">
          <a:xfrm>
            <a:off x="1654669" y="1316490"/>
            <a:ext cx="0" cy="47926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Line 51"/>
          <p:cNvSpPr>
            <a:spLocks noChangeShapeType="1"/>
          </p:cNvSpPr>
          <p:nvPr/>
        </p:nvSpPr>
        <p:spPr bwMode="auto">
          <a:xfrm>
            <a:off x="8008982" y="1316490"/>
            <a:ext cx="0" cy="4792663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" name="Line 52"/>
          <p:cNvSpPr>
            <a:spLocks noChangeShapeType="1"/>
          </p:cNvSpPr>
          <p:nvPr/>
        </p:nvSpPr>
        <p:spPr bwMode="auto">
          <a:xfrm>
            <a:off x="1654669" y="1316490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" name="Line 53"/>
          <p:cNvSpPr>
            <a:spLocks noChangeShapeType="1"/>
          </p:cNvSpPr>
          <p:nvPr/>
        </p:nvSpPr>
        <p:spPr bwMode="auto">
          <a:xfrm>
            <a:off x="1654669" y="6078945"/>
            <a:ext cx="635431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4" name="Text Box 60"/>
          <p:cNvSpPr txBox="1">
            <a:spLocks noChangeArrowheads="1"/>
          </p:cNvSpPr>
          <p:nvPr/>
        </p:nvSpPr>
        <p:spPr bwMode="auto">
          <a:xfrm>
            <a:off x="688457" y="6454842"/>
            <a:ext cx="8659814" cy="27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6">
                    <a:lumMod val="50000"/>
                  </a:schemeClr>
                </a:solidFill>
              </a:rPr>
              <a:t>Pintrich</a:t>
            </a:r>
            <a:r>
              <a:rPr lang="en-US" sz="1200" dirty="0">
                <a:solidFill>
                  <a:schemeClr val="accent6">
                    <a:lumMod val="50000"/>
                  </a:schemeClr>
                </a:solidFill>
              </a:rPr>
              <a:t>, P.R., Smith, D.A.F., Garcia, T., and </a:t>
            </a:r>
            <a:r>
              <a:rPr lang="en-US" sz="1200" dirty="0" err="1">
                <a:solidFill>
                  <a:schemeClr val="accent6">
                    <a:lumMod val="50000"/>
                  </a:schemeClr>
                </a:solidFill>
              </a:rPr>
              <a:t>McKeachie</a:t>
            </a:r>
            <a:r>
              <a:rPr lang="en-US" sz="1200" dirty="0">
                <a:solidFill>
                  <a:schemeClr val="accent6">
                    <a:lumMod val="50000"/>
                  </a:schemeClr>
                </a:solidFill>
              </a:rPr>
              <a:t>, W.J., 1991, NCRIPTL Report 91-B-004</a:t>
            </a:r>
          </a:p>
        </p:txBody>
      </p:sp>
      <p:sp>
        <p:nvSpPr>
          <p:cNvPr id="122935" name="Rectangle 70"/>
          <p:cNvSpPr>
            <a:spLocks noChangeArrowheads="1"/>
          </p:cNvSpPr>
          <p:nvPr/>
        </p:nvSpPr>
        <p:spPr bwMode="auto">
          <a:xfrm>
            <a:off x="1011673" y="589415"/>
            <a:ext cx="792226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pPr algn="ctr"/>
            <a:r>
              <a:rPr lang="en-US" dirty="0"/>
              <a:t>Motivated Strategies for Learning </a:t>
            </a:r>
            <a:r>
              <a:rPr lang="en-US" dirty="0" smtClean="0"/>
              <a:t>Questionnaire </a:t>
            </a:r>
            <a:r>
              <a:rPr lang="en-US" dirty="0"/>
              <a:t>(MSLQ) used to investigate how aspects of the affective domain varied for students. </a:t>
            </a:r>
          </a:p>
        </p:txBody>
      </p:sp>
      <p:sp>
        <p:nvSpPr>
          <p:cNvPr id="122936" name="Rectangle 71"/>
          <p:cNvSpPr>
            <a:spLocks noChangeArrowheads="1"/>
          </p:cNvSpPr>
          <p:nvPr/>
        </p:nvSpPr>
        <p:spPr bwMode="auto">
          <a:xfrm>
            <a:off x="1424291" y="87766"/>
            <a:ext cx="701450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pPr algn="ctr"/>
            <a:r>
              <a:rPr lang="en-US" sz="2800" b="1">
                <a:solidFill>
                  <a:schemeClr val="hlink"/>
                </a:solidFill>
                <a:latin typeface="Calibri" pitchFamily="34" charset="0"/>
                <a:cs typeface="Calibri" pitchFamily="34" charset="0"/>
              </a:rPr>
              <a:t>MSLQ Instrument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8091812" y="4843121"/>
            <a:ext cx="540697" cy="0"/>
          </a:xfrm>
          <a:prstGeom prst="straightConnector1">
            <a:avLst/>
          </a:prstGeom>
          <a:ln w="57150"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lide Number Placeholder 5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98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03" name="Rectangle 70"/>
          <p:cNvSpPr>
            <a:spLocks noChangeArrowheads="1"/>
          </p:cNvSpPr>
          <p:nvPr/>
        </p:nvSpPr>
        <p:spPr bwMode="auto">
          <a:xfrm>
            <a:off x="1000598" y="1118330"/>
            <a:ext cx="8401929" cy="175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r>
              <a:rPr lang="en-US" dirty="0"/>
              <a:t>For each subscale, students are asked to rate the subscale statements on a 7-point scale where </a:t>
            </a:r>
            <a:r>
              <a:rPr lang="en-US" b="1" dirty="0"/>
              <a:t>1 = Not at all true of me</a:t>
            </a:r>
            <a:r>
              <a:rPr lang="en-US" dirty="0"/>
              <a:t> to </a:t>
            </a:r>
            <a:r>
              <a:rPr lang="en-US" b="1" dirty="0"/>
              <a:t>7 = Very true of me</a:t>
            </a:r>
            <a:r>
              <a:rPr lang="en-US" dirty="0"/>
              <a:t>. </a:t>
            </a:r>
          </a:p>
          <a:p>
            <a:pPr algn="ctr"/>
            <a:endParaRPr lang="en-US" dirty="0"/>
          </a:p>
          <a:p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The example below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shows part of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</a:rPr>
              <a:t>Metacognitive Self-Regulation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subscale.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Higher scores indicate an approach to learning with emphasis 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on planning, monitoring activities, and regulation of learning effort.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155735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850415"/>
              </p:ext>
            </p:extLst>
          </p:nvPr>
        </p:nvGraphicFramePr>
        <p:xfrm>
          <a:off x="1041860" y="3160714"/>
          <a:ext cx="8401929" cy="2714627"/>
        </p:xfrm>
        <a:graphic>
          <a:graphicData uri="http://schemas.openxmlformats.org/drawingml/2006/table">
            <a:tbl>
              <a:tblPr/>
              <a:tblGrid>
                <a:gridCol w="6154881"/>
                <a:gridCol w="2247048"/>
              </a:tblGrid>
              <a:tr h="655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660033"/>
                          </a:solidFill>
                          <a:latin typeface="Arial" pitchFamily="34" charset="0"/>
                          <a:cs typeface="Arial" pitchFamily="34" charset="0"/>
                        </a:rPr>
                        <a:t>When I study for this class, I set goals for myself in order to direct my activities in each study period.</a:t>
                      </a:r>
                    </a:p>
                  </a:txBody>
                  <a:tcPr marL="99028" marR="990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1  2  3  4  5  6  7</a:t>
                      </a:r>
                    </a:p>
                  </a:txBody>
                  <a:tcPr marL="99028" marR="990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I try to think through a topic and decide what I am supposed to learn from it rather than just reading it over when studying.</a:t>
                      </a:r>
                    </a:p>
                  </a:txBody>
                  <a:tcPr marL="99028" marR="990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1  2  3  4  5  6  7</a:t>
                      </a:r>
                    </a:p>
                  </a:txBody>
                  <a:tcPr marL="99028" marR="990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55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When I become confused about something I’m reading for this class, I go back and try to figure it out</a:t>
                      </a:r>
                    </a:p>
                  </a:txBody>
                  <a:tcPr marL="99028" marR="990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1  2  3  4  5  6  7</a:t>
                      </a:r>
                    </a:p>
                  </a:txBody>
                  <a:tcPr marL="99028" marR="990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7508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When studying for this course I try to determine which concepts I don’t understand well.</a:t>
                      </a:r>
                    </a:p>
                  </a:txBody>
                  <a:tcPr marL="99028" marR="9902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Arial" pitchFamily="34" charset="0"/>
                        </a:rPr>
                        <a:t>1  2  3  4  5  6  7</a:t>
                      </a:r>
                    </a:p>
                  </a:txBody>
                  <a:tcPr marL="99028" marR="990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8445148" y="3332956"/>
            <a:ext cx="249552" cy="2323534"/>
            <a:chOff x="7798020" y="3332956"/>
            <a:chExt cx="230430" cy="2323534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8028450" y="4619555"/>
              <a:ext cx="0" cy="30724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798020" y="3332956"/>
              <a:ext cx="0" cy="30724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7798020" y="4005075"/>
              <a:ext cx="0" cy="30724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990045" y="5349250"/>
              <a:ext cx="0" cy="30724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Rectangle 71"/>
          <p:cNvSpPr>
            <a:spLocks noChangeArrowheads="1"/>
          </p:cNvSpPr>
          <p:nvPr/>
        </p:nvSpPr>
        <p:spPr bwMode="auto">
          <a:xfrm>
            <a:off x="1734714" y="431801"/>
            <a:ext cx="7014501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hlink"/>
                </a:solidFill>
                <a:latin typeface="Calibri" pitchFamily="34" charset="0"/>
                <a:cs typeface="Calibri" pitchFamily="34" charset="0"/>
              </a:rPr>
              <a:t>Metacognitive Self-Regulation</a:t>
            </a:r>
            <a:endParaRPr lang="en-US" sz="2800" b="1" dirty="0">
              <a:solidFill>
                <a:schemeClr val="hlin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51E6C-FD33-49B3-95EF-090F255D94B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4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ADVANCEDSETTINGSVIEW" val="True"/>
  <p:tag name="FIBDISPLAYKEYWORDS" val="True"/>
  <p:tag name="PRRESPONSE4" val="7"/>
  <p:tag name="PRRESPONSE8" val="3"/>
  <p:tag name="POWERPOINTVERSION" val="11.0"/>
  <p:tag name="ANSWERNOWSTYLE" val="-1"/>
  <p:tag name="COUNTDOWNSECONDS" val="10"/>
  <p:tag name="BACKUPMAINTENANCE" val="7"/>
  <p:tag name="AUTOUPDATEALIASES" val="True"/>
  <p:tag name="BUBBLESIZEVISIBLE" val="True"/>
  <p:tag name="CUSTOMCELLFORECOLOR" val="-16777216"/>
  <p:tag name="USESCHEMECOLORS" val="True"/>
  <p:tag name="AUTOSIZEGRID" val="True"/>
  <p:tag name="CHARTLABELS" val="0"/>
  <p:tag name="INCLUDEPPT" val="True"/>
  <p:tag name="ZEROBASED" val="False"/>
  <p:tag name="FIBNUMRESULTS" val="5"/>
  <p:tag name="PRRESPONSE3" val="8"/>
  <p:tag name="PRRESPONSE9" val="2"/>
  <p:tag name="USESECONDARYMONITOR" val="True"/>
  <p:tag name="RESPCOUNTERFORMAT" val="0"/>
  <p:tag name="CHARTVALUEFORMAT" val="0%"/>
  <p:tag name="TEAMSINLEADERBOARD" val="5"/>
  <p:tag name="CUSTOMGRIDBACKCOLOR" val="-2830136"/>
  <p:tag name="DISPLAYDEVICENUMBER" val="True"/>
  <p:tag name="GRIDPOSITION" val="1"/>
  <p:tag name="PARTLISTDEFAULT" val="0"/>
  <p:tag name="AUTOADJUSTPARTRANGE" val="True"/>
  <p:tag name="PRRESPONSE1" val="10"/>
  <p:tag name="PRRESPONSE7" val="4"/>
  <p:tag name="BULLETTYPE" val="1"/>
  <p:tag name="NUMRESPONSES" val="1"/>
  <p:tag name="PARTICIPANTSINLEADERBOARD" val="5"/>
  <p:tag name="CUSTOMCELLBACKCOLOR1" val="-657956"/>
  <p:tag name="GRIDOPACITY" val="90"/>
  <p:tag name="MULTIRESPDIVISOR" val="1"/>
  <p:tag name="CHARTSCALE" val="True"/>
  <p:tag name="PRRESPONSE5" val="6"/>
  <p:tag name="SHOWBARVISIBLE" val="True"/>
  <p:tag name="BACKUPSESSIONS" val="True"/>
  <p:tag name="BUBBLEVALUEFORMAT" val="0.0"/>
  <p:tag name="DISPLAYDEVICEID" val="True"/>
  <p:tag name="CORRECTPOINTVALUE" val="1"/>
  <p:tag name="FIBINCLUDEOTHER" val="True"/>
  <p:tag name="TPVERSION" val="2008"/>
  <p:tag name="REVIEWONLY" val="False"/>
  <p:tag name="CUSTOMCELLBACKCOLOR3" val="-268652"/>
  <p:tag name="RESETCHARTS" val="True"/>
  <p:tag name="PRRESPONSE2" val="9"/>
  <p:tag name="RESPCOUNTERSTYLE" val="-1"/>
  <p:tag name="BUBBLEGROUPING" val="3"/>
  <p:tag name="INCORRECTPOINTVALUE" val="0"/>
  <p:tag name="PRRESPONSE10" val="1"/>
  <p:tag name="MAXRESPONDERS" val="5"/>
  <p:tag name="REALTIMEBACKUP" val="False"/>
  <p:tag name="INPUTSOURCE" val="1"/>
  <p:tag name="CHARTCOLORS" val="0"/>
  <p:tag name="ROTATIONINTERVAL" val="2"/>
  <p:tag name="PRRESPONSE6" val="5"/>
  <p:tag name="FIBDISPLAYRESULTS" val="True"/>
  <p:tag name="COUNTDOWNSTYLE" val="-1"/>
  <p:tag name="GRIDSIZE" val="{Width=800, Height=600}"/>
  <p:tag name="CUSTOMCELLBACKCOLOR4" val="-8355712"/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efault Design 4">
    <a:dk1>
      <a:srgbClr val="000000"/>
    </a:dk1>
    <a:lt1>
      <a:srgbClr val="DEF6F1"/>
    </a:lt1>
    <a:dk2>
      <a:srgbClr val="000000"/>
    </a:dk2>
    <a:lt2>
      <a:srgbClr val="969696"/>
    </a:lt2>
    <a:accent1>
      <a:srgbClr val="FFFFFF"/>
    </a:accent1>
    <a:accent2>
      <a:srgbClr val="8DC6FF"/>
    </a:accent2>
    <a:accent3>
      <a:srgbClr val="ECFAF7"/>
    </a:accent3>
    <a:accent4>
      <a:srgbClr val="000000"/>
    </a:accent4>
    <a:accent5>
      <a:srgbClr val="FFFFFF"/>
    </a:accent5>
    <a:accent6>
      <a:srgbClr val="7FB3E7"/>
    </a:accent6>
    <a:hlink>
      <a:srgbClr val="0066CC"/>
    </a:hlink>
    <a:folHlink>
      <a:srgbClr val="00A8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efault Design 4">
    <a:dk1>
      <a:srgbClr val="000000"/>
    </a:dk1>
    <a:lt1>
      <a:srgbClr val="DEF6F1"/>
    </a:lt1>
    <a:dk2>
      <a:srgbClr val="000000"/>
    </a:dk2>
    <a:lt2>
      <a:srgbClr val="969696"/>
    </a:lt2>
    <a:accent1>
      <a:srgbClr val="FFFFFF"/>
    </a:accent1>
    <a:accent2>
      <a:srgbClr val="8DC6FF"/>
    </a:accent2>
    <a:accent3>
      <a:srgbClr val="ECFAF7"/>
    </a:accent3>
    <a:accent4>
      <a:srgbClr val="000000"/>
    </a:accent4>
    <a:accent5>
      <a:srgbClr val="FFFFFF"/>
    </a:accent5>
    <a:accent6>
      <a:srgbClr val="7FB3E7"/>
    </a:accent6>
    <a:hlink>
      <a:srgbClr val="0066CC"/>
    </a:hlink>
    <a:folHlink>
      <a:srgbClr val="00A800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12956</TotalTime>
  <Words>3612</Words>
  <Application>Microsoft Office PowerPoint</Application>
  <PresentationFormat>Custom</PresentationFormat>
  <Paragraphs>901</Paragraphs>
  <Slides>42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Most students report that they are taking a physical geology course to fulfill a requirement . . .</vt:lpstr>
      <vt:lpstr>STUDENT demographic summary</vt:lpstr>
      <vt:lpstr>STUDENT demographic summary</vt:lpstr>
      <vt:lpstr>STUDENT demographic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Finding 1 Overall trends are similar across institutions, especially institutions of similar type</vt:lpstr>
      <vt:lpstr>Key Finding 1 Overall trends are similar across institutions, especially institutions of similar type</vt:lpstr>
      <vt:lpstr>Key Finding 2 Differences occur between different instructors at the same institution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University of Akron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Comparison of Alternative Teaching Methods in Large Introductory Earth Science Courses</dc:title>
  <dc:creator>Micron0499</dc:creator>
  <cp:lastModifiedBy>Windows User</cp:lastModifiedBy>
  <cp:revision>318</cp:revision>
  <cp:lastPrinted>2012-03-20T01:18:51Z</cp:lastPrinted>
  <dcterms:created xsi:type="dcterms:W3CDTF">2001-03-25T14:41:24Z</dcterms:created>
  <dcterms:modified xsi:type="dcterms:W3CDTF">2012-04-10T13:57:16Z</dcterms:modified>
</cp:coreProperties>
</file>