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5" d="100"/>
          <a:sy n="95" d="100"/>
        </p:scale>
        <p:origin x="-366"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643A0CB-7CC8-4F72-81A7-6D2429795C01}" type="datetimeFigureOut">
              <a:rPr lang="en-US" smtClean="0"/>
              <a:t>2/29/2012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7F986D-6E54-4DAD-9EEC-97B2DCDC34D0}" type="slidenum">
              <a:rPr lang="en-US" smtClean="0"/>
              <a:t>‹#›</a:t>
            </a:fld>
            <a:endParaRPr lang="en-US"/>
          </a:p>
        </p:txBody>
      </p:sp>
    </p:spTree>
    <p:extLst>
      <p:ext uri="{BB962C8B-B14F-4D97-AF65-F5344CB8AC3E}">
        <p14:creationId xmlns:p14="http://schemas.microsoft.com/office/powerpoint/2010/main" val="14815764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643A0CB-7CC8-4F72-81A7-6D2429795C01}" type="datetimeFigureOut">
              <a:rPr lang="en-US" smtClean="0"/>
              <a:t>2/29/2012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7F986D-6E54-4DAD-9EEC-97B2DCDC34D0}" type="slidenum">
              <a:rPr lang="en-US" smtClean="0"/>
              <a:t>‹#›</a:t>
            </a:fld>
            <a:endParaRPr lang="en-US"/>
          </a:p>
        </p:txBody>
      </p:sp>
    </p:spTree>
    <p:extLst>
      <p:ext uri="{BB962C8B-B14F-4D97-AF65-F5344CB8AC3E}">
        <p14:creationId xmlns:p14="http://schemas.microsoft.com/office/powerpoint/2010/main" val="16245703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643A0CB-7CC8-4F72-81A7-6D2429795C01}" type="datetimeFigureOut">
              <a:rPr lang="en-US" smtClean="0"/>
              <a:t>2/29/2012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7F986D-6E54-4DAD-9EEC-97B2DCDC34D0}" type="slidenum">
              <a:rPr lang="en-US" smtClean="0"/>
              <a:t>‹#›</a:t>
            </a:fld>
            <a:endParaRPr lang="en-US"/>
          </a:p>
        </p:txBody>
      </p:sp>
    </p:spTree>
    <p:extLst>
      <p:ext uri="{BB962C8B-B14F-4D97-AF65-F5344CB8AC3E}">
        <p14:creationId xmlns:p14="http://schemas.microsoft.com/office/powerpoint/2010/main" val="5914598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643A0CB-7CC8-4F72-81A7-6D2429795C01}" type="datetimeFigureOut">
              <a:rPr lang="en-US" smtClean="0"/>
              <a:t>2/29/2012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7F986D-6E54-4DAD-9EEC-97B2DCDC34D0}" type="slidenum">
              <a:rPr lang="en-US" smtClean="0"/>
              <a:t>‹#›</a:t>
            </a:fld>
            <a:endParaRPr lang="en-US"/>
          </a:p>
        </p:txBody>
      </p:sp>
    </p:spTree>
    <p:extLst>
      <p:ext uri="{BB962C8B-B14F-4D97-AF65-F5344CB8AC3E}">
        <p14:creationId xmlns:p14="http://schemas.microsoft.com/office/powerpoint/2010/main" val="23047413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643A0CB-7CC8-4F72-81A7-6D2429795C01}" type="datetimeFigureOut">
              <a:rPr lang="en-US" smtClean="0"/>
              <a:t>2/29/2012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7F986D-6E54-4DAD-9EEC-97B2DCDC34D0}" type="slidenum">
              <a:rPr lang="en-US" smtClean="0"/>
              <a:t>‹#›</a:t>
            </a:fld>
            <a:endParaRPr lang="en-US"/>
          </a:p>
        </p:txBody>
      </p:sp>
    </p:spTree>
    <p:extLst>
      <p:ext uri="{BB962C8B-B14F-4D97-AF65-F5344CB8AC3E}">
        <p14:creationId xmlns:p14="http://schemas.microsoft.com/office/powerpoint/2010/main" val="33098379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643A0CB-7CC8-4F72-81A7-6D2429795C01}" type="datetimeFigureOut">
              <a:rPr lang="en-US" smtClean="0"/>
              <a:t>2/29/2012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7F986D-6E54-4DAD-9EEC-97B2DCDC34D0}" type="slidenum">
              <a:rPr lang="en-US" smtClean="0"/>
              <a:t>‹#›</a:t>
            </a:fld>
            <a:endParaRPr lang="en-US"/>
          </a:p>
        </p:txBody>
      </p:sp>
    </p:spTree>
    <p:extLst>
      <p:ext uri="{BB962C8B-B14F-4D97-AF65-F5344CB8AC3E}">
        <p14:creationId xmlns:p14="http://schemas.microsoft.com/office/powerpoint/2010/main" val="2968589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643A0CB-7CC8-4F72-81A7-6D2429795C01}" type="datetimeFigureOut">
              <a:rPr lang="en-US" smtClean="0"/>
              <a:t>2/29/2012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E7F986D-6E54-4DAD-9EEC-97B2DCDC34D0}" type="slidenum">
              <a:rPr lang="en-US" smtClean="0"/>
              <a:t>‹#›</a:t>
            </a:fld>
            <a:endParaRPr lang="en-US"/>
          </a:p>
        </p:txBody>
      </p:sp>
    </p:spTree>
    <p:extLst>
      <p:ext uri="{BB962C8B-B14F-4D97-AF65-F5344CB8AC3E}">
        <p14:creationId xmlns:p14="http://schemas.microsoft.com/office/powerpoint/2010/main" val="13573277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643A0CB-7CC8-4F72-81A7-6D2429795C01}" type="datetimeFigureOut">
              <a:rPr lang="en-US" smtClean="0"/>
              <a:t>2/29/2012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E7F986D-6E54-4DAD-9EEC-97B2DCDC34D0}" type="slidenum">
              <a:rPr lang="en-US" smtClean="0"/>
              <a:t>‹#›</a:t>
            </a:fld>
            <a:endParaRPr lang="en-US"/>
          </a:p>
        </p:txBody>
      </p:sp>
    </p:spTree>
    <p:extLst>
      <p:ext uri="{BB962C8B-B14F-4D97-AF65-F5344CB8AC3E}">
        <p14:creationId xmlns:p14="http://schemas.microsoft.com/office/powerpoint/2010/main" val="16940926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43A0CB-7CC8-4F72-81A7-6D2429795C01}" type="datetimeFigureOut">
              <a:rPr lang="en-US" smtClean="0"/>
              <a:t>2/29/2012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E7F986D-6E54-4DAD-9EEC-97B2DCDC34D0}" type="slidenum">
              <a:rPr lang="en-US" smtClean="0"/>
              <a:t>‹#›</a:t>
            </a:fld>
            <a:endParaRPr lang="en-US"/>
          </a:p>
        </p:txBody>
      </p:sp>
    </p:spTree>
    <p:extLst>
      <p:ext uri="{BB962C8B-B14F-4D97-AF65-F5344CB8AC3E}">
        <p14:creationId xmlns:p14="http://schemas.microsoft.com/office/powerpoint/2010/main" val="39312558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43A0CB-7CC8-4F72-81A7-6D2429795C01}" type="datetimeFigureOut">
              <a:rPr lang="en-US" smtClean="0"/>
              <a:t>2/29/2012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7F986D-6E54-4DAD-9EEC-97B2DCDC34D0}" type="slidenum">
              <a:rPr lang="en-US" smtClean="0"/>
              <a:t>‹#›</a:t>
            </a:fld>
            <a:endParaRPr lang="en-US"/>
          </a:p>
        </p:txBody>
      </p:sp>
    </p:spTree>
    <p:extLst>
      <p:ext uri="{BB962C8B-B14F-4D97-AF65-F5344CB8AC3E}">
        <p14:creationId xmlns:p14="http://schemas.microsoft.com/office/powerpoint/2010/main" val="29730413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43A0CB-7CC8-4F72-81A7-6D2429795C01}" type="datetimeFigureOut">
              <a:rPr lang="en-US" smtClean="0"/>
              <a:t>2/29/2012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7F986D-6E54-4DAD-9EEC-97B2DCDC34D0}" type="slidenum">
              <a:rPr lang="en-US" smtClean="0"/>
              <a:t>‹#›</a:t>
            </a:fld>
            <a:endParaRPr lang="en-US"/>
          </a:p>
        </p:txBody>
      </p:sp>
    </p:spTree>
    <p:extLst>
      <p:ext uri="{BB962C8B-B14F-4D97-AF65-F5344CB8AC3E}">
        <p14:creationId xmlns:p14="http://schemas.microsoft.com/office/powerpoint/2010/main" val="26279827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43A0CB-7CC8-4F72-81A7-6D2429795C01}" type="datetimeFigureOut">
              <a:rPr lang="en-US" smtClean="0"/>
              <a:t>2/29/2012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7F986D-6E54-4DAD-9EEC-97B2DCDC34D0}" type="slidenum">
              <a:rPr lang="en-US" smtClean="0"/>
              <a:t>‹#›</a:t>
            </a:fld>
            <a:endParaRPr lang="en-US"/>
          </a:p>
        </p:txBody>
      </p:sp>
    </p:spTree>
    <p:extLst>
      <p:ext uri="{BB962C8B-B14F-4D97-AF65-F5344CB8AC3E}">
        <p14:creationId xmlns:p14="http://schemas.microsoft.com/office/powerpoint/2010/main" val="13372236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earthobservatory.nasa.gov/" TargetMode="Externa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609600"/>
            <a:ext cx="7772400" cy="2362200"/>
          </a:xfrm>
        </p:spPr>
        <p:txBody>
          <a:bodyPr>
            <a:normAutofit fontScale="90000"/>
          </a:bodyPr>
          <a:lstStyle/>
          <a:p>
            <a:pPr algn="l"/>
            <a:r>
              <a:rPr lang="en-US" sz="1800" dirty="0" smtClean="0">
                <a:latin typeface="Arial" pitchFamily="34" charset="0"/>
                <a:cs typeface="Arial" pitchFamily="34" charset="0"/>
              </a:rPr>
              <a:t>To address my class goal </a:t>
            </a:r>
            <a:r>
              <a:rPr lang="en-US" sz="1800" dirty="0" smtClean="0">
                <a:latin typeface="Arial" pitchFamily="34" charset="0"/>
                <a:cs typeface="Arial" pitchFamily="34" charset="0"/>
              </a:rPr>
              <a:t>of helping </a:t>
            </a:r>
            <a:r>
              <a:rPr lang="en-US" sz="1800" dirty="0" smtClean="0">
                <a:latin typeface="Arial" pitchFamily="34" charset="0"/>
                <a:cs typeface="Arial" pitchFamily="34" charset="0"/>
              </a:rPr>
              <a:t>students distinguish between observation and interpretation of </a:t>
            </a:r>
            <a:r>
              <a:rPr lang="en-US" sz="1800" dirty="0" smtClean="0">
                <a:latin typeface="Arial" pitchFamily="34" charset="0"/>
                <a:cs typeface="Arial" pitchFamily="34" charset="0"/>
              </a:rPr>
              <a:t>images, </a:t>
            </a:r>
            <a:r>
              <a:rPr lang="en-US" sz="1800" dirty="0" smtClean="0">
                <a:latin typeface="Arial" pitchFamily="34" charset="0"/>
                <a:cs typeface="Arial" pitchFamily="34" charset="0"/>
              </a:rPr>
              <a:t>I </a:t>
            </a:r>
            <a:r>
              <a:rPr lang="en-US" sz="1800" dirty="0" smtClean="0">
                <a:latin typeface="Arial" pitchFamily="34" charset="0"/>
                <a:cs typeface="Arial" pitchFamily="34" charset="0"/>
              </a:rPr>
              <a:t>posted </a:t>
            </a:r>
            <a:r>
              <a:rPr lang="en-US" sz="1800" dirty="0" smtClean="0">
                <a:latin typeface="Arial" pitchFamily="34" charset="0"/>
                <a:cs typeface="Arial" pitchFamily="34" charset="0"/>
              </a:rPr>
              <a:t>an image </a:t>
            </a:r>
            <a:r>
              <a:rPr lang="en-US" sz="1800" dirty="0" smtClean="0">
                <a:latin typeface="Arial" pitchFamily="34" charset="0"/>
                <a:cs typeface="Arial" pitchFamily="34" charset="0"/>
              </a:rPr>
              <a:t>as example (see below), </a:t>
            </a:r>
            <a:r>
              <a:rPr lang="en-US" sz="1800" dirty="0" smtClean="0">
                <a:latin typeface="Arial" pitchFamily="34" charset="0"/>
                <a:cs typeface="Arial" pitchFamily="34" charset="0"/>
              </a:rPr>
              <a:t>and asked </a:t>
            </a:r>
            <a:r>
              <a:rPr lang="en-US" sz="1800" dirty="0" smtClean="0">
                <a:latin typeface="Arial" pitchFamily="34" charset="0"/>
                <a:cs typeface="Arial" pitchFamily="34" charset="0"/>
              </a:rPr>
              <a:t>them first list </a:t>
            </a:r>
            <a:r>
              <a:rPr lang="en-US" sz="1800" dirty="0" smtClean="0">
                <a:latin typeface="Arial" pitchFamily="34" charset="0"/>
                <a:cs typeface="Arial" pitchFamily="34" charset="0"/>
              </a:rPr>
              <a:t>what they saw (description) and then to describe what information they can derive from the image (interpretation/analysis).  </a:t>
            </a:r>
            <a:r>
              <a:rPr lang="en-US" sz="1800" dirty="0" smtClean="0">
                <a:latin typeface="Arial" pitchFamily="34" charset="0"/>
                <a:cs typeface="Arial" pitchFamily="34" charset="0"/>
              </a:rPr>
              <a:t/>
            </a:r>
            <a:br>
              <a:rPr lang="en-US" sz="1800" dirty="0" smtClean="0">
                <a:latin typeface="Arial" pitchFamily="34" charset="0"/>
                <a:cs typeface="Arial" pitchFamily="34" charset="0"/>
              </a:rPr>
            </a:br>
            <a:r>
              <a:rPr lang="en-US" sz="1800" dirty="0">
                <a:latin typeface="Arial" pitchFamily="34" charset="0"/>
                <a:cs typeface="Arial" pitchFamily="34" charset="0"/>
              </a:rPr>
              <a:t/>
            </a:r>
            <a:br>
              <a:rPr lang="en-US" sz="1800" dirty="0">
                <a:latin typeface="Arial" pitchFamily="34" charset="0"/>
                <a:cs typeface="Arial" pitchFamily="34" charset="0"/>
              </a:rPr>
            </a:br>
            <a:r>
              <a:rPr lang="en-US" sz="1800" dirty="0" smtClean="0">
                <a:latin typeface="Arial" pitchFamily="34" charset="0"/>
                <a:cs typeface="Arial" pitchFamily="34" charset="0"/>
              </a:rPr>
              <a:t>We did one example together as a class, another in small groups and then subsequently</a:t>
            </a:r>
            <a:r>
              <a:rPr lang="en-US" sz="1800" dirty="0" smtClean="0">
                <a:latin typeface="Arial" pitchFamily="34" charset="0"/>
                <a:cs typeface="Arial" pitchFamily="34" charset="0"/>
              </a:rPr>
              <a:t>, they were asked to </a:t>
            </a:r>
            <a:r>
              <a:rPr lang="en-US" sz="1800" dirty="0" smtClean="0">
                <a:latin typeface="Arial" pitchFamily="34" charset="0"/>
                <a:cs typeface="Arial" pitchFamily="34" charset="0"/>
              </a:rPr>
              <a:t>locate and select </a:t>
            </a:r>
            <a:r>
              <a:rPr lang="en-US" sz="1800" dirty="0" smtClean="0">
                <a:latin typeface="Arial" pitchFamily="34" charset="0"/>
                <a:cs typeface="Arial" pitchFamily="34" charset="0"/>
              </a:rPr>
              <a:t>images themselves and asked to set up the questions and criteria for each other (we started in groups but abandoned them when not enough students were participating).</a:t>
            </a:r>
            <a:endParaRPr lang="en-US" dirty="0"/>
          </a:p>
        </p:txBody>
      </p:sp>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00600" y="3733800"/>
            <a:ext cx="3657600" cy="22426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3810000"/>
            <a:ext cx="3657600" cy="2242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180411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81000"/>
            <a:ext cx="5105400" cy="3124200"/>
          </a:xfrm>
        </p:spPr>
        <p:txBody>
          <a:bodyPr>
            <a:normAutofit fontScale="25000" lnSpcReduction="20000"/>
          </a:bodyPr>
          <a:lstStyle/>
          <a:p>
            <a:pPr marL="0" indent="0">
              <a:lnSpc>
                <a:spcPct val="120000"/>
              </a:lnSpc>
              <a:buNone/>
            </a:pPr>
            <a:r>
              <a:rPr lang="en-US" sz="7200" dirty="0" smtClean="0">
                <a:latin typeface="Arial" pitchFamily="34" charset="0"/>
                <a:cs typeface="Arial" pitchFamily="34" charset="0"/>
              </a:rPr>
              <a:t>As a follow up to the previous assignments/activities I also used the same technique in an exam question with the images below. They were asked to describe the differences they observed in the images of the N and S poles and then to try and provide a possible explanation for what they observed.  They were told that the image on the left was taking in Oct 1999, and the ones on the right in Sept/Oct 2000.  Images are from </a:t>
            </a:r>
            <a:r>
              <a:rPr lang="en-US" sz="7200" dirty="0" smtClean="0">
                <a:latin typeface="Arial" pitchFamily="34" charset="0"/>
                <a:cs typeface="Arial" pitchFamily="34" charset="0"/>
                <a:hlinkClick r:id="rId2"/>
              </a:rPr>
              <a:t>Http://Earthobservatory.nasa.gov</a:t>
            </a:r>
            <a:r>
              <a:rPr lang="en-US" sz="7200" dirty="0" smtClean="0">
                <a:latin typeface="Arial" pitchFamily="34" charset="0"/>
                <a:cs typeface="Arial" pitchFamily="34" charset="0"/>
              </a:rPr>
              <a:t>.</a:t>
            </a:r>
          </a:p>
          <a:p>
            <a:pPr marL="0" indent="0">
              <a:lnSpc>
                <a:spcPct val="120000"/>
              </a:lnSpc>
              <a:buNone/>
            </a:pPr>
            <a:endParaRPr lang="en-US" sz="7200" dirty="0" smtClean="0">
              <a:latin typeface="Arial" pitchFamily="34" charset="0"/>
              <a:cs typeface="Arial" pitchFamily="34" charset="0"/>
            </a:endParaRPr>
          </a:p>
          <a:p>
            <a:pPr marL="0" indent="0">
              <a:buNone/>
            </a:pPr>
            <a:endParaRPr lang="en-US" dirty="0"/>
          </a:p>
        </p:txBody>
      </p:sp>
      <p:pic>
        <p:nvPicPr>
          <p:cNvPr id="7"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38800" y="1828800"/>
            <a:ext cx="2797175" cy="481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4"/>
          <p:cNvPicPr>
            <a:picLocks noChangeAspect="1"/>
          </p:cNvPicPr>
          <p:nvPr/>
        </p:nvPicPr>
        <p:blipFill rotWithShape="1">
          <a:blip r:embed="rId4">
            <a:extLst>
              <a:ext uri="{28A0092B-C50C-407E-A947-70E740481C1C}">
                <a14:useLocalDpi xmlns:a14="http://schemas.microsoft.com/office/drawing/2010/main" val="0"/>
              </a:ext>
            </a:extLst>
          </a:blip>
          <a:srcRect l="2059" r="3448"/>
          <a:stretch/>
        </p:blipFill>
        <p:spPr>
          <a:xfrm>
            <a:off x="673240" y="3657600"/>
            <a:ext cx="3798276" cy="2924488"/>
          </a:xfrm>
          <a:prstGeom prst="rect">
            <a:avLst/>
          </a:prstGeom>
        </p:spPr>
      </p:pic>
    </p:spTree>
    <p:extLst>
      <p:ext uri="{BB962C8B-B14F-4D97-AF65-F5344CB8AC3E}">
        <p14:creationId xmlns:p14="http://schemas.microsoft.com/office/powerpoint/2010/main" val="1146323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762000"/>
            <a:ext cx="8229600" cy="5562600"/>
          </a:xfrm>
        </p:spPr>
        <p:txBody>
          <a:bodyPr>
            <a:normAutofit fontScale="77500" lnSpcReduction="20000"/>
          </a:bodyPr>
          <a:lstStyle/>
          <a:p>
            <a:pPr marL="0" indent="0">
              <a:lnSpc>
                <a:spcPct val="120000"/>
              </a:lnSpc>
              <a:buNone/>
            </a:pPr>
            <a:r>
              <a:rPr lang="en-US" dirty="0" smtClean="0"/>
              <a:t>This exercise was only partially successful. This class was a ‘hybrid’ class which meant it met once a week in person and once online. Students had online groups and group work, but only a handful of students actually did any of the online work requiring several sets of readjustments and moving of people in groups. Even in class, students struggled to do the more independent types of activities (such as finding images), often responding that they just ‘couldn’t get it’ which I have learned is </a:t>
            </a:r>
            <a:r>
              <a:rPr lang="en-US" dirty="0" smtClean="0"/>
              <a:t>often a </a:t>
            </a:r>
            <a:r>
              <a:rPr lang="en-US" dirty="0" smtClean="0"/>
              <a:t>proxy for ‘I don’t want to do this</a:t>
            </a:r>
            <a:r>
              <a:rPr lang="en-US" dirty="0" smtClean="0"/>
              <a:t>’. </a:t>
            </a:r>
            <a:r>
              <a:rPr lang="en-US" dirty="0" smtClean="0"/>
              <a:t>Students who did do the work I think did much better over all in class, and will likely retain more information over </a:t>
            </a:r>
            <a:r>
              <a:rPr lang="en-US" dirty="0" smtClean="0"/>
              <a:t>time</a:t>
            </a:r>
            <a:r>
              <a:rPr lang="en-US" dirty="0"/>
              <a:t> </a:t>
            </a:r>
            <a:r>
              <a:rPr lang="en-US" dirty="0" smtClean="0"/>
              <a:t>in part because of the more consciously ‘threaded’ nature of activities, assignments</a:t>
            </a:r>
            <a:r>
              <a:rPr lang="en-US" smtClean="0"/>
              <a:t>, and goals</a:t>
            </a:r>
            <a:r>
              <a:rPr lang="en-US" dirty="0" smtClean="0"/>
              <a:t>.</a:t>
            </a:r>
            <a:endParaRPr lang="en-US" dirty="0"/>
          </a:p>
        </p:txBody>
      </p:sp>
    </p:spTree>
    <p:extLst>
      <p:ext uri="{BB962C8B-B14F-4D97-AF65-F5344CB8AC3E}">
        <p14:creationId xmlns:p14="http://schemas.microsoft.com/office/powerpoint/2010/main" val="244043169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TotalTime>
  <Words>290</Words>
  <Application>Microsoft Office PowerPoint</Application>
  <PresentationFormat>On-screen Show (4:3)</PresentationFormat>
  <Paragraphs>3</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To address my class goal of helping students distinguish between observation and interpretation of images, I posted an image as example (see below), and asked them first list what they saw (description) and then to describe what information they can derive from the image (interpretation/analysis).    We did one example together as a class, another in small groups and then subsequently, they were asked to locate and select images themselves and asked to set up the questions and criteria for each other (we started in groups but abandoned them when not enough students were participating).</vt:lpstr>
      <vt:lpstr>PowerPoint Presentation</vt:lpstr>
      <vt:lpstr>PowerPoint Presentation</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 address my class goal helping students distinguish between observation and interpretation of images, I first posted an image for example the one below, and asked them list what they saw (description) and then to describe what information they can derive from the image (interpretation/analysis).    Subsequently, they were asked to select images themselves and asked to set up the questions and criteria for each other (we started in groups but abandoned them when not enough students were participating).</dc:title>
  <dc:creator>pkl</dc:creator>
  <cp:lastModifiedBy>pkl</cp:lastModifiedBy>
  <cp:revision>5</cp:revision>
  <dcterms:created xsi:type="dcterms:W3CDTF">2012-02-24T15:44:59Z</dcterms:created>
  <dcterms:modified xsi:type="dcterms:W3CDTF">2012-02-29T19:12:46Z</dcterms:modified>
</cp:coreProperties>
</file>