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70" r:id="rId5"/>
    <p:sldId id="273" r:id="rId6"/>
    <p:sldId id="271" r:id="rId7"/>
    <p:sldId id="266" r:id="rId8"/>
    <p:sldId id="267" r:id="rId9"/>
    <p:sldId id="275" r:id="rId10"/>
    <p:sldId id="274" r:id="rId11"/>
    <p:sldId id="276" r:id="rId12"/>
    <p:sldId id="26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1540" autoAdjust="0"/>
    <p:restoredTop sz="93898" autoAdjust="0"/>
  </p:normalViewPr>
  <p:slideViewPr>
    <p:cSldViewPr snapToObjects="1">
      <p:cViewPr>
        <p:scale>
          <a:sx n="100" d="100"/>
          <a:sy n="100" d="100"/>
        </p:scale>
        <p:origin x="-40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0DC6-AD92-9D49-8A77-582C806DFDEA}" type="datetimeFigureOut">
              <a:rPr lang="en-US" smtClean="0"/>
              <a:pPr/>
              <a:t>4/17/10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5278-9CB1-ED40-8F48-5D2305EA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_box diagram.p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22034"/>
              <a:stretch>
                <a:fillRect/>
              </a:stretch>
            </p:blipFill>
          </mc:Choice>
          <mc:Fallback>
            <p:blipFill>
              <a:blip r:embed="rId3"/>
              <a:srcRect b="22034"/>
              <a:stretch>
                <a:fillRect/>
              </a:stretch>
            </p:blipFill>
          </mc:Fallback>
        </mc:AlternateContent>
        <p:spPr>
          <a:xfrm>
            <a:off x="0" y="1759551"/>
            <a:ext cx="9144000" cy="50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Modeling as a Way of Learning About Complexity in Earth Systems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2133600"/>
            <a:ext cx="2438400" cy="114300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133600"/>
            <a:ext cx="4191000" cy="1371600"/>
          </a:xfrm>
        </p:spPr>
        <p:txBody>
          <a:bodyPr>
            <a:no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Dave Bice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Dept. of Geosciences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Penn State University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8168"/>
            <a:ext cx="6858000" cy="538124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711209" y="1173488"/>
            <a:ext cx="2280104" cy="2768050"/>
          </a:xfrm>
          <a:custGeom>
            <a:avLst/>
            <a:gdLst>
              <a:gd name="connsiteX0" fmla="*/ 609715 w 2280104"/>
              <a:gd name="connsiteY0" fmla="*/ 0 h 2768050"/>
              <a:gd name="connsiteX1" fmla="*/ 499276 w 2280104"/>
              <a:gd name="connsiteY1" fmla="*/ 510812 h 2768050"/>
              <a:gd name="connsiteX2" fmla="*/ 278398 w 2280104"/>
              <a:gd name="connsiteY2" fmla="*/ 1049236 h 2768050"/>
              <a:gd name="connsiteX3" fmla="*/ 223179 w 2280104"/>
              <a:gd name="connsiteY3" fmla="*/ 1380573 h 2768050"/>
              <a:gd name="connsiteX4" fmla="*/ 85130 w 2280104"/>
              <a:gd name="connsiteY4" fmla="*/ 1877580 h 2768050"/>
              <a:gd name="connsiteX5" fmla="*/ 2301 w 2280104"/>
              <a:gd name="connsiteY5" fmla="*/ 2333169 h 2768050"/>
              <a:gd name="connsiteX6" fmla="*/ 98935 w 2280104"/>
              <a:gd name="connsiteY6" fmla="*/ 2678313 h 2768050"/>
              <a:gd name="connsiteX7" fmla="*/ 292203 w 2280104"/>
              <a:gd name="connsiteY7" fmla="*/ 2761147 h 2768050"/>
              <a:gd name="connsiteX8" fmla="*/ 540691 w 2280104"/>
              <a:gd name="connsiteY8" fmla="*/ 2719730 h 2768050"/>
              <a:gd name="connsiteX9" fmla="*/ 1037666 w 2280104"/>
              <a:gd name="connsiteY9" fmla="*/ 2554061 h 2768050"/>
              <a:gd name="connsiteX10" fmla="*/ 2280104 w 2280104"/>
              <a:gd name="connsiteY10" fmla="*/ 1836163 h 276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0104" h="2768050">
                <a:moveTo>
                  <a:pt x="609715" y="0"/>
                </a:moveTo>
                <a:cubicBezTo>
                  <a:pt x="582105" y="167969"/>
                  <a:pt x="554496" y="335939"/>
                  <a:pt x="499276" y="510812"/>
                </a:cubicBezTo>
                <a:cubicBezTo>
                  <a:pt x="444056" y="685685"/>
                  <a:pt x="324414" y="904276"/>
                  <a:pt x="278398" y="1049236"/>
                </a:cubicBezTo>
                <a:cubicBezTo>
                  <a:pt x="232382" y="1194196"/>
                  <a:pt x="255390" y="1242516"/>
                  <a:pt x="223179" y="1380573"/>
                </a:cubicBezTo>
                <a:cubicBezTo>
                  <a:pt x="190968" y="1518630"/>
                  <a:pt x="121943" y="1718814"/>
                  <a:pt x="85130" y="1877580"/>
                </a:cubicBezTo>
                <a:cubicBezTo>
                  <a:pt x="48317" y="2036346"/>
                  <a:pt x="0" y="2199714"/>
                  <a:pt x="2301" y="2333169"/>
                </a:cubicBezTo>
                <a:cubicBezTo>
                  <a:pt x="4602" y="2466624"/>
                  <a:pt x="50618" y="2606983"/>
                  <a:pt x="98935" y="2678313"/>
                </a:cubicBezTo>
                <a:cubicBezTo>
                  <a:pt x="147252" y="2749643"/>
                  <a:pt x="218577" y="2754244"/>
                  <a:pt x="292203" y="2761147"/>
                </a:cubicBezTo>
                <a:cubicBezTo>
                  <a:pt x="365829" y="2768050"/>
                  <a:pt x="416447" y="2754244"/>
                  <a:pt x="540691" y="2719730"/>
                </a:cubicBezTo>
                <a:cubicBezTo>
                  <a:pt x="664935" y="2685216"/>
                  <a:pt x="747764" y="2701322"/>
                  <a:pt x="1037666" y="2554061"/>
                </a:cubicBezTo>
                <a:cubicBezTo>
                  <a:pt x="1327568" y="2406800"/>
                  <a:pt x="2280104" y="1836163"/>
                  <a:pt x="2280104" y="1836163"/>
                </a:cubicBezTo>
              </a:path>
            </a:pathLst>
          </a:custGeom>
          <a:ln w="571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top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085850"/>
            <a:ext cx="7086600" cy="531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topographic analogy for the stable states seems to help some of the students think about the this system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5 PI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8599551" cy="504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425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Simulating the Younger </a:t>
            </a:r>
            <a:r>
              <a:rPr lang="en-US" sz="2400" b="1" i="1" dirty="0" err="1" smtClean="0"/>
              <a:t>Dryas</a:t>
            </a:r>
            <a:r>
              <a:rPr lang="en-US" sz="2400" b="1" i="1" dirty="0" smtClean="0"/>
              <a:t>…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657600"/>
            <a:ext cx="173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Steady state with vigorous mixing, warm polar region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524000"/>
            <a:ext cx="1731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Steady state with weak mixing, cold polar region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5973170"/>
            <a:ext cx="569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brief pulse of freshwater into the northern Atlantic pushes the system into the other steady state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604716" y="5615485"/>
            <a:ext cx="71537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64" y="161835"/>
            <a:ext cx="823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So… does it work?  </a:t>
            </a:r>
          </a:p>
          <a:p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	I think so, and at the very least, they have a model to help guide their thinking and questioning about the system that has given us this record. 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9479" y="1741031"/>
            <a:ext cx="6945193" cy="46377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886200" y="1428802"/>
            <a:ext cx="316189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000" dirty="0">
                <a:latin typeface="Chalkboard" pitchFamily="-65" charset="0"/>
                <a:ea typeface="Chalkboard" pitchFamily="-65" charset="0"/>
                <a:cs typeface="Chalkboard" pitchFamily="-65" charset="0"/>
                <a:sym typeface="Chalkboard" pitchFamily="-65" charset="0"/>
              </a:rPr>
              <a:t>Greenland Ice Core </a:t>
            </a:r>
            <a:r>
              <a:rPr lang="en-US" sz="2000" dirty="0" smtClean="0">
                <a:latin typeface="Chalkboard" pitchFamily="-65" charset="0"/>
                <a:ea typeface="Chalkboard" pitchFamily="-65" charset="0"/>
                <a:cs typeface="Chalkboard" pitchFamily="-65" charset="0"/>
                <a:sym typeface="Chalkboard" pitchFamily="-65" charset="0"/>
              </a:rPr>
              <a:t>Record</a:t>
            </a:r>
            <a:endParaRPr lang="en-US" sz="2000" dirty="0">
              <a:latin typeface="Chalkboard" pitchFamily="-65" charset="0"/>
              <a:ea typeface="Chalkboard" pitchFamily="-65" charset="0"/>
              <a:cs typeface="Chalkboard" pitchFamily="-65" charset="0"/>
              <a:sym typeface="Chalkboard" pitchFamily="-65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 rot="16200000">
            <a:off x="-162489" y="3795656"/>
            <a:ext cx="3664121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dirty="0"/>
              <a:t>Oxygen isotope ratio of Greenland Ice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052698" y="6355929"/>
            <a:ext cx="1684447" cy="42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Time (</a:t>
            </a:r>
            <a:r>
              <a:rPr lang="en-US" sz="2400" dirty="0" err="1"/>
              <a:t>kyr</a:t>
            </a:r>
            <a:r>
              <a:rPr lang="en-US" sz="2400" dirty="0"/>
              <a:t> </a:t>
            </a:r>
            <a:r>
              <a:rPr lang="en-US" sz="2500" dirty="0"/>
              <a:t>BP</a:t>
            </a:r>
            <a:r>
              <a:rPr lang="en-US" dirty="0"/>
              <a:t>)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96665" y="2065532"/>
            <a:ext cx="2340617" cy="3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700" dirty="0" smtClean="0"/>
              <a:t>Younger </a:t>
            </a:r>
            <a:r>
              <a:rPr lang="en-US" sz="1700" dirty="0" err="1" smtClean="0"/>
              <a:t>Dryas</a:t>
            </a:r>
            <a:r>
              <a:rPr lang="en-US" sz="1700" dirty="0" smtClean="0"/>
              <a:t> Event</a:t>
            </a:r>
            <a:endParaRPr lang="en-US" sz="1700" dirty="0"/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3507836" y="2487393"/>
            <a:ext cx="1010405" cy="7440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What do I mean by complexity?</a:t>
            </a:r>
          </a:p>
          <a:p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b="1" i="1" dirty="0" smtClean="0"/>
              <a:t>Systems whose behavior is non-linear </a:t>
            </a:r>
            <a:r>
              <a:rPr lang="en-US" b="1" i="1" dirty="0" smtClean="0"/>
              <a:t>and thus difficult to predict.</a:t>
            </a:r>
          </a:p>
          <a:p>
            <a:pPr lvl="1">
              <a:buFont typeface="Wingdings" charset="2"/>
              <a:buChar char="Ø"/>
            </a:pPr>
            <a:r>
              <a:rPr lang="en-US" b="1" i="1" dirty="0" smtClean="0"/>
              <a:t>M</a:t>
            </a:r>
            <a:r>
              <a:rPr lang="en-US" b="1" i="1" dirty="0" smtClean="0"/>
              <a:t>ultiple stable states </a:t>
            </a:r>
          </a:p>
          <a:p>
            <a:pPr lvl="1">
              <a:buFont typeface="Wingdings" charset="2"/>
              <a:buChar char="Ø"/>
            </a:pPr>
            <a:r>
              <a:rPr lang="en-US" b="1" i="1" dirty="0" smtClean="0"/>
              <a:t>Hysteresis behavior</a:t>
            </a:r>
          </a:p>
          <a:p>
            <a:pPr lvl="1">
              <a:buFont typeface="Wingdings" charset="2"/>
              <a:buChar char="Ø"/>
            </a:pPr>
            <a:r>
              <a:rPr lang="en-US" b="1" i="1" dirty="0" smtClean="0"/>
              <a:t>Strong sensitivity to initial conditions</a:t>
            </a:r>
          </a:p>
          <a:p>
            <a:pPr lvl="1">
              <a:buFont typeface="Wingdings" charset="2"/>
              <a:buChar char="Ø"/>
            </a:pPr>
            <a:r>
              <a:rPr lang="en-US" b="1" i="1" dirty="0" smtClean="0"/>
              <a:t>Chaotic (non-periodic) oscillations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097395"/>
            <a:ext cx="7315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 smtClean="0"/>
              <a:t>Why should we care about complex systems?</a:t>
            </a:r>
          </a:p>
          <a:p>
            <a:pPr>
              <a:buFont typeface="Arial"/>
              <a:buChar char="•"/>
            </a:pPr>
            <a:r>
              <a:rPr lang="en-US" b="1" i="1" dirty="0" smtClean="0"/>
              <a:t>Our climate system is a complex system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515331"/>
            <a:ext cx="7315200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 smtClean="0"/>
              <a:t>What are the barriers to teaching and learning about complex systems?</a:t>
            </a:r>
          </a:p>
          <a:p>
            <a:pPr>
              <a:buFont typeface="Arial"/>
              <a:buChar char="•"/>
            </a:pPr>
            <a:r>
              <a:rPr lang="en-US" b="1" i="1" dirty="0" smtClean="0"/>
              <a:t>Need to first understand the dynamics of simple systems &amp; feedbacks</a:t>
            </a:r>
          </a:p>
          <a:p>
            <a:pPr>
              <a:buFont typeface="Arial"/>
              <a:buChar char="•"/>
            </a:pPr>
            <a:r>
              <a:rPr lang="en-US" b="1" i="1" dirty="0" smtClean="0"/>
              <a:t>Need to be able to construct and then experiment with systems to see how they work</a:t>
            </a:r>
            <a:endParaRPr lang="en-US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43400" y="2819400"/>
            <a:ext cx="4800600" cy="3657600"/>
            <a:chOff x="4343400" y="2819400"/>
            <a:chExt cx="4800600" cy="3657600"/>
          </a:xfrm>
        </p:grpSpPr>
        <p:sp>
          <p:nvSpPr>
            <p:cNvPr id="14" name="Rectangle 13"/>
            <p:cNvSpPr/>
            <p:nvPr/>
          </p:nvSpPr>
          <p:spPr>
            <a:xfrm>
              <a:off x="4343400" y="2819400"/>
              <a:ext cx="4800600" cy="3657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495800" y="2819400"/>
              <a:ext cx="4648200" cy="3276600"/>
              <a:chOff x="762000" y="457200"/>
              <a:chExt cx="4648200" cy="32766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38100" y="2171700"/>
                <a:ext cx="2362200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19994" y="3353594"/>
                <a:ext cx="3199606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1363133" y="889000"/>
                <a:ext cx="2853267" cy="2133600"/>
              </a:xfrm>
              <a:custGeom>
                <a:avLst/>
                <a:gdLst>
                  <a:gd name="connsiteX0" fmla="*/ 2853267 w 2853267"/>
                  <a:gd name="connsiteY0" fmla="*/ 0 h 2133600"/>
                  <a:gd name="connsiteX1" fmla="*/ 1617134 w 2853267"/>
                  <a:gd name="connsiteY1" fmla="*/ 567267 h 2133600"/>
                  <a:gd name="connsiteX2" fmla="*/ 1380067 w 2853267"/>
                  <a:gd name="connsiteY2" fmla="*/ 728133 h 2133600"/>
                  <a:gd name="connsiteX3" fmla="*/ 1278467 w 2853267"/>
                  <a:gd name="connsiteY3" fmla="*/ 922867 h 2133600"/>
                  <a:gd name="connsiteX4" fmla="*/ 1202267 w 2853267"/>
                  <a:gd name="connsiteY4" fmla="*/ 1464733 h 2133600"/>
                  <a:gd name="connsiteX5" fmla="*/ 1016000 w 2853267"/>
                  <a:gd name="connsiteY5" fmla="*/ 1769533 h 2133600"/>
                  <a:gd name="connsiteX6" fmla="*/ 618067 w 2853267"/>
                  <a:gd name="connsiteY6" fmla="*/ 1938867 h 2133600"/>
                  <a:gd name="connsiteX7" fmla="*/ 110067 w 2853267"/>
                  <a:gd name="connsiteY7" fmla="*/ 2091267 h 2133600"/>
                  <a:gd name="connsiteX8" fmla="*/ 0 w 2853267"/>
                  <a:gd name="connsiteY8" fmla="*/ 2133600 h 2133600"/>
                  <a:gd name="connsiteX9" fmla="*/ 0 w 2853267"/>
                  <a:gd name="connsiteY9" fmla="*/ 2133600 h 2133600"/>
                  <a:gd name="connsiteX10" fmla="*/ 0 w 2853267"/>
                  <a:gd name="connsiteY10" fmla="*/ 21336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3267" h="2133600">
                    <a:moveTo>
                      <a:pt x="2853267" y="0"/>
                    </a:moveTo>
                    <a:lnTo>
                      <a:pt x="1617134" y="567267"/>
                    </a:lnTo>
                    <a:cubicBezTo>
                      <a:pt x="1371601" y="688622"/>
                      <a:pt x="1436512" y="668866"/>
                      <a:pt x="1380067" y="728133"/>
                    </a:cubicBezTo>
                    <a:cubicBezTo>
                      <a:pt x="1323622" y="787400"/>
                      <a:pt x="1308100" y="800100"/>
                      <a:pt x="1278467" y="922867"/>
                    </a:cubicBezTo>
                    <a:cubicBezTo>
                      <a:pt x="1248834" y="1045634"/>
                      <a:pt x="1246012" y="1323622"/>
                      <a:pt x="1202267" y="1464733"/>
                    </a:cubicBezTo>
                    <a:cubicBezTo>
                      <a:pt x="1158523" y="1605844"/>
                      <a:pt x="1113367" y="1690511"/>
                      <a:pt x="1016000" y="1769533"/>
                    </a:cubicBezTo>
                    <a:cubicBezTo>
                      <a:pt x="918633" y="1848555"/>
                      <a:pt x="769056" y="1885245"/>
                      <a:pt x="618067" y="1938867"/>
                    </a:cubicBezTo>
                    <a:cubicBezTo>
                      <a:pt x="467078" y="1992489"/>
                      <a:pt x="213078" y="2058812"/>
                      <a:pt x="110067" y="2091267"/>
                    </a:cubicBezTo>
                    <a:cubicBezTo>
                      <a:pt x="7056" y="2123722"/>
                      <a:pt x="0" y="2133600"/>
                      <a:pt x="0" y="2133600"/>
                    </a:cubicBezTo>
                    <a:lnTo>
                      <a:pt x="0" y="2133600"/>
                    </a:lnTo>
                    <a:lnTo>
                      <a:pt x="0" y="2133600"/>
                    </a:lnTo>
                  </a:path>
                </a:pathLst>
              </a:custGeom>
              <a:ln cap="flat">
                <a:solidFill>
                  <a:srgbClr val="0000FF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473200" y="922867"/>
                <a:ext cx="2810933" cy="2116666"/>
              </a:xfrm>
              <a:custGeom>
                <a:avLst/>
                <a:gdLst>
                  <a:gd name="connsiteX0" fmla="*/ 0 w 2810933"/>
                  <a:gd name="connsiteY0" fmla="*/ 2116666 h 2116666"/>
                  <a:gd name="connsiteX1" fmla="*/ 1032933 w 2810933"/>
                  <a:gd name="connsiteY1" fmla="*/ 1786466 h 2116666"/>
                  <a:gd name="connsiteX2" fmla="*/ 1549400 w 2810933"/>
                  <a:gd name="connsiteY2" fmla="*/ 1515533 h 2116666"/>
                  <a:gd name="connsiteX3" fmla="*/ 1828800 w 2810933"/>
                  <a:gd name="connsiteY3" fmla="*/ 1286933 h 2116666"/>
                  <a:gd name="connsiteX4" fmla="*/ 1896533 w 2810933"/>
                  <a:gd name="connsiteY4" fmla="*/ 880533 h 2116666"/>
                  <a:gd name="connsiteX5" fmla="*/ 1955800 w 2810933"/>
                  <a:gd name="connsiteY5" fmla="*/ 448733 h 2116666"/>
                  <a:gd name="connsiteX6" fmla="*/ 2082800 w 2810933"/>
                  <a:gd name="connsiteY6" fmla="*/ 330200 h 2116666"/>
                  <a:gd name="connsiteX7" fmla="*/ 2810933 w 2810933"/>
                  <a:gd name="connsiteY7" fmla="*/ 0 h 211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3" h="2116666">
                    <a:moveTo>
                      <a:pt x="0" y="2116666"/>
                    </a:moveTo>
                    <a:cubicBezTo>
                      <a:pt x="387350" y="2001660"/>
                      <a:pt x="774700" y="1886655"/>
                      <a:pt x="1032933" y="1786466"/>
                    </a:cubicBezTo>
                    <a:cubicBezTo>
                      <a:pt x="1291166" y="1686277"/>
                      <a:pt x="1416756" y="1598789"/>
                      <a:pt x="1549400" y="1515533"/>
                    </a:cubicBezTo>
                    <a:cubicBezTo>
                      <a:pt x="1682045" y="1432278"/>
                      <a:pt x="1770945" y="1392766"/>
                      <a:pt x="1828800" y="1286933"/>
                    </a:cubicBezTo>
                    <a:cubicBezTo>
                      <a:pt x="1886655" y="1181100"/>
                      <a:pt x="1875366" y="1020233"/>
                      <a:pt x="1896533" y="880533"/>
                    </a:cubicBezTo>
                    <a:cubicBezTo>
                      <a:pt x="1917700" y="740833"/>
                      <a:pt x="1924756" y="540455"/>
                      <a:pt x="1955800" y="448733"/>
                    </a:cubicBezTo>
                    <a:cubicBezTo>
                      <a:pt x="1986845" y="357011"/>
                      <a:pt x="1940278" y="404989"/>
                      <a:pt x="2082800" y="330200"/>
                    </a:cubicBezTo>
                    <a:cubicBezTo>
                      <a:pt x="2225322" y="255411"/>
                      <a:pt x="2810933" y="0"/>
                      <a:pt x="2810933" y="0"/>
                    </a:cubicBezTo>
                  </a:path>
                </a:pathLst>
              </a:custGeom>
              <a:ln>
                <a:solidFill>
                  <a:srgbClr val="FF0000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3364468"/>
                <a:ext cx="2062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Greenhouse Forcing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75534" y="1980534"/>
                <a:ext cx="2044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Global Temperature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73200" y="457200"/>
                <a:ext cx="3937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/>
                  <a:t>Hysteresis and Snowball Earth</a:t>
                </a:r>
                <a:endParaRPr lang="en-US" sz="2000" b="1" i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046" y="328136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Learning about Complexity with STELLA models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49559" y="789801"/>
            <a:ext cx="223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Modeling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83603"/>
            <a:ext cx="490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conceptual model of relevant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200870"/>
            <a:ext cx="507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 of conceptual model into model diagram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2810470"/>
            <a:ext cx="545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Adding numbers and equations to express the processes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420070"/>
            <a:ext cx="693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model, comparing with known behavior of the real world system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105870"/>
            <a:ext cx="6141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Experimenting with model — iteration between question asking, prediction, running the model, analysis of data, more questions, etc.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1230868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Starts with observations of interesting real world dynamics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5486400"/>
            <a:ext cx="61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Writing and talking about results and their implications for the real world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835" y="1333787"/>
            <a:ext cx="7332837" cy="4896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4019" name="Rectangle 2"/>
          <p:cNvSpPr>
            <a:spLocks/>
          </p:cNvSpPr>
          <p:nvPr/>
        </p:nvSpPr>
        <p:spPr bwMode="auto">
          <a:xfrm>
            <a:off x="2115066" y="1004131"/>
            <a:ext cx="5383161" cy="332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/>
            <a:r>
              <a:rPr lang="en-US" sz="2400" dirty="0">
                <a:latin typeface="Chalkboard" pitchFamily="-65" charset="0"/>
                <a:ea typeface="Chalkboard" pitchFamily="-65" charset="0"/>
                <a:cs typeface="Chalkboard" pitchFamily="-65" charset="0"/>
                <a:sym typeface="Chalkboard" pitchFamily="-65" charset="0"/>
              </a:rPr>
              <a:t>Greenland Ice Core Record back to 50 </a:t>
            </a:r>
            <a:r>
              <a:rPr lang="en-US" sz="2400" dirty="0" err="1">
                <a:latin typeface="Chalkboard" pitchFamily="-65" charset="0"/>
                <a:ea typeface="Chalkboard" pitchFamily="-65" charset="0"/>
                <a:cs typeface="Chalkboard" pitchFamily="-65" charset="0"/>
                <a:sym typeface="Chalkboard" pitchFamily="-65" charset="0"/>
              </a:rPr>
              <a:t>kyr</a:t>
            </a:r>
            <a:endParaRPr lang="en-US" sz="2400" dirty="0">
              <a:latin typeface="Chalkboard" pitchFamily="-65" charset="0"/>
              <a:ea typeface="Chalkboard" pitchFamily="-65" charset="0"/>
              <a:cs typeface="Chalkboard" pitchFamily="-65" charset="0"/>
              <a:sym typeface="Chalkboard" pitchFamily="-65" charset="0"/>
            </a:endParaRPr>
          </a:p>
        </p:txBody>
      </p:sp>
      <p:sp>
        <p:nvSpPr>
          <p:cNvPr id="214026" name="TextBox 9"/>
          <p:cNvSpPr txBox="1">
            <a:spLocks noChangeArrowheads="1"/>
          </p:cNvSpPr>
          <p:nvPr/>
        </p:nvSpPr>
        <p:spPr bwMode="auto">
          <a:xfrm rot="16200000">
            <a:off x="-1081492" y="3479064"/>
            <a:ext cx="4705639" cy="4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500" dirty="0"/>
              <a:t>Oxygen isotope ratio of Greenland Ice</a:t>
            </a:r>
          </a:p>
        </p:txBody>
      </p:sp>
      <p:sp>
        <p:nvSpPr>
          <p:cNvPr id="214027" name="TextBox 10"/>
          <p:cNvSpPr txBox="1">
            <a:spLocks noChangeArrowheads="1"/>
          </p:cNvSpPr>
          <p:nvPr/>
        </p:nvSpPr>
        <p:spPr bwMode="auto">
          <a:xfrm>
            <a:off x="3787468" y="6206264"/>
            <a:ext cx="1778464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Time (</a:t>
            </a:r>
            <a:r>
              <a:rPr lang="en-US" sz="2400" dirty="0" err="1"/>
              <a:t>kyr</a:t>
            </a:r>
            <a:r>
              <a:rPr lang="en-US" sz="2400" dirty="0"/>
              <a:t> </a:t>
            </a:r>
            <a:r>
              <a:rPr lang="en-US" sz="2500" dirty="0"/>
              <a:t>BP</a:t>
            </a:r>
            <a:r>
              <a:rPr lang="en-US" dirty="0"/>
              <a:t>)</a:t>
            </a:r>
          </a:p>
        </p:txBody>
      </p:sp>
      <p:sp>
        <p:nvSpPr>
          <p:cNvPr id="214028" name="TextBox 11"/>
          <p:cNvSpPr txBox="1">
            <a:spLocks noChangeArrowheads="1"/>
          </p:cNvSpPr>
          <p:nvPr/>
        </p:nvSpPr>
        <p:spPr bwMode="auto">
          <a:xfrm>
            <a:off x="3200400" y="1676400"/>
            <a:ext cx="2471258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1700" dirty="0" smtClean="0"/>
              <a:t>Younger </a:t>
            </a:r>
            <a:r>
              <a:rPr lang="en-US" sz="1700" dirty="0" err="1" smtClean="0"/>
              <a:t>Dryas</a:t>
            </a:r>
            <a:r>
              <a:rPr lang="en-US" sz="1700" dirty="0" smtClean="0"/>
              <a:t> Event</a:t>
            </a:r>
            <a:endParaRPr lang="en-US" sz="1700" dirty="0"/>
          </a:p>
        </p:txBody>
      </p:sp>
      <p:cxnSp>
        <p:nvCxnSpPr>
          <p:cNvPr id="15" name="Elbow Connector 14"/>
          <p:cNvCxnSpPr/>
          <p:nvPr/>
        </p:nvCxnSpPr>
        <p:spPr>
          <a:xfrm rot="5400000">
            <a:off x="3212194" y="2121807"/>
            <a:ext cx="1066800" cy="7855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04800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Starts with observations of interesting real world dynamics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85EBB-74F5-A543-925F-680359AFF8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1197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1972" name="Text Box 2"/>
          <p:cNvSpPr txBox="1">
            <a:spLocks noChangeArrowheads="1"/>
          </p:cNvSpPr>
          <p:nvPr/>
        </p:nvSpPr>
        <p:spPr bwMode="auto">
          <a:xfrm>
            <a:off x="7375922" y="6250781"/>
            <a:ext cx="258961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fld id="{EF1C6DE7-620C-AB45-9F7C-C8ED9ADA301D}" type="slidenum">
              <a:rPr lang="en-US" sz="130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rPr>
              <a:pPr/>
              <a:t>5</a:t>
            </a:fld>
            <a:endParaRPr lang="en-US" sz="1300" dirty="0"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696" y="486668"/>
            <a:ext cx="8348162" cy="59141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6069841"/>
            <a:ext cx="4267200" cy="635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606984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del T = T</a:t>
            </a:r>
            <a:r>
              <a:rPr lang="en-US" sz="2400" i="1" baseline="-25000" dirty="0" smtClean="0"/>
              <a:t>e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p</a:t>
            </a:r>
            <a:r>
              <a:rPr lang="en-US" sz="2400" i="1" dirty="0" smtClean="0"/>
              <a:t>		del S = S</a:t>
            </a:r>
            <a:r>
              <a:rPr lang="en-US" sz="2400" i="1" baseline="-25000" dirty="0" smtClean="0"/>
              <a:t>e</a:t>
            </a:r>
            <a:r>
              <a:rPr lang="en-US" sz="2400" i="1" dirty="0" smtClean="0"/>
              <a:t>-S</a:t>
            </a:r>
            <a:r>
              <a:rPr lang="en-US" sz="2400" i="1" baseline="-25000" dirty="0" smtClean="0"/>
              <a:t>p</a:t>
            </a:r>
            <a:endParaRPr lang="en-US" sz="2400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3905" y="0"/>
            <a:ext cx="498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Definition of conceptual model of relevant system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7" name="Picture 6" descr="Stommel THC diagram.png"/>
          <p:cNvPicPr>
            <a:picLocks noChangeAspect="1"/>
          </p:cNvPicPr>
          <p:nvPr/>
        </p:nvPicPr>
        <p:blipFill>
          <a:blip r:embed="rId2"/>
          <a:srcRect b="54444"/>
          <a:stretch>
            <a:fillRect/>
          </a:stretch>
        </p:blipFill>
        <p:spPr>
          <a:xfrm>
            <a:off x="1066800" y="609600"/>
            <a:ext cx="7274432" cy="5460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ommel THC diagram.png"/>
          <p:cNvPicPr>
            <a:picLocks noChangeAspect="1"/>
          </p:cNvPicPr>
          <p:nvPr/>
        </p:nvPicPr>
        <p:blipFill>
          <a:blip r:embed="rId2"/>
          <a:srcRect t="52222"/>
          <a:stretch>
            <a:fillRect/>
          </a:stretch>
        </p:blipFill>
        <p:spPr>
          <a:xfrm>
            <a:off x="3200400" y="2062268"/>
            <a:ext cx="5511190" cy="4338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40268"/>
            <a:ext cx="3886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Translation of conceptual model into model diagram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659868"/>
            <a:ext cx="2514600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Adding numbers and equations to express the processes and initial conditions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70" y="3135868"/>
            <a:ext cx="245456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5170" y="3135868"/>
            <a:ext cx="260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del T = T</a:t>
            </a:r>
            <a:r>
              <a:rPr lang="en-US" sz="1400" i="1" baseline="-25000" dirty="0" smtClean="0"/>
              <a:t>e</a:t>
            </a:r>
            <a:r>
              <a:rPr lang="en-US" sz="1400" i="1" dirty="0" smtClean="0"/>
              <a:t>-</a:t>
            </a:r>
            <a:r>
              <a:rPr lang="en-US" sz="1400" i="1" dirty="0" err="1" smtClean="0"/>
              <a:t>T</a:t>
            </a:r>
            <a:r>
              <a:rPr lang="en-US" sz="1400" i="1" baseline="-25000" dirty="0" err="1" smtClean="0"/>
              <a:t>p</a:t>
            </a:r>
            <a:r>
              <a:rPr lang="en-US" sz="1400" i="1" dirty="0" smtClean="0"/>
              <a:t>		del S = S</a:t>
            </a:r>
            <a:r>
              <a:rPr lang="en-US" sz="1400" i="1" baseline="-25000" dirty="0" smtClean="0"/>
              <a:t>e</a:t>
            </a:r>
            <a:r>
              <a:rPr lang="en-US" sz="1400" i="1" dirty="0" smtClean="0"/>
              <a:t>-S</a:t>
            </a:r>
            <a:r>
              <a:rPr lang="en-US" sz="1400" i="1" baseline="-25000" dirty="0" smtClean="0"/>
              <a:t>p</a:t>
            </a:r>
            <a:endParaRPr lang="en-US" sz="1400" i="1" baseline="-25000" dirty="0"/>
          </a:p>
        </p:txBody>
      </p:sp>
      <p:pic>
        <p:nvPicPr>
          <p:cNvPr id="13" name="Picture 12" descr="Stommel THC diagram.png"/>
          <p:cNvPicPr>
            <a:picLocks noChangeAspect="1"/>
          </p:cNvPicPr>
          <p:nvPr/>
        </p:nvPicPr>
        <p:blipFill>
          <a:blip r:embed="rId3"/>
          <a:srcRect b="54444"/>
          <a:stretch>
            <a:fillRect/>
          </a:stretch>
        </p:blipFill>
        <p:spPr>
          <a:xfrm>
            <a:off x="228600" y="76200"/>
            <a:ext cx="4100370" cy="307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3 PI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72277"/>
            <a:ext cx="6172200" cy="5533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" y="117227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Sensitivity to initial conditions and 2 stable states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Experimenting with model — iteration between question asking, prediction, running the model, analysis of data, more questions, etc.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838200"/>
            <a:ext cx="3962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5 simulations with small changes in the starting </a:t>
            </a:r>
            <a:r>
              <a:rPr lang="en-US" b="1" dirty="0" err="1" smtClean="0"/>
              <a:t>delS</a:t>
            </a:r>
            <a:r>
              <a:rPr lang="en-US" b="1" dirty="0" smtClean="0"/>
              <a:t> value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5833</TotalTime>
  <Words>451</Words>
  <Application>Microsoft Macintosh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Modeling as a Way of Learning About Complexity in Earth Systems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Penn State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State Geosciences</dc:title>
  <dc:creator>David Bice</dc:creator>
  <cp:lastModifiedBy>David Bice</cp:lastModifiedBy>
  <cp:revision>13</cp:revision>
  <dcterms:created xsi:type="dcterms:W3CDTF">2010-04-17T12:46:49Z</dcterms:created>
  <dcterms:modified xsi:type="dcterms:W3CDTF">2010-04-19T13:15:05Z</dcterms:modified>
</cp:coreProperties>
</file>