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E31B-16C2-4CA4-AD95-F4312C3E9872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663E1-A41B-4E96-A1F5-6A1A07465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59178-CABC-4E44-9BB8-C130F0BC6087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10597-99D5-4C7A-9897-CF4DE04CC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18FEC-1456-457A-96A4-67862EE5D3D7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5524A-8D76-4E6C-B049-55AA4E9FE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87AFC74-0102-4BBC-86D3-4E20079DF245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4057A5-8262-4065-81F5-32F18BB22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65C37-8381-4D6B-A8F6-21C8D46C80FA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78D3E-00EF-4E17-9A61-44CA8F4EC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97F0-3FDB-4EC0-A829-BB2510F7BFB8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54AFB-22F7-4797-B689-2884408BC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D5203-4C61-49D9-B263-8D6BF020A451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18CEB-2C8A-454B-9502-9E171CB21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374E616-6F0C-4943-B9D1-D1E1190F95ED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3956967-BBCA-437C-9D3C-9DBF873A7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7B023-DC3C-4F85-91F1-BC2FF3EF7F55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E1D2-01AD-4EB4-B706-E6C832A76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3963E8B-A617-4AF6-94A3-9CA4BA7EF06B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863CE3-A399-43F5-93C0-25001AB89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531365-AA27-4CDE-AC98-8F044659B51C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455D0B0-F662-4E66-AA7D-E8BA41810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EAF632-B42C-4497-B278-D37598B91D07}" type="datetimeFigureOut">
              <a:rPr lang="en-US"/>
              <a:pPr>
                <a:defRPr/>
              </a:pPr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3B0DDC-C742-46E0-974A-A14BA1E06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1" r:id="rId4"/>
    <p:sldLayoutId id="2147483730" r:id="rId5"/>
    <p:sldLayoutId id="2147483735" r:id="rId6"/>
    <p:sldLayoutId id="2147483729" r:id="rId7"/>
    <p:sldLayoutId id="2147483736" r:id="rId8"/>
    <p:sldLayoutId id="2147483737" r:id="rId9"/>
    <p:sldLayoutId id="2147483728" r:id="rId10"/>
    <p:sldLayoutId id="214748372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Exploring Complex Systems in Social Science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r>
              <a:rPr lang="en-US" smtClean="0"/>
              <a:t>Greg Marfleet</a:t>
            </a:r>
          </a:p>
          <a:p>
            <a:r>
              <a:rPr lang="en-US" smtClean="0"/>
              <a:t>Carleton College</a:t>
            </a:r>
          </a:p>
          <a:p>
            <a:r>
              <a:rPr lang="en-US" smtClean="0"/>
              <a:t>Department of Political Science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Sandpiles</a:t>
            </a:r>
            <a:r>
              <a:rPr lang="en-US" b="1" dirty="0" smtClean="0">
                <a:solidFill>
                  <a:schemeClr val="tx1"/>
                </a:solidFill>
              </a:rPr>
              <a:t>, Avalanches and Wars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1412875"/>
            <a:ext cx="6610350" cy="48434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Issues for Political Science Students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Concept of Politics: Elite-driven or Institutionally Shaped (top-down causal thinking)</a:t>
            </a:r>
          </a:p>
          <a:p>
            <a:pPr>
              <a:lnSpc>
                <a:spcPct val="90000"/>
              </a:lnSpc>
            </a:pPr>
            <a:r>
              <a:rPr lang="en-US" smtClean="0"/>
              <a:t>Bias toward stability, order, equilibrium (negative feedback)</a:t>
            </a:r>
          </a:p>
          <a:p>
            <a:pPr>
              <a:lnSpc>
                <a:spcPct val="90000"/>
              </a:lnSpc>
            </a:pPr>
            <a:r>
              <a:rPr lang="en-US" smtClean="0"/>
              <a:t>Methods: linear, additive (Econometrics) </a:t>
            </a:r>
            <a:br>
              <a:rPr lang="en-US" smtClean="0"/>
            </a:br>
            <a:r>
              <a:rPr lang="en-US" smtClean="0"/>
              <a:t>Y = b0 + b1x1+ ..+ bnXn + e</a:t>
            </a:r>
          </a:p>
          <a:p>
            <a:pPr>
              <a:lnSpc>
                <a:spcPct val="90000"/>
              </a:lnSpc>
            </a:pPr>
            <a:r>
              <a:rPr lang="en-US" smtClean="0"/>
              <a:t>Models: statistical or qualitative ‘narratives’</a:t>
            </a:r>
          </a:p>
          <a:p>
            <a:pPr>
              <a:lnSpc>
                <a:spcPct val="90000"/>
              </a:lnSpc>
            </a:pPr>
            <a:r>
              <a:rPr lang="en-US" smtClean="0"/>
              <a:t>Analysis: Cross-sectional, not dynamic</a:t>
            </a:r>
          </a:p>
          <a:p>
            <a:pPr>
              <a:lnSpc>
                <a:spcPct val="90000"/>
              </a:lnSpc>
            </a:pPr>
            <a:r>
              <a:rPr lang="en-US" smtClean="0"/>
              <a:t>Limited macro-micro linking</a:t>
            </a:r>
          </a:p>
          <a:p>
            <a:pPr>
              <a:lnSpc>
                <a:spcPct val="90000"/>
              </a:lnSpc>
            </a:pPr>
            <a:r>
              <a:rPr lang="en-US" smtClean="0"/>
              <a:t>Orthodoxy in game theory (always with fixed exogenous preferences –fixed environment)</a:t>
            </a:r>
          </a:p>
          <a:p>
            <a:pPr>
              <a:lnSpc>
                <a:spcPct val="90000"/>
              </a:lnSpc>
            </a:pPr>
            <a:r>
              <a:rPr lang="en-US" smtClean="0"/>
              <a:t>No common ontology of agents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Complexity concepts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Bottom-up generative</a:t>
            </a:r>
          </a:p>
          <a:p>
            <a:r>
              <a:rPr lang="en-US" smtClean="0"/>
              <a:t>Roots in chaos, perpetual novelty </a:t>
            </a:r>
          </a:p>
          <a:p>
            <a:r>
              <a:rPr lang="en-US" smtClean="0"/>
              <a:t>Self-organization and Criticality</a:t>
            </a:r>
          </a:p>
          <a:p>
            <a:r>
              <a:rPr lang="en-US" smtClean="0"/>
              <a:t>Systems can be dynamic with positive and/or negative feedback</a:t>
            </a:r>
          </a:p>
          <a:p>
            <a:r>
              <a:rPr lang="en-US" smtClean="0"/>
              <a:t>Non-linear processes</a:t>
            </a:r>
          </a:p>
          <a:p>
            <a:r>
              <a:rPr lang="en-US" smtClean="0"/>
              <a:t>Models are process oriented: you must ‘grow it’ to show it</a:t>
            </a:r>
          </a:p>
          <a:p>
            <a:r>
              <a:rPr lang="en-US" smtClean="0"/>
              <a:t>Micro to Macro links – emergent properties</a:t>
            </a:r>
          </a:p>
          <a:p>
            <a:r>
              <a:rPr lang="en-US" smtClean="0"/>
              <a:t>Agents can be adaptive (not fixed)</a:t>
            </a:r>
          </a:p>
          <a:p>
            <a:r>
              <a:rPr lang="en-US" smtClean="0"/>
              <a:t>Models require an explicit ontology of agents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Classic </a:t>
            </a:r>
            <a:r>
              <a:rPr lang="en-US" b="1" dirty="0" err="1" smtClean="0">
                <a:solidFill>
                  <a:schemeClr val="tx1"/>
                </a:solidFill>
              </a:rPr>
              <a:t>Poli-Sci</a:t>
            </a:r>
            <a:r>
              <a:rPr lang="en-US" b="1" dirty="0" smtClean="0">
                <a:solidFill>
                  <a:schemeClr val="tx1"/>
                </a:solidFill>
              </a:rPr>
              <a:t> Voting Model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33400"/>
          </a:xfrm>
        </p:spPr>
        <p:txBody>
          <a:bodyPr/>
          <a:lstStyle/>
          <a:p>
            <a:r>
              <a:rPr lang="en-US" smtClean="0"/>
              <a:t>Median Voter Theorem (Anthony Downs)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514600"/>
            <a:ext cx="449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1524000" y="2362200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L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6781800" y="236220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R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114800" y="25146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3886200" y="213360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A</a:t>
            </a:r>
          </a:p>
        </p:txBody>
      </p:sp>
      <p:sp>
        <p:nvSpPr>
          <p:cNvPr id="16392" name="TextBox 11"/>
          <p:cNvSpPr txBox="1">
            <a:spLocks noChangeArrowheads="1"/>
          </p:cNvSpPr>
          <p:nvPr/>
        </p:nvSpPr>
        <p:spPr bwMode="auto">
          <a:xfrm>
            <a:off x="4343400" y="213360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B</a:t>
            </a:r>
          </a:p>
        </p:txBody>
      </p:sp>
      <p:sp>
        <p:nvSpPr>
          <p:cNvPr id="16393" name="TextBox 12"/>
          <p:cNvSpPr txBox="1">
            <a:spLocks noChangeArrowheads="1"/>
          </p:cNvSpPr>
          <p:nvPr/>
        </p:nvSpPr>
        <p:spPr bwMode="auto">
          <a:xfrm>
            <a:off x="457200" y="3200400"/>
            <a:ext cx="8153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entury Schoolbook"/>
              </a:rPr>
              <a:t>In a two party election (A, B) where voters can be considered as arrayed </a:t>
            </a:r>
          </a:p>
          <a:p>
            <a:r>
              <a:rPr lang="en-US">
                <a:latin typeface="Century Schoolbook"/>
              </a:rPr>
              <a:t>on a L-R ideological scale, the optimal position for each party is the ‘Median Voter’ (50%+1).  Predicts convergence in policy positions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Complex Voting Model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838200"/>
          </a:xfrm>
        </p:spPr>
        <p:txBody>
          <a:bodyPr/>
          <a:lstStyle/>
          <a:p>
            <a:r>
              <a:rPr lang="en-US" smtClean="0"/>
              <a:t>Political Insitutions and Sorting in a Tiebout Model (Kollman, Miller and Page) 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33400" y="41148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28800" y="54102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685800" y="3581400"/>
            <a:ext cx="879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Issue1</a:t>
            </a:r>
          </a:p>
        </p:txBody>
      </p:sp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3352800" y="5867400"/>
            <a:ext cx="879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Issue2</a:t>
            </a:r>
          </a:p>
        </p:txBody>
      </p:sp>
      <p:sp>
        <p:nvSpPr>
          <p:cNvPr id="17415" name="TextBox 9"/>
          <p:cNvSpPr txBox="1">
            <a:spLocks noChangeArrowheads="1"/>
          </p:cNvSpPr>
          <p:nvPr/>
        </p:nvSpPr>
        <p:spPr bwMode="auto">
          <a:xfrm>
            <a:off x="3124200" y="358140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entury Schoolbook"/>
              </a:rPr>
              <a:t>A</a:t>
            </a:r>
          </a:p>
        </p:txBody>
      </p:sp>
      <p:sp>
        <p:nvSpPr>
          <p:cNvPr id="17416" name="TextBox 10"/>
          <p:cNvSpPr txBox="1">
            <a:spLocks noChangeArrowheads="1"/>
          </p:cNvSpPr>
          <p:nvPr/>
        </p:nvSpPr>
        <p:spPr bwMode="auto">
          <a:xfrm>
            <a:off x="3657600" y="40386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entury Schoolbook"/>
              </a:rPr>
              <a:t>B</a:t>
            </a:r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2171700" y="2857500"/>
            <a:ext cx="2590800" cy="2514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905000" y="2895600"/>
            <a:ext cx="3429000" cy="2057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own Arrow 19"/>
          <p:cNvSpPr/>
          <p:nvPr/>
        </p:nvSpPr>
        <p:spPr>
          <a:xfrm rot="4736111">
            <a:off x="3269456" y="4183857"/>
            <a:ext cx="484187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20" name="TextBox 20"/>
          <p:cNvSpPr txBox="1">
            <a:spLocks noChangeArrowheads="1"/>
          </p:cNvSpPr>
          <p:nvPr/>
        </p:nvSpPr>
        <p:spPr bwMode="auto">
          <a:xfrm>
            <a:off x="5638800" y="2438400"/>
            <a:ext cx="2590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entury Schoolbook"/>
              </a:rPr>
              <a:t>In an N-issue opinion space, voters are arranged as a ‘landscape’ with varying density.</a:t>
            </a:r>
          </a:p>
          <a:p>
            <a:r>
              <a:rPr lang="en-US">
                <a:latin typeface="Century Schoolbook"/>
              </a:rPr>
              <a:t>Parties must dynamically position themselves to maximize their share of voters by altering their position (P) for each (i).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Classic IR Model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Richardson Arms Race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A system of two linear differential equations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Arms accumulate because of mutual fear (a, b)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There is resistance from society against constantly increasing arms expenditures (m, n)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There are factors independent of expenditures that contribute to the buildup of arms (r, 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da-DK" b="1" i="1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da-DK" b="1" i="1" dirty="0" smtClean="0"/>
              <a:t>dx/dt = ay - mx + r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b="1" i="1" dirty="0" smtClean="0"/>
              <a:t>dy/dt = bx - ny + 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Complex IR 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685800"/>
          </a:xfrm>
        </p:spPr>
        <p:txBody>
          <a:bodyPr/>
          <a:lstStyle/>
          <a:p>
            <a:r>
              <a:rPr lang="en-US" smtClean="0"/>
              <a:t>Cederman, Emergent Actors in World Politics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286000"/>
            <a:ext cx="44958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334000" y="2590800"/>
            <a:ext cx="305435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States, the main actors in IR, that are often reified in existing theory are themselves the emergent property of security-seeking sub-units. IR is ultimately connected to individuals’ security goals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Teaching Example #1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Thomas Schelling, </a:t>
            </a:r>
            <a:r>
              <a:rPr lang="en-US" dirty="0" err="1" smtClean="0"/>
              <a:t>Micromotives</a:t>
            </a:r>
            <a:r>
              <a:rPr lang="en-US" dirty="0" smtClean="0"/>
              <a:t> and </a:t>
            </a:r>
            <a:r>
              <a:rPr lang="en-US" dirty="0" err="1" smtClean="0"/>
              <a:t>Macrobehavior</a:t>
            </a:r>
            <a:r>
              <a:rPr lang="en-US" dirty="0" smtClean="0"/>
              <a:t> (1978)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Segregation Model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Simple rule based agents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 social structure changes as agents make choices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Positive Feedback System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Emergent Macro-level outcome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Computers not required (just helpful)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Questions:  What happens if we change the rules? Could we introduce a negative feedback element?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err="1" smtClean="0"/>
              <a:t>Netlogo</a:t>
            </a:r>
            <a:r>
              <a:rPr lang="en-US" dirty="0" smtClean="0"/>
              <a:t> Version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Teaching Example #2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Miller and Page (2004): The Standing Ovation Problem</a:t>
            </a:r>
          </a:p>
          <a:p>
            <a:r>
              <a:rPr lang="en-US" smtClean="0"/>
              <a:t>How does a standing ovation propagate through an audience? (cellular automata)</a:t>
            </a:r>
          </a:p>
          <a:p>
            <a:r>
              <a:rPr lang="en-US" smtClean="0"/>
              <a:t>Agents with a simple choice (sit, stand)</a:t>
            </a:r>
          </a:p>
          <a:p>
            <a:r>
              <a:rPr lang="en-US" smtClean="0"/>
              <a:t>Agents are socially influenced (neighbors)</a:t>
            </a:r>
          </a:p>
          <a:p>
            <a:r>
              <a:rPr lang="en-US" smtClean="0"/>
              <a:t>Spatial arrangements matter (information)</a:t>
            </a:r>
          </a:p>
          <a:p>
            <a:r>
              <a:rPr lang="en-US" smtClean="0"/>
              <a:t>Agents may be heterogeneous or homogeneous</a:t>
            </a:r>
          </a:p>
          <a:p>
            <a:r>
              <a:rPr lang="en-US" smtClean="0"/>
              <a:t>Questions: Is there a tipping point? Common binary choices in PS?</a:t>
            </a:r>
          </a:p>
          <a:p>
            <a:r>
              <a:rPr lang="en-US" smtClean="0"/>
              <a:t>Netlogo examples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605</TotalTime>
  <Words>433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Century Schoolbook</vt:lpstr>
      <vt:lpstr>Arial</vt:lpstr>
      <vt:lpstr>Wingdings</vt:lpstr>
      <vt:lpstr>Wingdings 2</vt:lpstr>
      <vt:lpstr>Calibri</vt:lpstr>
      <vt:lpstr>Oriel</vt:lpstr>
      <vt:lpstr>Oriel</vt:lpstr>
      <vt:lpstr>Oriel</vt:lpstr>
      <vt:lpstr>Oriel</vt:lpstr>
      <vt:lpstr>Oriel</vt:lpstr>
      <vt:lpstr>Oriel</vt:lpstr>
      <vt:lpstr>Oriel</vt:lpstr>
      <vt:lpstr>EXPLORING COMPLEX SYSTEMS IN SOCIAL SCIENCE</vt:lpstr>
      <vt:lpstr>ISSUES FOR POLITICAL SCIENCE STUDENTS</vt:lpstr>
      <vt:lpstr>COMPLEXITY CONCEPTS </vt:lpstr>
      <vt:lpstr>CLASSIC POLI-SCI VOTING MODEL</vt:lpstr>
      <vt:lpstr>COMPLEX VOTING MODEL</vt:lpstr>
      <vt:lpstr>CLASSIC IR MODEL</vt:lpstr>
      <vt:lpstr>COMPLEX IR MODEL</vt:lpstr>
      <vt:lpstr>TEACHING EXAMPLE #1</vt:lpstr>
      <vt:lpstr>TEACHING EXAMPLE #2</vt:lpstr>
      <vt:lpstr>SANDPILES, AVALANCHES AND WARS</vt:lpstr>
    </vt:vector>
  </TitlesOfParts>
  <Company>Carleton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Complex Systems in Social Science</dc:title>
  <dc:creator>Information Technology Services</dc:creator>
  <cp:lastModifiedBy>laptop</cp:lastModifiedBy>
  <cp:revision>16</cp:revision>
  <dcterms:created xsi:type="dcterms:W3CDTF">2010-04-19T03:52:42Z</dcterms:created>
  <dcterms:modified xsi:type="dcterms:W3CDTF">2010-04-19T17:47:31Z</dcterms:modified>
</cp:coreProperties>
</file>