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262" r:id="rId4"/>
    <p:sldId id="299" r:id="rId5"/>
    <p:sldId id="258" r:id="rId6"/>
    <p:sldId id="259" r:id="rId7"/>
    <p:sldId id="265" r:id="rId8"/>
    <p:sldId id="280" r:id="rId9"/>
    <p:sldId id="281" r:id="rId10"/>
    <p:sldId id="282" r:id="rId11"/>
    <p:sldId id="283" r:id="rId12"/>
    <p:sldId id="284" r:id="rId13"/>
    <p:sldId id="288" r:id="rId14"/>
    <p:sldId id="286" r:id="rId15"/>
    <p:sldId id="287" r:id="rId16"/>
    <p:sldId id="289" r:id="rId17"/>
    <p:sldId id="290" r:id="rId18"/>
    <p:sldId id="297" r:id="rId19"/>
    <p:sldId id="298" r:id="rId20"/>
    <p:sldId id="291" r:id="rId21"/>
    <p:sldId id="292" r:id="rId22"/>
    <p:sldId id="293" r:id="rId23"/>
    <p:sldId id="294" r:id="rId24"/>
    <p:sldId id="295" r:id="rId25"/>
    <p:sldId id="296" r:id="rId26"/>
    <p:sldId id="277" r:id="rId27"/>
    <p:sldId id="278" r:id="rId28"/>
    <p:sldId id="2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583C"/>
    <a:srgbClr val="5F8966"/>
    <a:srgbClr val="71A379"/>
    <a:srgbClr val="5A6F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1078" autoAdjust="0"/>
    <p:restoredTop sz="78804" autoAdjust="0"/>
  </p:normalViewPr>
  <p:slideViewPr>
    <p:cSldViewPr snapToGrid="0" snapToObjects="1">
      <p:cViewPr varScale="1">
        <p:scale>
          <a:sx n="102" d="100"/>
          <a:sy n="102" d="100"/>
        </p:scale>
        <p:origin x="-344" y="-120"/>
      </p:cViewPr>
      <p:guideLst>
        <p:guide orient="horz" pos="1983"/>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F3C09C-011A-D642-97A7-2B155BC1E422}" type="datetimeFigureOut">
              <a:rPr lang="en-US" smtClean="0"/>
              <a:pPr/>
              <a:t>4/18/10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7D5D44-CCA4-704E-B6BB-76DD8C7CB4E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FD0F3-3DC1-CC4C-8214-1BA15CD17B85}" type="datetimeFigureOut">
              <a:rPr lang="en-US" smtClean="0"/>
              <a:pPr/>
              <a:t>4/18/10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8CCDB-2C27-7B49-8F64-E99F5FAD6B4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It’s a great honor to be here at the workshop on Developing</a:t>
            </a:r>
            <a:r>
              <a:rPr lang="en-US" baseline="0" dirty="0" smtClean="0"/>
              <a:t> Student Understanding of Complex Systems in the Geosciences.</a:t>
            </a:r>
          </a:p>
          <a:p>
            <a:r>
              <a:rPr lang="en-US" baseline="0" dirty="0" smtClean="0"/>
              <a:t>•  I can’t tell you what a pleasure it’s been to know and work with Cathy </a:t>
            </a:r>
            <a:r>
              <a:rPr lang="en-US" baseline="0" dirty="0" err="1" smtClean="0"/>
              <a:t>Manduca</a:t>
            </a:r>
            <a:r>
              <a:rPr lang="en-US" baseline="0" dirty="0" smtClean="0"/>
              <a:t>, Dave </a:t>
            </a:r>
            <a:r>
              <a:rPr lang="en-US" baseline="0" dirty="0" err="1" smtClean="0"/>
              <a:t>Mogk</a:t>
            </a:r>
            <a:r>
              <a:rPr lang="en-US" baseline="0" dirty="0" smtClean="0"/>
              <a:t>, Kim </a:t>
            </a:r>
            <a:r>
              <a:rPr lang="en-US" baseline="0" dirty="0" err="1" smtClean="0"/>
              <a:t>Kastens</a:t>
            </a:r>
            <a:r>
              <a:rPr lang="en-US" baseline="0" dirty="0" smtClean="0"/>
              <a:t>, and others in the </a:t>
            </a:r>
            <a:r>
              <a:rPr lang="en-US" baseline="0" dirty="0" err="1" smtClean="0"/>
              <a:t>geoscience</a:t>
            </a:r>
            <a:r>
              <a:rPr lang="en-US" baseline="0" dirty="0" smtClean="0"/>
              <a:t> learning community over the past 8 or 9 years.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 want to congratulate Cathy and Dave and their colleagues for receiving the AAAS Science Magazine Prize for Online Resources in Education this year.</a:t>
            </a:r>
          </a:p>
          <a:p>
            <a:r>
              <a:rPr lang="en-US" baseline="0" dirty="0" smtClean="0"/>
              <a:t>•  For those of you you don’t know, I have to say, though, that spending time with these indefatigable people can be exhausting. The next slide kind of captures what it was like after spending a week with them at a writing retreat.</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 our goal is to move the learner</a:t>
            </a:r>
            <a:r>
              <a:rPr lang="en-US" baseline="0" dirty="0" smtClean="0"/>
              <a:t> from an initial or current model toward a target model.</a:t>
            </a:r>
            <a:endParaRPr lang="en-US" dirty="0" smtClean="0"/>
          </a:p>
          <a:p>
            <a:r>
              <a:rPr lang="en-US" dirty="0" smtClean="0"/>
              <a:t>•  Learners’ initial models are often far from the target model. On a statistical basis. A lot of this has to do with expanding students’ conceptions</a:t>
            </a:r>
            <a:r>
              <a:rPr lang="en-US" baseline="0" dirty="0" smtClean="0"/>
              <a:t> of the causality and explanation</a:t>
            </a:r>
            <a:endParaRPr lang="en-US" dirty="0" smtClean="0"/>
          </a:p>
          <a:p>
            <a:r>
              <a:rPr lang="en-US" dirty="0" smtClean="0"/>
              <a:t>•  </a:t>
            </a:r>
            <a:r>
              <a:rPr lang="en-US" u="sng" dirty="0" smtClean="0"/>
              <a:t>Failure</a:t>
            </a:r>
            <a:r>
              <a:rPr lang="en-US" u="none" dirty="0" smtClean="0"/>
              <a:t>.</a:t>
            </a:r>
            <a:r>
              <a:rPr lang="en-US" u="none" baseline="0" dirty="0" smtClean="0"/>
              <a:t> Many students think in terms of descriptions and rules. Continents move. Why?</a:t>
            </a:r>
          </a:p>
          <a:p>
            <a:r>
              <a:rPr lang="en-US" u="none" baseline="0" dirty="0" smtClean="0"/>
              <a:t>•  </a:t>
            </a:r>
            <a:r>
              <a:rPr lang="en-US" u="sng" baseline="0" dirty="0" smtClean="0"/>
              <a:t>Default</a:t>
            </a:r>
            <a:r>
              <a:rPr lang="en-US" u="none" baseline="0" dirty="0" smtClean="0"/>
              <a:t>. Default conceptions of causality are to some extent wired into our brains, and also develop from our experience of our immediate environments.</a:t>
            </a:r>
          </a:p>
          <a:p>
            <a:endParaRPr lang="en-US" u="none" baseline="0" dirty="0" smtClean="0"/>
          </a:p>
          <a:p>
            <a:r>
              <a:rPr lang="en-US" u="none" baseline="0" dirty="0" smtClean="0"/>
              <a:t>• </a:t>
            </a:r>
            <a:r>
              <a:rPr lang="en-US" u="sng" baseline="0" dirty="0" smtClean="0"/>
              <a:t>Naïve models</a:t>
            </a:r>
            <a:r>
              <a:rPr lang="en-US" u="none" baseline="0" dirty="0" smtClean="0"/>
              <a:t>: Generalized default conceptions + our experience of phenomena + plus to some degree ineffective instruction produce many initial student conceptions that are incommensurable with target scientific models.</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u="sng" dirty="0" smtClean="0"/>
              <a:t>Contrast</a:t>
            </a:r>
            <a:r>
              <a:rPr lang="en-US" u="none" dirty="0" smtClean="0"/>
              <a:t>:</a:t>
            </a:r>
            <a:r>
              <a:rPr lang="en-US" u="none" baseline="0" dirty="0" smtClean="0"/>
              <a:t> That students’ initial conceptions are out of whack with science shouldn’t be surprising. In a way the whole point of modern science is to discover stuff that we didn’t know existed and explanations that are new and counter-intuitive. Newton’s laws are mind boggling in terms of folk physics. </a:t>
            </a:r>
          </a:p>
          <a:p>
            <a:endParaRPr lang="en-US" u="none" baseline="0" dirty="0" smtClean="0"/>
          </a:p>
          <a:p>
            <a:r>
              <a:rPr lang="en-US" u="none" baseline="0" dirty="0" smtClean="0"/>
              <a:t>•  </a:t>
            </a:r>
            <a:r>
              <a:rPr lang="en-US" u="sng" baseline="0" dirty="0" smtClean="0"/>
              <a:t>Scientists’ causality</a:t>
            </a:r>
            <a:r>
              <a:rPr lang="en-US" u="none" baseline="0" dirty="0" smtClean="0"/>
              <a:t>. </a:t>
            </a:r>
          </a:p>
          <a:p>
            <a:endParaRPr lang="en-US" u="none" baseline="0" dirty="0" smtClean="0"/>
          </a:p>
          <a:p>
            <a:r>
              <a:rPr lang="en-US" u="none" baseline="0" dirty="0" smtClean="0"/>
              <a:t>•  </a:t>
            </a:r>
            <a:r>
              <a:rPr lang="en-US" u="sng" baseline="0" dirty="0" smtClean="0"/>
              <a:t>Fine grain</a:t>
            </a:r>
            <a:r>
              <a:rPr lang="en-US" u="none" baseline="0" dirty="0" smtClean="0"/>
              <a:t>: This mismatch insinuates itself </a:t>
            </a:r>
            <a:r>
              <a:rPr lang="en-US" u="none" baseline="0" dirty="0" err="1" smtClean="0"/>
              <a:t>fractally</a:t>
            </a:r>
            <a:r>
              <a:rPr lang="en-US" u="none" baseline="0" dirty="0" smtClean="0"/>
              <a:t> into the fine grain of any theoretical structure you’re trying to teach. Students often fail the simplest possible assessments of concepts you are trying to teach.</a:t>
            </a:r>
          </a:p>
          <a:p>
            <a:endParaRPr lang="en-US" u="none" baseline="0" dirty="0" smtClean="0"/>
          </a:p>
          <a:p>
            <a:r>
              <a:rPr lang="en-US" u="none" baseline="0" dirty="0" smtClean="0"/>
              <a:t>•  </a:t>
            </a:r>
            <a:r>
              <a:rPr lang="en-US" u="sng" baseline="0" dirty="0" err="1" smtClean="0"/>
              <a:t>Geosciene</a:t>
            </a:r>
            <a:r>
              <a:rPr lang="en-US" u="none" baseline="0" dirty="0" smtClean="0"/>
              <a:t>: All of these mismatches are sources of complexity in either the technical systems/mathematical sense or a more informal sense. </a:t>
            </a:r>
            <a:r>
              <a:rPr lang="en-US" u="none" baseline="0" dirty="0" err="1" smtClean="0"/>
              <a:t>Geoscience</a:t>
            </a:r>
            <a:r>
              <a:rPr lang="en-US" u="none" baseline="0" dirty="0" smtClean="0"/>
              <a:t> is just saturated with them.</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From the standpoint of a cognitive psychologist</a:t>
            </a:r>
            <a:r>
              <a:rPr lang="en-US" baseline="0" dirty="0" smtClean="0"/>
              <a:t>, this is like, OMG, 5</a:t>
            </a:r>
            <a:r>
              <a:rPr lang="en-US" baseline="30000" dirty="0" smtClean="0"/>
              <a:t>th</a:t>
            </a:r>
            <a:r>
              <a:rPr lang="en-US" baseline="0" dirty="0" smtClean="0"/>
              <a:t> graders have to understand THIS!!</a:t>
            </a:r>
          </a:p>
          <a:p>
            <a:r>
              <a:rPr lang="en-US" baseline="0" dirty="0" smtClean="0"/>
              <a:t>•  The diagram has 5 reservoirs and 14 flows, roughly. There’s the potential, probably, for &gt;100 misconceptions.</a:t>
            </a:r>
          </a:p>
          <a:p>
            <a:r>
              <a:rPr lang="en-US" baseline="0" dirty="0" smtClean="0"/>
              <a:t>•  The processes that determine rates of flow &amp; their interactions are not even represented in the diagram. </a:t>
            </a:r>
          </a:p>
          <a:p>
            <a:endParaRPr lang="en-US" baseline="0" dirty="0" smtClean="0"/>
          </a:p>
          <a:p>
            <a:r>
              <a:rPr lang="en-US" sz="1200" kern="1200" dirty="0" smtClean="0">
                <a:solidFill>
                  <a:schemeClr val="tx1"/>
                </a:solidFill>
                <a:latin typeface="+mn-lt"/>
                <a:ea typeface="+mn-ea"/>
                <a:cs typeface="+mn-cs"/>
              </a:rPr>
              <a:t>•  Diagram of the water cycle for students from a USGS education web page. (From: http://</a:t>
            </a:r>
            <a:r>
              <a:rPr lang="en-US" sz="1200" kern="1200" dirty="0" err="1" smtClean="0">
                <a:solidFill>
                  <a:schemeClr val="tx1"/>
                </a:solidFill>
                <a:latin typeface="+mn-lt"/>
                <a:ea typeface="+mn-ea"/>
                <a:cs typeface="+mn-cs"/>
              </a:rPr>
              <a:t>ga.water.usgs.gov/edu/watercycle.html</a:t>
            </a:r>
            <a:r>
              <a:rPr lang="en-US" sz="1200" kern="1200" dirty="0" smtClean="0">
                <a:solidFill>
                  <a:schemeClr val="tx1"/>
                </a:solidFill>
                <a:latin typeface="+mn-lt"/>
                <a:ea typeface="+mn-ea"/>
                <a:cs typeface="+mn-cs"/>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You can still find after a carefully prepared water-cycle</a:t>
            </a:r>
            <a:r>
              <a:rPr lang="en-US" baseline="0" dirty="0" smtClean="0"/>
              <a:t> curriculum for middle-school kids that they are confused about basic issues.</a:t>
            </a:r>
            <a:endParaRPr lang="en-US" dirty="0" smtClean="0"/>
          </a:p>
          <a:p>
            <a:endParaRPr lang="en-US" dirty="0" smtClean="0"/>
          </a:p>
          <a:p>
            <a:r>
              <a:rPr lang="en-US" dirty="0" smtClean="0"/>
              <a:t>•</a:t>
            </a:r>
            <a:r>
              <a:rPr lang="en-US" baseline="0" dirty="0" smtClean="0"/>
              <a:t>  From </a:t>
            </a:r>
            <a:r>
              <a:rPr lang="en-US" baseline="0" dirty="0" err="1" smtClean="0"/>
              <a:t>Assaraf</a:t>
            </a:r>
            <a:r>
              <a:rPr lang="en-US" baseline="0" dirty="0" smtClean="0"/>
              <a:t> &amp; Orion (2005). </a:t>
            </a:r>
            <a:r>
              <a:rPr lang="en-US" sz="1200" kern="1200" baseline="0" dirty="0" smtClean="0">
                <a:solidFill>
                  <a:schemeClr val="tx1"/>
                </a:solidFill>
                <a:latin typeface="+mn-lt"/>
                <a:ea typeface="+mn-ea"/>
                <a:cs typeface="+mn-cs"/>
              </a:rPr>
              <a:t>A Study of Junior High Students’ Perceptions of the Water Cycle,</a:t>
            </a:r>
            <a:r>
              <a:rPr lang="en-US" sz="1200" i="1" kern="1200" baseline="0" dirty="0" smtClean="0">
                <a:solidFill>
                  <a:schemeClr val="tx1"/>
                </a:solidFill>
                <a:latin typeface="+mn-lt"/>
                <a:ea typeface="+mn-ea"/>
                <a:cs typeface="+mn-cs"/>
              </a:rPr>
              <a:t> </a:t>
            </a:r>
            <a:r>
              <a:rPr lang="en-US" sz="1200" b="0" i="1" kern="1200" baseline="0" dirty="0" smtClean="0">
                <a:solidFill>
                  <a:schemeClr val="tx1"/>
                </a:solidFill>
                <a:latin typeface="+mn-lt"/>
                <a:ea typeface="+mn-ea"/>
                <a:cs typeface="+mn-cs"/>
              </a:rPr>
              <a:t>Journal of </a:t>
            </a:r>
            <a:r>
              <a:rPr lang="en-US" sz="1200" b="0" i="1" kern="1200" baseline="0" dirty="0" err="1" smtClean="0">
                <a:solidFill>
                  <a:schemeClr val="tx1"/>
                </a:solidFill>
                <a:latin typeface="+mn-lt"/>
                <a:ea typeface="+mn-ea"/>
                <a:cs typeface="+mn-cs"/>
              </a:rPr>
              <a:t>Geoscience</a:t>
            </a:r>
            <a:r>
              <a:rPr lang="en-US" sz="1200" b="0" i="1" kern="1200" baseline="0" dirty="0" smtClean="0">
                <a:solidFill>
                  <a:schemeClr val="tx1"/>
                </a:solidFill>
                <a:latin typeface="+mn-lt"/>
                <a:ea typeface="+mn-ea"/>
                <a:cs typeface="+mn-cs"/>
              </a:rPr>
              <a:t> Education</a:t>
            </a:r>
            <a:r>
              <a:rPr lang="en-US" sz="1200" b="0" kern="1200" baseline="0" dirty="0" smtClean="0">
                <a:solidFill>
                  <a:schemeClr val="tx1"/>
                </a:solidFill>
                <a:latin typeface="+mn-lt"/>
                <a:ea typeface="+mn-ea"/>
                <a:cs typeface="+mn-cs"/>
              </a:rPr>
              <a:t>, 53(4), 366-373</a:t>
            </a:r>
            <a:endParaRPr lang="en-US" b="0"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would like to get to somewhere</a:t>
            </a:r>
            <a:r>
              <a:rPr lang="en-US" baseline="0" dirty="0" smtClean="0"/>
              <a:t> like this in an undergraduate curriculum. </a:t>
            </a:r>
          </a:p>
          <a:p>
            <a:endParaRPr lang="en-US" baseline="0" dirty="0" smtClean="0"/>
          </a:p>
          <a:p>
            <a:r>
              <a:rPr lang="en-US" baseline="0" dirty="0" smtClean="0"/>
              <a:t>•  The advantage of the STELLA visualization is that it distinguishes between flows and the processes that affect them, through regulators, converters, and connectors. You can dig into these processes. You can RUN the model.</a:t>
            </a:r>
            <a:endParaRPr lang="en-US" dirty="0" smtClean="0"/>
          </a:p>
          <a:p>
            <a:endParaRPr lang="en-US" dirty="0" smtClean="0"/>
          </a:p>
          <a:p>
            <a:r>
              <a:rPr lang="en-US" dirty="0" smtClean="0"/>
              <a:t>•  </a:t>
            </a:r>
            <a:r>
              <a:rPr lang="en-US" sz="1200" kern="1200" dirty="0" smtClean="0">
                <a:solidFill>
                  <a:schemeClr val="tx1"/>
                </a:solidFill>
                <a:latin typeface="+mn-lt"/>
                <a:ea typeface="+mn-ea"/>
                <a:cs typeface="+mn-cs"/>
              </a:rPr>
              <a:t>STELLA model of the water cycle. From John T. Snow, University of Oklahoma College of Atmospheric &amp; Geographic Sciences,  Earth System Science Education Website: http://</a:t>
            </a:r>
            <a:r>
              <a:rPr lang="en-US" sz="1200" kern="1200" dirty="0" err="1" smtClean="0">
                <a:solidFill>
                  <a:schemeClr val="tx1"/>
                </a:solidFill>
                <a:latin typeface="+mn-lt"/>
                <a:ea typeface="+mn-ea"/>
                <a:cs typeface="+mn-cs"/>
              </a:rPr>
              <a:t>www.esse.ou.edu/main.html</a:t>
            </a:r>
            <a:r>
              <a:rPr lang="en-US" sz="1200" kern="1200" dirty="0" smtClean="0">
                <a:solidFill>
                  <a:schemeClr val="tx1"/>
                </a:solidFill>
                <a:latin typeface="+mn-lt"/>
                <a:ea typeface="+mn-ea"/>
                <a:cs typeface="+mn-cs"/>
              </a:rPr>
              <a:t>. (Slide at http://</a:t>
            </a:r>
            <a:r>
              <a:rPr lang="en-US" sz="1200" kern="1200" dirty="0" err="1" smtClean="0">
                <a:solidFill>
                  <a:schemeClr val="tx1"/>
                </a:solidFill>
                <a:latin typeface="+mn-lt"/>
                <a:ea typeface="+mn-ea"/>
                <a:cs typeface="+mn-cs"/>
              </a:rPr>
              <a:t>www.esse.ou.edu/models/presentation/indexmodeling.htm</a:t>
            </a:r>
            <a:r>
              <a:rPr lang="en-US" sz="1200" kern="1200" dirty="0" smtClean="0">
                <a:solidFill>
                  <a:schemeClr val="tx1"/>
                </a:solidFill>
                <a:latin typeface="+mn-lt"/>
                <a:ea typeface="+mn-ea"/>
                <a:cs typeface="+mn-cs"/>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 we have find a developmental pathway that gets us from here to there. </a:t>
            </a:r>
          </a:p>
          <a:p>
            <a:endParaRPr lang="en-US" dirty="0" smtClean="0"/>
          </a:p>
          <a:p>
            <a:r>
              <a:rPr lang="en-US" dirty="0" smtClean="0"/>
              <a:t>•  Or from something much simpler than</a:t>
            </a:r>
            <a:r>
              <a:rPr lang="en-US" baseline="0" dirty="0" smtClean="0"/>
              <a:t> here to there.</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Novice conceptions tend to be split up into little un-integrated chunks, that might be represented this.</a:t>
            </a:r>
          </a:p>
          <a:p>
            <a:endParaRPr lang="en-US" baseline="0" dirty="0" smtClean="0"/>
          </a:p>
          <a:p>
            <a:r>
              <a:rPr lang="en-US" baseline="0" dirty="0" smtClean="0"/>
              <a:t>•  Need to get some integration that includes key principles, like conservation of mass.</a:t>
            </a:r>
          </a:p>
          <a:p>
            <a:endParaRPr lang="en-US" baseline="0" dirty="0" smtClean="0"/>
          </a:p>
          <a:p>
            <a:r>
              <a:rPr lang="en-US" baseline="0" dirty="0" smtClean="0"/>
              <a:t>•  Need to get explanatory processes into the model</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What </a:t>
            </a:r>
            <a:r>
              <a:rPr lang="en-US" i="1" dirty="0" smtClean="0"/>
              <a:t>affects</a:t>
            </a:r>
            <a:r>
              <a:rPr lang="en-US" i="0" baseline="0" dirty="0" smtClean="0"/>
              <a:t> the rate of flow of water from ocean to atmosphere? How great are the affects? How do they work?</a:t>
            </a:r>
          </a:p>
          <a:p>
            <a:endParaRPr lang="en-US" i="0" baseline="0" dirty="0" smtClean="0"/>
          </a:p>
          <a:p>
            <a:r>
              <a:rPr lang="en-US" i="0" baseline="0" dirty="0" smtClean="0"/>
              <a:t>•  I’m not necessarily suggesting these, they just happen to connect with the water cycle example.</a:t>
            </a:r>
          </a:p>
          <a:p>
            <a:endParaRPr lang="en-US" i="0" baseline="0" dirty="0" smtClean="0"/>
          </a:p>
          <a:p>
            <a:r>
              <a:rPr lang="en-US" i="0" baseline="0" dirty="0" smtClean="0"/>
              <a:t>•  STELLA diagrams courtesy of Kim </a:t>
            </a:r>
            <a:r>
              <a:rPr lang="en-US" i="0" baseline="0" dirty="0" err="1" smtClean="0"/>
              <a:t>Kastens</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t>Moore &amp; Derry (1995</a:t>
            </a:r>
            <a:r>
              <a:rPr lang="en-US" sz="1200" b="1" baseline="0" dirty="0" smtClean="0"/>
              <a:t>).</a:t>
            </a:r>
            <a:r>
              <a:rPr lang="en-US" sz="1200" b="0" baseline="0" dirty="0" smtClean="0"/>
              <a:t> Understanding Natural Systems through Simple Dynamical Systems Modeling.</a:t>
            </a:r>
            <a:r>
              <a:rPr lang="en-US" sz="1200" b="1" baseline="0" dirty="0" smtClean="0"/>
              <a:t> </a:t>
            </a:r>
            <a:r>
              <a:rPr lang="en-US" sz="1200" b="0" i="1" baseline="0" dirty="0" smtClean="0"/>
              <a:t>Journal of Geological Education</a:t>
            </a:r>
            <a:r>
              <a:rPr lang="en-US" sz="1200" b="1" baseline="0" dirty="0" smtClean="0"/>
              <a:t>,</a:t>
            </a:r>
            <a:r>
              <a:rPr lang="en-US" sz="1200" b="1" i="1" baseline="0" dirty="0" smtClean="0"/>
              <a:t> 43</a:t>
            </a:r>
            <a:r>
              <a:rPr lang="en-US" sz="1200" b="1" baseline="0" dirty="0" smtClean="0"/>
              <a:t>,</a:t>
            </a:r>
            <a:r>
              <a:rPr lang="en-US" sz="1200" b="0" baseline="0" dirty="0" smtClean="0"/>
              <a:t> 152-7</a:t>
            </a:r>
            <a:endParaRPr lang="en-US" b="0" dirty="0" smtClean="0"/>
          </a:p>
          <a:p>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Bice</a:t>
            </a:r>
            <a:r>
              <a:rPr lang="en-US" sz="1200" kern="1200" dirty="0" smtClean="0">
                <a:solidFill>
                  <a:schemeClr val="tx1"/>
                </a:solidFill>
                <a:latin typeface="+mn-lt"/>
                <a:ea typeface="+mn-ea"/>
                <a:cs typeface="+mn-cs"/>
              </a:rPr>
              <a:t>, D. M. (2006). STELLA modeling as a tool for understanding the dynamics of earth systems. In C. </a:t>
            </a:r>
            <a:r>
              <a:rPr lang="en-US" sz="1200" kern="1200" dirty="0" err="1" smtClean="0">
                <a:solidFill>
                  <a:schemeClr val="tx1"/>
                </a:solidFill>
                <a:latin typeface="+mn-lt"/>
                <a:ea typeface="+mn-ea"/>
                <a:cs typeface="+mn-cs"/>
              </a:rPr>
              <a:t>Manduca</a:t>
            </a:r>
            <a:r>
              <a:rPr lang="en-US" sz="1200" kern="1200" dirty="0" smtClean="0">
                <a:solidFill>
                  <a:schemeClr val="tx1"/>
                </a:solidFill>
                <a:latin typeface="+mn-lt"/>
                <a:ea typeface="+mn-ea"/>
                <a:cs typeface="+mn-cs"/>
              </a:rPr>
              <a:t> &amp; D. </a:t>
            </a:r>
            <a:r>
              <a:rPr lang="en-US" sz="1200" kern="1200" dirty="0" err="1" smtClean="0">
                <a:solidFill>
                  <a:schemeClr val="tx1"/>
                </a:solidFill>
                <a:latin typeface="+mn-lt"/>
                <a:ea typeface="+mn-ea"/>
                <a:cs typeface="+mn-cs"/>
              </a:rPr>
              <a:t>Mogk</a:t>
            </a:r>
            <a:r>
              <a:rPr lang="en-US" sz="1200" kern="1200" dirty="0" smtClean="0">
                <a:solidFill>
                  <a:schemeClr val="tx1"/>
                </a:solidFill>
                <a:latin typeface="+mn-lt"/>
                <a:ea typeface="+mn-ea"/>
                <a:cs typeface="+mn-cs"/>
              </a:rPr>
              <a:t> (Eds.),</a:t>
            </a:r>
            <a:r>
              <a:rPr lang="en-US" sz="1200" i="1" kern="1200" dirty="0" smtClean="0">
                <a:solidFill>
                  <a:schemeClr val="tx1"/>
                </a:solidFill>
                <a:latin typeface="+mn-lt"/>
                <a:ea typeface="+mn-ea"/>
                <a:cs typeface="+mn-cs"/>
              </a:rPr>
              <a:t> Earth &amp; Mind: How Geoscientists Think and Learn about the Earth.</a:t>
            </a:r>
            <a:r>
              <a:rPr lang="en-US" sz="1200" kern="1200" dirty="0" smtClean="0">
                <a:solidFill>
                  <a:schemeClr val="tx1"/>
                </a:solidFill>
                <a:latin typeface="+mn-lt"/>
                <a:ea typeface="+mn-ea"/>
                <a:cs typeface="+mn-cs"/>
              </a:rPr>
              <a:t> Geological Society of America, Special paper 413.</a:t>
            </a:r>
          </a:p>
          <a:p>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the end of the week, you had a choice of wine, or Advil, or both. I think beer was available too, but my experience has been that with Geo people around the beer tends to be gone by the time you can get the camera to take a picture. </a:t>
            </a:r>
          </a:p>
          <a:p>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u="sng" dirty="0" smtClean="0"/>
              <a:t>systems thinking</a:t>
            </a:r>
            <a:r>
              <a:rPr lang="en-US" u="none" dirty="0" smtClean="0"/>
              <a:t>:</a:t>
            </a:r>
            <a:r>
              <a:rPr lang="en-US" u="none" baseline="0" dirty="0" smtClean="0"/>
              <a:t> Build a complexity curriculum. Careful assessment. Get students to stitch the pieces together.</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Sterman</a:t>
            </a:r>
            <a:r>
              <a:rPr lang="en-US" dirty="0" smtClean="0"/>
              <a:t>, John (2008) </a:t>
            </a:r>
            <a:r>
              <a:rPr lang="en-US" sz="1200" b="1" kern="1200" baseline="0" dirty="0" smtClean="0">
                <a:solidFill>
                  <a:schemeClr val="tx1"/>
                </a:solidFill>
                <a:latin typeface="+mn-lt"/>
                <a:ea typeface="+mn-ea"/>
                <a:cs typeface="+mn-cs"/>
              </a:rPr>
              <a:t>Risk Communication on Climate: Mental Models and Mass Balance. Science, 322, 532-</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smtClean="0"/>
              <a:t>Moore &amp; Derry. Understanding Natural Systems through Simple Dynamical Systems Modeling. Journal of Geological Education, 1995, v.43, </a:t>
            </a:r>
            <a:r>
              <a:rPr lang="en-US" sz="1200" b="1" baseline="0" dirty="0" err="1" smtClean="0"/>
              <a:t>p</a:t>
            </a:r>
            <a:r>
              <a:rPr lang="en-US" sz="1200" b="1" baseline="0" dirty="0" smtClean="0"/>
              <a:t>. 152-7</a:t>
            </a:r>
            <a:endParaRPr lang="en-US" dirty="0"/>
          </a:p>
        </p:txBody>
      </p:sp>
      <p:sp>
        <p:nvSpPr>
          <p:cNvPr id="4" name="Slide Number Placeholder 3"/>
          <p:cNvSpPr>
            <a:spLocks noGrp="1"/>
          </p:cNvSpPr>
          <p:nvPr>
            <p:ph type="sldNum" sz="quarter" idx="10"/>
          </p:nvPr>
        </p:nvSpPr>
        <p:spPr/>
        <p:txBody>
          <a:bodyPr/>
          <a:lstStyle/>
          <a:p>
            <a:fld id="{B6C25FF7-95A5-E44D-96D0-2C4AEFF3BC76}"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Bice</a:t>
            </a:r>
            <a:r>
              <a:rPr lang="en-US" sz="1200" kern="1200" dirty="0" smtClean="0">
                <a:solidFill>
                  <a:schemeClr val="tx1"/>
                </a:solidFill>
                <a:latin typeface="+mn-lt"/>
                <a:ea typeface="+mn-ea"/>
                <a:cs typeface="+mn-cs"/>
              </a:rPr>
              <a:t>, D. M. (2006). STELLA modeling as a tool for understanding the dynamics of earth systems. In C. </a:t>
            </a:r>
            <a:r>
              <a:rPr lang="en-US" sz="1200" kern="1200" dirty="0" err="1" smtClean="0">
                <a:solidFill>
                  <a:schemeClr val="tx1"/>
                </a:solidFill>
                <a:latin typeface="+mn-lt"/>
                <a:ea typeface="+mn-ea"/>
                <a:cs typeface="+mn-cs"/>
              </a:rPr>
              <a:t>Manduca</a:t>
            </a:r>
            <a:r>
              <a:rPr lang="en-US" sz="1200" kern="1200" dirty="0" smtClean="0">
                <a:solidFill>
                  <a:schemeClr val="tx1"/>
                </a:solidFill>
                <a:latin typeface="+mn-lt"/>
                <a:ea typeface="+mn-ea"/>
                <a:cs typeface="+mn-cs"/>
              </a:rPr>
              <a:t> &amp; D. </a:t>
            </a:r>
            <a:r>
              <a:rPr lang="en-US" sz="1200" kern="1200" dirty="0" err="1" smtClean="0">
                <a:solidFill>
                  <a:schemeClr val="tx1"/>
                </a:solidFill>
                <a:latin typeface="+mn-lt"/>
                <a:ea typeface="+mn-ea"/>
                <a:cs typeface="+mn-cs"/>
              </a:rPr>
              <a:t>Mogk</a:t>
            </a:r>
            <a:r>
              <a:rPr lang="en-US" sz="1200" kern="1200" dirty="0" smtClean="0">
                <a:solidFill>
                  <a:schemeClr val="tx1"/>
                </a:solidFill>
                <a:latin typeface="+mn-lt"/>
                <a:ea typeface="+mn-ea"/>
                <a:cs typeface="+mn-cs"/>
              </a:rPr>
              <a:t> (Eds.),</a:t>
            </a:r>
            <a:r>
              <a:rPr lang="en-US" sz="1200" i="1" kern="1200" dirty="0" smtClean="0">
                <a:solidFill>
                  <a:schemeClr val="tx1"/>
                </a:solidFill>
                <a:latin typeface="+mn-lt"/>
                <a:ea typeface="+mn-ea"/>
                <a:cs typeface="+mn-cs"/>
              </a:rPr>
              <a:t> Earth &amp; Mind: How Geoscientists Think and Learn about the Earth.</a:t>
            </a:r>
            <a:r>
              <a:rPr lang="en-US" sz="1200" kern="1200" dirty="0" smtClean="0">
                <a:solidFill>
                  <a:schemeClr val="tx1"/>
                </a:solidFill>
                <a:latin typeface="+mn-lt"/>
                <a:ea typeface="+mn-ea"/>
                <a:cs typeface="+mn-cs"/>
              </a:rPr>
              <a:t> Geological Society of America, Special paper 413.</a:t>
            </a:r>
          </a:p>
          <a:p>
            <a:endParaRPr lang="en-US" dirty="0"/>
          </a:p>
        </p:txBody>
      </p:sp>
      <p:sp>
        <p:nvSpPr>
          <p:cNvPr id="4" name="Slide Number Placeholder 3"/>
          <p:cNvSpPr>
            <a:spLocks noGrp="1"/>
          </p:cNvSpPr>
          <p:nvPr>
            <p:ph type="sldNum" sz="quarter" idx="10"/>
          </p:nvPr>
        </p:nvSpPr>
        <p:spPr/>
        <p:txBody>
          <a:bodyPr/>
          <a:lstStyle/>
          <a:p>
            <a:fld id="{B6C25FF7-95A5-E44D-96D0-2C4AEFF3BC76}"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 product of that Advil and wine fueled writing retreat was a series of papers, summarized in this August 2009 piece in EOS.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In that project we identified 4 aspects of thinking and learning in the geosciences and are producing a longer paper on each dimension.</a:t>
            </a:r>
          </a:p>
          <a:p>
            <a:r>
              <a:rPr lang="en-US" baseline="0" dirty="0" smtClean="0"/>
              <a:t>•   In writing the draft of the longer paper on complex systems for that project I referred to the work of a number of people at this meeting. </a:t>
            </a:r>
          </a:p>
          <a:p>
            <a:r>
              <a:rPr lang="en-US" baseline="0" dirty="0" smtClean="0"/>
              <a:t>•   Dave </a:t>
            </a:r>
            <a:r>
              <a:rPr lang="en-US" baseline="0" dirty="0" err="1" smtClean="0"/>
              <a:t>Bice</a:t>
            </a:r>
            <a:r>
              <a:rPr lang="en-US" baseline="0" dirty="0" smtClean="0"/>
              <a:t>, Cindy </a:t>
            </a:r>
            <a:r>
              <a:rPr lang="en-US" baseline="0" dirty="0" err="1" smtClean="0"/>
              <a:t>Hmelo</a:t>
            </a:r>
            <a:r>
              <a:rPr lang="en-US" baseline="0" dirty="0" smtClean="0"/>
              <a:t>-Silver, Federica </a:t>
            </a:r>
            <a:r>
              <a:rPr lang="en-US" baseline="0" dirty="0" err="1" smtClean="0"/>
              <a:t>Raia</a:t>
            </a:r>
            <a:r>
              <a:rPr lang="en-US" baseline="0" dirty="0" smtClean="0"/>
              <a:t>, Jim </a:t>
            </a:r>
            <a:r>
              <a:rPr lang="en-US" baseline="0" dirty="0" err="1" smtClean="0"/>
              <a:t>Slotta</a:t>
            </a:r>
            <a:r>
              <a:rPr lang="en-US" baseline="0" dirty="0" smtClean="0"/>
              <a:t>, and Bruce Herbert come to mind. And I’ve probably forgotten someone.</a:t>
            </a:r>
          </a:p>
          <a:p>
            <a:r>
              <a:rPr lang="en-US" baseline="0" dirty="0" smtClean="0"/>
              <a:t>•  I have a feeling that starting about Wednesday I will be re-writing that draft to incorporate the work of others in this room.</a:t>
            </a:r>
          </a:p>
          <a:p>
            <a:r>
              <a:rPr lang="en-US" baseline="0" dirty="0" smtClean="0"/>
              <a:t>•  So, It’s humbling to be here. All of you have thought deeply about the topic of the workshop. What I can try to do here is raise a few of the issues that might frame our discussion over the next two days.</a:t>
            </a:r>
          </a:p>
          <a:p>
            <a:r>
              <a:rPr lang="en-US" baseline="0" dirty="0" smtClean="0"/>
              <a:t>•  I want to say that I am painting with a very broad brush here. “Complexity” and “complex system” have technical mathematical meanings, but I’m not going to stick to those, because at this point it is important to sort out how complexity in the mathematical sense is related to the complexities of the geosciences in a broader more vernacular sense.</a:t>
            </a:r>
          </a:p>
          <a:p>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Sometimes cognitive &amp; learning </a:t>
            </a:r>
            <a:r>
              <a:rPr lang="en-US" dirty="0" smtClean="0"/>
              <a:t>scientists </a:t>
            </a:r>
            <a:r>
              <a:rPr lang="en-US" dirty="0" smtClean="0"/>
              <a:t>make it sound like science is impossible to learn. </a:t>
            </a:r>
          </a:p>
          <a:p>
            <a:r>
              <a:rPr lang="en-US" dirty="0" smtClean="0"/>
              <a:t>• </a:t>
            </a:r>
            <a:r>
              <a:rPr lang="en-US" dirty="0" smtClean="0"/>
              <a:t> In fact, cognitive </a:t>
            </a:r>
            <a:r>
              <a:rPr lang="en-US" dirty="0" smtClean="0"/>
              <a:t>psychologists often</a:t>
            </a:r>
            <a:r>
              <a:rPr lang="en-US" baseline="0" dirty="0" smtClean="0"/>
              <a:t> seem to be saying “Babies are smart; Grown-ups are </a:t>
            </a:r>
            <a:r>
              <a:rPr lang="en-US" baseline="0" dirty="0" smtClean="0"/>
              <a:t>stupid.” </a:t>
            </a:r>
          </a:p>
          <a:p>
            <a:r>
              <a:rPr lang="en-US" baseline="0" dirty="0" smtClean="0"/>
              <a:t>•  </a:t>
            </a:r>
            <a:r>
              <a:rPr lang="en-US" dirty="0" smtClean="0"/>
              <a:t>So we need to by </a:t>
            </a:r>
            <a:r>
              <a:rPr lang="en-US" dirty="0" smtClean="0"/>
              <a:t>start by </a:t>
            </a:r>
            <a:r>
              <a:rPr lang="en-US" dirty="0" smtClean="0"/>
              <a:t>saying that people </a:t>
            </a:r>
            <a:r>
              <a:rPr lang="en-US" i="1" dirty="0" smtClean="0"/>
              <a:t>can </a:t>
            </a:r>
            <a:r>
              <a:rPr lang="en-US" i="0" dirty="0" smtClean="0"/>
              <a:t>learn.</a:t>
            </a:r>
          </a:p>
          <a:p>
            <a:r>
              <a:rPr lang="en-US" i="0" dirty="0" smtClean="0"/>
              <a:t>•  </a:t>
            </a:r>
            <a:r>
              <a:rPr lang="en-US" i="0" u="sng" dirty="0" smtClean="0"/>
              <a:t>Scientists</a:t>
            </a:r>
            <a:r>
              <a:rPr lang="en-US" i="0" u="none" dirty="0" smtClean="0"/>
              <a:t>: As</a:t>
            </a:r>
            <a:r>
              <a:rPr lang="en-US" i="0" u="none" baseline="0" dirty="0" smtClean="0"/>
              <a:t> a limiting case, or proof of concept, there </a:t>
            </a:r>
            <a:r>
              <a:rPr lang="en-US" i="1" u="none" baseline="0" dirty="0" smtClean="0"/>
              <a:t>are </a:t>
            </a:r>
            <a:r>
              <a:rPr lang="en-US" i="0" u="none" baseline="0" dirty="0" smtClean="0"/>
              <a:t>scientists.</a:t>
            </a:r>
            <a:endParaRPr lang="en-US" i="0" u="none" dirty="0" smtClean="0"/>
          </a:p>
          <a:p>
            <a:r>
              <a:rPr lang="en-US" i="0" u="none" dirty="0" smtClean="0"/>
              <a:t>•  </a:t>
            </a:r>
            <a:r>
              <a:rPr lang="en-US" i="0" u="sng" dirty="0" smtClean="0"/>
              <a:t>Capacities</a:t>
            </a:r>
            <a:r>
              <a:rPr lang="en-US" i="0" u="none" dirty="0" smtClean="0"/>
              <a:t>: We</a:t>
            </a:r>
            <a:r>
              <a:rPr lang="en-US" i="0" u="none" baseline="0" dirty="0" smtClean="0"/>
              <a:t> have basic cognitive capacities that have supported the development of science as a cultural </a:t>
            </a:r>
            <a:r>
              <a:rPr lang="en-US" i="0" u="none" baseline="0" dirty="0" smtClean="0"/>
              <a:t>achievement. Humans are capable of learning/developing rich, novel concepts; we have a natural capacity for causal reasoning; We have a natural capacity for dealing with magnitudes and </a:t>
            </a:r>
            <a:r>
              <a:rPr lang="en-US" i="0" u="none" baseline="0" smtClean="0"/>
              <a:t>cardinal numbers; </a:t>
            </a:r>
            <a:endParaRPr lang="en-US" i="0" smtClean="0"/>
          </a:p>
          <a:p>
            <a:r>
              <a:rPr lang="en-US" i="0" dirty="0" smtClean="0"/>
              <a:t>•</a:t>
            </a:r>
            <a:r>
              <a:rPr lang="en-US" i="0" baseline="0" dirty="0" smtClean="0"/>
              <a:t>  </a:t>
            </a:r>
            <a:r>
              <a:rPr lang="en-US" i="0" u="sng" baseline="0" dirty="0" smtClean="0"/>
              <a:t>Challenge: </a:t>
            </a:r>
            <a:r>
              <a:rPr lang="en-US" i="0" baseline="0" dirty="0" smtClean="0"/>
              <a:t>We know from cross-cultural research on science learning that many more people can make the transition than do in the US</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That said,</a:t>
            </a:r>
            <a:r>
              <a:rPr lang="en-US" baseline="0" dirty="0" smtClean="0"/>
              <a:t> at first sight </a:t>
            </a:r>
            <a:r>
              <a:rPr lang="en-US" baseline="0" dirty="0" err="1" smtClean="0"/>
              <a:t>geoscience</a:t>
            </a:r>
            <a:r>
              <a:rPr lang="en-US" baseline="0" dirty="0" smtClean="0"/>
              <a:t> learning looks like a perfect storm of difficulty</a:t>
            </a:r>
            <a:endParaRPr lang="en-US" dirty="0" smtClean="0"/>
          </a:p>
          <a:p>
            <a:r>
              <a:rPr lang="en-US" dirty="0" smtClean="0"/>
              <a:t>•  </a:t>
            </a:r>
            <a:r>
              <a:rPr lang="en-US" u="sng" dirty="0" smtClean="0"/>
              <a:t>Complex</a:t>
            </a:r>
            <a:r>
              <a:rPr lang="en-US" u="none" dirty="0" smtClean="0"/>
              <a:t>: The phenomena themselves and even</a:t>
            </a:r>
            <a:r>
              <a:rPr lang="en-US" u="none" baseline="0" dirty="0" smtClean="0"/>
              <a:t> basic models of them are complex, challenging instruction and learning</a:t>
            </a:r>
          </a:p>
          <a:p>
            <a:r>
              <a:rPr lang="en-US" u="none" baseline="0" dirty="0" smtClean="0"/>
              <a:t>•  </a:t>
            </a:r>
            <a:r>
              <a:rPr lang="en-US" u="sng" baseline="0" dirty="0" smtClean="0"/>
              <a:t>Observational/historical</a:t>
            </a:r>
            <a:r>
              <a:rPr lang="en-US" u="none" baseline="0" dirty="0" smtClean="0"/>
              <a:t>: Students have to learn that not all science is about replicable, controlled experiments</a:t>
            </a:r>
          </a:p>
          <a:p>
            <a:r>
              <a:rPr lang="en-US" u="none" baseline="0" dirty="0" smtClean="0"/>
              <a:t>•  </a:t>
            </a:r>
            <a:r>
              <a:rPr lang="en-US" u="sng" baseline="0" dirty="0" smtClean="0"/>
              <a:t>Multi-disciplinary</a:t>
            </a:r>
            <a:r>
              <a:rPr lang="en-US" u="none" baseline="0" dirty="0" smtClean="0"/>
              <a:t>: </a:t>
            </a:r>
            <a:r>
              <a:rPr lang="en-US" u="none" baseline="0" dirty="0" err="1" smtClean="0"/>
              <a:t>Geoscience</a:t>
            </a:r>
            <a:r>
              <a:rPr lang="en-US" u="none" baseline="0" dirty="0" smtClean="0"/>
              <a:t> draws on other science disciplines—physics, chemistry, biology</a:t>
            </a:r>
          </a:p>
          <a:p>
            <a:r>
              <a:rPr lang="en-US" u="none" baseline="0" dirty="0" smtClean="0"/>
              <a:t>•  </a:t>
            </a:r>
            <a:r>
              <a:rPr lang="en-US" u="sng" baseline="0" dirty="0" smtClean="0"/>
              <a:t>Politicization</a:t>
            </a:r>
            <a:r>
              <a:rPr lang="en-US" u="none" baseline="0" dirty="0" smtClean="0"/>
              <a:t>: Climate change denial now seems strongly coupled with general political orientation and attitude, and associated with young-earth creationism &amp; objections to evolution.</a:t>
            </a:r>
          </a:p>
          <a:p>
            <a:r>
              <a:rPr lang="en-US" u="none" baseline="0" dirty="0" smtClean="0"/>
              <a:t>	-  This </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 the other hand, we could look at the upside.</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 how do we confront and take advantage</a:t>
            </a:r>
            <a:r>
              <a:rPr lang="en-US" baseline="0" dirty="0" smtClean="0"/>
              <a:t> of this opportunity?</a:t>
            </a:r>
          </a:p>
          <a:p>
            <a:r>
              <a:rPr lang="en-US" baseline="0" dirty="0" smtClean="0"/>
              <a:t>•  Need a framework.</a:t>
            </a:r>
          </a:p>
          <a:p>
            <a:r>
              <a:rPr lang="en-US" baseline="0" dirty="0" smtClean="0"/>
              <a:t>•   </a:t>
            </a:r>
            <a:r>
              <a:rPr lang="en-US" u="sng" baseline="0" dirty="0" smtClean="0"/>
              <a:t>Meaning</a:t>
            </a:r>
            <a:r>
              <a:rPr lang="en-US" u="none" baseline="0" dirty="0" smtClean="0"/>
              <a:t>: Organize instruction so that students don’t memorize isolated fragments of material; integrate course material into meaningful wholes.</a:t>
            </a:r>
          </a:p>
          <a:p>
            <a:r>
              <a:rPr lang="en-US" u="none" baseline="0" dirty="0" smtClean="0"/>
              <a:t>•  </a:t>
            </a:r>
            <a:r>
              <a:rPr lang="en-US" u="sng" baseline="0" dirty="0" smtClean="0"/>
              <a:t>Conceptual change</a:t>
            </a:r>
            <a:r>
              <a:rPr lang="en-US" u="none" baseline="0" dirty="0" smtClean="0"/>
              <a:t>: Students enter learning environments with conceptions of the material. These have to be integrated with the new material. This often requires change in the initial conception. Sometimes radical change. You have to be alert to common conflicting or partial conceptions.</a:t>
            </a:r>
          </a:p>
          <a:p>
            <a:r>
              <a:rPr lang="en-US" u="none" baseline="0" dirty="0" smtClean="0"/>
              <a:t>•  </a:t>
            </a:r>
            <a:r>
              <a:rPr lang="en-US" u="sng" baseline="0" dirty="0" err="1" smtClean="0"/>
              <a:t>Metacognition</a:t>
            </a:r>
            <a:r>
              <a:rPr lang="en-US" u="none" baseline="0" dirty="0" smtClean="0"/>
              <a:t>: Student learning is often hampered by their conception of the nature of scientific knowledge and inquiry. They can think that scientists just observe facts about nature. That they prove things. That, actually, they don’t know anything. </a:t>
            </a:r>
          </a:p>
          <a:p>
            <a:r>
              <a:rPr lang="en-US" u="none" baseline="0" dirty="0" smtClean="0"/>
              <a:t>•  </a:t>
            </a:r>
            <a:r>
              <a:rPr lang="en-US" u="sng" baseline="0" dirty="0" smtClean="0"/>
              <a:t>Models</a:t>
            </a:r>
            <a:r>
              <a:rPr lang="en-US" u="none" baseline="0" dirty="0" smtClean="0"/>
              <a:t>: Focus on key theories/hypotheses/models as central to understanding both the science and the nature of science.</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Put the emphasis on reasoning with scientific models. It’s hugely important in science education generally, and particularly so in the geosciences.</a:t>
            </a:r>
            <a:endParaRPr lang="en-US" dirty="0"/>
          </a:p>
        </p:txBody>
      </p:sp>
      <p:sp>
        <p:nvSpPr>
          <p:cNvPr id="4" name="Slide Number Placeholder 3"/>
          <p:cNvSpPr>
            <a:spLocks noGrp="1"/>
          </p:cNvSpPr>
          <p:nvPr>
            <p:ph type="sldNum" sz="quarter" idx="10"/>
          </p:nvPr>
        </p:nvSpPr>
        <p:spPr/>
        <p:txBody>
          <a:bodyPr/>
          <a:lstStyle/>
          <a:p>
            <a:fld id="{B2C8CCDB-2C27-7B49-8F64-E99F5FAD6B4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4/18/10</a:t>
            </a:r>
            <a:endParaRPr lang="en-US"/>
          </a:p>
        </p:txBody>
      </p:sp>
      <p:sp>
        <p:nvSpPr>
          <p:cNvPr id="6" name="Footer Placeholder 5"/>
          <p:cNvSpPr>
            <a:spLocks noGrp="1"/>
          </p:cNvSpPr>
          <p:nvPr>
            <p:ph type="ftr" sz="quarter" idx="11"/>
          </p:nvPr>
        </p:nvSpPr>
        <p:spPr/>
        <p:txBody>
          <a:bodyPr/>
          <a:lstStyle/>
          <a:p>
            <a:r>
              <a:rPr lang="en-US" smtClean="0"/>
              <a:t>SERC Complexity: Stillings</a:t>
            </a:r>
            <a:endParaRPr lang="en-US"/>
          </a:p>
        </p:txBody>
      </p:sp>
      <p:sp>
        <p:nvSpPr>
          <p:cNvPr id="7" name="Slide Number Placeholder 6"/>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4/18/10</a:t>
            </a:r>
            <a:endParaRPr lang="en-US"/>
          </a:p>
        </p:txBody>
      </p:sp>
      <p:sp>
        <p:nvSpPr>
          <p:cNvPr id="8" name="Footer Placeholder 7"/>
          <p:cNvSpPr>
            <a:spLocks noGrp="1"/>
          </p:cNvSpPr>
          <p:nvPr>
            <p:ph type="ftr" sz="quarter" idx="11"/>
          </p:nvPr>
        </p:nvSpPr>
        <p:spPr/>
        <p:txBody>
          <a:bodyPr/>
          <a:lstStyle/>
          <a:p>
            <a:r>
              <a:rPr lang="en-US" smtClean="0"/>
              <a:t>SERC Complexity: Stillings</a:t>
            </a:r>
            <a:endParaRPr lang="en-US"/>
          </a:p>
        </p:txBody>
      </p:sp>
      <p:sp>
        <p:nvSpPr>
          <p:cNvPr id="9" name="Slide Number Placeholder 8"/>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4/18/10</a:t>
            </a:r>
            <a:endParaRPr lang="en-US"/>
          </a:p>
        </p:txBody>
      </p:sp>
      <p:sp>
        <p:nvSpPr>
          <p:cNvPr id="4" name="Footer Placeholder 3"/>
          <p:cNvSpPr>
            <a:spLocks noGrp="1"/>
          </p:cNvSpPr>
          <p:nvPr>
            <p:ph type="ftr" sz="quarter" idx="11"/>
          </p:nvPr>
        </p:nvSpPr>
        <p:spPr/>
        <p:txBody>
          <a:bodyPr/>
          <a:lstStyle/>
          <a:p>
            <a:r>
              <a:rPr lang="en-US" smtClean="0"/>
              <a:t>SERC Complexity: Stillings</a:t>
            </a:r>
            <a:endParaRPr lang="en-US"/>
          </a:p>
        </p:txBody>
      </p:sp>
      <p:sp>
        <p:nvSpPr>
          <p:cNvPr id="5" name="Slide Number Placeholder 4"/>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4/18/10</a:t>
            </a:r>
            <a:endParaRPr lang="en-US"/>
          </a:p>
        </p:txBody>
      </p:sp>
      <p:sp>
        <p:nvSpPr>
          <p:cNvPr id="6" name="Footer Placeholder 5"/>
          <p:cNvSpPr>
            <a:spLocks noGrp="1"/>
          </p:cNvSpPr>
          <p:nvPr>
            <p:ph type="ftr" sz="quarter" idx="11"/>
          </p:nvPr>
        </p:nvSpPr>
        <p:spPr/>
        <p:txBody>
          <a:bodyPr/>
          <a:lstStyle/>
          <a:p>
            <a:r>
              <a:rPr lang="en-US" smtClean="0"/>
              <a:t>SERC Complexity: Stillings</a:t>
            </a:r>
            <a:endParaRPr lang="en-US"/>
          </a:p>
        </p:txBody>
      </p:sp>
      <p:sp>
        <p:nvSpPr>
          <p:cNvPr id="7" name="Slide Number Placeholder 6"/>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4/18/10</a:t>
            </a:r>
            <a:endParaRPr lang="en-US"/>
          </a:p>
        </p:txBody>
      </p:sp>
      <p:sp>
        <p:nvSpPr>
          <p:cNvPr id="6" name="Footer Placeholder 5"/>
          <p:cNvSpPr>
            <a:spLocks noGrp="1"/>
          </p:cNvSpPr>
          <p:nvPr>
            <p:ph type="ftr" sz="quarter" idx="11"/>
          </p:nvPr>
        </p:nvSpPr>
        <p:spPr/>
        <p:txBody>
          <a:bodyPr/>
          <a:lstStyle/>
          <a:p>
            <a:r>
              <a:rPr lang="en-US" smtClean="0"/>
              <a:t>SERC Complexity: Stillings</a:t>
            </a:r>
            <a:endParaRPr lang="en-US"/>
          </a:p>
        </p:txBody>
      </p:sp>
      <p:sp>
        <p:nvSpPr>
          <p:cNvPr id="7" name="Slide Number Placeholder 6"/>
          <p:cNvSpPr>
            <a:spLocks noGrp="1"/>
          </p:cNvSpPr>
          <p:nvPr>
            <p:ph type="sldNum" sz="quarter" idx="12"/>
          </p:nvPr>
        </p:nvSpPr>
        <p:spPr/>
        <p:txBody>
          <a:bodyPr/>
          <a:lstStyle/>
          <a:p>
            <a:fld id="{D3C7EBC9-5848-1B41-8019-2CA6EFE784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i="1">
                <a:solidFill>
                  <a:srgbClr val="37583C"/>
                </a:solidFill>
                <a:latin typeface="Lithos Pro Regular"/>
                <a:cs typeface="Lithos Pro Regular"/>
              </a:defRPr>
            </a:lvl1pPr>
          </a:lstStyle>
          <a:p>
            <a:r>
              <a:rPr lang="en-US" dirty="0" smtClean="0"/>
              <a:t>4/18/10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i="1">
                <a:solidFill>
                  <a:srgbClr val="37583C"/>
                </a:solidFill>
                <a:latin typeface="Lithos Pro Regular"/>
                <a:cs typeface="Lithos Pro Regular"/>
              </a:defRPr>
            </a:lvl1pPr>
          </a:lstStyle>
          <a:p>
            <a:r>
              <a:rPr lang="en-US" dirty="0" smtClean="0"/>
              <a:t>SERC Complexity: Stillings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rgbClr val="37583C"/>
                </a:solidFill>
                <a:latin typeface="Lithos Pro Regular"/>
                <a:cs typeface="Lithos Pro Regular"/>
              </a:defRPr>
            </a:lvl1pPr>
          </a:lstStyle>
          <a:p>
            <a:fld id="{D3C7EBC9-5848-1B41-8019-2CA6EFE78484}" type="slidenum">
              <a:rPr lang="en-US" smtClean="0"/>
              <a:pPr/>
              <a:t>‹#›</a:t>
            </a:fld>
            <a:endParaRPr lang="en-US" dirty="0"/>
          </a:p>
        </p:txBody>
      </p:sp>
      <p:sp>
        <p:nvSpPr>
          <p:cNvPr id="8" name="TextBox 7"/>
          <p:cNvSpPr txBox="1"/>
          <p:nvPr userDrawn="1"/>
        </p:nvSpPr>
        <p:spPr>
          <a:xfrm>
            <a:off x="80083" y="57209"/>
            <a:ext cx="1545272" cy="246221"/>
          </a:xfrm>
          <a:prstGeom prst="rect">
            <a:avLst/>
          </a:prstGeom>
          <a:noFill/>
        </p:spPr>
        <p:txBody>
          <a:bodyPr wrap="none" rtlCol="0">
            <a:spAutoFit/>
          </a:bodyPr>
          <a:lstStyle/>
          <a:p>
            <a:r>
              <a:rPr lang="en-US" sz="1000" b="1" i="1" dirty="0" err="1" smtClean="0">
                <a:solidFill>
                  <a:srgbClr val="629C59"/>
                </a:solidFill>
                <a:latin typeface="Lithos Pro Regular"/>
                <a:cs typeface="Lithos Pro Regular"/>
              </a:rPr>
              <a:t>CogSci</a:t>
            </a:r>
            <a:r>
              <a:rPr lang="en-US" sz="1000" b="1" i="1" dirty="0" smtClean="0">
                <a:solidFill>
                  <a:srgbClr val="629C59"/>
                </a:solidFill>
                <a:latin typeface="Lithos Pro Regular"/>
                <a:cs typeface="Lithos Pro Regular"/>
              </a:rPr>
              <a:t> Hampshire</a:t>
            </a:r>
            <a:endParaRPr lang="en-US" sz="1000" b="1" i="1" dirty="0">
              <a:solidFill>
                <a:srgbClr val="629C59"/>
              </a:solidFill>
              <a:latin typeface="Lithos Pro Regular"/>
              <a:cs typeface="Lithos Pro Regul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jpeg"/><Relationship Id="rId5"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image" Target="../media/image14.pdf"/><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jpe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3.jpe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3"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cloud1.jpg"/>
          <p:cNvPicPr>
            <a:picLocks noChangeAspect="1"/>
          </p:cNvPicPr>
          <p:nvPr/>
        </p:nvPicPr>
        <p:blipFill>
          <a:blip r:embed="rId3">
            <a:alphaModFix amt="63000"/>
          </a:blip>
          <a:stretch>
            <a:fillRect/>
          </a:stretch>
        </p:blipFill>
        <p:spPr>
          <a:xfrm>
            <a:off x="1256" y="0"/>
            <a:ext cx="9141488" cy="6858000"/>
          </a:xfrm>
          <a:prstGeom prst="rect">
            <a:avLst/>
          </a:prstGeom>
        </p:spPr>
      </p:pic>
      <p:sp>
        <p:nvSpPr>
          <p:cNvPr id="7" name="Title 6"/>
          <p:cNvSpPr>
            <a:spLocks noGrp="1"/>
          </p:cNvSpPr>
          <p:nvPr>
            <p:ph type="ctrTitle"/>
          </p:nvPr>
        </p:nvSpPr>
        <p:spPr/>
        <p:txBody>
          <a:bodyPr/>
          <a:lstStyle/>
          <a:p>
            <a:r>
              <a:rPr lang="en-US" dirty="0" smtClean="0"/>
              <a:t>Complex Systems in</a:t>
            </a:r>
            <a:br>
              <a:rPr lang="en-US" dirty="0" smtClean="0"/>
            </a:br>
            <a:r>
              <a:rPr lang="en-US" dirty="0" err="1" smtClean="0"/>
              <a:t>Geoscience</a:t>
            </a:r>
            <a:r>
              <a:rPr lang="en-US" dirty="0" smtClean="0"/>
              <a:t> Learning</a:t>
            </a:r>
            <a:endParaRPr lang="en-US" dirty="0"/>
          </a:p>
        </p:txBody>
      </p:sp>
      <p:sp>
        <p:nvSpPr>
          <p:cNvPr id="8" name="Subtitle 7"/>
          <p:cNvSpPr>
            <a:spLocks noGrp="1"/>
          </p:cNvSpPr>
          <p:nvPr>
            <p:ph type="subTitle" idx="1"/>
          </p:nvPr>
        </p:nvSpPr>
        <p:spPr/>
        <p:txBody>
          <a:bodyPr>
            <a:normAutofit/>
          </a:bodyPr>
          <a:lstStyle/>
          <a:p>
            <a:r>
              <a:rPr lang="en-US" sz="3600" dirty="0" smtClean="0">
                <a:solidFill>
                  <a:srgbClr val="5A6FB8"/>
                </a:solidFill>
              </a:rPr>
              <a:t>Neil Stillings</a:t>
            </a:r>
          </a:p>
          <a:p>
            <a:r>
              <a:rPr lang="en-US" sz="2800" dirty="0" smtClean="0">
                <a:solidFill>
                  <a:srgbClr val="5A6FB8"/>
                </a:solidFill>
              </a:rPr>
              <a:t>Cognitive Science</a:t>
            </a:r>
          </a:p>
          <a:p>
            <a:r>
              <a:rPr lang="en-US" sz="2800" dirty="0" smtClean="0">
                <a:solidFill>
                  <a:srgbClr val="5A6FB8"/>
                </a:solidFill>
              </a:rPr>
              <a:t>Hampshire College</a:t>
            </a:r>
            <a:endParaRPr lang="en-US" sz="2800" dirty="0">
              <a:solidFill>
                <a:srgbClr val="5A6FB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4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Learners’ initial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Failure to think causally</a:t>
            </a:r>
          </a:p>
          <a:p>
            <a:r>
              <a:rPr lang="en-US" dirty="0" smtClean="0"/>
              <a:t>General default conceptions of causality</a:t>
            </a:r>
          </a:p>
          <a:p>
            <a:pPr lvl="1"/>
            <a:r>
              <a:rPr lang="en-US" dirty="0" smtClean="0"/>
              <a:t>Unitary or domino-chain causes</a:t>
            </a:r>
          </a:p>
          <a:p>
            <a:pPr lvl="1"/>
            <a:r>
              <a:rPr lang="en-US" dirty="0" smtClean="0"/>
              <a:t>Spatiotemporal proximity</a:t>
            </a:r>
          </a:p>
          <a:p>
            <a:pPr lvl="1"/>
            <a:r>
              <a:rPr lang="en-US" dirty="0" smtClean="0"/>
              <a:t>Deterministic</a:t>
            </a:r>
          </a:p>
          <a:p>
            <a:pPr lvl="1"/>
            <a:r>
              <a:rPr lang="en-US" dirty="0" smtClean="0"/>
              <a:t>Macroscopic, tangible, visible</a:t>
            </a:r>
          </a:p>
          <a:p>
            <a:r>
              <a:rPr lang="en-US" dirty="0" smtClean="0"/>
              <a:t>Common naïve models</a:t>
            </a:r>
          </a:p>
          <a:p>
            <a:pPr lvl="1"/>
            <a:r>
              <a:rPr lang="en-US" dirty="0" smtClean="0"/>
              <a:t>E.g. Impetus theory of motion; blankets are warm; sucking; soil is the source of the mass of a tree</a:t>
            </a:r>
          </a:p>
          <a:p>
            <a:endParaRPr lang="en-US" dirty="0"/>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4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with target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Scientific conceptions of causality</a:t>
            </a:r>
          </a:p>
          <a:p>
            <a:pPr lvl="1"/>
            <a:r>
              <a:rPr lang="en-US" dirty="0" smtClean="0"/>
              <a:t>Multiple, interacting causes, nonlinearity, feedback</a:t>
            </a:r>
          </a:p>
          <a:p>
            <a:pPr lvl="1"/>
            <a:r>
              <a:rPr lang="en-US" dirty="0" smtClean="0"/>
              <a:t>Spatiotemporally distant causes</a:t>
            </a:r>
          </a:p>
          <a:p>
            <a:pPr lvl="1"/>
            <a:r>
              <a:rPr lang="en-US" dirty="0" smtClean="0"/>
              <a:t>Non-deterministic, probabilistic causation</a:t>
            </a:r>
          </a:p>
          <a:p>
            <a:pPr lvl="1"/>
            <a:r>
              <a:rPr lang="en-US" dirty="0" smtClean="0"/>
              <a:t>Microscopic, invisible causal agents &amp; processes</a:t>
            </a:r>
          </a:p>
          <a:p>
            <a:pPr lvl="1"/>
            <a:r>
              <a:rPr lang="en-US" dirty="0" smtClean="0"/>
              <a:t>Multiple levels of analysis, emergent phenomena</a:t>
            </a:r>
          </a:p>
          <a:p>
            <a:r>
              <a:rPr lang="en-US" dirty="0" smtClean="0"/>
              <a:t>Novice-expert mismatch has a fine grain</a:t>
            </a:r>
          </a:p>
          <a:p>
            <a:r>
              <a:rPr lang="en-US" dirty="0" err="1" smtClean="0"/>
              <a:t>Geoscience</a:t>
            </a:r>
            <a:r>
              <a:rPr lang="en-US" dirty="0" smtClean="0"/>
              <a:t> saturated with complexity</a:t>
            </a:r>
          </a:p>
          <a:p>
            <a:endParaRPr lang="en-US" dirty="0"/>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12</a:t>
            </a:fld>
            <a:endParaRPr lang="en-US"/>
          </a:p>
        </p:txBody>
      </p:sp>
      <p:pic>
        <p:nvPicPr>
          <p:cNvPr id="7" name="Picture 6"/>
          <p:cNvPicPr>
            <a:picLocks noChangeAspect="1"/>
          </p:cNvPicPr>
          <p:nvPr/>
        </p:nvPicPr>
        <p:blipFill>
          <a:blip r:embed="rId4"/>
          <a:srcRect l="1813" t="3037" r="1952" b="2802"/>
          <a:stretch>
            <a:fillRect/>
          </a:stretch>
        </p:blipFill>
        <p:spPr>
          <a:xfrm>
            <a:off x="622300" y="859330"/>
            <a:ext cx="8089900" cy="5511800"/>
          </a:xfrm>
          <a:prstGeom prst="rect">
            <a:avLst/>
          </a:prstGeom>
        </p:spPr>
      </p:pic>
      <p:sp>
        <p:nvSpPr>
          <p:cNvPr id="9" name="TextBox 8"/>
          <p:cNvSpPr txBox="1"/>
          <p:nvPr/>
        </p:nvSpPr>
        <p:spPr>
          <a:xfrm>
            <a:off x="453595" y="356373"/>
            <a:ext cx="8686800" cy="461665"/>
          </a:xfrm>
          <a:prstGeom prst="rect">
            <a:avLst/>
          </a:prstGeom>
          <a:noFill/>
        </p:spPr>
        <p:txBody>
          <a:bodyPr wrap="square" rtlCol="0">
            <a:spAutoFit/>
          </a:bodyPr>
          <a:lstStyle/>
          <a:p>
            <a:r>
              <a:rPr lang="en-US" sz="2400" b="1" dirty="0" smtClean="0"/>
              <a:t>“</a:t>
            </a:r>
            <a:r>
              <a:rPr lang="en-US" sz="2400" b="1" dirty="0"/>
              <a:t>S</a:t>
            </a:r>
            <a:r>
              <a:rPr lang="en-US" sz="2400" b="1" dirty="0" smtClean="0"/>
              <a:t>imple” model of the water cycle for Elementary/middle school</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50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Confronting initial conceptions</a:t>
            </a:r>
            <a:endParaRPr lang="en-US" dirty="0"/>
          </a:p>
        </p:txBody>
      </p:sp>
      <p:sp>
        <p:nvSpPr>
          <p:cNvPr id="6" name="Content Placeholder 5"/>
          <p:cNvSpPr>
            <a:spLocks noGrp="1"/>
          </p:cNvSpPr>
          <p:nvPr>
            <p:ph idx="1"/>
          </p:nvPr>
        </p:nvSpPr>
        <p:spPr/>
        <p:txBody>
          <a:bodyPr>
            <a:noAutofit/>
          </a:bodyPr>
          <a:lstStyle/>
          <a:p>
            <a:r>
              <a:rPr lang="en-US" sz="2800" dirty="0"/>
              <a:t>The amount of water in the ocean grows from day to </a:t>
            </a:r>
            <a:r>
              <a:rPr lang="en-US" sz="2800" dirty="0" smtClean="0"/>
              <a:t>day because </a:t>
            </a:r>
            <a:r>
              <a:rPr lang="en-US" sz="2800" dirty="0"/>
              <a:t>rivers are flowing into the ocean continually</a:t>
            </a:r>
            <a:r>
              <a:rPr lang="en-US" sz="2800" dirty="0" smtClean="0"/>
              <a:t>.</a:t>
            </a:r>
          </a:p>
          <a:p>
            <a:r>
              <a:rPr lang="en-US" sz="2800" dirty="0"/>
              <a:t>The increased evaporation as result of the Earth’s </a:t>
            </a:r>
            <a:r>
              <a:rPr lang="en-US" sz="2800" dirty="0" smtClean="0"/>
              <a:t>global warming </a:t>
            </a:r>
            <a:r>
              <a:rPr lang="en-US" sz="2800" dirty="0"/>
              <a:t>effect, may lead to a decrease in the amount </a:t>
            </a:r>
            <a:r>
              <a:rPr lang="en-US" sz="2800" dirty="0" smtClean="0"/>
              <a:t>of water </a:t>
            </a:r>
            <a:r>
              <a:rPr lang="en-US" sz="2800" dirty="0"/>
              <a:t>on Earth</a:t>
            </a:r>
            <a:r>
              <a:rPr lang="en-US" sz="2800" dirty="0" smtClean="0"/>
              <a:t>.</a:t>
            </a:r>
          </a:p>
          <a:p>
            <a:r>
              <a:rPr lang="en-US" sz="2800" dirty="0"/>
              <a:t>The amount of water that evaporates from the </a:t>
            </a:r>
            <a:r>
              <a:rPr lang="en-US" sz="2800" dirty="0" smtClean="0"/>
              <a:t>entire surface </a:t>
            </a:r>
            <a:r>
              <a:rPr lang="en-US" sz="2800" dirty="0"/>
              <a:t>of the Earth into the atmosphere is not equal to </a:t>
            </a:r>
            <a:r>
              <a:rPr lang="en-US" sz="2800" dirty="0" smtClean="0"/>
              <a:t>the amount </a:t>
            </a:r>
            <a:r>
              <a:rPr lang="en-US" sz="2800" dirty="0"/>
              <a:t>of rain that falls on the Earth’s surface.</a:t>
            </a:r>
          </a:p>
        </p:txBody>
      </p:sp>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14</a:t>
            </a:fld>
            <a:endParaRPr lang="en-US"/>
          </a:p>
        </p:txBody>
      </p:sp>
      <p:pic>
        <p:nvPicPr>
          <p:cNvPr id="5" name="Picture 4" descr="Snow STELLA water cycle.jpg"/>
          <p:cNvPicPr>
            <a:picLocks noChangeAspect="1"/>
          </p:cNvPicPr>
          <p:nvPr/>
        </p:nvPicPr>
        <p:blipFill>
          <a:blip r:embed="rId4">
            <a:alphaModFix amt="65000"/>
          </a:blip>
          <a:srcRect l="19016" t="6168" r="17652" b="32541"/>
          <a:stretch>
            <a:fillRect/>
          </a:stretch>
        </p:blipFill>
        <p:spPr>
          <a:xfrm>
            <a:off x="584546" y="423310"/>
            <a:ext cx="8175062" cy="59330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15</a:t>
            </a:fld>
            <a:endParaRPr lang="en-US"/>
          </a:p>
        </p:txBody>
      </p:sp>
      <p:pic>
        <p:nvPicPr>
          <p:cNvPr id="5" name="Picture 4"/>
          <p:cNvPicPr>
            <a:picLocks noChangeAspect="1"/>
          </p:cNvPicPr>
          <p:nvPr/>
        </p:nvPicPr>
        <p:blipFill>
          <a:blip r:embed="rId4">
            <a:alphaModFix amt="75000"/>
          </a:blip>
          <a:srcRect l="1813" t="3037" r="1952" b="2802"/>
          <a:stretch>
            <a:fillRect/>
          </a:stretch>
        </p:blipFill>
        <p:spPr>
          <a:xfrm>
            <a:off x="395500" y="541856"/>
            <a:ext cx="3359196" cy="2288683"/>
          </a:xfrm>
          <a:prstGeom prst="rect">
            <a:avLst/>
          </a:prstGeom>
          <a:effectLst>
            <a:softEdge rad="127000"/>
          </a:effectLst>
        </p:spPr>
      </p:pic>
      <p:pic>
        <p:nvPicPr>
          <p:cNvPr id="6" name="Picture 5" descr="Snow STELLA water cycle.jpg"/>
          <p:cNvPicPr>
            <a:picLocks noChangeAspect="1"/>
          </p:cNvPicPr>
          <p:nvPr/>
        </p:nvPicPr>
        <p:blipFill>
          <a:blip r:embed="rId5">
            <a:alphaModFix amt="56000"/>
          </a:blip>
          <a:srcRect l="19016" t="6168" r="17652" b="32541"/>
          <a:stretch>
            <a:fillRect/>
          </a:stretch>
        </p:blipFill>
        <p:spPr>
          <a:xfrm>
            <a:off x="4495372" y="3105934"/>
            <a:ext cx="4478708" cy="3250416"/>
          </a:xfrm>
          <a:prstGeom prst="rect">
            <a:avLst/>
          </a:prstGeom>
          <a:effectLst>
            <a:softEdge rad="139700"/>
          </a:effectLst>
        </p:spPr>
      </p:pic>
      <p:cxnSp>
        <p:nvCxnSpPr>
          <p:cNvPr id="8" name="Straight Arrow Connector 7"/>
          <p:cNvCxnSpPr/>
          <p:nvPr/>
        </p:nvCxnSpPr>
        <p:spPr>
          <a:xfrm>
            <a:off x="3875656" y="2936365"/>
            <a:ext cx="1083799" cy="616414"/>
          </a:xfrm>
          <a:prstGeom prst="straightConnector1">
            <a:avLst/>
          </a:prstGeom>
          <a:ln w="57150" cap="flat" cmpd="sng" algn="ctr">
            <a:solidFill>
              <a:srgbClr val="5A6FB8"/>
            </a:solidFill>
            <a:prstDash val="solid"/>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24456" y="3084126"/>
            <a:ext cx="654671" cy="1015663"/>
          </a:xfrm>
          <a:prstGeom prst="rect">
            <a:avLst/>
          </a:prstGeom>
          <a:noFill/>
        </p:spPr>
        <p:txBody>
          <a:bodyPr wrap="none" rtlCol="0">
            <a:spAutoFit/>
          </a:bodyPr>
          <a:lstStyle/>
          <a:p>
            <a:r>
              <a:rPr lang="en-US" sz="6000" dirty="0" smtClean="0">
                <a:solidFill>
                  <a:srgbClr val="5A6FB8"/>
                </a:solidFill>
                <a:latin typeface="Arial Black"/>
                <a:cs typeface="Arial Black"/>
              </a:rPr>
              <a:t>?</a:t>
            </a:r>
            <a:endParaRPr lang="en-US" sz="6000" dirty="0">
              <a:solidFill>
                <a:srgbClr val="5A6FB8"/>
              </a:solidFill>
              <a:latin typeface="Arial Black"/>
              <a:cs typeface="Arial Black"/>
            </a:endParaRPr>
          </a:p>
        </p:txBody>
      </p:sp>
      <p:sp>
        <p:nvSpPr>
          <p:cNvPr id="10" name="TextBox 9"/>
          <p:cNvSpPr txBox="1"/>
          <p:nvPr/>
        </p:nvSpPr>
        <p:spPr>
          <a:xfrm>
            <a:off x="5276981" y="982684"/>
            <a:ext cx="2921994" cy="1077218"/>
          </a:xfrm>
          <a:prstGeom prst="rect">
            <a:avLst/>
          </a:prstGeom>
          <a:noFill/>
        </p:spPr>
        <p:txBody>
          <a:bodyPr wrap="none" rtlCol="0">
            <a:spAutoFit/>
          </a:bodyPr>
          <a:lstStyle/>
          <a:p>
            <a:r>
              <a:rPr lang="en-US" sz="3200" dirty="0" smtClean="0">
                <a:solidFill>
                  <a:srgbClr val="5A6FB8"/>
                </a:solidFill>
                <a:latin typeface="Arial"/>
                <a:cs typeface="Arial"/>
              </a:rPr>
              <a:t>Developmental </a:t>
            </a:r>
          </a:p>
          <a:p>
            <a:r>
              <a:rPr lang="en-US" sz="3200" dirty="0" smtClean="0">
                <a:solidFill>
                  <a:srgbClr val="5A6FB8"/>
                </a:solidFill>
                <a:latin typeface="Arial"/>
                <a:cs typeface="Arial"/>
              </a:rPr>
              <a:t>Pathway?</a:t>
            </a:r>
            <a:endParaRPr lang="en-US" sz="3200" dirty="0">
              <a:solidFill>
                <a:srgbClr val="5A6FB8"/>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39000"/>
          </a:blip>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16</a:t>
            </a:fld>
            <a:endParaRPr lang="en-US"/>
          </a:p>
        </p:txBody>
      </p:sp>
      <p:grpSp>
        <p:nvGrpSpPr>
          <p:cNvPr id="5" name="Group 8"/>
          <p:cNvGrpSpPr/>
          <p:nvPr/>
        </p:nvGrpSpPr>
        <p:grpSpPr>
          <a:xfrm>
            <a:off x="3631973" y="2413000"/>
            <a:ext cx="5893699" cy="1832988"/>
            <a:chOff x="1370701" y="1460500"/>
            <a:chExt cx="5893699" cy="1832988"/>
          </a:xfrm>
        </p:grpSpPr>
        <p:sp>
          <p:nvSpPr>
            <p:cNvPr id="6" name="Rectangle 3"/>
            <p:cNvSpPr>
              <a:spLocks noChangeArrowheads="1"/>
            </p:cNvSpPr>
            <p:nvPr/>
          </p:nvSpPr>
          <p:spPr bwMode="auto">
            <a:xfrm>
              <a:off x="1370701" y="2191369"/>
              <a:ext cx="1568290" cy="1085229"/>
            </a:xfrm>
            <a:prstGeom prst="rect">
              <a:avLst/>
            </a:prstGeom>
            <a:noFill/>
            <a:ln w="28575" cap="flat" cmpd="sng" algn="ctr">
              <a:solidFill>
                <a:srgbClr val="0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7" name="Rectangle 4"/>
            <p:cNvSpPr>
              <a:spLocks noChangeArrowheads="1"/>
            </p:cNvSpPr>
            <p:nvPr/>
          </p:nvSpPr>
          <p:spPr bwMode="auto">
            <a:xfrm>
              <a:off x="4908100" y="2191368"/>
              <a:ext cx="1861000" cy="1085230"/>
            </a:xfrm>
            <a:prstGeom prst="rect">
              <a:avLst/>
            </a:prstGeom>
            <a:noFill/>
            <a:ln w="28575" cap="flat" cmpd="sng" algn="ctr">
              <a:solidFill>
                <a:srgbClr val="0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a:p>
          </p:txBody>
        </p:sp>
        <p:sp>
          <p:nvSpPr>
            <p:cNvPr id="8" name="Line 5"/>
            <p:cNvSpPr>
              <a:spLocks noChangeShapeType="1"/>
            </p:cNvSpPr>
            <p:nvPr/>
          </p:nvSpPr>
          <p:spPr bwMode="auto">
            <a:xfrm>
              <a:off x="2957444" y="2732544"/>
              <a:ext cx="1950656" cy="0"/>
            </a:xfrm>
            <a:prstGeom prst="line">
              <a:avLst/>
            </a:prstGeom>
            <a:noFill/>
            <a:ln w="28575" cap="flat" cmpd="sng" algn="ctr">
              <a:solidFill>
                <a:srgbClr val="000000"/>
              </a:solidFill>
              <a:prstDash val="solid"/>
              <a:round/>
              <a:headEnd type="non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1498601" y="1485900"/>
              <a:ext cx="1440390" cy="747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Lucida Grande" charset="0"/>
                </a:rPr>
                <a:t>Water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Lucida Grande" charset="0"/>
                </a:rPr>
                <a:t>in oceans</a:t>
              </a:r>
            </a:p>
          </p:txBody>
        </p:sp>
        <p:sp>
          <p:nvSpPr>
            <p:cNvPr id="10" name="Text Box 7"/>
            <p:cNvSpPr txBox="1">
              <a:spLocks noChangeArrowheads="1"/>
            </p:cNvSpPr>
            <p:nvPr/>
          </p:nvSpPr>
          <p:spPr bwMode="auto">
            <a:xfrm>
              <a:off x="5085900" y="1460500"/>
              <a:ext cx="2178500" cy="747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Lucida Grande" charset="0"/>
                </a:rPr>
                <a:t>Water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Lucida Grande" charset="0"/>
                </a:rPr>
                <a:t>atmosphere</a:t>
              </a:r>
            </a:p>
          </p:txBody>
        </p:sp>
        <p:sp>
          <p:nvSpPr>
            <p:cNvPr id="11" name="Text Box 8"/>
            <p:cNvSpPr txBox="1">
              <a:spLocks noChangeArrowheads="1"/>
            </p:cNvSpPr>
            <p:nvPr/>
          </p:nvSpPr>
          <p:spPr bwMode="auto">
            <a:xfrm>
              <a:off x="3046873" y="2741893"/>
              <a:ext cx="1664827" cy="551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Lucida Grande" charset="0"/>
                </a:rPr>
                <a:t>Evaporation</a:t>
              </a:r>
            </a:p>
          </p:txBody>
        </p:sp>
      </p:grpSp>
      <p:sp>
        <p:nvSpPr>
          <p:cNvPr id="19" name="TextBox 18"/>
          <p:cNvSpPr txBox="1"/>
          <p:nvPr/>
        </p:nvSpPr>
        <p:spPr>
          <a:xfrm>
            <a:off x="241920" y="5723474"/>
            <a:ext cx="4866461" cy="523220"/>
          </a:xfrm>
          <a:prstGeom prst="rect">
            <a:avLst/>
          </a:prstGeom>
          <a:noFill/>
        </p:spPr>
        <p:txBody>
          <a:bodyPr wrap="none" rtlCol="0">
            <a:spAutoFit/>
          </a:bodyPr>
          <a:lstStyle/>
          <a:p>
            <a:r>
              <a:rPr lang="en-US" sz="2800" b="1" dirty="0" smtClean="0"/>
              <a:t>Fragmentary novice conception</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17</a:t>
            </a:fld>
            <a:endParaRPr lang="en-US"/>
          </a:p>
        </p:txBody>
      </p:sp>
      <p:grpSp>
        <p:nvGrpSpPr>
          <p:cNvPr id="5" name="Group 16"/>
          <p:cNvGrpSpPr>
            <a:grpSpLocks/>
          </p:cNvGrpSpPr>
          <p:nvPr/>
        </p:nvGrpSpPr>
        <p:grpSpPr bwMode="auto">
          <a:xfrm>
            <a:off x="76200" y="1117600"/>
            <a:ext cx="8582025" cy="2951162"/>
            <a:chOff x="76200" y="1677988"/>
            <a:chExt cx="8582025" cy="2951162"/>
          </a:xfrm>
        </p:grpSpPr>
        <p:grpSp>
          <p:nvGrpSpPr>
            <p:cNvPr id="6" name="Group 4"/>
            <p:cNvGrpSpPr>
              <a:grpSpLocks/>
            </p:cNvGrpSpPr>
            <p:nvPr/>
          </p:nvGrpSpPr>
          <p:grpSpPr bwMode="auto">
            <a:xfrm>
              <a:off x="76200" y="1677988"/>
              <a:ext cx="8582025" cy="2951162"/>
              <a:chOff x="48" y="1057"/>
              <a:chExt cx="5406" cy="1859"/>
            </a:xfrm>
          </p:grpSpPr>
          <p:grpSp>
            <p:nvGrpSpPr>
              <p:cNvPr id="10" name="Group 5"/>
              <p:cNvGrpSpPr>
                <a:grpSpLocks/>
              </p:cNvGrpSpPr>
              <p:nvPr/>
            </p:nvGrpSpPr>
            <p:grpSpPr bwMode="auto">
              <a:xfrm>
                <a:off x="48" y="1057"/>
                <a:ext cx="2658" cy="1727"/>
                <a:chOff x="2976" y="768"/>
                <a:chExt cx="2658" cy="1727"/>
              </a:xfrm>
            </p:grpSpPr>
            <p:pic>
              <p:nvPicPr>
                <p:cNvPr id="14" name="Picture 6"/>
                <p:cNvPicPr>
                  <a:picLocks noChangeAspect="1" noChangeArrowheads="1"/>
                </p:cNvPicPr>
                <p:nvPr/>
              </p:nvPicPr>
              <mc:AlternateContent>
                <mc:Choice xmlns:ma="http://schemas.microsoft.com/office/mac/drawingml/2008/main" Requires="ma">
                  <p:blipFill>
                    <a:blip r:embed="rId4"/>
                    <a:srcRect l="30769" t="71065"/>
                    <a:stretch>
                      <a:fillRect/>
                    </a:stretch>
                  </p:blipFill>
                </mc:Choice>
                <mc:Fallback>
                  <p:blipFill>
                    <a:blip r:embed="rId5"/>
                    <a:srcRect l="30769" t="71065"/>
                    <a:stretch>
                      <a:fillRect/>
                    </a:stretch>
                  </p:blipFill>
                </mc:Fallback>
              </mc:AlternateContent>
              <p:spPr bwMode="auto">
                <a:xfrm>
                  <a:off x="2976" y="768"/>
                  <a:ext cx="2658" cy="1727"/>
                </a:xfrm>
                <a:prstGeom prst="rect">
                  <a:avLst/>
                </a:prstGeom>
                <a:noFill/>
                <a:ln w="9525">
                  <a:noFill/>
                  <a:miter lim="800000"/>
                  <a:headEnd/>
                  <a:tailEnd/>
                </a:ln>
              </p:spPr>
            </p:pic>
            <p:sp>
              <p:nvSpPr>
                <p:cNvPr id="15" name="Text Box 7"/>
                <p:cNvSpPr txBox="1">
                  <a:spLocks noChangeArrowheads="1"/>
                </p:cNvSpPr>
                <p:nvPr/>
              </p:nvSpPr>
              <p:spPr bwMode="auto">
                <a:xfrm>
                  <a:off x="4307" y="1694"/>
                  <a:ext cx="258" cy="250"/>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Optima" charset="0"/>
                    </a:rPr>
                    <a:t>(-)</a:t>
                  </a:r>
                </a:p>
              </p:txBody>
            </p:sp>
          </p:grpSp>
          <p:grpSp>
            <p:nvGrpSpPr>
              <p:cNvPr id="11" name="Group 8"/>
              <p:cNvGrpSpPr>
                <a:grpSpLocks/>
              </p:cNvGrpSpPr>
              <p:nvPr/>
            </p:nvGrpSpPr>
            <p:grpSpPr bwMode="auto">
              <a:xfrm>
                <a:off x="2742" y="1116"/>
                <a:ext cx="2712" cy="1800"/>
                <a:chOff x="240" y="768"/>
                <a:chExt cx="2616" cy="1727"/>
              </a:xfrm>
            </p:grpSpPr>
            <p:pic>
              <p:nvPicPr>
                <p:cNvPr id="12" name="Picture 9"/>
                <p:cNvPicPr>
                  <a:picLocks noChangeAspect="1" noChangeArrowheads="1"/>
                </p:cNvPicPr>
                <p:nvPr/>
              </p:nvPicPr>
              <mc:AlternateContent>
                <mc:Choice xmlns:ma="http://schemas.microsoft.com/office/mac/drawingml/2008/main" Requires="ma">
                  <p:blipFill>
                    <a:blip r:embed="rId4"/>
                    <a:srcRect l="27972" t="26086" b="43329"/>
                    <a:stretch>
                      <a:fillRect/>
                    </a:stretch>
                  </p:blipFill>
                </mc:Choice>
                <mc:Fallback>
                  <p:blipFill>
                    <a:blip r:embed="rId5"/>
                    <a:srcRect l="27972" t="26086" b="43329"/>
                    <a:stretch>
                      <a:fillRect/>
                    </a:stretch>
                  </p:blipFill>
                </mc:Fallback>
              </mc:AlternateContent>
              <p:spPr bwMode="auto">
                <a:xfrm>
                  <a:off x="240" y="768"/>
                  <a:ext cx="2616" cy="1727"/>
                </a:xfrm>
                <a:prstGeom prst="rect">
                  <a:avLst/>
                </a:prstGeom>
                <a:noFill/>
                <a:ln w="9525">
                  <a:noFill/>
                  <a:miter lim="800000"/>
                  <a:headEnd/>
                  <a:tailEnd/>
                </a:ln>
              </p:spPr>
            </p:pic>
            <p:sp>
              <p:nvSpPr>
                <p:cNvPr id="13" name="Text Box 10"/>
                <p:cNvSpPr txBox="1">
                  <a:spLocks noChangeArrowheads="1"/>
                </p:cNvSpPr>
                <p:nvPr/>
              </p:nvSpPr>
              <p:spPr bwMode="auto">
                <a:xfrm>
                  <a:off x="1574" y="1598"/>
                  <a:ext cx="291" cy="240"/>
                </a:xfrm>
                <a:prstGeom prst="rect">
                  <a:avLst/>
                </a:prstGeom>
                <a:noFill/>
                <a:ln w="9525">
                  <a:noFill/>
                  <a:miter lim="800000"/>
                  <a:headEnd/>
                  <a:tailEnd/>
                </a:ln>
              </p:spPr>
              <p:txBody>
                <a:bodyPr wrap="none">
                  <a:prstTxWarp prst="textNoShape">
                    <a:avLst/>
                  </a:prstTxWarp>
                  <a:spAutoFit/>
                </a:bodyPr>
                <a:lstStyle/>
                <a:p>
                  <a:pPr eaLnBrk="1" hangingPunct="1"/>
                  <a:r>
                    <a:rPr lang="en-US" sz="2000">
                      <a:latin typeface="Optima" charset="0"/>
                    </a:rPr>
                    <a:t>(+)</a:t>
                  </a:r>
                </a:p>
              </p:txBody>
            </p:sp>
          </p:grpSp>
        </p:grpSp>
        <p:sp>
          <p:nvSpPr>
            <p:cNvPr id="7" name="Rectangle 11"/>
            <p:cNvSpPr>
              <a:spLocks noChangeArrowheads="1"/>
            </p:cNvSpPr>
            <p:nvPr/>
          </p:nvSpPr>
          <p:spPr bwMode="auto">
            <a:xfrm>
              <a:off x="1312986" y="1905000"/>
              <a:ext cx="152400" cy="228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8" name="Rectangle 13"/>
            <p:cNvSpPr>
              <a:spLocks noChangeArrowheads="1"/>
            </p:cNvSpPr>
            <p:nvPr/>
          </p:nvSpPr>
          <p:spPr bwMode="auto">
            <a:xfrm>
              <a:off x="4191000" y="1905000"/>
              <a:ext cx="152400" cy="228600"/>
            </a:xfrm>
            <a:prstGeom prst="rect">
              <a:avLst/>
            </a:prstGeom>
            <a:solidFill>
              <a:schemeClr val="bg1"/>
            </a:solidFill>
            <a:ln w="9525">
              <a:noFill/>
              <a:round/>
              <a:headEnd/>
              <a:tailEnd/>
            </a:ln>
          </p:spPr>
          <p:txBody>
            <a:bodyPr>
              <a:prstTxWarp prst="textNoShape">
                <a:avLst/>
              </a:prstTxWarp>
            </a:bodyPr>
            <a:lstStyle/>
            <a:p>
              <a:endParaRPr lang="en-US"/>
            </a:p>
          </p:txBody>
        </p:sp>
        <p:sp>
          <p:nvSpPr>
            <p:cNvPr id="9" name="Rectangle 15"/>
            <p:cNvSpPr>
              <a:spLocks noChangeArrowheads="1"/>
            </p:cNvSpPr>
            <p:nvPr/>
          </p:nvSpPr>
          <p:spPr bwMode="auto">
            <a:xfrm>
              <a:off x="2543907" y="2838938"/>
              <a:ext cx="152400" cy="228600"/>
            </a:xfrm>
            <a:prstGeom prst="rect">
              <a:avLst/>
            </a:prstGeom>
            <a:solidFill>
              <a:schemeClr val="bg1"/>
            </a:solidFill>
            <a:ln w="9525">
              <a:noFill/>
              <a:round/>
              <a:headEnd/>
              <a:tailEnd/>
            </a:ln>
          </p:spPr>
          <p:txBody>
            <a:bodyPr>
              <a:prstTxWarp prst="textNoShape">
                <a:avLst/>
              </a:prstTxWarp>
            </a:bodyPr>
            <a:lstStyle/>
            <a:p>
              <a:endParaRPr lang="en-US"/>
            </a:p>
          </p:txBody>
        </p:sp>
      </p:grpSp>
      <p:sp>
        <p:nvSpPr>
          <p:cNvPr id="16" name="TextBox 15"/>
          <p:cNvSpPr txBox="1"/>
          <p:nvPr/>
        </p:nvSpPr>
        <p:spPr>
          <a:xfrm>
            <a:off x="876300" y="5054600"/>
            <a:ext cx="3354404" cy="584776"/>
          </a:xfrm>
          <a:prstGeom prst="rect">
            <a:avLst/>
          </a:prstGeom>
          <a:noFill/>
        </p:spPr>
        <p:txBody>
          <a:bodyPr wrap="none" rtlCol="0">
            <a:spAutoFit/>
          </a:bodyPr>
          <a:lstStyle/>
          <a:p>
            <a:r>
              <a:rPr lang="en-US" sz="3200" dirty="0" smtClean="0"/>
              <a:t>Example feedbacks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18</a:t>
            </a:fld>
            <a:endParaRPr lang="en-US"/>
          </a:p>
        </p:txBody>
      </p:sp>
      <p:grpSp>
        <p:nvGrpSpPr>
          <p:cNvPr id="8" name="Group 7"/>
          <p:cNvGrpSpPr/>
          <p:nvPr/>
        </p:nvGrpSpPr>
        <p:grpSpPr>
          <a:xfrm>
            <a:off x="72933" y="902680"/>
            <a:ext cx="9020660" cy="4584526"/>
            <a:chOff x="99119" y="902680"/>
            <a:chExt cx="9020660" cy="4584526"/>
          </a:xfrm>
        </p:grpSpPr>
        <p:pic>
          <p:nvPicPr>
            <p:cNvPr id="6" name="Picture 5" descr="Picture 4.png"/>
            <p:cNvPicPr>
              <a:picLocks noChangeAspect="1"/>
            </p:cNvPicPr>
            <p:nvPr/>
          </p:nvPicPr>
          <p:blipFill>
            <a:blip r:embed="rId4">
              <a:alphaModFix amt="87000"/>
            </a:blip>
            <a:stretch>
              <a:fillRect/>
            </a:stretch>
          </p:blipFill>
          <p:spPr>
            <a:xfrm>
              <a:off x="99119" y="902680"/>
              <a:ext cx="4317460" cy="4584526"/>
            </a:xfrm>
            <a:prstGeom prst="rect">
              <a:avLst/>
            </a:prstGeom>
          </p:spPr>
        </p:pic>
        <p:pic>
          <p:nvPicPr>
            <p:cNvPr id="7" name="Picture 6" descr="Picture 5.png"/>
            <p:cNvPicPr>
              <a:picLocks noChangeAspect="1"/>
            </p:cNvPicPr>
            <p:nvPr/>
          </p:nvPicPr>
          <p:blipFill>
            <a:blip r:embed="rId5">
              <a:alphaModFix amt="87000"/>
            </a:blip>
            <a:stretch>
              <a:fillRect/>
            </a:stretch>
          </p:blipFill>
          <p:spPr>
            <a:xfrm>
              <a:off x="4332478" y="903079"/>
              <a:ext cx="4787301" cy="4584127"/>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19</a:t>
            </a:fld>
            <a:endParaRPr lang="en-US"/>
          </a:p>
        </p:txBody>
      </p:sp>
      <p:pic>
        <p:nvPicPr>
          <p:cNvPr id="5" name="Picture 4" descr="Picture 6.png"/>
          <p:cNvPicPr>
            <a:picLocks noChangeAspect="1"/>
          </p:cNvPicPr>
          <p:nvPr/>
        </p:nvPicPr>
        <p:blipFill>
          <a:blip r:embed="rId4"/>
          <a:stretch>
            <a:fillRect/>
          </a:stretch>
        </p:blipFill>
        <p:spPr>
          <a:xfrm>
            <a:off x="38667" y="1041698"/>
            <a:ext cx="9066666" cy="47746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cloud1.jpg"/>
          <p:cNvPicPr>
            <a:picLocks noChangeAspect="1"/>
          </p:cNvPicPr>
          <p:nvPr/>
        </p:nvPicPr>
        <p:blipFill>
          <a:blip r:embed="rId3">
            <a:alphaModFix amt="63000"/>
          </a:blip>
          <a:stretch>
            <a:fillRect/>
          </a:stretch>
        </p:blipFill>
        <p:spPr>
          <a:xfrm>
            <a:off x="1256" y="0"/>
            <a:ext cx="9141488" cy="6858000"/>
          </a:xfrm>
          <a:prstGeom prst="rect">
            <a:avLst/>
          </a:prstGeom>
        </p:spPr>
      </p:pic>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2</a:t>
            </a:fld>
            <a:endParaRPr lang="en-US"/>
          </a:p>
        </p:txBody>
      </p:sp>
      <p:pic>
        <p:nvPicPr>
          <p:cNvPr id="10" name="Picture 9" descr="black rock wine advil.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41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Classroom &amp; research agenda</a:t>
            </a:r>
            <a:endParaRPr lang="en-US" dirty="0"/>
          </a:p>
        </p:txBody>
      </p:sp>
      <p:sp>
        <p:nvSpPr>
          <p:cNvPr id="6" name="Content Placeholder 5"/>
          <p:cNvSpPr>
            <a:spLocks noGrp="1"/>
          </p:cNvSpPr>
          <p:nvPr>
            <p:ph idx="1"/>
          </p:nvPr>
        </p:nvSpPr>
        <p:spPr/>
        <p:txBody>
          <a:bodyPr>
            <a:normAutofit lnSpcReduction="10000"/>
          </a:bodyPr>
          <a:lstStyle/>
          <a:p>
            <a:r>
              <a:rPr lang="en-US" dirty="0" smtClean="0"/>
              <a:t>Focus on systems thinking: A complexity curriculum</a:t>
            </a:r>
          </a:p>
          <a:p>
            <a:pPr lvl="1"/>
            <a:r>
              <a:rPr lang="en-US" dirty="0" smtClean="0"/>
              <a:t>Study acquisition of particular systems and complexity concepts</a:t>
            </a:r>
          </a:p>
          <a:p>
            <a:pPr lvl="1"/>
            <a:r>
              <a:rPr lang="en-US" dirty="0" smtClean="0"/>
              <a:t>Find the learning trajectories</a:t>
            </a:r>
          </a:p>
          <a:p>
            <a:r>
              <a:rPr lang="en-US" dirty="0" smtClean="0"/>
              <a:t>Nature of science</a:t>
            </a:r>
          </a:p>
          <a:p>
            <a:pPr lvl="1"/>
            <a:r>
              <a:rPr lang="en-US" dirty="0" smtClean="0"/>
              <a:t>Models in science; models vs. reality</a:t>
            </a:r>
          </a:p>
          <a:p>
            <a:r>
              <a:rPr lang="en-US" dirty="0" smtClean="0"/>
              <a:t>Need for robust instructional technology</a:t>
            </a:r>
          </a:p>
          <a:p>
            <a:r>
              <a:rPr lang="en-US" dirty="0" smtClean="0"/>
              <a:t>Policy integration</a:t>
            </a:r>
          </a:p>
          <a:p>
            <a:endParaRPr lang="en-US" dirty="0" smtClean="0"/>
          </a:p>
          <a:p>
            <a:endParaRPr lang="en-US" dirty="0"/>
          </a:p>
        </p:txBody>
      </p:sp>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9000"/>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21</a:t>
            </a:fld>
            <a:endParaRPr lang="en-US"/>
          </a:p>
        </p:txBody>
      </p:sp>
      <p:sp>
        <p:nvSpPr>
          <p:cNvPr id="7" name="Title 6"/>
          <p:cNvSpPr>
            <a:spLocks noGrp="1"/>
          </p:cNvSpPr>
          <p:nvPr>
            <p:ph type="title" idx="4294967295"/>
          </p:nvPr>
        </p:nvSpPr>
        <p:spPr>
          <a:xfrm>
            <a:off x="0" y="274638"/>
            <a:ext cx="8229600" cy="1143000"/>
          </a:xfrm>
        </p:spPr>
        <p:txBody>
          <a:bodyPr/>
          <a:lstStyle/>
          <a:p>
            <a:r>
              <a:rPr lang="en-US" dirty="0" smtClean="0"/>
              <a:t>Thanks</a:t>
            </a:r>
            <a:endParaRPr lang="en-US" dirty="0"/>
          </a:p>
        </p:txBody>
      </p:sp>
      <p:sp>
        <p:nvSpPr>
          <p:cNvPr id="8" name="Content Placeholder 7"/>
          <p:cNvSpPr>
            <a:spLocks noGrp="1"/>
          </p:cNvSpPr>
          <p:nvPr>
            <p:ph sz="half" idx="4294967295"/>
          </p:nvPr>
        </p:nvSpPr>
        <p:spPr>
          <a:xfrm>
            <a:off x="0" y="1600200"/>
            <a:ext cx="4038600" cy="4525963"/>
          </a:xfrm>
        </p:spPr>
        <p:txBody>
          <a:bodyPr/>
          <a:lstStyle/>
          <a:p>
            <a:r>
              <a:rPr lang="en-US" dirty="0" smtClean="0"/>
              <a:t>Kim </a:t>
            </a:r>
            <a:r>
              <a:rPr lang="en-US" dirty="0" err="1" smtClean="0"/>
              <a:t>Kastens</a:t>
            </a:r>
            <a:endParaRPr lang="en-US" dirty="0" smtClean="0"/>
          </a:p>
          <a:p>
            <a:r>
              <a:rPr lang="en-US" dirty="0" smtClean="0"/>
              <a:t>Cathy </a:t>
            </a:r>
            <a:r>
              <a:rPr lang="en-US" dirty="0" err="1" smtClean="0"/>
              <a:t>Manduca</a:t>
            </a:r>
            <a:endParaRPr lang="en-US" dirty="0" smtClean="0"/>
          </a:p>
          <a:p>
            <a:r>
              <a:rPr lang="en-US" dirty="0" smtClean="0"/>
              <a:t>Dave </a:t>
            </a:r>
            <a:r>
              <a:rPr lang="en-US" dirty="0" err="1" smtClean="0"/>
              <a:t>Mogk</a:t>
            </a:r>
            <a:endParaRPr lang="en-US" dirty="0" smtClean="0"/>
          </a:p>
          <a:p>
            <a:r>
              <a:rPr lang="en-US" dirty="0" smtClean="0"/>
              <a:t>Tim Spangler</a:t>
            </a:r>
          </a:p>
          <a:p>
            <a:r>
              <a:rPr lang="en-US" dirty="0" smtClean="0"/>
              <a:t>Rick </a:t>
            </a:r>
            <a:r>
              <a:rPr lang="en-US" dirty="0" err="1" smtClean="0"/>
              <a:t>Duschl</a:t>
            </a:r>
            <a:endParaRPr lang="en-US" dirty="0" smtClean="0"/>
          </a:p>
          <a:p>
            <a:r>
              <a:rPr lang="en-US" dirty="0" smtClean="0"/>
              <a:t>Stephanie </a:t>
            </a:r>
            <a:r>
              <a:rPr lang="en-US" dirty="0" err="1" smtClean="0"/>
              <a:t>Pfirman</a:t>
            </a:r>
            <a:endParaRPr lang="en-US" dirty="0" smtClean="0"/>
          </a:p>
          <a:p>
            <a:r>
              <a:rPr lang="en-US" dirty="0" smtClean="0"/>
              <a:t>Tina </a:t>
            </a:r>
            <a:r>
              <a:rPr lang="en-US" dirty="0" err="1" smtClean="0"/>
              <a:t>Grotzer</a:t>
            </a:r>
            <a:endParaRPr lang="en-US" dirty="0" smtClean="0"/>
          </a:p>
          <a:p>
            <a:endParaRPr lang="en-US" dirty="0" smtClean="0"/>
          </a:p>
          <a:p>
            <a:endParaRPr lang="en-US" dirty="0" smtClean="0"/>
          </a:p>
          <a:p>
            <a:endParaRPr lang="en-US" dirty="0"/>
          </a:p>
        </p:txBody>
      </p:sp>
      <p:sp>
        <p:nvSpPr>
          <p:cNvPr id="9" name="Content Placeholder 8"/>
          <p:cNvSpPr>
            <a:spLocks noGrp="1"/>
          </p:cNvSpPr>
          <p:nvPr>
            <p:ph sz="half" idx="4294967295"/>
          </p:nvPr>
        </p:nvSpPr>
        <p:spPr>
          <a:xfrm>
            <a:off x="5105400" y="1600200"/>
            <a:ext cx="4038600" cy="4525963"/>
          </a:xfrm>
        </p:spPr>
        <p:txBody>
          <a:bodyPr/>
          <a:lstStyle/>
          <a:p>
            <a:r>
              <a:rPr lang="en-US" dirty="0" smtClean="0"/>
              <a:t>The “Synthesis” group</a:t>
            </a:r>
          </a:p>
          <a:p>
            <a:pPr lvl="1"/>
            <a:r>
              <a:rPr lang="en-US" dirty="0" err="1" smtClean="0"/>
              <a:t>Cinzia</a:t>
            </a:r>
            <a:r>
              <a:rPr lang="en-US" dirty="0" smtClean="0"/>
              <a:t> </a:t>
            </a:r>
            <a:r>
              <a:rPr lang="en-US" dirty="0" err="1" smtClean="0"/>
              <a:t>Cervato</a:t>
            </a:r>
            <a:endParaRPr lang="en-US" dirty="0" smtClean="0"/>
          </a:p>
          <a:p>
            <a:pPr lvl="1"/>
            <a:r>
              <a:rPr lang="en-US" dirty="0" smtClean="0"/>
              <a:t>Bob </a:t>
            </a:r>
            <a:r>
              <a:rPr lang="en-US" dirty="0" err="1" smtClean="0"/>
              <a:t>Frodeman</a:t>
            </a:r>
            <a:endParaRPr lang="en-US" dirty="0" smtClean="0"/>
          </a:p>
          <a:p>
            <a:pPr lvl="1"/>
            <a:r>
              <a:rPr lang="en-US" dirty="0" smtClean="0"/>
              <a:t>Chuck Goodwin</a:t>
            </a:r>
          </a:p>
          <a:p>
            <a:pPr lvl="1"/>
            <a:r>
              <a:rPr lang="en-US" dirty="0" smtClean="0"/>
              <a:t>Lynn </a:t>
            </a:r>
            <a:r>
              <a:rPr lang="en-US" dirty="0" err="1" smtClean="0"/>
              <a:t>Liben</a:t>
            </a:r>
            <a:endParaRPr lang="en-US" dirty="0" smtClean="0"/>
          </a:p>
          <a:p>
            <a:pPr lvl="1"/>
            <a:r>
              <a:rPr lang="en-US" dirty="0" smtClean="0"/>
              <a:t>Sarah Titus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22</a:t>
            </a:fld>
            <a:endParaRPr lang="en-US"/>
          </a:p>
        </p:txBody>
      </p:sp>
      <p:pic>
        <p:nvPicPr>
          <p:cNvPr id="5" name="Picture 4" descr="rainbow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23</a:t>
            </a:fld>
            <a:endParaRPr lang="en-US"/>
          </a:p>
        </p:txBody>
      </p:sp>
      <p:pic>
        <p:nvPicPr>
          <p:cNvPr id="5" name="Picture 4" descr="Picture 2.png"/>
          <p:cNvPicPr>
            <a:picLocks noChangeAspect="1"/>
          </p:cNvPicPr>
          <p:nvPr/>
        </p:nvPicPr>
        <p:blipFill>
          <a:blip r:embed="rId4"/>
          <a:stretch>
            <a:fillRect/>
          </a:stretch>
        </p:blipFill>
        <p:spPr>
          <a:xfrm>
            <a:off x="1052220" y="332596"/>
            <a:ext cx="7034181" cy="60019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24</a:t>
            </a:fld>
            <a:endParaRPr lang="en-US"/>
          </a:p>
        </p:txBody>
      </p:sp>
      <p:pic>
        <p:nvPicPr>
          <p:cNvPr id="5" name="Picture 4" descr="Picture 3.png"/>
          <p:cNvPicPr>
            <a:picLocks noChangeAspect="1"/>
          </p:cNvPicPr>
          <p:nvPr/>
        </p:nvPicPr>
        <p:blipFill>
          <a:blip r:embed="rId3"/>
          <a:stretch>
            <a:fillRect/>
          </a:stretch>
        </p:blipFill>
        <p:spPr>
          <a:xfrm>
            <a:off x="1516206" y="287241"/>
            <a:ext cx="5988207" cy="61144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25</a:t>
            </a:fld>
            <a:endParaRPr lang="en-US"/>
          </a:p>
        </p:txBody>
      </p:sp>
      <p:pic>
        <p:nvPicPr>
          <p:cNvPr id="5" name="Picture 4" descr="Picture 5.png"/>
          <p:cNvPicPr>
            <a:picLocks noChangeAspect="1"/>
          </p:cNvPicPr>
          <p:nvPr/>
        </p:nvPicPr>
        <p:blipFill>
          <a:blip r:embed="rId4"/>
          <a:stretch>
            <a:fillRect/>
          </a:stretch>
        </p:blipFill>
        <p:spPr>
          <a:xfrm>
            <a:off x="0" y="1065943"/>
            <a:ext cx="9144000" cy="472611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
          <p:cNvGrpSpPr/>
          <p:nvPr/>
        </p:nvGrpSpPr>
        <p:grpSpPr>
          <a:xfrm>
            <a:off x="190770" y="444789"/>
            <a:ext cx="8889730" cy="4584127"/>
            <a:chOff x="254270" y="1117889"/>
            <a:chExt cx="8889730" cy="4584127"/>
          </a:xfrm>
        </p:grpSpPr>
        <p:pic>
          <p:nvPicPr>
            <p:cNvPr id="4" name="Picture 3" descr="Picture 4.png"/>
            <p:cNvPicPr>
              <a:picLocks noChangeAspect="1"/>
            </p:cNvPicPr>
            <p:nvPr/>
          </p:nvPicPr>
          <p:blipFill>
            <a:blip r:embed="rId3"/>
            <a:stretch>
              <a:fillRect/>
            </a:stretch>
          </p:blipFill>
          <p:spPr>
            <a:xfrm>
              <a:off x="254270" y="1130584"/>
              <a:ext cx="4317460" cy="4546032"/>
            </a:xfrm>
            <a:prstGeom prst="rect">
              <a:avLst/>
            </a:prstGeom>
          </p:spPr>
        </p:pic>
        <p:pic>
          <p:nvPicPr>
            <p:cNvPr id="5" name="Picture 4" descr="Picture 5.png"/>
            <p:cNvPicPr>
              <a:picLocks noChangeAspect="1"/>
            </p:cNvPicPr>
            <p:nvPr/>
          </p:nvPicPr>
          <p:blipFill>
            <a:blip r:embed="rId4"/>
            <a:stretch>
              <a:fillRect/>
            </a:stretch>
          </p:blipFill>
          <p:spPr>
            <a:xfrm>
              <a:off x="4356699" y="1117889"/>
              <a:ext cx="4787301" cy="4584127"/>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6.png"/>
          <p:cNvPicPr>
            <a:picLocks noChangeAspect="1"/>
          </p:cNvPicPr>
          <p:nvPr/>
        </p:nvPicPr>
        <p:blipFill>
          <a:blip r:embed="rId3"/>
          <a:stretch>
            <a:fillRect/>
          </a:stretch>
        </p:blipFill>
        <p:spPr>
          <a:xfrm>
            <a:off x="38667" y="1041698"/>
            <a:ext cx="9066666" cy="477460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7.png"/>
          <p:cNvPicPr>
            <a:picLocks noChangeAspect="1"/>
          </p:cNvPicPr>
          <p:nvPr/>
        </p:nvPicPr>
        <p:blipFill>
          <a:blip r:embed="rId2"/>
          <a:stretch>
            <a:fillRect/>
          </a:stretch>
        </p:blipFill>
        <p:spPr>
          <a:xfrm>
            <a:off x="0" y="700216"/>
            <a:ext cx="9144000" cy="54575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loud1.jpg"/>
          <p:cNvPicPr>
            <a:picLocks noChangeAspect="1"/>
          </p:cNvPicPr>
          <p:nvPr/>
        </p:nvPicPr>
        <p:blipFill>
          <a:blip r:embed="rId3">
            <a:alphaModFix amt="70000"/>
          </a:blip>
          <a:stretch>
            <a:fillRect/>
          </a:stretch>
        </p:blipFill>
        <p:spPr>
          <a:xfrm>
            <a:off x="10594" y="0"/>
            <a:ext cx="9141488" cy="6858000"/>
          </a:xfrm>
          <a:prstGeom prst="rect">
            <a:avLst/>
          </a:prstGeom>
        </p:spPr>
      </p:pic>
      <p:pic>
        <p:nvPicPr>
          <p:cNvPr id="3" name="Picture 2" descr="Eos paper p1.jpg"/>
          <p:cNvPicPr>
            <a:picLocks noChangeAspect="1"/>
          </p:cNvPicPr>
          <p:nvPr/>
        </p:nvPicPr>
        <p:blipFill>
          <a:blip r:embed="rId4"/>
          <a:stretch>
            <a:fillRect/>
          </a:stretch>
        </p:blipFill>
        <p:spPr>
          <a:xfrm>
            <a:off x="3852718" y="0"/>
            <a:ext cx="5299364" cy="6858000"/>
          </a:xfrm>
          <a:prstGeom prst="rect">
            <a:avLst/>
          </a:prstGeom>
        </p:spPr>
      </p:pic>
      <p:sp>
        <p:nvSpPr>
          <p:cNvPr id="4" name="TextBox 3"/>
          <p:cNvSpPr txBox="1"/>
          <p:nvPr/>
        </p:nvSpPr>
        <p:spPr>
          <a:xfrm>
            <a:off x="822671" y="789327"/>
            <a:ext cx="2400216" cy="1569660"/>
          </a:xfrm>
          <a:prstGeom prst="rect">
            <a:avLst/>
          </a:prstGeom>
          <a:noFill/>
        </p:spPr>
        <p:txBody>
          <a:bodyPr wrap="none" rtlCol="0">
            <a:spAutoFit/>
          </a:bodyPr>
          <a:lstStyle/>
          <a:p>
            <a:r>
              <a:rPr lang="en-US" sz="3200" dirty="0" smtClean="0"/>
              <a:t>A Framework</a:t>
            </a:r>
          </a:p>
          <a:p>
            <a:r>
              <a:rPr lang="en-US" sz="3200" dirty="0" smtClean="0"/>
              <a:t>For Future</a:t>
            </a:r>
          </a:p>
          <a:p>
            <a:r>
              <a:rPr lang="en-US" sz="3200" dirty="0" smtClean="0"/>
              <a:t>Study</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70000"/>
          </a:blip>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4/18/10</a:t>
            </a:r>
            <a:endParaRPr lang="en-US" dirty="0"/>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4</a:t>
            </a:fld>
            <a:endParaRPr lang="en-US"/>
          </a:p>
        </p:txBody>
      </p:sp>
      <p:grpSp>
        <p:nvGrpSpPr>
          <p:cNvPr id="7" name="Group 6"/>
          <p:cNvGrpSpPr/>
          <p:nvPr/>
        </p:nvGrpSpPr>
        <p:grpSpPr>
          <a:xfrm>
            <a:off x="2710251" y="252856"/>
            <a:ext cx="5080182" cy="6120289"/>
            <a:chOff x="301139" y="252856"/>
            <a:chExt cx="5080182" cy="6120289"/>
          </a:xfrm>
        </p:grpSpPr>
        <p:pic>
          <p:nvPicPr>
            <p:cNvPr id="5" name="Picture 4" descr="EOS fig part 1.png"/>
            <p:cNvPicPr>
              <a:picLocks noChangeAspect="1"/>
            </p:cNvPicPr>
            <p:nvPr/>
          </p:nvPicPr>
          <p:blipFill>
            <a:blip r:embed="rId4"/>
            <a:stretch>
              <a:fillRect/>
            </a:stretch>
          </p:blipFill>
          <p:spPr>
            <a:xfrm>
              <a:off x="301139" y="252856"/>
              <a:ext cx="5080182" cy="3107244"/>
            </a:xfrm>
            <a:prstGeom prst="rect">
              <a:avLst/>
            </a:prstGeom>
          </p:spPr>
        </p:pic>
        <p:pic>
          <p:nvPicPr>
            <p:cNvPr id="6" name="Picture 5" descr="EOS fig part 2.png"/>
            <p:cNvPicPr>
              <a:picLocks noChangeAspect="1"/>
            </p:cNvPicPr>
            <p:nvPr/>
          </p:nvPicPr>
          <p:blipFill>
            <a:blip r:embed="rId5"/>
            <a:stretch>
              <a:fillRect/>
            </a:stretch>
          </p:blipFill>
          <p:spPr>
            <a:xfrm>
              <a:off x="320482" y="3335568"/>
              <a:ext cx="5060839" cy="3037577"/>
            </a:xfrm>
            <a:prstGeom prst="rect">
              <a:avLst/>
            </a:prstGeom>
          </p:spPr>
        </p:pic>
      </p:grpSp>
      <p:sp>
        <p:nvSpPr>
          <p:cNvPr id="8" name="TextBox 7"/>
          <p:cNvSpPr txBox="1"/>
          <p:nvPr/>
        </p:nvSpPr>
        <p:spPr>
          <a:xfrm>
            <a:off x="273898" y="707079"/>
            <a:ext cx="2194807" cy="400110"/>
          </a:xfrm>
          <a:prstGeom prst="rect">
            <a:avLst/>
          </a:prstGeom>
          <a:noFill/>
        </p:spPr>
        <p:txBody>
          <a:bodyPr wrap="none" rtlCol="0">
            <a:spAutoFit/>
          </a:bodyPr>
          <a:lstStyle/>
          <a:p>
            <a:r>
              <a:rPr lang="en-US" sz="2000" dirty="0" smtClean="0">
                <a:latin typeface="Arial"/>
                <a:cs typeface="Arial"/>
              </a:rPr>
              <a:t>Temporal thinking</a:t>
            </a:r>
            <a:endParaRPr lang="en-US" sz="2000" dirty="0">
              <a:latin typeface="Arial"/>
              <a:cs typeface="Arial"/>
            </a:endParaRPr>
          </a:p>
        </p:txBody>
      </p:sp>
      <p:sp>
        <p:nvSpPr>
          <p:cNvPr id="10" name="TextBox 9"/>
          <p:cNvSpPr txBox="1"/>
          <p:nvPr/>
        </p:nvSpPr>
        <p:spPr>
          <a:xfrm>
            <a:off x="365549" y="2186705"/>
            <a:ext cx="2180530" cy="707886"/>
          </a:xfrm>
          <a:prstGeom prst="rect">
            <a:avLst/>
          </a:prstGeom>
          <a:noFill/>
        </p:spPr>
        <p:txBody>
          <a:bodyPr wrap="none" rtlCol="0">
            <a:spAutoFit/>
          </a:bodyPr>
          <a:lstStyle/>
          <a:p>
            <a:r>
              <a:rPr lang="en-US" sz="2000" b="1" dirty="0" smtClean="0">
                <a:solidFill>
                  <a:srgbClr val="5A6FB8"/>
                </a:solidFill>
                <a:latin typeface="Arial"/>
                <a:cs typeface="Arial"/>
              </a:rPr>
              <a:t>Earth as a</a:t>
            </a:r>
          </a:p>
          <a:p>
            <a:r>
              <a:rPr lang="en-US" sz="2000" b="1" dirty="0" smtClean="0">
                <a:solidFill>
                  <a:srgbClr val="5A6FB8"/>
                </a:solidFill>
                <a:latin typeface="Arial"/>
                <a:cs typeface="Arial"/>
              </a:rPr>
              <a:t>complex system</a:t>
            </a:r>
            <a:endParaRPr lang="en-US" sz="2000" b="1" dirty="0">
              <a:solidFill>
                <a:srgbClr val="5A6FB8"/>
              </a:solidFill>
              <a:latin typeface="Arial"/>
              <a:cs typeface="Arial"/>
            </a:endParaRPr>
          </a:p>
        </p:txBody>
      </p:sp>
      <p:sp>
        <p:nvSpPr>
          <p:cNvPr id="11" name="TextBox 10"/>
          <p:cNvSpPr txBox="1"/>
          <p:nvPr/>
        </p:nvSpPr>
        <p:spPr>
          <a:xfrm>
            <a:off x="457200" y="3587766"/>
            <a:ext cx="1453793" cy="707886"/>
          </a:xfrm>
          <a:prstGeom prst="rect">
            <a:avLst/>
          </a:prstGeom>
          <a:noFill/>
        </p:spPr>
        <p:txBody>
          <a:bodyPr wrap="none" rtlCol="0">
            <a:spAutoFit/>
          </a:bodyPr>
          <a:lstStyle/>
          <a:p>
            <a:r>
              <a:rPr lang="en-US" sz="2000" dirty="0" smtClean="0">
                <a:latin typeface="Arial"/>
                <a:cs typeface="Arial"/>
              </a:rPr>
              <a:t>Learning in</a:t>
            </a:r>
          </a:p>
          <a:p>
            <a:r>
              <a:rPr lang="en-US" sz="2000" dirty="0" smtClean="0">
                <a:latin typeface="Arial"/>
                <a:cs typeface="Arial"/>
              </a:rPr>
              <a:t>the field</a:t>
            </a:r>
            <a:endParaRPr lang="en-US" sz="2000" dirty="0">
              <a:latin typeface="Arial"/>
              <a:cs typeface="Arial"/>
            </a:endParaRPr>
          </a:p>
        </p:txBody>
      </p:sp>
      <p:sp>
        <p:nvSpPr>
          <p:cNvPr id="12" name="TextBox 11"/>
          <p:cNvSpPr txBox="1"/>
          <p:nvPr/>
        </p:nvSpPr>
        <p:spPr>
          <a:xfrm>
            <a:off x="464609" y="5207781"/>
            <a:ext cx="1924175" cy="400110"/>
          </a:xfrm>
          <a:prstGeom prst="rect">
            <a:avLst/>
          </a:prstGeom>
          <a:noFill/>
        </p:spPr>
        <p:txBody>
          <a:bodyPr wrap="none" rtlCol="0">
            <a:spAutoFit/>
          </a:bodyPr>
          <a:lstStyle/>
          <a:p>
            <a:r>
              <a:rPr lang="en-US" sz="2000" dirty="0" smtClean="0">
                <a:latin typeface="Arial"/>
                <a:cs typeface="Arial"/>
              </a:rPr>
              <a:t>Spatial thinking</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cloud1.jpg"/>
          <p:cNvPicPr>
            <a:picLocks noChangeAspect="1"/>
          </p:cNvPicPr>
          <p:nvPr/>
        </p:nvPicPr>
        <p:blipFill>
          <a:blip r:embed="rId3">
            <a:alphaModFix amt="63000"/>
          </a:blip>
          <a:stretch>
            <a:fillRect/>
          </a:stretch>
        </p:blipFill>
        <p:spPr>
          <a:xfrm>
            <a:off x="1256" y="0"/>
            <a:ext cx="9141488" cy="6858000"/>
          </a:xfrm>
          <a:prstGeom prst="rect">
            <a:avLst/>
          </a:prstGeom>
        </p:spPr>
      </p:pic>
      <p:sp>
        <p:nvSpPr>
          <p:cNvPr id="5" name="Title 4"/>
          <p:cNvSpPr>
            <a:spLocks noGrp="1"/>
          </p:cNvSpPr>
          <p:nvPr>
            <p:ph type="title"/>
          </p:nvPr>
        </p:nvSpPr>
        <p:spPr/>
        <p:txBody>
          <a:bodyPr/>
          <a:lstStyle/>
          <a:p>
            <a:r>
              <a:rPr lang="en-US" dirty="0" smtClean="0"/>
              <a:t>People </a:t>
            </a:r>
            <a:r>
              <a:rPr lang="en-US" i="1" dirty="0" smtClean="0"/>
              <a:t>can </a:t>
            </a:r>
            <a:r>
              <a:rPr lang="en-US" dirty="0" smtClean="0"/>
              <a:t>learn scientific concepts</a:t>
            </a:r>
            <a:endParaRPr lang="en-US" dirty="0"/>
          </a:p>
        </p:txBody>
      </p:sp>
      <p:sp>
        <p:nvSpPr>
          <p:cNvPr id="6" name="Content Placeholder 5"/>
          <p:cNvSpPr>
            <a:spLocks noGrp="1"/>
          </p:cNvSpPr>
          <p:nvPr>
            <p:ph idx="1"/>
          </p:nvPr>
        </p:nvSpPr>
        <p:spPr/>
        <p:txBody>
          <a:bodyPr>
            <a:normAutofit lnSpcReduction="10000"/>
          </a:bodyPr>
          <a:lstStyle/>
          <a:p>
            <a:r>
              <a:rPr lang="en-US" dirty="0" smtClean="0"/>
              <a:t>There </a:t>
            </a:r>
            <a:r>
              <a:rPr lang="en-US" i="1" dirty="0" smtClean="0"/>
              <a:t>are </a:t>
            </a:r>
            <a:r>
              <a:rPr lang="en-US" dirty="0" smtClean="0"/>
              <a:t>scientists</a:t>
            </a:r>
          </a:p>
          <a:p>
            <a:r>
              <a:rPr lang="en-US" dirty="0" smtClean="0"/>
              <a:t>Some basic cognitive capacities</a:t>
            </a:r>
          </a:p>
          <a:p>
            <a:pPr lvl="1"/>
            <a:r>
              <a:rPr lang="en-US" dirty="0" smtClean="0"/>
              <a:t>Rich concepts</a:t>
            </a:r>
          </a:p>
          <a:p>
            <a:pPr lvl="1"/>
            <a:r>
              <a:rPr lang="en-US" dirty="0" smtClean="0"/>
              <a:t>Causal reasoning</a:t>
            </a:r>
          </a:p>
          <a:p>
            <a:pPr lvl="1"/>
            <a:r>
              <a:rPr lang="en-US" dirty="0" smtClean="0"/>
              <a:t>Number</a:t>
            </a:r>
          </a:p>
          <a:p>
            <a:pPr lvl="1"/>
            <a:r>
              <a:rPr lang="en-US" dirty="0" smtClean="0"/>
              <a:t>Simulation</a:t>
            </a:r>
          </a:p>
          <a:p>
            <a:pPr lvl="1"/>
            <a:r>
              <a:rPr lang="en-US" dirty="0" err="1" smtClean="0"/>
              <a:t>Geophilia/biophilia</a:t>
            </a:r>
            <a:endParaRPr lang="en-US" dirty="0" smtClean="0"/>
          </a:p>
          <a:p>
            <a:r>
              <a:rPr lang="en-US" dirty="0" smtClean="0"/>
              <a:t>The challenge</a:t>
            </a:r>
          </a:p>
          <a:p>
            <a:pPr lvl="1"/>
            <a:r>
              <a:rPr lang="en-US" i="1" dirty="0" smtClean="0"/>
              <a:t>initial conception </a:t>
            </a:r>
            <a:r>
              <a:rPr lang="en-US" i="1" dirty="0" err="1" smtClean="0">
                <a:sym typeface="Wingdings"/>
              </a:rPr>
              <a:t></a:t>
            </a:r>
            <a:r>
              <a:rPr lang="en-US" i="1" dirty="0" smtClean="0">
                <a:sym typeface="Wingdings"/>
              </a:rPr>
              <a:t> scientific conception</a:t>
            </a:r>
            <a:endParaRPr lang="en-US" dirty="0" smtClean="0"/>
          </a:p>
        </p:txBody>
      </p:sp>
      <p:sp>
        <p:nvSpPr>
          <p:cNvPr id="2" name="Date Placeholder 1"/>
          <p:cNvSpPr>
            <a:spLocks noGrp="1"/>
          </p:cNvSpPr>
          <p:nvPr>
            <p:ph type="dt" sz="half" idx="10"/>
          </p:nvPr>
        </p:nvSpPr>
        <p:spPr/>
        <p:txBody>
          <a:bodyPr/>
          <a:lstStyle/>
          <a:p>
            <a:r>
              <a:rPr lang="en-US" smtClean="0"/>
              <a:t>4/18/10</a:t>
            </a:r>
            <a:endParaRPr lang="en-US"/>
          </a:p>
        </p:txBody>
      </p:sp>
      <p:sp>
        <p:nvSpPr>
          <p:cNvPr id="3" name="Footer Placeholder 2"/>
          <p:cNvSpPr>
            <a:spLocks noGrp="1"/>
          </p:cNvSpPr>
          <p:nvPr>
            <p:ph type="ftr" sz="quarter" idx="11"/>
          </p:nvPr>
        </p:nvSpPr>
        <p:spPr/>
        <p:txBody>
          <a:bodyPr/>
          <a:lstStyle/>
          <a:p>
            <a:r>
              <a:rPr lang="en-US" smtClean="0"/>
              <a:t>SERC Complexity: Stillings</a:t>
            </a:r>
            <a:endParaRPr lang="en-US"/>
          </a:p>
        </p:txBody>
      </p:sp>
      <p:sp>
        <p:nvSpPr>
          <p:cNvPr id="4" name="Slide Number Placeholder 3"/>
          <p:cNvSpPr>
            <a:spLocks noGrp="1"/>
          </p:cNvSpPr>
          <p:nvPr>
            <p:ph type="sldNum" sz="quarter" idx="12"/>
          </p:nvPr>
        </p:nvSpPr>
        <p:spPr/>
        <p:txBody>
          <a:bodyPr/>
          <a:lstStyle/>
          <a:p>
            <a:fld id="{D3C7EBC9-5848-1B41-8019-2CA6EFE78484}"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 name="Picture 29" descr="cloud2.jpg"/>
          <p:cNvPicPr>
            <a:picLocks noChangeAspect="1"/>
          </p:cNvPicPr>
          <p:nvPr/>
        </p:nvPicPr>
        <p:blipFill>
          <a:blip r:embed="rId3">
            <a:alphaModFix amt="57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err="1" smtClean="0"/>
              <a:t>Geoscience</a:t>
            </a:r>
            <a:r>
              <a:rPr lang="en-US" dirty="0" smtClean="0"/>
              <a:t> learning:</a:t>
            </a:r>
            <a:br>
              <a:rPr lang="en-US" dirty="0" smtClean="0"/>
            </a:br>
            <a:r>
              <a:rPr lang="en-US" dirty="0" smtClean="0"/>
              <a:t>A perfect storm</a:t>
            </a:r>
            <a:endParaRPr lang="en-US" dirty="0"/>
          </a:p>
        </p:txBody>
      </p:sp>
      <p:sp>
        <p:nvSpPr>
          <p:cNvPr id="29" name="Content Placeholder 28"/>
          <p:cNvSpPr>
            <a:spLocks noGrp="1"/>
          </p:cNvSpPr>
          <p:nvPr>
            <p:ph idx="1"/>
          </p:nvPr>
        </p:nvSpPr>
        <p:spPr>
          <a:xfrm>
            <a:off x="457200" y="1955800"/>
            <a:ext cx="8229600" cy="4525963"/>
          </a:xfrm>
        </p:spPr>
        <p:txBody>
          <a:bodyPr/>
          <a:lstStyle/>
          <a:p>
            <a:pPr>
              <a:spcAft>
                <a:spcPts val="1800"/>
              </a:spcAft>
            </a:pPr>
            <a:r>
              <a:rPr lang="en-US" dirty="0" smtClean="0"/>
              <a:t>Complex phenomena &amp; models</a:t>
            </a:r>
          </a:p>
          <a:p>
            <a:pPr>
              <a:spcAft>
                <a:spcPts val="1800"/>
              </a:spcAft>
            </a:pPr>
            <a:r>
              <a:rPr lang="en-US" dirty="0" smtClean="0"/>
              <a:t>Observational/historical science of a unique system</a:t>
            </a:r>
          </a:p>
          <a:p>
            <a:pPr>
              <a:spcAft>
                <a:spcPts val="1800"/>
              </a:spcAft>
            </a:pPr>
            <a:r>
              <a:rPr lang="en-US" dirty="0" smtClean="0"/>
              <a:t>Multi-</a:t>
            </a:r>
            <a:r>
              <a:rPr lang="en-US" dirty="0" err="1" smtClean="0"/>
              <a:t>disciplinarity</a:t>
            </a:r>
            <a:endParaRPr lang="en-US" dirty="0" smtClean="0"/>
          </a:p>
          <a:p>
            <a:pPr>
              <a:spcAft>
                <a:spcPts val="1800"/>
              </a:spcAft>
            </a:pPr>
            <a:r>
              <a:rPr lang="en-US" dirty="0" smtClean="0"/>
              <a:t>Increasing politicization </a:t>
            </a:r>
            <a:endParaRPr lang="en-US" dirty="0"/>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ky1.jpg"/>
          <p:cNvPicPr>
            <a:picLocks noChangeAspect="1"/>
          </p:cNvPicPr>
          <p:nvPr/>
        </p:nvPicPr>
        <p:blipFill>
          <a:blip r:embed="rId3">
            <a:alphaModFix amt="79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err="1" smtClean="0"/>
              <a:t>Geoscience</a:t>
            </a:r>
            <a:r>
              <a:rPr lang="en-US" dirty="0" smtClean="0"/>
              <a:t> learning:</a:t>
            </a:r>
            <a:br>
              <a:rPr lang="en-US" dirty="0" smtClean="0"/>
            </a:br>
            <a:r>
              <a:rPr lang="en-US" dirty="0" smtClean="0"/>
              <a:t>A perfect opportunity</a:t>
            </a:r>
            <a:endParaRPr lang="en-US" dirty="0"/>
          </a:p>
        </p:txBody>
      </p:sp>
      <p:sp>
        <p:nvSpPr>
          <p:cNvPr id="3" name="Content Placeholder 2"/>
          <p:cNvSpPr>
            <a:spLocks noGrp="1"/>
          </p:cNvSpPr>
          <p:nvPr>
            <p:ph idx="1"/>
          </p:nvPr>
        </p:nvSpPr>
        <p:spPr>
          <a:xfrm>
            <a:off x="457200" y="1811852"/>
            <a:ext cx="8229600" cy="4525963"/>
          </a:xfrm>
        </p:spPr>
        <p:txBody>
          <a:bodyPr/>
          <a:lstStyle/>
          <a:p>
            <a:pPr>
              <a:spcAft>
                <a:spcPts val="1200"/>
              </a:spcAft>
            </a:pPr>
            <a:r>
              <a:rPr lang="en-US" dirty="0" smtClean="0"/>
              <a:t>Learn about complex systems</a:t>
            </a:r>
          </a:p>
          <a:p>
            <a:pPr>
              <a:spcAft>
                <a:spcPts val="1200"/>
              </a:spcAft>
            </a:pPr>
            <a:r>
              <a:rPr lang="en-US" dirty="0" smtClean="0"/>
              <a:t>In a context of reflecting on the nature of science</a:t>
            </a:r>
          </a:p>
          <a:p>
            <a:pPr>
              <a:spcAft>
                <a:spcPts val="1200"/>
              </a:spcAft>
            </a:pPr>
            <a:r>
              <a:rPr lang="en-US" dirty="0" smtClean="0"/>
              <a:t>While integrating a lot of the science you took in other courses/grades</a:t>
            </a:r>
          </a:p>
          <a:p>
            <a:pPr>
              <a:spcAft>
                <a:spcPts val="1200"/>
              </a:spcAft>
            </a:pPr>
            <a:r>
              <a:rPr lang="en-US" dirty="0" smtClean="0"/>
              <a:t>To work on issues that really matter!!</a:t>
            </a:r>
            <a:endParaRPr lang="en-US" dirty="0"/>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Cognitive/learning science framework</a:t>
            </a:r>
            <a:endParaRPr lang="en-US" dirty="0"/>
          </a:p>
        </p:txBody>
      </p:sp>
      <p:sp>
        <p:nvSpPr>
          <p:cNvPr id="3" name="Content Placeholder 2"/>
          <p:cNvSpPr>
            <a:spLocks noGrp="1"/>
          </p:cNvSpPr>
          <p:nvPr>
            <p:ph idx="1"/>
          </p:nvPr>
        </p:nvSpPr>
        <p:spPr/>
        <p:txBody>
          <a:bodyPr/>
          <a:lstStyle/>
          <a:p>
            <a:r>
              <a:rPr lang="en-US" dirty="0" smtClean="0"/>
              <a:t>Meaning aids memory</a:t>
            </a:r>
          </a:p>
          <a:p>
            <a:r>
              <a:rPr lang="en-US" dirty="0" smtClean="0"/>
              <a:t>Initial conceptions/conceptual change</a:t>
            </a:r>
          </a:p>
          <a:p>
            <a:r>
              <a:rPr lang="en-US" dirty="0" smtClean="0"/>
              <a:t>Learning for use</a:t>
            </a:r>
          </a:p>
          <a:p>
            <a:r>
              <a:rPr lang="en-US" dirty="0" err="1" smtClean="0"/>
              <a:t>Metacognition</a:t>
            </a:r>
            <a:endParaRPr lang="en-US" dirty="0" smtClean="0"/>
          </a:p>
          <a:p>
            <a:r>
              <a:rPr lang="en-US" dirty="0" smtClean="0"/>
              <a:t>Explanatory models</a:t>
            </a:r>
          </a:p>
          <a:p>
            <a:endParaRPr lang="en-US" dirty="0"/>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Model-based reasoning</a:t>
            </a:r>
            <a:endParaRPr lang="en-US" dirty="0"/>
          </a:p>
        </p:txBody>
      </p:sp>
      <p:sp>
        <p:nvSpPr>
          <p:cNvPr id="3" name="Content Placeholder 2"/>
          <p:cNvSpPr>
            <a:spLocks noGrp="1"/>
          </p:cNvSpPr>
          <p:nvPr>
            <p:ph idx="1"/>
          </p:nvPr>
        </p:nvSpPr>
        <p:spPr/>
        <p:txBody>
          <a:bodyPr/>
          <a:lstStyle/>
          <a:p>
            <a:r>
              <a:rPr lang="en-US" dirty="0" smtClean="0"/>
              <a:t>Explanation is central to science</a:t>
            </a:r>
          </a:p>
          <a:p>
            <a:r>
              <a:rPr lang="en-US" dirty="0" smtClean="0"/>
              <a:t>Reasoning with causal models</a:t>
            </a:r>
          </a:p>
          <a:p>
            <a:pPr lvl="1"/>
            <a:r>
              <a:rPr lang="en-US" dirty="0" smtClean="0"/>
              <a:t>Key expert skill</a:t>
            </a:r>
          </a:p>
          <a:p>
            <a:pPr lvl="1"/>
            <a:r>
              <a:rPr lang="en-US" dirty="0" smtClean="0"/>
              <a:t>Prime target of science education</a:t>
            </a:r>
          </a:p>
          <a:p>
            <a:r>
              <a:rPr lang="en-US" dirty="0" smtClean="0"/>
              <a:t>Inquiry-oriented science instruction often skimps on models</a:t>
            </a:r>
          </a:p>
          <a:p>
            <a:r>
              <a:rPr lang="en-US" dirty="0" smtClean="0"/>
              <a:t>Evidence must be interpreted relative to a model </a:t>
            </a:r>
          </a:p>
          <a:p>
            <a:endParaRPr lang="en-US" dirty="0"/>
          </a:p>
        </p:txBody>
      </p:sp>
      <p:sp>
        <p:nvSpPr>
          <p:cNvPr id="4" name="Date Placeholder 3"/>
          <p:cNvSpPr>
            <a:spLocks noGrp="1"/>
          </p:cNvSpPr>
          <p:nvPr>
            <p:ph type="dt" sz="half" idx="10"/>
          </p:nvPr>
        </p:nvSpPr>
        <p:spPr/>
        <p:txBody>
          <a:bodyPr/>
          <a:lstStyle/>
          <a:p>
            <a:r>
              <a:rPr lang="en-US" smtClean="0"/>
              <a:t>4/18/10</a:t>
            </a:r>
            <a:endParaRPr lang="en-US"/>
          </a:p>
        </p:txBody>
      </p:sp>
      <p:sp>
        <p:nvSpPr>
          <p:cNvPr id="5" name="Footer Placeholder 4"/>
          <p:cNvSpPr>
            <a:spLocks noGrp="1"/>
          </p:cNvSpPr>
          <p:nvPr>
            <p:ph type="ftr" sz="quarter" idx="11"/>
          </p:nvPr>
        </p:nvSpPr>
        <p:spPr/>
        <p:txBody>
          <a:bodyPr/>
          <a:lstStyle/>
          <a:p>
            <a:r>
              <a:rPr lang="en-US" smtClean="0"/>
              <a:t>SERC Complexity: Stillings</a:t>
            </a:r>
            <a:endParaRPr lang="en-US"/>
          </a:p>
        </p:txBody>
      </p:sp>
      <p:sp>
        <p:nvSpPr>
          <p:cNvPr id="6" name="Slide Number Placeholder 5"/>
          <p:cNvSpPr>
            <a:spLocks noGrp="1"/>
          </p:cNvSpPr>
          <p:nvPr>
            <p:ph type="sldNum" sz="quarter" idx="12"/>
          </p:nvPr>
        </p:nvSpPr>
        <p:spPr/>
        <p:txBody>
          <a:bodyPr/>
          <a:lstStyle/>
          <a:p>
            <a:fld id="{D3C7EBC9-5848-1B41-8019-2CA6EFE78484}"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4951</TotalTime>
  <Words>2513</Words>
  <Application>Microsoft Macintosh PowerPoint</Application>
  <PresentationFormat>On-screen Show (4:3)</PresentationFormat>
  <Paragraphs>274</Paragraphs>
  <Slides>28</Slides>
  <Notes>24</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Office Theme</vt:lpstr>
      <vt:lpstr>Complex Systems in Geoscience Learning</vt:lpstr>
      <vt:lpstr>Slide 2</vt:lpstr>
      <vt:lpstr>Slide 3</vt:lpstr>
      <vt:lpstr>Slide 4</vt:lpstr>
      <vt:lpstr>People can learn scientific concepts</vt:lpstr>
      <vt:lpstr>Geoscience learning: A perfect storm</vt:lpstr>
      <vt:lpstr>Geoscience learning: A perfect opportunity</vt:lpstr>
      <vt:lpstr>Cognitive/learning science framework</vt:lpstr>
      <vt:lpstr>Model-based reasoning</vt:lpstr>
      <vt:lpstr>Learners’ initial models</vt:lpstr>
      <vt:lpstr>Contrast with target models</vt:lpstr>
      <vt:lpstr>Slide 12</vt:lpstr>
      <vt:lpstr>Confronting initial conceptions</vt:lpstr>
      <vt:lpstr>Slide 14</vt:lpstr>
      <vt:lpstr>Slide 15</vt:lpstr>
      <vt:lpstr>Slide 16</vt:lpstr>
      <vt:lpstr>Slide 17</vt:lpstr>
      <vt:lpstr>Slide 18</vt:lpstr>
      <vt:lpstr>Slide 19</vt:lpstr>
      <vt:lpstr>Classroom &amp; research agenda</vt:lpstr>
      <vt:lpstr>Thanks</vt:lpstr>
      <vt:lpstr>Slide 22</vt:lpstr>
      <vt:lpstr>Slide 23</vt:lpstr>
      <vt:lpstr>Slide 24</vt:lpstr>
      <vt:lpstr>Slide 25</vt:lpstr>
      <vt:lpstr>Slide 26</vt:lpstr>
      <vt:lpstr>Slide 27</vt:lpstr>
      <vt:lpstr>Slide 28</vt:lpstr>
    </vt:vector>
  </TitlesOfParts>
  <Company>Hampshire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Systems in Geoscience Learning</dc:title>
  <dc:creator>Neil Stillings</dc:creator>
  <cp:lastModifiedBy>Neil Stillings</cp:lastModifiedBy>
  <cp:revision>86</cp:revision>
  <dcterms:created xsi:type="dcterms:W3CDTF">2010-04-18T21:23:09Z</dcterms:created>
  <dcterms:modified xsi:type="dcterms:W3CDTF">2010-04-19T21:47:11Z</dcterms:modified>
</cp:coreProperties>
</file>