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docx" ContentType="application/vnd.openxmlformats-officedocument.wordprocessingml.document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pict" ContentType="image/pict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slideLayouts/slideLayout12.xml" ContentType="application/vnd.openxmlformats-officedocument.presentationml.slideLayout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2" r:id="rId6"/>
    <p:sldId id="265" r:id="rId7"/>
    <p:sldId id="260" r:id="rId8"/>
    <p:sldId id="263" r:id="rId9"/>
    <p:sldId id="264" r:id="rId10"/>
    <p:sldId id="266" r:id="rId11"/>
    <p:sldId id="267" r:id="rId12"/>
    <p:sldId id="268" r:id="rId13"/>
    <p:sldId id="271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44" d="100"/>
          <a:sy n="44" d="100"/>
        </p:scale>
        <p:origin x="-12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viewProps" Target="viewProps.xml"/><Relationship Id="rId4" Type="http://schemas.openxmlformats.org/officeDocument/2006/relationships/slide" Target="slides/slide3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2BC30-4609-1241-835B-1B6C1C672725}" type="datetimeFigureOut">
              <a:rPr lang="en-US" smtClean="0"/>
              <a:pPr/>
              <a:t>4/19/10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000DD-7A5D-DB44-A4C6-EAE95CE8F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000DD-7A5D-DB44-A4C6-EAE95CE8FDA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BDC99C-A878-3B41-8F1A-9BC446335A55}" type="slidenum">
              <a:rPr lang="en-US"/>
              <a:pPr/>
              <a:t>11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Hmelo-Silver, Liu, Gray, and Jordan (2010</a:t>
            </a:r>
            <a:r>
              <a:rPr lang="en-US" smtClean="0"/>
              <a:t>,</a:t>
            </a:r>
            <a:r>
              <a:rPr lang="en-US" baseline="0" smtClean="0"/>
              <a:t> submitted)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000DD-7A5D-DB44-A4C6-EAE95CE8FDA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Simulations as</a:t>
            </a:r>
            <a:r>
              <a:rPr lang="en-US" baseline="0" dirty="0" smtClean="0"/>
              <a:t> dynamic visualizations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000DD-7A5D-DB44-A4C6-EAE95CE8FDA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Interviewed experts and novices about components of system, draw system</a:t>
            </a:r>
            <a:r>
              <a:rPr lang="en-US" baseline="0" dirty="0" smtClean="0"/>
              <a:t> while thinking aloud, some what-if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000DD-7A5D-DB44-A4C6-EAE95CE8FDA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207E57-03CB-2241-A446-03541672BBDD}" type="slidenum">
              <a:rPr lang="en-US"/>
              <a:pPr/>
              <a:t>5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>
                <a:latin typeface="Arial" charset="0"/>
                <a:ea typeface="ＭＳ Ｐゴシック" charset="-128"/>
                <a:cs typeface="ＭＳ Ｐゴシック" charset="-128"/>
              </a:rPr>
              <a:t>Netlogo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-</a:t>
            </a:r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 low threshold high ceiling- can model range of  complex phenomena with relatively easy </a:t>
            </a:r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programming</a:t>
            </a:r>
          </a:p>
          <a:p>
            <a:pPr eaLnBrk="1" hangingPunct="1"/>
            <a:endParaRPr lang="en-US" baseline="0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Agent-based modeling tool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See how local interactions contribute to system behavior</a:t>
            </a:r>
          </a:p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F37D82-48C4-C848-B7F9-0B39DA1FF68E}" type="slidenum">
              <a:rPr lang="en-US"/>
              <a:pPr/>
              <a:t>6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497AC-3131-2246-8BE7-14CB731C62EC}" type="slidenum">
              <a:rPr lang="en-US"/>
              <a:pPr/>
              <a:t>7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6C5A4A-8AF3-8241-8106-B7AF14B1AFB1}" type="slidenum">
              <a:rPr lang="en-US"/>
              <a:pPr/>
              <a:t>8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err="1" smtClean="0">
                <a:latin typeface="Arial" charset="0"/>
                <a:ea typeface="ＭＳ Ｐゴシック" charset="-128"/>
                <a:cs typeface="ＭＳ Ｐゴシック" charset="-128"/>
              </a:rPr>
              <a:t>Macrolevel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 model helps problematize water quality</a:t>
            </a:r>
            <a:r>
              <a:rPr lang="en-US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 and sets stage for micro level model</a:t>
            </a:r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697DD4-E141-334C-A0BE-6FC1A638B252}" type="slidenum">
              <a:rPr lang="en-US"/>
              <a:pPr/>
              <a:t>9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F3F58B-7EC3-5840-BA7D-45888C767467}" type="slidenum">
              <a:rPr lang="en-US"/>
              <a:pPr/>
              <a:t>10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BAE1B1-4009-4E09-B519-BAC59EC8A6E0}" type="datetimeFigureOut">
              <a:rPr lang="en-US"/>
              <a:pPr/>
              <a:t>4/19/10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solidFill>
              <a:schemeClr val="accent1">
                <a:lumMod val="40000"/>
                <a:lumOff val="60000"/>
                <a:alpha val="40000"/>
              </a:schemeClr>
            </a:solidFill>
            <a:miter lim="800000"/>
          </a:ln>
          <a:effectLst>
            <a:innerShdw blurRad="457200">
              <a:schemeClr val="accent1">
                <a:alpha val="80000"/>
              </a:schemeClr>
            </a:innerShdw>
            <a:softEdge rad="3175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AE1B1-4009-4E09-B519-BAC59EC8A6E0}" type="datetimeFigureOut">
              <a:rPr lang="en-US"/>
              <a:pPr/>
              <a:t>4/19/10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9A5E-DA9D-C14D-92D0-8823B8231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10" name="Picture 9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1" name="Picture 10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822" cy="153619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3625" y="381000"/>
            <a:ext cx="3813175" cy="5697538"/>
          </a:xfr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457200">
              <a:schemeClr val="tx1">
                <a:lumMod val="50000"/>
                <a:lumOff val="50000"/>
                <a:alpha val="80000"/>
              </a:schemeClr>
            </a:innerShdw>
            <a:softEdge rad="1270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9984" y="2209799"/>
            <a:ext cx="3613792" cy="3222625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AE1B1-4009-4E09-B519-BAC59EC8A6E0}" type="datetimeFigureOut">
              <a:rPr lang="en-US"/>
              <a:pPr/>
              <a:t>4/19/10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9A5E-DA9D-C14D-92D0-8823B8231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AE1B1-4009-4E09-B519-BAC59EC8A6E0}" type="datetimeFigureOut">
              <a:rPr lang="en-US"/>
              <a:pPr/>
              <a:t>4/19/10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9A5E-DA9D-C14D-92D0-8823B8231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7696200" cy="6858000"/>
            <a:chOff x="0" y="0"/>
            <a:chExt cx="7696200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16862"/>
            <a:stretch>
              <a:fillRect/>
            </a:stretch>
          </p:blipFill>
          <p:spPr>
            <a:xfrm>
              <a:off x="0" y="0"/>
              <a:ext cx="7467600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428309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381001"/>
            <a:ext cx="1447800" cy="5697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1"/>
            <a:ext cx="6705600" cy="56975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AE1B1-4009-4E09-B519-BAC59EC8A6E0}" type="datetimeFigureOut">
              <a:rPr lang="en-US"/>
              <a:pPr/>
              <a:t>4/19/10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9A5E-DA9D-C14D-92D0-8823B8231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AE1B1-4009-4E09-B519-BAC59EC8A6E0}" type="datetimeFigureOut">
              <a:rPr lang="en-US"/>
              <a:pPr/>
              <a:t>4/19/10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9A5E-DA9D-C14D-92D0-8823B8231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5"/>
          <p:cNvGrpSpPr/>
          <p:nvPr/>
        </p:nvGrpSpPr>
        <p:grpSpPr>
          <a:xfrm>
            <a:off x="0" y="0"/>
            <a:ext cx="1581220" cy="6858000"/>
            <a:chOff x="134471" y="0"/>
            <a:chExt cx="1581220" cy="685800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l="1471" r="83676"/>
            <a:stretch>
              <a:fillRect/>
            </a:stretch>
          </p:blipFill>
          <p:spPr>
            <a:xfrm>
              <a:off x="134471" y="0"/>
              <a:ext cx="1358153" cy="6858000"/>
            </a:xfrm>
            <a:prstGeom prst="rect">
              <a:avLst/>
            </a:prstGeom>
          </p:spPr>
        </p:pic>
        <p:pic>
          <p:nvPicPr>
            <p:cNvPr id="9" name="Picture 8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447800" y="0"/>
              <a:ext cx="267891" cy="6858000"/>
            </a:xfrm>
            <a:prstGeom prst="rect">
              <a:avLst/>
            </a:prstGeom>
          </p:spPr>
        </p:pic>
      </p:grpSp>
      <p:grpSp>
        <p:nvGrpSpPr>
          <p:cNvPr id="11" name="Group 16"/>
          <p:cNvGrpSpPr/>
          <p:nvPr/>
        </p:nvGrpSpPr>
        <p:grpSpPr>
          <a:xfrm>
            <a:off x="7546266" y="0"/>
            <a:ext cx="1597734" cy="6858000"/>
            <a:chOff x="7413812" y="0"/>
            <a:chExt cx="1597734" cy="6858000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r="85125"/>
            <a:stretch>
              <a:fillRect/>
            </a:stretch>
          </p:blipFill>
          <p:spPr>
            <a:xfrm>
              <a:off x="7651376" y="0"/>
              <a:ext cx="136017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7413812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4200" y="3693645"/>
            <a:ext cx="5446713" cy="1470025"/>
          </a:xfrm>
        </p:spPr>
        <p:txBody>
          <a:bodyPr anchor="b" anchorCtr="0"/>
          <a:lstStyle>
            <a:lvl1pPr>
              <a:lnSpc>
                <a:spcPts val="6800"/>
              </a:lnSpc>
              <a:defRPr sz="65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4200" y="5204011"/>
            <a:ext cx="5446713" cy="85164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257800" y="6356350"/>
            <a:ext cx="2133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BAE1B1-4009-4E09-B519-BAC59EC8A6E0}" type="datetimeFigureOut">
              <a:rPr lang="en-US"/>
              <a:pPr/>
              <a:t>4/19/10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pic>
        <p:nvPicPr>
          <p:cNvPr id="15" name="Picture 14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4841209"/>
            <a:ext cx="6035040" cy="340391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07977" y="950260"/>
            <a:ext cx="2528046" cy="25280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01600">
            <a:noFill/>
            <a:miter lim="800000"/>
          </a:ln>
          <a:effectLst>
            <a:innerShdw blurRad="762000">
              <a:schemeClr val="accent1">
                <a:alpha val="80000"/>
              </a:schemeClr>
            </a:innerShdw>
            <a:softEdge rad="317500"/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2400"/>
              </a:spcBef>
              <a:buClr>
                <a:schemeClr val="accent1">
                  <a:lumMod val="60000"/>
                  <a:lumOff val="40000"/>
                </a:schemeClr>
              </a:buClr>
              <a:buFont typeface="Candara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4200" y="1851212"/>
            <a:ext cx="5446714" cy="1730375"/>
          </a:xfrm>
        </p:spPr>
        <p:txBody>
          <a:bodyPr anchor="b" anchorCtr="0"/>
          <a:lstStyle>
            <a:lvl1pPr algn="ctr">
              <a:lnSpc>
                <a:spcPts val="6800"/>
              </a:lnSpc>
              <a:defRPr sz="6500" b="0" cap="none" baseline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0" y="3576918"/>
            <a:ext cx="5446714" cy="829982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AE1B1-4009-4E09-B519-BAC59EC8A6E0}" type="datetimeFigureOut">
              <a:rPr lang="en-US"/>
              <a:pPr/>
              <a:t>4/19/10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9A5E-DA9D-C14D-92D0-8823B8231E5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9"/>
          <p:cNvGrpSpPr/>
          <p:nvPr/>
        </p:nvGrpSpPr>
        <p:grpSpPr>
          <a:xfrm>
            <a:off x="0" y="0"/>
            <a:ext cx="9144000" cy="1191256"/>
            <a:chOff x="0" y="0"/>
            <a:chExt cx="9144000" cy="1191256"/>
          </a:xfrm>
        </p:grpSpPr>
        <p:pic>
          <p:nvPicPr>
            <p:cNvPr id="8" name="Picture 7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9" name="Picture 8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flipV="1">
            <a:off x="0" y="5666744"/>
            <a:ext cx="9144000" cy="1191256"/>
            <a:chOff x="0" y="0"/>
            <a:chExt cx="9144000" cy="1191256"/>
          </a:xfrm>
        </p:grpSpPr>
        <p:pic>
          <p:nvPicPr>
            <p:cNvPr id="12" name="Picture 11" descr="Overlay-Blank.jpg"/>
            <p:cNvPicPr>
              <a:picLocks noChangeAspect="1"/>
            </p:cNvPicPr>
            <p:nvPr userDrawn="1"/>
          </p:nvPicPr>
          <p:blipFill>
            <a:blip r:embed="rId2"/>
            <a:srcRect b="85555"/>
            <a:stretch>
              <a:fillRect/>
            </a:stretch>
          </p:blipFill>
          <p:spPr>
            <a:xfrm>
              <a:off x="0" y="0"/>
              <a:ext cx="9144000" cy="990600"/>
            </a:xfrm>
            <a:prstGeom prst="rect">
              <a:avLst/>
            </a:prstGeom>
          </p:spPr>
        </p:pic>
        <p:pic>
          <p:nvPicPr>
            <p:cNvPr id="13" name="Picture 12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V="1">
              <a:off x="0" y="923365"/>
              <a:ext cx="9144000" cy="267891"/>
            </a:xfrm>
            <a:prstGeom prst="rect">
              <a:avLst/>
            </a:prstGeom>
          </p:spPr>
        </p:pic>
      </p:grpSp>
      <p:pic>
        <p:nvPicPr>
          <p:cNvPr id="14" name="Picture 13" descr="HR-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3258805"/>
            <a:ext cx="6035040" cy="34039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0" name="Picture 9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2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6534" y="1774825"/>
            <a:ext cx="3566160" cy="43037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AE1B1-4009-4E09-B519-BAC59EC8A6E0}" type="datetimeFigureOut">
              <a:rPr lang="en-US"/>
              <a:pPr/>
              <a:t>4/19/10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9A5E-DA9D-C14D-92D0-8823B8231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11" name="Picture 10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12" name="Picture 11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048" y="1879320"/>
            <a:ext cx="3566160" cy="63976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048" y="2590799"/>
            <a:ext cx="3566160" cy="348773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AE1B1-4009-4E09-B519-BAC59EC8A6E0}" type="datetimeFigureOut">
              <a:rPr lang="en-US"/>
              <a:pPr/>
              <a:t>4/19/10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9A5E-DA9D-C14D-92D0-8823B8231E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4766048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  <p:pic>
        <p:nvPicPr>
          <p:cNvPr id="15" name="Picture 14" descr="Overlay-HorizontalBridge.jpg"/>
          <p:cNvPicPr>
            <a:picLocks noChangeAspect="1"/>
          </p:cNvPicPr>
          <p:nvPr/>
        </p:nvPicPr>
        <p:blipFill>
          <a:blip r:embed="rId3"/>
          <a:srcRect t="23425" r="61031" b="39764"/>
          <a:stretch>
            <a:fillRect/>
          </a:stretch>
        </p:blipFill>
        <p:spPr>
          <a:xfrm>
            <a:off x="780052" y="2460812"/>
            <a:ext cx="3563348" cy="986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372650"/>
            <a:ext cx="9144000" cy="5485350"/>
            <a:chOff x="0" y="1372650"/>
            <a:chExt cx="9144000" cy="5485350"/>
          </a:xfrm>
        </p:grpSpPr>
        <p:pic>
          <p:nvPicPr>
            <p:cNvPr id="7" name="Picture 6" descr="Overlay-Blank.jpg"/>
            <p:cNvPicPr>
              <a:picLocks noChangeAspect="1"/>
            </p:cNvPicPr>
            <p:nvPr userDrawn="1"/>
          </p:nvPicPr>
          <p:blipFill>
            <a:blip r:embed="rId2"/>
            <a:srcRect t="23333"/>
            <a:stretch>
              <a:fillRect/>
            </a:stretch>
          </p:blipFill>
          <p:spPr>
            <a:xfrm>
              <a:off x="0" y="1600200"/>
              <a:ext cx="9144000" cy="5257800"/>
            </a:xfrm>
            <a:prstGeom prst="rect">
              <a:avLst/>
            </a:prstGeom>
          </p:spPr>
        </p:pic>
        <p:pic>
          <p:nvPicPr>
            <p:cNvPr id="8" name="Picture 7" descr="Overlay-Horizont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1372650"/>
              <a:ext cx="9144000" cy="26789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AE1B1-4009-4E09-B519-BAC59EC8A6E0}" type="datetimeFigureOut">
              <a:rPr lang="en-US"/>
              <a:pPr/>
              <a:t>4/19/10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9A5E-DA9D-C14D-92D0-8823B8231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Blan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AE1B1-4009-4E09-B519-BAC59EC8A6E0}" type="datetimeFigureOut">
              <a:rPr lang="en-US"/>
              <a:pPr/>
              <a:t>4/19/10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9A5E-DA9D-C14D-92D0-8823B8231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1"/>
          <p:cNvGrpSpPr/>
          <p:nvPr/>
        </p:nvGrpSpPr>
        <p:grpSpPr>
          <a:xfrm>
            <a:off x="4267200" y="0"/>
            <a:ext cx="4876800" cy="6858000"/>
            <a:chOff x="4267200" y="0"/>
            <a:chExt cx="4876800" cy="6858000"/>
          </a:xfrm>
        </p:grpSpPr>
        <p:pic>
          <p:nvPicPr>
            <p:cNvPr id="9" name="Picture 8" descr="Overlay-Blank.jpg"/>
            <p:cNvPicPr>
              <a:picLocks noChangeAspect="1"/>
            </p:cNvPicPr>
            <p:nvPr userDrawn="1"/>
          </p:nvPicPr>
          <p:blipFill>
            <a:blip r:embed="rId2"/>
            <a:srcRect l="4302" r="46875"/>
            <a:stretch>
              <a:fillRect/>
            </a:stretch>
          </p:blipFill>
          <p:spPr>
            <a:xfrm>
              <a:off x="4495800" y="0"/>
              <a:ext cx="4648200" cy="6858000"/>
            </a:xfrm>
            <a:prstGeom prst="rect">
              <a:avLst/>
            </a:prstGeom>
          </p:spPr>
        </p:pic>
        <p:pic>
          <p:nvPicPr>
            <p:cNvPr id="10" name="Picture 9" descr="Overlay-VerticalBridge.jpg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4267200" y="0"/>
              <a:ext cx="267891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3612776" cy="1537447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5859" y="381001"/>
            <a:ext cx="3813174" cy="5697537"/>
          </a:xfrm>
        </p:spPr>
        <p:txBody>
          <a:bodyPr>
            <a:normAutofit/>
          </a:bodyPr>
          <a:lstStyle>
            <a:lvl1pPr>
              <a:defRPr sz="2400" b="0"/>
            </a:lvl1pPr>
            <a:lvl2pPr>
              <a:defRPr sz="22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209801"/>
            <a:ext cx="3612776" cy="3200400"/>
          </a:xfrm>
        </p:spPr>
        <p:txBody>
          <a:bodyPr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AE1B1-4009-4E09-B519-BAC59EC8A6E0}" type="datetimeFigureOut">
              <a:rPr lang="en-US"/>
              <a:pPr/>
              <a:t>4/19/10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7200" y="6356350"/>
            <a:ext cx="609600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64FA9A5E-DA9D-C14D-92D0-8823B8231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162" y="40341"/>
            <a:ext cx="7570787" cy="141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162" y="1761565"/>
            <a:ext cx="7570787" cy="4289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181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28BAE1B1-4009-4E09-B519-BAC59EC8A6E0}" type="datetimeFigureOut">
              <a:rPr lang="en-US"/>
              <a:pPr/>
              <a:t>4/19/10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fld id="{64FA9A5E-DA9D-C14D-92D0-8823B8231E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203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lnSpc>
          <a:spcPts val="6000"/>
        </a:lnSpc>
        <a:spcBef>
          <a:spcPct val="0"/>
        </a:spcBef>
        <a:buNone/>
        <a:defRPr sz="54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4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tx2"/>
        </a:buClr>
        <a:buFont typeface="Candara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Font typeface="Candara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hyperlink" Target="mailto:cindy.hmelo-silver@gse.rutgers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package" Target="../embeddings/Microsoft_Word_Document2.docx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3" Type="http://schemas.openxmlformats.org/officeDocument/2006/relationships/oleObject" Target="Darkover:Users:chmelo:Desktop:DOWNLOADS:CogSci2010-ACT-v4(2).doc!OLE_LINK3" TargetMode="External"/><Relationship Id="rId1" Type="http://schemas.openxmlformats.org/officeDocument/2006/relationships/vmlDrawing" Target="../drawings/vmlDrawing4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Darkover:Users:chmelo:Desktop:DOWNLOADS:CogSci2010-ACT-v4(2).doc!OLE_LINK2" TargetMode="External"/><Relationship Id="rId1" Type="http://schemas.openxmlformats.org/officeDocument/2006/relationships/vmlDrawing" Target="../drawings/vmlDrawing5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df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oleObject" Target="Darkover:Users:chmelo:Documents:%20Papers%20-completed:CAREER%20for%20JRST:Table%201.doc!OLE_LINK1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Word_Document1.docx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hyperlink" Target="file://localhost/Users/chmelo/Desktop/DOWNLOADS/TestingFishSpawnModel(3).nlogo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hyperlink" Target="file://localhost/Users/chmelo/Desktop/DOWNLOADS/TestingNitrificationmodel(2).nlogo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Visualizations, Mental Models, and Complex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Cindy Hmelo-Silver</a:t>
            </a:r>
          </a:p>
          <a:p>
            <a:r>
              <a:rPr lang="en-US" dirty="0" smtClean="0">
                <a:hlinkClick r:id="rId3"/>
              </a:rPr>
              <a:t>cindy.hmelo-silver@gse.rutgers.</a:t>
            </a:r>
            <a:r>
              <a:rPr lang="en-US" dirty="0" smtClean="0">
                <a:hlinkClick r:id="rId3"/>
              </a:rPr>
              <a:t>edu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r</a:t>
            </a:r>
            <a:r>
              <a:rPr lang="en-US" dirty="0" err="1" smtClean="0"/>
              <a:t>eptools.rutgers.edu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17733" y="5706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Research Context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Goal to support middle school science instruction in domain of aquarium ecosystem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Units developed with two collaborating teachers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145 middle school students in 2 public schools for about 2 weeks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70 7th grade  with Teacher A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75 8th grade with Teacher B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Both classrooms had physical aquaria and 1-2 laptops for each small group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Contexts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Both teachers experienced, considered experts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Teacher A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Used worksheets with open-ended questions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Expected homogeneous progress for whole class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Focus on content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Teacher B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Inquiry-oriented norms for classroom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Scaffolded exploration by asking students to observe and explain, open-ended questioning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Mental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78464" y="1808552"/>
          <a:ext cx="9056370" cy="4242624"/>
        </p:xfrm>
        <a:graphic>
          <a:graphicData uri="http://schemas.openxmlformats.org/presentationml/2006/ole">
            <p:oleObj spid="_x0000_s46082" name="Document" r:id="rId4" imgW="5638800" imgH="264160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82771"/>
            <a:ext cx="3612822" cy="1536192"/>
          </a:xfrm>
        </p:spPr>
        <p:txBody>
          <a:bodyPr/>
          <a:lstStyle/>
          <a:p>
            <a:r>
              <a:rPr lang="en-US" sz="4000" dirty="0" smtClean="0"/>
              <a:t>Aquarium Construction Toolkit (ACT; Goel et al, in press)</a:t>
            </a:r>
            <a:endParaRPr lang="en-US" sz="4000" dirty="0"/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4927600" y="671322"/>
          <a:ext cx="3911600" cy="5515356"/>
        </p:xfrm>
        <a:graphic>
          <a:graphicData uri="http://schemas.openxmlformats.org/presentationml/2006/ole">
            <p:oleObj spid="_x0000_s62466" name="Document" r:id="rId3" imgW="2540000" imgH="35814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162" y="40342"/>
            <a:ext cx="7570787" cy="1235448"/>
          </a:xfrm>
        </p:spPr>
        <p:txBody>
          <a:bodyPr/>
          <a:lstStyle/>
          <a:p>
            <a:r>
              <a:rPr lang="en-US" dirty="0" smtClean="0"/>
              <a:t>ACT</a:t>
            </a:r>
            <a:br>
              <a:rPr lang="en-US" dirty="0" smtClean="0"/>
            </a:br>
            <a:r>
              <a:rPr lang="en-US" sz="3600" dirty="0" smtClean="0"/>
              <a:t>(Vattam et al, in press)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168681" y="1507067"/>
          <a:ext cx="8975319" cy="5582211"/>
        </p:xfrm>
        <a:graphic>
          <a:graphicData uri="http://schemas.openxmlformats.org/presentationml/2006/ole">
            <p:oleObj spid="_x0000_s47106" name="Document" r:id="rId3" imgW="3124200" imgH="1943100" progId="Word.Document.12">
              <p:link updateAutomatic="1"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94000" y="1757082"/>
            <a:ext cx="3556000" cy="48110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Expert-novice </a:t>
            </a:r>
            <a:r>
              <a:rPr lang="en-US" dirty="0" smtClean="0"/>
              <a:t>mental-models</a:t>
            </a:r>
          </a:p>
          <a:p>
            <a:r>
              <a:rPr lang="en-US" dirty="0" smtClean="0"/>
              <a:t>Design of Instruction</a:t>
            </a:r>
            <a:endParaRPr lang="en-US" dirty="0" smtClean="0"/>
          </a:p>
          <a:p>
            <a:r>
              <a:rPr lang="en-US" dirty="0" smtClean="0"/>
              <a:t>NetLogo Simulations</a:t>
            </a:r>
          </a:p>
          <a:p>
            <a:r>
              <a:rPr lang="en-US" dirty="0" smtClean="0"/>
              <a:t>Mental Model Results</a:t>
            </a:r>
          </a:p>
          <a:p>
            <a:r>
              <a:rPr lang="en-US" dirty="0" smtClean="0"/>
              <a:t>Creating Structure-behavior-function models with the ACT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Models in Aquarium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710766"/>
            <a:ext cx="7570787" cy="4289611"/>
          </a:xfrm>
        </p:spPr>
        <p:txBody>
          <a:bodyPr/>
          <a:lstStyle/>
          <a:p>
            <a:r>
              <a:rPr lang="en-US" dirty="0" smtClean="0"/>
              <a:t>Expert-novice comparison (Hmelo-Silver, Marathe, &amp; Liu, 2007)</a:t>
            </a:r>
          </a:p>
          <a:p>
            <a:endParaRPr lang="en-US" dirty="0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752600" y="2616200"/>
          <a:ext cx="5638800" cy="4241800"/>
        </p:xfrm>
        <a:graphic>
          <a:graphicData uri="http://schemas.openxmlformats.org/presentationml/2006/ole">
            <p:oleObj spid="_x0000_s17410" name="Document" r:id="rId4" imgW="5638800" imgH="42418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model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Pragmatic experts= hobbyists</a:t>
            </a:r>
          </a:p>
          <a:p>
            <a:r>
              <a:rPr lang="en-US" dirty="0" smtClean="0"/>
              <a:t>Hierarchical experts= scientists</a:t>
            </a:r>
          </a:p>
          <a:p>
            <a:endParaRPr lang="en-US" dirty="0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648822" y="3230171"/>
          <a:ext cx="7440013" cy="2821005"/>
        </p:xfrm>
        <a:graphic>
          <a:graphicData uri="http://schemas.openxmlformats.org/presentationml/2006/ole">
            <p:oleObj spid="_x0000_s18434" name="Document" r:id="rId3" imgW="6096000" imgH="231140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498474" y="1634069"/>
            <a:ext cx="7556313" cy="414496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Serve as dynamic visualizations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Allow </a:t>
            </a:r>
            <a:r>
              <a:rPr lang="en-US" sz="2800" dirty="0"/>
              <a:t>learners to experience complex systems phenomena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H</a:t>
            </a:r>
            <a:r>
              <a:rPr lang="en-US" sz="2800" dirty="0" smtClean="0"/>
              <a:t>elp </a:t>
            </a:r>
            <a:r>
              <a:rPr lang="en-US" sz="2800" dirty="0"/>
              <a:t>focus learners on function and </a:t>
            </a:r>
            <a:r>
              <a:rPr lang="en-US" sz="2800" dirty="0" smtClean="0"/>
              <a:t>behavior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Make </a:t>
            </a:r>
            <a:r>
              <a:rPr lang="en-US" sz="2800" dirty="0"/>
              <a:t>invisible phenomena visible and open for inspection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NetLogo as platform for</a:t>
            </a:r>
            <a:r>
              <a:rPr lang="en-US" sz="2800" dirty="0" smtClean="0"/>
              <a:t> simulations </a:t>
            </a:r>
            <a:r>
              <a:rPr lang="en-US" sz="2800" dirty="0"/>
              <a:t>(Wilensky, 1999</a:t>
            </a:r>
            <a:r>
              <a:rPr lang="en-US" sz="28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 the Classroom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Providing scaffolding and sequencing that help establish “why”  and “how” questions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Mix of hands-on activities, hypermedia resources, simulations, class discussions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Scaffolding needs to encourage mapping: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Between real world and virtual world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Between different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Considering how models simplify the </a:t>
            </a:r>
            <a:r>
              <a:rPr lang="en-US" sz="2400" dirty="0" smtClean="0"/>
              <a:t>world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345269"/>
            <a:ext cx="1600200" cy="1071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68337"/>
            <a:ext cx="7923213" cy="574675"/>
          </a:xfrm>
        </p:spPr>
        <p:txBody>
          <a:bodyPr/>
          <a:lstStyle/>
          <a:p>
            <a:pPr eaLnBrk="1" hangingPunct="1"/>
            <a:r>
              <a:rPr lang="en-US" sz="2800" dirty="0"/>
              <a:t>Function-centered Aquarium </a:t>
            </a:r>
            <a:r>
              <a:rPr lang="en-US" sz="2800" dirty="0" smtClean="0"/>
              <a:t>Hypermedia</a:t>
            </a:r>
            <a:endParaRPr lang="en-US" sz="2800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56264"/>
            <a:ext cx="83947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1828800" y="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en-US">
              <a:latin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en-US" dirty="0"/>
              <a:t>NetLogo Aquarium</a:t>
            </a:r>
            <a:r>
              <a:rPr kumimoji="0" lang="en-US" dirty="0" smtClean="0"/>
              <a:t>  Macro-Level Model</a:t>
            </a:r>
            <a:endParaRPr kumimoji="0" lang="en-US" dirty="0"/>
          </a:p>
        </p:txBody>
      </p:sp>
      <p:pic>
        <p:nvPicPr>
          <p:cNvPr id="79876" name="Picture 4" descr="interfa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397000"/>
            <a:ext cx="7756525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ction Button: Custom 3">
            <a:hlinkClick r:id="rId4" action="ppaction://hlinkfile" highlightClick="1"/>
          </p:cNvPr>
          <p:cNvSpPr/>
          <p:nvPr/>
        </p:nvSpPr>
        <p:spPr>
          <a:xfrm>
            <a:off x="8594725" y="6468533"/>
            <a:ext cx="549275" cy="389467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Nitrification model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13" y="1676400"/>
            <a:ext cx="8637587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ction Button: Custom 3">
            <a:hlinkClick r:id="rId4" action="ppaction://hlinkfile" highlightClick="1"/>
          </p:cNvPr>
          <p:cNvSpPr/>
          <p:nvPr/>
        </p:nvSpPr>
        <p:spPr>
          <a:xfrm>
            <a:off x="8686800" y="6146800"/>
            <a:ext cx="457200" cy="474133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5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Infusion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Infusion">
      <a:majorFont>
        <a:latin typeface="Mistral"/>
        <a:ea typeface=""/>
        <a:cs typeface=""/>
        <a:font script="Jpan" typeface="ＭＳ Ｐ明朝"/>
      </a:majorFont>
      <a:minorFont>
        <a:latin typeface="Candara"/>
        <a:ea typeface=""/>
        <a:cs typeface=""/>
        <a:font script="Jpan" typeface="メイリオ"/>
      </a:minorFont>
    </a:fontScheme>
    <a:fmtScheme name="Infus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300000"/>
                <a:lumMod val="125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70000"/>
                <a:satMod val="120000"/>
              </a:schemeClr>
              <a:schemeClr val="phClr">
                <a:tint val="70000"/>
                <a:satMod val="135000"/>
              </a:schemeClr>
            </a:duotone>
          </a:blip>
          <a:tile tx="0" ty="0" sx="40000" sy="40000" flip="none" algn="tl"/>
        </a:blipFill>
      </a:fillStyleLst>
      <a:lnStyleLst>
        <a:ln w="38100" cap="flat" cmpd="sng" algn="ctr">
          <a:solidFill>
            <a:schemeClr val="phClr">
              <a:alpha val="70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>
              <a:alpha val="50000"/>
            </a:schemeClr>
          </a:solidFill>
          <a:prstDash val="solid"/>
          <a:miter/>
        </a:ln>
        <a:ln w="88900" cap="flat" cmpd="sng" algn="ctr">
          <a:solidFill>
            <a:schemeClr val="phClr">
              <a:alpha val="4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r="13500000">
              <a:srgbClr val="000000">
                <a:alpha val="50000"/>
              </a:srgbClr>
            </a:innerShdw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70000"/>
                <a:satMod val="500000"/>
                <a:lumMod val="50000"/>
              </a:schemeClr>
              <a:schemeClr val="phClr">
                <a:satMod val="800000"/>
                <a:lum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Infusion.thmx</Template>
  <TotalTime>2597</TotalTime>
  <Words>417</Words>
  <Application>Microsoft Macintosh PowerPoint</Application>
  <PresentationFormat>On-screen Show (4:3)</PresentationFormat>
  <Paragraphs>74</Paragraphs>
  <Slides>15</Slides>
  <Notes>11</Notes>
  <HiddenSlides>4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Infusion</vt:lpstr>
      <vt:lpstr>Darkover:Users:chmelo:Documents: Papers -completed:CAREER for JRST:Table 1.doc!OLE_LINK1</vt:lpstr>
      <vt:lpstr>Darkover:Users:chmelo:Desktop:DOWNLOADS:CogSci2010-ACT-v4(2).doc!OLE_LINK2</vt:lpstr>
      <vt:lpstr>Darkover:Users:chmelo:Desktop:DOWNLOADS:CogSci2010-ACT-v4(2).doc!OLE_LINK3</vt:lpstr>
      <vt:lpstr>Microsoft Word Document</vt:lpstr>
      <vt:lpstr>Visualizations, Mental Models, and Complex Systems</vt:lpstr>
      <vt:lpstr>Overview </vt:lpstr>
      <vt:lpstr>Mental Models in Aquarium System</vt:lpstr>
      <vt:lpstr>Mental model results</vt:lpstr>
      <vt:lpstr>Simulations</vt:lpstr>
      <vt:lpstr>In the Classroom</vt:lpstr>
      <vt:lpstr>Function-centered Aquarium Hypermedia</vt:lpstr>
      <vt:lpstr>NetLogo Aquarium  Macro-Level Model</vt:lpstr>
      <vt:lpstr>Nitrification model</vt:lpstr>
      <vt:lpstr>Research Context</vt:lpstr>
      <vt:lpstr>Teaching Contexts</vt:lpstr>
      <vt:lpstr>Results: Mental Models</vt:lpstr>
      <vt:lpstr>Aquarium Construction Toolkit (ACT; Goel et al, in press)</vt:lpstr>
      <vt:lpstr>ACT (Vattam et al, in press)</vt:lpstr>
      <vt:lpstr>ACT</vt:lpstr>
    </vt:vector>
  </TitlesOfParts>
  <Company>Rutgers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Visualizations, Mental Models, and Complex Systems</dc:title>
  <dc:creator>Cindy Hmelo-Silver</dc:creator>
  <cp:lastModifiedBy>Cindy Hmelo-Silver</cp:lastModifiedBy>
  <cp:revision>7</cp:revision>
  <dcterms:created xsi:type="dcterms:W3CDTF">2010-04-19T15:39:22Z</dcterms:created>
  <dcterms:modified xsi:type="dcterms:W3CDTF">2010-04-20T16:11:26Z</dcterms:modified>
</cp:coreProperties>
</file>