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60" r:id="rId2"/>
    <p:sldId id="326" r:id="rId3"/>
    <p:sldId id="325" r:id="rId4"/>
    <p:sldId id="323" r:id="rId5"/>
    <p:sldId id="324" r:id="rId6"/>
    <p:sldId id="332" r:id="rId7"/>
    <p:sldId id="330" r:id="rId8"/>
    <p:sldId id="259" r:id="rId9"/>
    <p:sldId id="261" r:id="rId10"/>
    <p:sldId id="257" r:id="rId11"/>
    <p:sldId id="258" r:id="rId12"/>
    <p:sldId id="262" r:id="rId13"/>
    <p:sldId id="263" r:id="rId14"/>
    <p:sldId id="289" r:id="rId15"/>
    <p:sldId id="318" r:id="rId16"/>
    <p:sldId id="319" r:id="rId17"/>
    <p:sldId id="320" r:id="rId18"/>
    <p:sldId id="265" r:id="rId19"/>
    <p:sldId id="266" r:id="rId20"/>
    <p:sldId id="267" r:id="rId21"/>
    <p:sldId id="268" r:id="rId22"/>
    <p:sldId id="269" r:id="rId23"/>
    <p:sldId id="272" r:id="rId24"/>
    <p:sldId id="273" r:id="rId25"/>
    <p:sldId id="274" r:id="rId26"/>
    <p:sldId id="275" r:id="rId27"/>
    <p:sldId id="327" r:id="rId28"/>
    <p:sldId id="328" r:id="rId29"/>
    <p:sldId id="322" r:id="rId30"/>
    <p:sldId id="270" r:id="rId31"/>
    <p:sldId id="271" r:id="rId32"/>
    <p:sldId id="277" r:id="rId33"/>
    <p:sldId id="316" r:id="rId34"/>
    <p:sldId id="299" r:id="rId35"/>
    <p:sldId id="317" r:id="rId36"/>
    <p:sldId id="300" r:id="rId37"/>
    <p:sldId id="310" r:id="rId38"/>
    <p:sldId id="301" r:id="rId39"/>
    <p:sldId id="313" r:id="rId40"/>
    <p:sldId id="303" r:id="rId41"/>
    <p:sldId id="304" r:id="rId42"/>
    <p:sldId id="331" r:id="rId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128"/>
        <a:cs typeface="+mn-cs"/>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43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04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en-US"/>
          </a:p>
        </p:txBody>
      </p:sp>
      <p:sp>
        <p:nvSpPr>
          <p:cNvPr id="4403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9F68657-8121-4EE4-97DF-252AEB2E220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8F82724C-54B9-47C1-91E8-4822391F5007}" type="slidenum">
              <a:rPr lang="en-US" smtClean="0"/>
              <a:pPr/>
              <a:t>16</a:t>
            </a:fld>
            <a:endParaRPr lang="en-US" smtClean="0"/>
          </a:p>
        </p:txBody>
      </p:sp>
      <p:sp>
        <p:nvSpPr>
          <p:cNvPr id="45059" name="Rectangle 2"/>
          <p:cNvSpPr>
            <a:spLocks noRot="1" noChangeArrowheads="1" noTextEdit="1"/>
          </p:cNvSpPr>
          <p:nvPr>
            <p:ph type="sldImg"/>
          </p:nvPr>
        </p:nvSpPr>
        <p:spPr>
          <a:xfrm>
            <a:off x="1144588" y="685800"/>
            <a:ext cx="4570412" cy="3429000"/>
          </a:xfrm>
          <a:ln/>
        </p:spPr>
      </p:sp>
      <p:sp>
        <p:nvSpPr>
          <p:cNvPr id="450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AE0412-8456-4072-B8B0-578B7A19C4E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F1B0F3F-A569-4EFF-9E83-4889912F3D3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AF4DF0-8041-4141-8CD7-2C3F20E1221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8F34BA-5C17-42FA-8225-B7494095C7C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0AB0A1-D9FC-4BEE-9E4C-406E07E1674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E00DA91-2C0D-4C85-A938-5916C5D0AB3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BE2C6CC-DDB8-441C-8B60-EB36376CB22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8C59421-4BC2-43C8-AA95-C7AF92C3B7D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051330F-9D8F-418D-A354-09B09ADF319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A6B8353-CC19-44CA-83D8-5938F427D5A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1B43961-5B01-44E8-B431-E8C25D7155B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5E453A01-1575-4778-8106-B38E2EA3F80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ideo" Target="file:///C:\Documents%20and%20Settings\meehl\My%20Documents\IPCC.ch10\Finaldraft\final\LTmq6Aug.wmv" TargetMode="Externa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bloomberg.com/news/2010-08-10/russia-may-lose-15-000-lives-15-billion-of-economic-output-in-heat-wave.html"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www.ncdc.noaa.gov/oa/climate/research/records/"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914400"/>
            <a:ext cx="7772400" cy="1470025"/>
          </a:xfrm>
        </p:spPr>
        <p:txBody>
          <a:bodyPr/>
          <a:lstStyle/>
          <a:p>
            <a:pPr eaLnBrk="1" hangingPunct="1"/>
            <a:r>
              <a:rPr lang="en-US" smtClean="0"/>
              <a:t>Weather Extremes in a Changing Climate</a:t>
            </a:r>
          </a:p>
        </p:txBody>
      </p:sp>
      <p:sp>
        <p:nvSpPr>
          <p:cNvPr id="2051" name="Rectangle 3"/>
          <p:cNvSpPr>
            <a:spLocks noGrp="1" noChangeArrowheads="1"/>
          </p:cNvSpPr>
          <p:nvPr>
            <p:ph type="subTitle" idx="1"/>
          </p:nvPr>
        </p:nvSpPr>
        <p:spPr>
          <a:xfrm>
            <a:off x="1371600" y="2895600"/>
            <a:ext cx="6400800" cy="1752600"/>
          </a:xfrm>
        </p:spPr>
        <p:txBody>
          <a:bodyPr/>
          <a:lstStyle/>
          <a:p>
            <a:pPr eaLnBrk="1" hangingPunct="1"/>
            <a:r>
              <a:rPr lang="en-US" sz="3600" smtClean="0"/>
              <a:t>Gerald A. Meehl </a:t>
            </a:r>
          </a:p>
          <a:p>
            <a:pPr eaLnBrk="1" hangingPunct="1"/>
            <a:r>
              <a:rPr lang="en-US" smtClean="0"/>
              <a:t>NCAR</a:t>
            </a:r>
          </a:p>
        </p:txBody>
      </p:sp>
      <p:pic>
        <p:nvPicPr>
          <p:cNvPr id="2052" name="Picture 4" descr="nersc2"/>
          <p:cNvPicPr>
            <a:picLocks noChangeAspect="1" noChangeArrowheads="1"/>
          </p:cNvPicPr>
          <p:nvPr/>
        </p:nvPicPr>
        <p:blipFill>
          <a:blip r:embed="rId2" cstate="print"/>
          <a:srcRect/>
          <a:stretch>
            <a:fillRect/>
          </a:stretch>
        </p:blipFill>
        <p:spPr bwMode="auto">
          <a:xfrm>
            <a:off x="304800" y="3810000"/>
            <a:ext cx="2887663" cy="2811463"/>
          </a:xfrm>
          <a:prstGeom prst="rect">
            <a:avLst/>
          </a:prstGeom>
          <a:noFill/>
          <a:ln w="9525">
            <a:noFill/>
            <a:miter lim="800000"/>
            <a:headEnd/>
            <a:tailEnd/>
          </a:ln>
        </p:spPr>
      </p:pic>
      <p:pic>
        <p:nvPicPr>
          <p:cNvPr id="2053" name="Picture 5" descr="NCAR"/>
          <p:cNvPicPr>
            <a:picLocks noChangeAspect="1" noChangeArrowheads="1"/>
          </p:cNvPicPr>
          <p:nvPr/>
        </p:nvPicPr>
        <p:blipFill>
          <a:blip r:embed="rId3" cstate="print"/>
          <a:srcRect/>
          <a:stretch>
            <a:fillRect/>
          </a:stretch>
        </p:blipFill>
        <p:spPr bwMode="auto">
          <a:xfrm>
            <a:off x="6096000" y="4800600"/>
            <a:ext cx="2705100" cy="184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6"/>
          <p:cNvSpPr txBox="1">
            <a:spLocks noChangeArrowheads="1"/>
          </p:cNvSpPr>
          <p:nvPr/>
        </p:nvSpPr>
        <p:spPr bwMode="auto">
          <a:xfrm>
            <a:off x="762000" y="304800"/>
            <a:ext cx="8153400" cy="1187450"/>
          </a:xfrm>
          <a:prstGeom prst="rect">
            <a:avLst/>
          </a:prstGeom>
          <a:noFill/>
          <a:ln w="9525">
            <a:noFill/>
            <a:miter lim="800000"/>
            <a:headEnd/>
            <a:tailEnd/>
          </a:ln>
        </p:spPr>
        <p:txBody>
          <a:bodyPr>
            <a:spAutoFit/>
          </a:bodyPr>
          <a:lstStyle/>
          <a:p>
            <a:pPr>
              <a:spcBef>
                <a:spcPct val="50000"/>
              </a:spcBef>
            </a:pPr>
            <a:r>
              <a:rPr lang="en-US" sz="2400"/>
              <a:t>Editorial cartoon in Melbourne newspaper the week after the fires indicating Australians know that high pressure in the summer equals extreme heat that is conducive to fires</a:t>
            </a:r>
          </a:p>
        </p:txBody>
      </p:sp>
      <p:pic>
        <p:nvPicPr>
          <p:cNvPr id="11267" name="Picture 3" descr="map.jpg"/>
          <p:cNvPicPr>
            <a:picLocks noChangeAspect="1"/>
          </p:cNvPicPr>
          <p:nvPr/>
        </p:nvPicPr>
        <p:blipFill>
          <a:blip r:embed="rId2" cstate="print"/>
          <a:srcRect/>
          <a:stretch>
            <a:fillRect/>
          </a:stretch>
        </p:blipFill>
        <p:spPr bwMode="auto">
          <a:xfrm>
            <a:off x="1981200" y="2286000"/>
            <a:ext cx="5591175" cy="4067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5"/>
          <p:cNvSpPr txBox="1">
            <a:spLocks noChangeArrowheads="1"/>
          </p:cNvSpPr>
          <p:nvPr/>
        </p:nvSpPr>
        <p:spPr bwMode="auto">
          <a:xfrm>
            <a:off x="762000" y="228600"/>
            <a:ext cx="7924800" cy="822325"/>
          </a:xfrm>
          <a:prstGeom prst="rect">
            <a:avLst/>
          </a:prstGeom>
          <a:noFill/>
          <a:ln w="9525">
            <a:noFill/>
            <a:miter lim="800000"/>
            <a:headEnd/>
            <a:tailEnd/>
          </a:ln>
        </p:spPr>
        <p:txBody>
          <a:bodyPr>
            <a:spAutoFit/>
          </a:bodyPr>
          <a:lstStyle/>
          <a:p>
            <a:pPr>
              <a:spcBef>
                <a:spcPct val="50000"/>
              </a:spcBef>
            </a:pPr>
            <a:r>
              <a:rPr lang="en-US" sz="2400"/>
              <a:t>Is it global warming?  There is an awareness in Australia that global warming has something to do with it:</a:t>
            </a:r>
          </a:p>
        </p:txBody>
      </p:sp>
      <p:pic>
        <p:nvPicPr>
          <p:cNvPr id="12291" name="Picture 3" descr="article.jpg"/>
          <p:cNvPicPr>
            <a:picLocks noChangeAspect="1"/>
          </p:cNvPicPr>
          <p:nvPr/>
        </p:nvPicPr>
        <p:blipFill>
          <a:blip r:embed="rId2" cstate="print"/>
          <a:srcRect/>
          <a:stretch>
            <a:fillRect/>
          </a:stretch>
        </p:blipFill>
        <p:spPr bwMode="auto">
          <a:xfrm>
            <a:off x="2133600" y="1292225"/>
            <a:ext cx="4546600" cy="5565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igure1 "/>
          <p:cNvPicPr>
            <a:picLocks noChangeAspect="1" noChangeArrowheads="1"/>
          </p:cNvPicPr>
          <p:nvPr/>
        </p:nvPicPr>
        <p:blipFill>
          <a:blip r:embed="rId2" cstate="print"/>
          <a:srcRect/>
          <a:stretch>
            <a:fillRect/>
          </a:stretch>
        </p:blipFill>
        <p:spPr bwMode="auto">
          <a:xfrm>
            <a:off x="246063" y="1905000"/>
            <a:ext cx="8745537" cy="14325600"/>
          </a:xfrm>
          <a:prstGeom prst="rect">
            <a:avLst/>
          </a:prstGeom>
          <a:noFill/>
          <a:ln w="9525">
            <a:noFill/>
            <a:miter lim="800000"/>
            <a:headEnd/>
            <a:tailEnd/>
          </a:ln>
        </p:spPr>
      </p:pic>
      <p:sp>
        <p:nvSpPr>
          <p:cNvPr id="13315" name="Text Box 3"/>
          <p:cNvSpPr txBox="1">
            <a:spLocks noChangeArrowheads="1"/>
          </p:cNvSpPr>
          <p:nvPr/>
        </p:nvSpPr>
        <p:spPr bwMode="auto">
          <a:xfrm>
            <a:off x="609600" y="228600"/>
            <a:ext cx="8229600" cy="1552575"/>
          </a:xfrm>
          <a:prstGeom prst="rect">
            <a:avLst/>
          </a:prstGeom>
          <a:noFill/>
          <a:ln w="9525">
            <a:noFill/>
            <a:miter lim="800000"/>
            <a:headEnd/>
            <a:tailEnd/>
          </a:ln>
        </p:spPr>
        <p:txBody>
          <a:bodyPr>
            <a:spAutoFit/>
          </a:bodyPr>
          <a:lstStyle/>
          <a:p>
            <a:pPr>
              <a:spcBef>
                <a:spcPct val="50000"/>
              </a:spcBef>
            </a:pPr>
            <a:r>
              <a:rPr lang="en-US" sz="2400">
                <a:solidFill>
                  <a:srgbClr val="FF0000"/>
                </a:solidFill>
              </a:rPr>
              <a:t>How global warming affects extremes:</a:t>
            </a:r>
            <a:r>
              <a:rPr lang="en-US" sz="2400"/>
              <a:t>  a relatively small shift in the average temperature produces a very large increase in extreme high temperatures and a decrease in extreme low temperatures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685800" y="914400"/>
            <a:ext cx="7924800" cy="3743325"/>
          </a:xfrm>
          <a:prstGeom prst="rect">
            <a:avLst/>
          </a:prstGeom>
          <a:noFill/>
          <a:ln w="9525">
            <a:noFill/>
            <a:miter lim="800000"/>
            <a:headEnd/>
            <a:tailEnd/>
          </a:ln>
        </p:spPr>
        <p:txBody>
          <a:bodyPr>
            <a:spAutoFit/>
          </a:bodyPr>
          <a:lstStyle/>
          <a:p>
            <a:pPr>
              <a:spcBef>
                <a:spcPct val="50000"/>
              </a:spcBef>
            </a:pPr>
            <a:r>
              <a:rPr lang="en-US" sz="2400"/>
              <a:t>Southern Australia is naturally susceptible to extreme heat and bushfires, but with global warming, there is a shift to drier conditions and warmer temperatures, thus increasing the risk of record-setting extreme heat and record bushfires</a:t>
            </a:r>
          </a:p>
          <a:p>
            <a:pPr>
              <a:spcBef>
                <a:spcPct val="50000"/>
              </a:spcBef>
            </a:pPr>
            <a:endParaRPr lang="en-US" sz="2400"/>
          </a:p>
          <a:p>
            <a:pPr>
              <a:spcBef>
                <a:spcPct val="50000"/>
              </a:spcBef>
            </a:pPr>
            <a:r>
              <a:rPr lang="en-US" sz="2400" b="1">
                <a:solidFill>
                  <a:srgbClr val="FF0000"/>
                </a:solidFill>
              </a:rPr>
              <a:t>Global warming by itself doesn’t cause extreme conditions, but it makes naturally occurring events even more extreme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609600" y="685800"/>
            <a:ext cx="7848600" cy="830263"/>
          </a:xfrm>
          <a:prstGeom prst="rect">
            <a:avLst/>
          </a:prstGeom>
          <a:noFill/>
          <a:ln w="9525">
            <a:noFill/>
            <a:miter lim="800000"/>
            <a:headEnd/>
            <a:tailEnd/>
          </a:ln>
        </p:spPr>
        <p:txBody>
          <a:bodyPr>
            <a:spAutoFit/>
          </a:bodyPr>
          <a:lstStyle/>
          <a:p>
            <a:pPr>
              <a:spcBef>
                <a:spcPct val="50000"/>
              </a:spcBef>
            </a:pPr>
            <a:r>
              <a:rPr lang="en-US" sz="2400"/>
              <a:t>We quantify possible future changes in weather and climate extremes with </a:t>
            </a:r>
            <a:r>
              <a:rPr lang="en-US" sz="2400" b="1">
                <a:solidFill>
                  <a:srgbClr val="FF0000"/>
                </a:solidFill>
              </a:rPr>
              <a:t>climate models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globetopo"/>
          <p:cNvPicPr>
            <a:picLocks noChangeAspect="1" noChangeArrowheads="1"/>
          </p:cNvPicPr>
          <p:nvPr/>
        </p:nvPicPr>
        <p:blipFill>
          <a:blip r:embed="rId2" cstate="print"/>
          <a:srcRect/>
          <a:stretch>
            <a:fillRect/>
          </a:stretch>
        </p:blipFill>
        <p:spPr bwMode="auto">
          <a:xfrm>
            <a:off x="1895475" y="0"/>
            <a:ext cx="6867525" cy="10287000"/>
          </a:xfrm>
          <a:prstGeom prst="rect">
            <a:avLst/>
          </a:prstGeom>
          <a:noFill/>
          <a:ln w="9525">
            <a:noFill/>
            <a:miter lim="800000"/>
            <a:headEnd/>
            <a:tailEnd/>
          </a:ln>
        </p:spPr>
      </p:pic>
      <p:sp>
        <p:nvSpPr>
          <p:cNvPr id="16387" name="Rectangle 3"/>
          <p:cNvSpPr>
            <a:spLocks noChangeArrowheads="1"/>
          </p:cNvSpPr>
          <p:nvPr/>
        </p:nvSpPr>
        <p:spPr bwMode="auto">
          <a:xfrm>
            <a:off x="1905000" y="3429000"/>
            <a:ext cx="6781800" cy="34290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16388" name="Rectangle 4"/>
          <p:cNvSpPr>
            <a:spLocks noChangeArrowheads="1"/>
          </p:cNvSpPr>
          <p:nvPr/>
        </p:nvSpPr>
        <p:spPr bwMode="auto">
          <a:xfrm>
            <a:off x="1447800" y="0"/>
            <a:ext cx="3810000" cy="34290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16389" name="Text Box 5"/>
          <p:cNvSpPr txBox="1">
            <a:spLocks noChangeArrowheads="1"/>
          </p:cNvSpPr>
          <p:nvPr/>
        </p:nvSpPr>
        <p:spPr bwMode="auto">
          <a:xfrm>
            <a:off x="228600" y="609600"/>
            <a:ext cx="5257800" cy="830263"/>
          </a:xfrm>
          <a:prstGeom prst="rect">
            <a:avLst/>
          </a:prstGeom>
          <a:noFill/>
          <a:ln w="9525">
            <a:noFill/>
            <a:miter lim="800000"/>
            <a:headEnd/>
            <a:tailEnd/>
          </a:ln>
        </p:spPr>
        <p:txBody>
          <a:bodyPr>
            <a:spAutoFit/>
          </a:bodyPr>
          <a:lstStyle/>
          <a:p>
            <a:r>
              <a:rPr lang="en-US" sz="2400">
                <a:solidFill>
                  <a:schemeClr val="accent2"/>
                </a:solidFill>
                <a:latin typeface="Arial Unicode MS" pitchFamily="34" charset="-128"/>
                <a:ea typeface="Arial Unicode MS" pitchFamily="34" charset="-128"/>
                <a:cs typeface="Arial Unicode MS" pitchFamily="34" charset="-128"/>
              </a:rPr>
              <a:t>The challenge of simulating the earth’s climate with equations</a:t>
            </a:r>
          </a:p>
        </p:txBody>
      </p:sp>
      <p:pic>
        <p:nvPicPr>
          <p:cNvPr id="16390" name="Picture 6"/>
          <p:cNvPicPr>
            <a:picLocks noChangeAspect="1" noChangeArrowheads="1"/>
          </p:cNvPicPr>
          <p:nvPr/>
        </p:nvPicPr>
        <p:blipFill>
          <a:blip r:embed="rId3" cstate="print"/>
          <a:srcRect/>
          <a:stretch>
            <a:fillRect/>
          </a:stretch>
        </p:blipFill>
        <p:spPr bwMode="auto">
          <a:xfrm>
            <a:off x="1436688" y="2438400"/>
            <a:ext cx="3616325" cy="3810000"/>
          </a:xfrm>
          <a:prstGeom prst="rect">
            <a:avLst/>
          </a:prstGeom>
          <a:noFill/>
          <a:ln w="9525">
            <a:noFill/>
            <a:miter lim="800000"/>
            <a:headEnd/>
            <a:tailEnd/>
          </a:ln>
        </p:spPr>
      </p:pic>
      <p:sp>
        <p:nvSpPr>
          <p:cNvPr id="16391" name="Text Box 7"/>
          <p:cNvSpPr txBox="1">
            <a:spLocks noChangeArrowheads="1"/>
          </p:cNvSpPr>
          <p:nvPr/>
        </p:nvSpPr>
        <p:spPr bwMode="auto">
          <a:xfrm>
            <a:off x="5486400" y="3886200"/>
            <a:ext cx="3352800" cy="2530475"/>
          </a:xfrm>
          <a:prstGeom prst="rect">
            <a:avLst/>
          </a:prstGeom>
          <a:noFill/>
          <a:ln w="9525">
            <a:noFill/>
            <a:miter lim="800000"/>
            <a:headEnd/>
            <a:tailEnd/>
          </a:ln>
        </p:spPr>
        <p:txBody>
          <a:bodyPr>
            <a:spAutoFit/>
          </a:bodyPr>
          <a:lstStyle/>
          <a:p>
            <a:pPr>
              <a:spcBef>
                <a:spcPct val="50000"/>
              </a:spcBef>
            </a:pPr>
            <a:r>
              <a:rPr lang="en-US" sz="2000"/>
              <a:t>Resolution of climate models is improving:</a:t>
            </a:r>
          </a:p>
          <a:p>
            <a:pPr>
              <a:spcBef>
                <a:spcPct val="50000"/>
              </a:spcBef>
            </a:pPr>
            <a:r>
              <a:rPr lang="en-US" sz="2000"/>
              <a:t>1995:  about 500 km</a:t>
            </a:r>
          </a:p>
          <a:p>
            <a:pPr>
              <a:spcBef>
                <a:spcPct val="50000"/>
              </a:spcBef>
            </a:pPr>
            <a:r>
              <a:rPr lang="en-US" sz="2000"/>
              <a:t>2000:  about 250 km</a:t>
            </a:r>
          </a:p>
          <a:p>
            <a:pPr>
              <a:spcBef>
                <a:spcPct val="50000"/>
              </a:spcBef>
            </a:pPr>
            <a:r>
              <a:rPr lang="en-US" sz="2000"/>
              <a:t>2005:  about 150 km</a:t>
            </a:r>
          </a:p>
          <a:p>
            <a:pPr>
              <a:spcBef>
                <a:spcPct val="50000"/>
              </a:spcBef>
            </a:pPr>
            <a:r>
              <a:rPr lang="en-US" sz="2000"/>
              <a:t>2010:  about 50 km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04800" y="0"/>
            <a:ext cx="8686800" cy="1143000"/>
          </a:xfrm>
          <a:prstGeom prst="rect">
            <a:avLst/>
          </a:prstGeom>
          <a:noFill/>
          <a:ln w="9525">
            <a:noFill/>
            <a:miter lim="800000"/>
            <a:headEnd/>
            <a:tailEnd/>
          </a:ln>
        </p:spPr>
        <p:txBody>
          <a:bodyPr anchor="ctr"/>
          <a:lstStyle/>
          <a:p>
            <a:pPr algn="ctr"/>
            <a:r>
              <a:rPr lang="en-US" sz="3600" b="1" i="1">
                <a:solidFill>
                  <a:srgbClr val="CC0000"/>
                </a:solidFill>
                <a:latin typeface="Tahoma" pitchFamily="34" charset="0"/>
                <a:cs typeface="Tahoma" pitchFamily="34" charset="0"/>
              </a:rPr>
              <a:t>Climate Model Simulation</a:t>
            </a:r>
          </a:p>
        </p:txBody>
      </p:sp>
      <p:pic>
        <p:nvPicPr>
          <p:cNvPr id="25603" name="LTmq6Aug.wmv">
            <a:hlinkClick r:id="" action="ppaction://media"/>
          </p:cNvPr>
          <p:cNvPicPr>
            <a:picLocks noRot="1" noChangeAspect="1" noChangeArrowheads="1"/>
          </p:cNvPicPr>
          <p:nvPr>
            <p:ph sz="half" idx="1"/>
            <a:videoFile r:link="rId1"/>
          </p:nvPr>
        </p:nvPicPr>
        <p:blipFill>
          <a:blip r:embed="rId4" cstate="print"/>
          <a:srcRect/>
          <a:stretch>
            <a:fillRect/>
          </a:stretch>
        </p:blipFill>
        <p:spPr>
          <a:xfrm>
            <a:off x="685800" y="990600"/>
            <a:ext cx="7772400" cy="3886200"/>
          </a:xfr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560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5603"/>
                                        </p:tgtEl>
                                      </p:cBhvr>
                                    </p:cmd>
                                  </p:childTnLst>
                                </p:cTn>
                              </p:par>
                            </p:childTnLst>
                          </p:cTn>
                        </p:par>
                      </p:childTnLst>
                    </p:cTn>
                  </p:par>
                </p:childTnLst>
              </p:cTn>
              <p:nextCondLst>
                <p:cond evt="onClick" delay="0">
                  <p:tgtEl>
                    <p:spTgt spid="25603"/>
                  </p:tgtEl>
                </p:cond>
              </p:nextCondLst>
            </p:seq>
            <p:video>
              <p:cMediaNode>
                <p:cTn id="7" fill="hold" display="0">
                  <p:stCondLst>
                    <p:cond delay="indefinite"/>
                  </p:stCondLst>
                  <p:endCondLst>
                    <p:cond evt="onNext" delay="0">
                      <p:tgtEl>
                        <p:sldTgt/>
                      </p:tgtEl>
                    </p:cond>
                    <p:cond evt="onPrev" delay="0">
                      <p:tgtEl>
                        <p:sldTgt/>
                      </p:tgtEl>
                    </p:cond>
                  </p:endCondLst>
                </p:cTn>
                <p:tgtEl>
                  <p:spTgt spid="2560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limateSystem"/>
          <p:cNvPicPr>
            <a:picLocks noChangeAspect="1" noChangeArrowheads="1"/>
          </p:cNvPicPr>
          <p:nvPr/>
        </p:nvPicPr>
        <p:blipFill>
          <a:blip r:embed="rId2" cstate="print"/>
          <a:srcRect/>
          <a:stretch>
            <a:fillRect/>
          </a:stretch>
        </p:blipFill>
        <p:spPr bwMode="auto">
          <a:xfrm>
            <a:off x="2362200" y="1447800"/>
            <a:ext cx="4724400" cy="3543300"/>
          </a:xfrm>
          <a:prstGeom prst="rect">
            <a:avLst/>
          </a:prstGeom>
          <a:noFill/>
          <a:ln w="9525">
            <a:noFill/>
            <a:miter lim="800000"/>
            <a:headEnd/>
            <a:tailEnd/>
          </a:ln>
        </p:spPr>
      </p:pic>
      <p:sp>
        <p:nvSpPr>
          <p:cNvPr id="12291" name="Text Box 3"/>
          <p:cNvSpPr txBox="1">
            <a:spLocks noChangeArrowheads="1"/>
          </p:cNvSpPr>
          <p:nvPr/>
        </p:nvSpPr>
        <p:spPr bwMode="auto">
          <a:xfrm>
            <a:off x="457200" y="168275"/>
            <a:ext cx="8458200" cy="830263"/>
          </a:xfrm>
          <a:prstGeom prst="rect">
            <a:avLst/>
          </a:prstGeom>
          <a:noFill/>
          <a:ln w="9525">
            <a:noFill/>
            <a:miter lim="800000"/>
            <a:headEnd/>
            <a:tailEnd/>
          </a:ln>
        </p:spPr>
        <p:txBody>
          <a:bodyPr>
            <a:spAutoFit/>
          </a:bodyPr>
          <a:lstStyle/>
          <a:p>
            <a:pPr>
              <a:spcBef>
                <a:spcPct val="50000"/>
              </a:spcBef>
              <a:defRPr/>
            </a:pPr>
            <a:r>
              <a:rPr lang="en-US" sz="2400" dirty="0">
                <a:solidFill>
                  <a:schemeClr val="accent2"/>
                </a:solidFill>
                <a:latin typeface="+mn-lt"/>
              </a:rPr>
              <a:t>A climate model has an atmospheric component a lot like a weather forecast model, but with lower resolution.  </a:t>
            </a:r>
            <a:endParaRPr lang="en-US" sz="2400" dirty="0">
              <a:solidFill>
                <a:schemeClr val="bg1"/>
              </a:solidFill>
              <a:latin typeface="+mn-lt"/>
            </a:endParaRPr>
          </a:p>
        </p:txBody>
      </p:sp>
      <p:sp>
        <p:nvSpPr>
          <p:cNvPr id="12292" name="Text Box 4"/>
          <p:cNvSpPr txBox="1">
            <a:spLocks noChangeArrowheads="1"/>
          </p:cNvSpPr>
          <p:nvPr/>
        </p:nvSpPr>
        <p:spPr bwMode="auto">
          <a:xfrm>
            <a:off x="457200" y="5105400"/>
            <a:ext cx="8534400" cy="2124075"/>
          </a:xfrm>
          <a:prstGeom prst="rect">
            <a:avLst/>
          </a:prstGeom>
          <a:noFill/>
          <a:ln w="9525">
            <a:noFill/>
            <a:miter lim="800000"/>
            <a:headEnd/>
            <a:tailEnd/>
          </a:ln>
        </p:spPr>
        <p:txBody>
          <a:bodyPr>
            <a:spAutoFit/>
          </a:bodyPr>
          <a:lstStyle/>
          <a:p>
            <a:pPr>
              <a:spcBef>
                <a:spcPct val="50000"/>
              </a:spcBef>
              <a:defRPr/>
            </a:pPr>
            <a:r>
              <a:rPr lang="en-US" sz="2400" dirty="0">
                <a:solidFill>
                  <a:schemeClr val="accent2"/>
                </a:solidFill>
                <a:latin typeface="+mn-lt"/>
              </a:rPr>
              <a:t>It also includes interactive ocean, land surface, and sea ice models, and accounts for changes in atmospheric constituents like greenhouse gases, changes in solar input, volcanoes, visible air pollution, etc.</a:t>
            </a:r>
            <a:endParaRPr lang="en-US" sz="2400" dirty="0">
              <a:solidFill>
                <a:schemeClr val="bg1"/>
              </a:solidFill>
              <a:latin typeface="+mn-lt"/>
            </a:endParaRPr>
          </a:p>
          <a:p>
            <a:pPr>
              <a:spcBef>
                <a:spcPct val="50000"/>
              </a:spcBef>
              <a:defRPr/>
            </a:pPr>
            <a:endParaRPr lang="en-US" sz="2400" dirty="0">
              <a:latin typeface="Comic Sans MS"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eat"/>
          <p:cNvPicPr>
            <a:picLocks noChangeAspect="1" noChangeArrowheads="1"/>
          </p:cNvPicPr>
          <p:nvPr/>
        </p:nvPicPr>
        <p:blipFill>
          <a:blip r:embed="rId2" cstate="print"/>
          <a:srcRect/>
          <a:stretch>
            <a:fillRect/>
          </a:stretch>
        </p:blipFill>
        <p:spPr bwMode="auto">
          <a:xfrm>
            <a:off x="1066800" y="2892425"/>
            <a:ext cx="7086600" cy="3748088"/>
          </a:xfrm>
          <a:prstGeom prst="rect">
            <a:avLst/>
          </a:prstGeom>
          <a:noFill/>
          <a:ln w="9525">
            <a:noFill/>
            <a:miter lim="800000"/>
            <a:headEnd/>
            <a:tailEnd/>
          </a:ln>
        </p:spPr>
      </p:pic>
      <p:sp>
        <p:nvSpPr>
          <p:cNvPr id="19459" name="Text Box 4"/>
          <p:cNvSpPr txBox="1">
            <a:spLocks noChangeArrowheads="1"/>
          </p:cNvSpPr>
          <p:nvPr/>
        </p:nvSpPr>
        <p:spPr bwMode="auto">
          <a:xfrm>
            <a:off x="228600" y="381000"/>
            <a:ext cx="8382000" cy="2986088"/>
          </a:xfrm>
          <a:prstGeom prst="rect">
            <a:avLst/>
          </a:prstGeom>
          <a:noFill/>
          <a:ln w="9525">
            <a:noFill/>
            <a:miter lim="800000"/>
            <a:headEnd/>
            <a:tailEnd/>
          </a:ln>
        </p:spPr>
        <p:txBody>
          <a:bodyPr>
            <a:spAutoFit/>
          </a:bodyPr>
          <a:lstStyle/>
          <a:p>
            <a:pPr>
              <a:spcBef>
                <a:spcPct val="50000"/>
              </a:spcBef>
            </a:pPr>
            <a:r>
              <a:rPr lang="en-US" sz="4000">
                <a:solidFill>
                  <a:srgbClr val="CC0000"/>
                </a:solidFill>
                <a:latin typeface="Arial Unicode MS" pitchFamily="34" charset="-128"/>
                <a:ea typeface="Arial Unicode MS" pitchFamily="34" charset="-128"/>
                <a:cs typeface="Arial Unicode MS" pitchFamily="34" charset="-128"/>
              </a:rPr>
              <a:t>Heat Waves</a:t>
            </a:r>
            <a:r>
              <a:rPr lang="en-US" sz="3200">
                <a:solidFill>
                  <a:srgbClr val="CC0000"/>
                </a:solidFill>
                <a:latin typeface="Arial Unicode MS" pitchFamily="34" charset="-128"/>
                <a:ea typeface="Arial Unicode MS" pitchFamily="34" charset="-128"/>
                <a:cs typeface="Arial Unicode MS" pitchFamily="34" charset="-128"/>
              </a:rPr>
              <a:t> </a:t>
            </a:r>
          </a:p>
          <a:p>
            <a:pPr>
              <a:spcBef>
                <a:spcPct val="50000"/>
              </a:spcBef>
            </a:pPr>
            <a:r>
              <a:rPr lang="en-US" sz="3200">
                <a:solidFill>
                  <a:srgbClr val="CC0000"/>
                </a:solidFill>
                <a:latin typeface="Arial Unicode MS" pitchFamily="34" charset="-128"/>
                <a:ea typeface="Arial Unicode MS" pitchFamily="34" charset="-128"/>
                <a:cs typeface="Arial Unicode MS" pitchFamily="34" charset="-128"/>
              </a:rPr>
              <a:t>Impacts on human health and mortality, economic impacts, ecosystem and wildlife impacts</a:t>
            </a:r>
          </a:p>
          <a:p>
            <a:pPr>
              <a:spcBef>
                <a:spcPct val="50000"/>
              </a:spcBef>
            </a:pPr>
            <a:endParaRPr lang="en-US" sz="2400">
              <a:solidFill>
                <a:srgbClr val="CC0000"/>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833563" y="-114300"/>
            <a:ext cx="9144000" cy="0"/>
          </a:xfrm>
          <a:prstGeom prst="rect">
            <a:avLst/>
          </a:prstGeom>
          <a:noFill/>
          <a:ln w="9525">
            <a:noFill/>
            <a:miter lim="800000"/>
            <a:headEnd/>
            <a:tailEnd/>
          </a:ln>
        </p:spPr>
        <p:txBody>
          <a:bodyPr>
            <a:spAutoFit/>
          </a:bodyPr>
          <a:lstStyle/>
          <a:p>
            <a:endParaRPr lang="en-US"/>
          </a:p>
        </p:txBody>
      </p:sp>
      <p:pic>
        <p:nvPicPr>
          <p:cNvPr id="20483" name="Picture 3" descr="Fig1labelled"/>
          <p:cNvPicPr>
            <a:picLocks noChangeAspect="1" noChangeArrowheads="1"/>
          </p:cNvPicPr>
          <p:nvPr/>
        </p:nvPicPr>
        <p:blipFill>
          <a:blip r:embed="rId2" cstate="print"/>
          <a:srcRect/>
          <a:stretch>
            <a:fillRect/>
          </a:stretch>
        </p:blipFill>
        <p:spPr bwMode="auto">
          <a:xfrm>
            <a:off x="3681413" y="-457200"/>
            <a:ext cx="6300787" cy="8153400"/>
          </a:xfrm>
          <a:prstGeom prst="rect">
            <a:avLst/>
          </a:prstGeom>
          <a:noFill/>
          <a:ln w="9525">
            <a:noFill/>
            <a:miter lim="800000"/>
            <a:headEnd/>
            <a:tailEnd/>
          </a:ln>
        </p:spPr>
      </p:pic>
      <p:sp>
        <p:nvSpPr>
          <p:cNvPr id="14340" name="Text Box 4"/>
          <p:cNvSpPr txBox="1">
            <a:spLocks noChangeArrowheads="1"/>
          </p:cNvSpPr>
          <p:nvPr/>
        </p:nvSpPr>
        <p:spPr bwMode="auto">
          <a:xfrm>
            <a:off x="0" y="0"/>
            <a:ext cx="4343400" cy="7616825"/>
          </a:xfrm>
          <a:prstGeom prst="rect">
            <a:avLst/>
          </a:prstGeom>
          <a:noFill/>
          <a:ln w="9525">
            <a:noFill/>
            <a:miter lim="800000"/>
            <a:headEnd/>
            <a:tailEnd/>
          </a:ln>
        </p:spPr>
        <p:txBody>
          <a:bodyPr>
            <a:spAutoFit/>
          </a:bodyPr>
          <a:lstStyle/>
          <a:p>
            <a:pPr>
              <a:spcBef>
                <a:spcPct val="50000"/>
              </a:spcBef>
              <a:defRPr/>
            </a:pPr>
            <a:r>
              <a:rPr lang="en-US" sz="2000" dirty="0">
                <a:solidFill>
                  <a:srgbClr val="CC0000"/>
                </a:solidFill>
                <a:latin typeface="+mn-lt"/>
                <a:cs typeface="Times New Roman" pitchFamily="18" charset="0"/>
              </a:rPr>
              <a:t>Climate models can be used to provide information on changes in extreme events such as heat waves</a:t>
            </a:r>
          </a:p>
          <a:p>
            <a:pPr>
              <a:spcBef>
                <a:spcPct val="50000"/>
              </a:spcBef>
              <a:defRPr/>
            </a:pPr>
            <a:endParaRPr lang="en-US" sz="2000" dirty="0">
              <a:latin typeface="+mn-lt"/>
              <a:cs typeface="Times New Roman" pitchFamily="18" charset="0"/>
            </a:endParaRPr>
          </a:p>
          <a:p>
            <a:pPr>
              <a:spcBef>
                <a:spcPct val="50000"/>
              </a:spcBef>
              <a:defRPr/>
            </a:pPr>
            <a:r>
              <a:rPr lang="en-US" sz="2000" dirty="0">
                <a:latin typeface="+mn-lt"/>
                <a:cs typeface="Times New Roman" pitchFamily="18" charset="0"/>
              </a:rPr>
              <a:t>Heat wave severity defined as the mean annual 3-day warmest nighttime minima event </a:t>
            </a:r>
          </a:p>
          <a:p>
            <a:pPr>
              <a:spcBef>
                <a:spcPct val="50000"/>
              </a:spcBef>
              <a:defRPr/>
            </a:pPr>
            <a:endParaRPr lang="en-US" sz="2000" dirty="0">
              <a:solidFill>
                <a:schemeClr val="accent2"/>
              </a:solidFill>
              <a:latin typeface="+mn-lt"/>
              <a:cs typeface="Times New Roman" pitchFamily="18" charset="0"/>
            </a:endParaRPr>
          </a:p>
          <a:p>
            <a:pPr>
              <a:spcBef>
                <a:spcPct val="50000"/>
              </a:spcBef>
              <a:defRPr/>
            </a:pPr>
            <a:r>
              <a:rPr lang="en-US" sz="2000" dirty="0">
                <a:solidFill>
                  <a:schemeClr val="accent2"/>
                </a:solidFill>
                <a:latin typeface="+mn-lt"/>
                <a:cs typeface="Times New Roman" pitchFamily="18" charset="0"/>
              </a:rPr>
              <a:t>Model compares favorably with present-day heat wave severity</a:t>
            </a:r>
          </a:p>
          <a:p>
            <a:pPr>
              <a:spcBef>
                <a:spcPct val="50000"/>
              </a:spcBef>
              <a:defRPr/>
            </a:pPr>
            <a:r>
              <a:rPr lang="en-US" sz="2000" dirty="0">
                <a:solidFill>
                  <a:srgbClr val="CC0000"/>
                </a:solidFill>
                <a:latin typeface="+mn-lt"/>
                <a:cs typeface="Times New Roman" pitchFamily="18" charset="0"/>
              </a:rPr>
              <a:t>In a future warmer climate, heat waves become more severe in southern and western North America, and in the western European and Mediterranean region</a:t>
            </a:r>
          </a:p>
          <a:p>
            <a:pPr>
              <a:spcBef>
                <a:spcPct val="50000"/>
              </a:spcBef>
              <a:defRPr/>
            </a:pPr>
            <a:endParaRPr lang="en-US" sz="2000" dirty="0">
              <a:solidFill>
                <a:srgbClr val="CC0000"/>
              </a:solidFill>
              <a:latin typeface="+mn-lt"/>
              <a:cs typeface="Times New Roman" pitchFamily="18" charset="0"/>
            </a:endParaRPr>
          </a:p>
          <a:p>
            <a:pPr>
              <a:spcBef>
                <a:spcPct val="50000"/>
              </a:spcBef>
              <a:defRPr/>
            </a:pPr>
            <a:r>
              <a:rPr lang="en-US" sz="1400" dirty="0">
                <a:latin typeface="+mn-lt"/>
                <a:cs typeface="Times New Roman" pitchFamily="18" charset="0"/>
              </a:rPr>
              <a:t>(</a:t>
            </a:r>
            <a:r>
              <a:rPr lang="en-US" sz="1400" dirty="0" err="1">
                <a:latin typeface="+mn-lt"/>
                <a:cs typeface="Times New Roman" pitchFamily="18" charset="0"/>
              </a:rPr>
              <a:t>Meehl</a:t>
            </a:r>
            <a:r>
              <a:rPr lang="en-US" sz="1400" dirty="0">
                <a:latin typeface="+mn-lt"/>
                <a:cs typeface="Times New Roman" pitchFamily="18" charset="0"/>
              </a:rPr>
              <a:t>, G.A., and C. Tebaldi, 2004:  More intense, more frequent and longer lasting heat waves in the 21st century.  </a:t>
            </a:r>
            <a:r>
              <a:rPr lang="en-US" sz="1400" i="1" dirty="0">
                <a:latin typeface="+mn-lt"/>
                <a:cs typeface="Times New Roman" pitchFamily="18" charset="0"/>
              </a:rPr>
              <a:t>Science</a:t>
            </a:r>
            <a:r>
              <a:rPr lang="en-US" sz="1400" dirty="0">
                <a:latin typeface="+mn-lt"/>
                <a:cs typeface="Times New Roman" pitchFamily="18" charset="0"/>
              </a:rPr>
              <a:t>, </a:t>
            </a:r>
            <a:r>
              <a:rPr lang="en-US" sz="1400" b="1" dirty="0">
                <a:latin typeface="+mn-lt"/>
                <a:cs typeface="Times New Roman" pitchFamily="18" charset="0"/>
              </a:rPr>
              <a:t>305</a:t>
            </a:r>
            <a:r>
              <a:rPr lang="en-US" sz="1400" dirty="0">
                <a:latin typeface="+mn-lt"/>
                <a:cs typeface="Times New Roman" pitchFamily="18" charset="0"/>
              </a:rPr>
              <a:t>, 994--997.)</a:t>
            </a:r>
          </a:p>
          <a:p>
            <a:pPr>
              <a:spcBef>
                <a:spcPct val="50000"/>
              </a:spcBef>
              <a:defRPr/>
            </a:pPr>
            <a:endParaRPr lang="en-US" sz="2000" dirty="0">
              <a:solidFill>
                <a:srgbClr val="CC0000"/>
              </a:solidFill>
              <a:latin typeface="Times New Roman" pitchFamily="18" charset="0"/>
              <a:cs typeface="Times New Roman" pitchFamily="18" charset="0"/>
            </a:endParaRPr>
          </a:p>
          <a:p>
            <a:pPr>
              <a:spcBef>
                <a:spcPct val="50000"/>
              </a:spcBef>
              <a:defRPr/>
            </a:pPr>
            <a:endParaRPr lang="en-US" sz="2000" dirty="0">
              <a:solidFill>
                <a:srgbClr val="CC0000"/>
              </a:solidFill>
              <a:latin typeface="Times New Roman" pitchFamily="18" charset="0"/>
              <a:cs typeface="Times New Roman" pitchFamily="18" charset="0"/>
            </a:endParaRPr>
          </a:p>
        </p:txBody>
      </p:sp>
      <p:sp>
        <p:nvSpPr>
          <p:cNvPr id="20485" name="Text Box 5"/>
          <p:cNvSpPr txBox="1">
            <a:spLocks noChangeArrowheads="1"/>
          </p:cNvSpPr>
          <p:nvPr/>
        </p:nvSpPr>
        <p:spPr bwMode="auto">
          <a:xfrm>
            <a:off x="5715000" y="0"/>
            <a:ext cx="1371600" cy="457200"/>
          </a:xfrm>
          <a:prstGeom prst="rect">
            <a:avLst/>
          </a:prstGeom>
          <a:noFill/>
          <a:ln w="9525">
            <a:noFill/>
            <a:miter lim="800000"/>
            <a:headEnd/>
            <a:tailEnd/>
          </a:ln>
        </p:spPr>
        <p:txBody>
          <a:bodyPr>
            <a:spAutoFit/>
          </a:bodyPr>
          <a:lstStyle/>
          <a:p>
            <a:pPr>
              <a:spcBef>
                <a:spcPct val="50000"/>
              </a:spcBef>
            </a:pPr>
            <a:r>
              <a:rPr lang="en-US" sz="2400">
                <a:solidFill>
                  <a:schemeClr val="accent2"/>
                </a:solidFill>
                <a:latin typeface="Times New Roman" pitchFamily="18" charset="0"/>
              </a:rPr>
              <a:t>Observed</a:t>
            </a:r>
          </a:p>
        </p:txBody>
      </p:sp>
      <p:sp>
        <p:nvSpPr>
          <p:cNvPr id="20486" name="Text Box 6"/>
          <p:cNvSpPr txBox="1">
            <a:spLocks noChangeArrowheads="1"/>
          </p:cNvSpPr>
          <p:nvPr/>
        </p:nvSpPr>
        <p:spPr bwMode="auto">
          <a:xfrm>
            <a:off x="5943600" y="2286000"/>
            <a:ext cx="1295400" cy="457200"/>
          </a:xfrm>
          <a:prstGeom prst="rect">
            <a:avLst/>
          </a:prstGeom>
          <a:noFill/>
          <a:ln w="9525">
            <a:noFill/>
            <a:miter lim="800000"/>
            <a:headEnd/>
            <a:tailEnd/>
          </a:ln>
        </p:spPr>
        <p:txBody>
          <a:bodyPr>
            <a:spAutoFit/>
          </a:bodyPr>
          <a:lstStyle/>
          <a:p>
            <a:pPr>
              <a:spcBef>
                <a:spcPct val="50000"/>
              </a:spcBef>
            </a:pPr>
            <a:r>
              <a:rPr lang="en-US" sz="2400">
                <a:solidFill>
                  <a:schemeClr val="accent2"/>
                </a:solidFill>
                <a:latin typeface="Times New Roman" pitchFamily="18" charset="0"/>
              </a:rPr>
              <a:t>Model</a:t>
            </a:r>
          </a:p>
        </p:txBody>
      </p:sp>
      <p:sp>
        <p:nvSpPr>
          <p:cNvPr id="20487" name="Text Box 7"/>
          <p:cNvSpPr txBox="1">
            <a:spLocks noChangeArrowheads="1"/>
          </p:cNvSpPr>
          <p:nvPr/>
        </p:nvSpPr>
        <p:spPr bwMode="auto">
          <a:xfrm>
            <a:off x="5943600" y="4648200"/>
            <a:ext cx="1066800" cy="457200"/>
          </a:xfrm>
          <a:prstGeom prst="rect">
            <a:avLst/>
          </a:prstGeom>
          <a:noFill/>
          <a:ln w="9525">
            <a:noFill/>
            <a:miter lim="800000"/>
            <a:headEnd/>
            <a:tailEnd/>
          </a:ln>
        </p:spPr>
        <p:txBody>
          <a:bodyPr>
            <a:spAutoFit/>
          </a:bodyPr>
          <a:lstStyle/>
          <a:p>
            <a:pPr>
              <a:spcBef>
                <a:spcPct val="50000"/>
              </a:spcBef>
            </a:pPr>
            <a:r>
              <a:rPr lang="en-US" sz="2400">
                <a:solidFill>
                  <a:srgbClr val="CC0000"/>
                </a:solidFill>
                <a:latin typeface="Times New Roman" pitchFamily="18" charset="0"/>
              </a:rPr>
              <a:t>Future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2"/>
          <p:cNvSpPr txBox="1">
            <a:spLocks noChangeArrowheads="1"/>
          </p:cNvSpPr>
          <p:nvPr/>
        </p:nvSpPr>
        <p:spPr bwMode="auto">
          <a:xfrm>
            <a:off x="0" y="0"/>
            <a:ext cx="3733800" cy="6278563"/>
          </a:xfrm>
          <a:prstGeom prst="rect">
            <a:avLst/>
          </a:prstGeom>
          <a:noFill/>
          <a:ln w="9525">
            <a:noFill/>
            <a:miter lim="800000"/>
            <a:headEnd/>
            <a:tailEnd/>
          </a:ln>
        </p:spPr>
        <p:txBody>
          <a:bodyPr>
            <a:spAutoFit/>
          </a:bodyPr>
          <a:lstStyle/>
          <a:p>
            <a:r>
              <a:rPr lang="en-US" sz="2400" b="1">
                <a:solidFill>
                  <a:srgbClr val="FF0000"/>
                </a:solidFill>
              </a:rPr>
              <a:t>2010 Russian heat wave</a:t>
            </a:r>
          </a:p>
          <a:p>
            <a:endParaRPr lang="en-US"/>
          </a:p>
          <a:p>
            <a:r>
              <a:rPr lang="en-US"/>
              <a:t>Smoke from hundreds of fires over a thousand miles of western Russia, August 2</a:t>
            </a:r>
          </a:p>
          <a:p>
            <a:endParaRPr lang="en-US"/>
          </a:p>
          <a:p>
            <a:r>
              <a:rPr lang="en-US"/>
              <a:t>Over 2,000 houses destroyed by fires and about 4,000 people left homeless, wildfires burned in 17 Russian regions, and a state of emergency was declared</a:t>
            </a:r>
          </a:p>
          <a:p>
            <a:endParaRPr lang="en-US"/>
          </a:p>
          <a:p>
            <a:r>
              <a:rPr lang="en-US"/>
              <a:t> A heavy smog from the wildfires burning around Moscow blanketed the Russian capital, concentration of toxic particles reached dangerous levels.</a:t>
            </a:r>
          </a:p>
          <a:p>
            <a:endParaRPr lang="en-US"/>
          </a:p>
          <a:p>
            <a:r>
              <a:rPr lang="en-US"/>
              <a:t>More than 20 daily temperature records were broken including the absolute maximum temperature in Moscow (101F)</a:t>
            </a:r>
          </a:p>
        </p:txBody>
      </p:sp>
      <p:pic>
        <p:nvPicPr>
          <p:cNvPr id="3075" name="Picture 2"/>
          <p:cNvPicPr>
            <a:picLocks noChangeAspect="1" noChangeArrowheads="1"/>
          </p:cNvPicPr>
          <p:nvPr/>
        </p:nvPicPr>
        <p:blipFill>
          <a:blip r:embed="rId2" cstate="print"/>
          <a:srcRect/>
          <a:stretch>
            <a:fillRect/>
          </a:stretch>
        </p:blipFill>
        <p:spPr bwMode="auto">
          <a:xfrm>
            <a:off x="3810000" y="228600"/>
            <a:ext cx="5334000" cy="3627438"/>
          </a:xfrm>
          <a:prstGeom prst="rect">
            <a:avLst/>
          </a:prstGeom>
          <a:noFill/>
          <a:ln w="9525">
            <a:noFill/>
            <a:miter lim="800000"/>
            <a:headEnd/>
            <a:tailEnd/>
          </a:ln>
        </p:spPr>
      </p:pic>
      <p:pic>
        <p:nvPicPr>
          <p:cNvPr id="3076" name="Picture 3"/>
          <p:cNvPicPr>
            <a:picLocks noChangeAspect="1" noChangeArrowheads="1"/>
          </p:cNvPicPr>
          <p:nvPr/>
        </p:nvPicPr>
        <p:blipFill>
          <a:blip r:embed="rId3" cstate="print"/>
          <a:srcRect/>
          <a:stretch>
            <a:fillRect/>
          </a:stretch>
        </p:blipFill>
        <p:spPr bwMode="auto">
          <a:xfrm>
            <a:off x="4191000" y="3201988"/>
            <a:ext cx="5486400" cy="3656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833563" y="-114300"/>
            <a:ext cx="9144000" cy="0"/>
          </a:xfrm>
          <a:prstGeom prst="rect">
            <a:avLst/>
          </a:prstGeom>
          <a:noFill/>
          <a:ln w="9525">
            <a:noFill/>
            <a:miter lim="800000"/>
            <a:headEnd/>
            <a:tailEnd/>
          </a:ln>
        </p:spPr>
        <p:txBody>
          <a:bodyPr>
            <a:spAutoFit/>
          </a:bodyPr>
          <a:lstStyle/>
          <a:p>
            <a:endParaRPr lang="en-US"/>
          </a:p>
        </p:txBody>
      </p:sp>
      <p:pic>
        <p:nvPicPr>
          <p:cNvPr id="21507" name="Picture 3" descr="Fig2labelled"/>
          <p:cNvPicPr>
            <a:picLocks noChangeAspect="1" noChangeArrowheads="1"/>
          </p:cNvPicPr>
          <p:nvPr/>
        </p:nvPicPr>
        <p:blipFill>
          <a:blip r:embed="rId2" cstate="print"/>
          <a:srcRect/>
          <a:stretch>
            <a:fillRect/>
          </a:stretch>
        </p:blipFill>
        <p:spPr bwMode="auto">
          <a:xfrm>
            <a:off x="5918200" y="-76200"/>
            <a:ext cx="6654800" cy="8610600"/>
          </a:xfrm>
          <a:prstGeom prst="rect">
            <a:avLst/>
          </a:prstGeom>
          <a:noFill/>
          <a:ln w="9525">
            <a:noFill/>
            <a:miter lim="800000"/>
            <a:headEnd/>
            <a:tailEnd/>
          </a:ln>
        </p:spPr>
      </p:pic>
      <p:sp>
        <p:nvSpPr>
          <p:cNvPr id="15364" name="Text Box 4"/>
          <p:cNvSpPr txBox="1">
            <a:spLocks noChangeArrowheads="1"/>
          </p:cNvSpPr>
          <p:nvPr/>
        </p:nvSpPr>
        <p:spPr bwMode="auto">
          <a:xfrm>
            <a:off x="990600" y="2214563"/>
            <a:ext cx="3505200" cy="2678112"/>
          </a:xfrm>
          <a:prstGeom prst="rect">
            <a:avLst/>
          </a:prstGeom>
          <a:noFill/>
          <a:ln w="9525">
            <a:noFill/>
            <a:miter lim="800000"/>
            <a:headEnd/>
            <a:tailEnd/>
          </a:ln>
        </p:spPr>
        <p:txBody>
          <a:bodyPr>
            <a:spAutoFit/>
          </a:bodyPr>
          <a:lstStyle/>
          <a:p>
            <a:pPr>
              <a:spcBef>
                <a:spcPct val="50000"/>
              </a:spcBef>
              <a:defRPr/>
            </a:pPr>
            <a:r>
              <a:rPr lang="en-US" sz="2400" dirty="0">
                <a:solidFill>
                  <a:srgbClr val="CC0000"/>
                </a:solidFill>
                <a:latin typeface="+mn-lt"/>
                <a:cs typeface="Times New Roman" pitchFamily="18" charset="0"/>
              </a:rPr>
              <a:t>Climate model shows an increase in the average number of heat waves per year in the future (top) and an increase in heat wave duration (bottom)</a:t>
            </a:r>
            <a:endParaRPr lang="en-US" sz="2400" dirty="0">
              <a:latin typeface="+mn-lt"/>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833563" y="-114300"/>
            <a:ext cx="9144000" cy="0"/>
          </a:xfrm>
          <a:prstGeom prst="rect">
            <a:avLst/>
          </a:prstGeom>
          <a:noFill/>
          <a:ln w="9525">
            <a:noFill/>
            <a:miter lim="800000"/>
            <a:headEnd/>
            <a:tailEnd/>
          </a:ln>
        </p:spPr>
        <p:txBody>
          <a:bodyPr>
            <a:spAutoFit/>
          </a:bodyPr>
          <a:lstStyle/>
          <a:p>
            <a:endParaRPr lang="en-US"/>
          </a:p>
        </p:txBody>
      </p:sp>
      <p:pic>
        <p:nvPicPr>
          <p:cNvPr id="22531" name="Picture 3" descr="Fig3labelled"/>
          <p:cNvPicPr>
            <a:picLocks noChangeAspect="1" noChangeArrowheads="1"/>
          </p:cNvPicPr>
          <p:nvPr/>
        </p:nvPicPr>
        <p:blipFill>
          <a:blip r:embed="rId2" cstate="print"/>
          <a:srcRect/>
          <a:stretch>
            <a:fillRect/>
          </a:stretch>
        </p:blipFill>
        <p:spPr bwMode="auto">
          <a:xfrm>
            <a:off x="3048000" y="-685800"/>
            <a:ext cx="6713538" cy="8686800"/>
          </a:xfrm>
          <a:prstGeom prst="rect">
            <a:avLst/>
          </a:prstGeom>
          <a:noFill/>
          <a:ln w="9525">
            <a:noFill/>
            <a:miter lim="800000"/>
            <a:headEnd/>
            <a:tailEnd/>
          </a:ln>
        </p:spPr>
      </p:pic>
      <p:sp>
        <p:nvSpPr>
          <p:cNvPr id="16388" name="Text Box 4"/>
          <p:cNvSpPr txBox="1">
            <a:spLocks noChangeArrowheads="1"/>
          </p:cNvSpPr>
          <p:nvPr/>
        </p:nvSpPr>
        <p:spPr bwMode="auto">
          <a:xfrm>
            <a:off x="228600" y="-152400"/>
            <a:ext cx="3048000" cy="6740525"/>
          </a:xfrm>
          <a:prstGeom prst="rect">
            <a:avLst/>
          </a:prstGeom>
          <a:noFill/>
          <a:ln w="9525">
            <a:noFill/>
            <a:miter lim="800000"/>
            <a:headEnd/>
            <a:tailEnd/>
          </a:ln>
        </p:spPr>
        <p:txBody>
          <a:bodyPr>
            <a:spAutoFit/>
          </a:bodyPr>
          <a:lstStyle/>
          <a:p>
            <a:pPr>
              <a:spcBef>
                <a:spcPct val="50000"/>
              </a:spcBef>
              <a:defRPr/>
            </a:pPr>
            <a:endParaRPr lang="en-US" sz="2400" dirty="0">
              <a:latin typeface="Times New Roman" pitchFamily="18" charset="0"/>
            </a:endParaRPr>
          </a:p>
          <a:p>
            <a:pPr>
              <a:spcBef>
                <a:spcPct val="50000"/>
              </a:spcBef>
              <a:defRPr/>
            </a:pPr>
            <a:endParaRPr lang="en-US" sz="2400" dirty="0">
              <a:latin typeface="Times New Roman" pitchFamily="18" charset="0"/>
            </a:endParaRPr>
          </a:p>
          <a:p>
            <a:pPr>
              <a:spcBef>
                <a:spcPct val="50000"/>
              </a:spcBef>
              <a:defRPr/>
            </a:pPr>
            <a:r>
              <a:rPr lang="en-US" sz="2400" dirty="0">
                <a:solidFill>
                  <a:schemeClr val="accent2"/>
                </a:solidFill>
                <a:latin typeface="+mn-lt"/>
              </a:rPr>
              <a:t>The Chicago (1995) and Paris (2003) heat waves show large positive 500 </a:t>
            </a:r>
            <a:r>
              <a:rPr lang="en-US" sz="2400" dirty="0" err="1">
                <a:solidFill>
                  <a:schemeClr val="accent2"/>
                </a:solidFill>
                <a:latin typeface="+mn-lt"/>
              </a:rPr>
              <a:t>hPa</a:t>
            </a:r>
            <a:r>
              <a:rPr lang="en-US" sz="2400" dirty="0">
                <a:solidFill>
                  <a:schemeClr val="accent2"/>
                </a:solidFill>
                <a:latin typeface="+mn-lt"/>
              </a:rPr>
              <a:t> height anomalies</a:t>
            </a:r>
          </a:p>
          <a:p>
            <a:pPr>
              <a:spcBef>
                <a:spcPct val="50000"/>
              </a:spcBef>
              <a:defRPr/>
            </a:pPr>
            <a:endParaRPr lang="en-US" sz="2400" dirty="0">
              <a:solidFill>
                <a:schemeClr val="accent2"/>
              </a:solidFill>
              <a:latin typeface="+mn-lt"/>
            </a:endParaRPr>
          </a:p>
          <a:p>
            <a:pPr>
              <a:spcBef>
                <a:spcPct val="50000"/>
              </a:spcBef>
              <a:defRPr/>
            </a:pPr>
            <a:r>
              <a:rPr lang="en-US" sz="2400" dirty="0">
                <a:solidFill>
                  <a:schemeClr val="accent2"/>
                </a:solidFill>
                <a:latin typeface="+mn-lt"/>
              </a:rPr>
              <a:t>For present-day heat waves near Chicago and Paris, the climate model also simulates large positive 500 </a:t>
            </a:r>
            <a:r>
              <a:rPr lang="en-US" sz="2400" dirty="0" err="1">
                <a:solidFill>
                  <a:schemeClr val="accent2"/>
                </a:solidFill>
                <a:latin typeface="+mn-lt"/>
              </a:rPr>
              <a:t>hpa</a:t>
            </a:r>
            <a:r>
              <a:rPr lang="en-US" sz="2400" dirty="0">
                <a:solidFill>
                  <a:schemeClr val="accent2"/>
                </a:solidFill>
                <a:latin typeface="+mn-lt"/>
              </a:rPr>
              <a:t> height anomalies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833563" y="-114300"/>
            <a:ext cx="9144000" cy="0"/>
          </a:xfrm>
          <a:prstGeom prst="rect">
            <a:avLst/>
          </a:prstGeom>
          <a:noFill/>
          <a:ln w="9525">
            <a:noFill/>
            <a:miter lim="800000"/>
            <a:headEnd/>
            <a:tailEnd/>
          </a:ln>
        </p:spPr>
        <p:txBody>
          <a:bodyPr>
            <a:spAutoFit/>
          </a:bodyPr>
          <a:lstStyle/>
          <a:p>
            <a:endParaRPr lang="en-US"/>
          </a:p>
        </p:txBody>
      </p:sp>
      <p:pic>
        <p:nvPicPr>
          <p:cNvPr id="23555" name="Picture 3" descr="Fig4labelled"/>
          <p:cNvPicPr>
            <a:picLocks noChangeAspect="1" noChangeArrowheads="1"/>
          </p:cNvPicPr>
          <p:nvPr/>
        </p:nvPicPr>
        <p:blipFill>
          <a:blip r:embed="rId2" cstate="print"/>
          <a:srcRect/>
          <a:stretch>
            <a:fillRect/>
          </a:stretch>
        </p:blipFill>
        <p:spPr bwMode="auto">
          <a:xfrm>
            <a:off x="3216275" y="-914400"/>
            <a:ext cx="6537325" cy="8458200"/>
          </a:xfrm>
          <a:prstGeom prst="rect">
            <a:avLst/>
          </a:prstGeom>
          <a:noFill/>
          <a:ln w="9525">
            <a:noFill/>
            <a:miter lim="800000"/>
            <a:headEnd/>
            <a:tailEnd/>
          </a:ln>
        </p:spPr>
      </p:pic>
      <p:sp>
        <p:nvSpPr>
          <p:cNvPr id="17412" name="Text Box 4"/>
          <p:cNvSpPr txBox="1">
            <a:spLocks noChangeArrowheads="1"/>
          </p:cNvSpPr>
          <p:nvPr/>
        </p:nvSpPr>
        <p:spPr bwMode="auto">
          <a:xfrm>
            <a:off x="228600" y="685800"/>
            <a:ext cx="3276600" cy="6002338"/>
          </a:xfrm>
          <a:prstGeom prst="rect">
            <a:avLst/>
          </a:prstGeom>
          <a:noFill/>
          <a:ln w="9525">
            <a:noFill/>
            <a:miter lim="800000"/>
            <a:headEnd/>
            <a:tailEnd/>
          </a:ln>
        </p:spPr>
        <p:txBody>
          <a:bodyPr>
            <a:spAutoFit/>
          </a:bodyPr>
          <a:lstStyle/>
          <a:p>
            <a:pPr>
              <a:spcBef>
                <a:spcPct val="50000"/>
              </a:spcBef>
              <a:defRPr/>
            </a:pPr>
            <a:r>
              <a:rPr lang="en-US" sz="2400" dirty="0">
                <a:solidFill>
                  <a:srgbClr val="CC0000"/>
                </a:solidFill>
                <a:latin typeface="+mn-lt"/>
                <a:cs typeface="Times New Roman" pitchFamily="18" charset="0"/>
              </a:rPr>
              <a:t>Atmospheric circulation in heat waves becomes more intense for future climate (2080-2099) compared to present-day (1961-1990) </a:t>
            </a:r>
          </a:p>
          <a:p>
            <a:pPr>
              <a:spcBef>
                <a:spcPct val="50000"/>
              </a:spcBef>
              <a:defRPr/>
            </a:pPr>
            <a:endParaRPr lang="en-US" sz="2400" dirty="0">
              <a:solidFill>
                <a:srgbClr val="CC0000"/>
              </a:solidFill>
              <a:latin typeface="+mn-lt"/>
              <a:cs typeface="Times New Roman" pitchFamily="18" charset="0"/>
            </a:endParaRPr>
          </a:p>
          <a:p>
            <a:pPr>
              <a:spcBef>
                <a:spcPct val="50000"/>
              </a:spcBef>
              <a:defRPr/>
            </a:pPr>
            <a:r>
              <a:rPr lang="en-US" sz="2400" dirty="0">
                <a:solidFill>
                  <a:srgbClr val="CC0000"/>
                </a:solidFill>
                <a:latin typeface="+mn-lt"/>
                <a:cs typeface="Times New Roman" pitchFamily="18" charset="0"/>
              </a:rPr>
              <a:t>Future change in base state (average) atmospheric circulation due to increased CO2 is  conducive to more intense heat waves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28600" y="609600"/>
            <a:ext cx="8686800" cy="609600"/>
          </a:xfrm>
        </p:spPr>
        <p:txBody>
          <a:bodyPr/>
          <a:lstStyle/>
          <a:p>
            <a:pPr algn="l" eaLnBrk="1" hangingPunct="1">
              <a:buFont typeface="Wingdings" pitchFamily="2" charset="2"/>
              <a:buNone/>
            </a:pPr>
            <a:r>
              <a:rPr lang="en-US" sz="3200" b="1" smtClean="0"/>
              <a:t>Impacts on Agricultural and Biological Systems related to Frost Days</a:t>
            </a:r>
            <a:br>
              <a:rPr lang="en-US" sz="3200" b="1" smtClean="0"/>
            </a:br>
            <a:r>
              <a:rPr lang="en-US" sz="2000" b="1" smtClean="0"/>
              <a:t>(Meehl, Tebaldi and Nychka, 2004:  Changes in frost days in simulations of twentyfirst century climate, </a:t>
            </a:r>
            <a:br>
              <a:rPr lang="en-US" sz="2000" b="1" smtClean="0"/>
            </a:br>
            <a:r>
              <a:rPr lang="en-US" sz="2000" b="1" i="1" smtClean="0"/>
              <a:t>Climate Dynamics</a:t>
            </a:r>
            <a:r>
              <a:rPr lang="en-US" sz="2000" b="1" smtClean="0"/>
              <a:t>, 23, 495--511)</a:t>
            </a:r>
          </a:p>
        </p:txBody>
      </p:sp>
      <p:sp>
        <p:nvSpPr>
          <p:cNvPr id="24579" name="Rectangle 3"/>
          <p:cNvSpPr>
            <a:spLocks noGrp="1" noChangeArrowheads="1"/>
          </p:cNvSpPr>
          <p:nvPr>
            <p:ph type="body" idx="1"/>
          </p:nvPr>
        </p:nvSpPr>
        <p:spPr>
          <a:xfrm>
            <a:off x="0" y="1981200"/>
            <a:ext cx="4343400" cy="4724400"/>
          </a:xfrm>
        </p:spPr>
        <p:txBody>
          <a:bodyPr/>
          <a:lstStyle/>
          <a:p>
            <a:pPr eaLnBrk="1" hangingPunct="1">
              <a:spcBef>
                <a:spcPct val="35000"/>
              </a:spcBef>
              <a:buClr>
                <a:srgbClr val="0000CC"/>
              </a:buClr>
              <a:buFont typeface="Wingdings" pitchFamily="2" charset="2"/>
              <a:buNone/>
            </a:pPr>
            <a:r>
              <a:rPr lang="en-US" sz="2400" smtClean="0"/>
              <a:t>Changes in frost days affect:</a:t>
            </a:r>
          </a:p>
          <a:p>
            <a:pPr eaLnBrk="1" hangingPunct="1">
              <a:spcBef>
                <a:spcPct val="35000"/>
              </a:spcBef>
              <a:buClr>
                <a:srgbClr val="0000CC"/>
              </a:buClr>
              <a:buFont typeface="Wingdings" pitchFamily="2" charset="2"/>
              <a:buChar char="u"/>
            </a:pPr>
            <a:r>
              <a:rPr lang="en-US" sz="2400" smtClean="0"/>
              <a:t>Range shifts (latitudinal or altitudinal)</a:t>
            </a:r>
          </a:p>
          <a:p>
            <a:pPr eaLnBrk="1" hangingPunct="1">
              <a:spcBef>
                <a:spcPct val="35000"/>
              </a:spcBef>
              <a:buClr>
                <a:srgbClr val="0000CC"/>
              </a:buClr>
              <a:buFont typeface="Wingdings" pitchFamily="2" charset="2"/>
              <a:buChar char="u"/>
            </a:pPr>
            <a:r>
              <a:rPr lang="en-US" sz="2400" smtClean="0"/>
              <a:t>Change in growing season length</a:t>
            </a:r>
          </a:p>
          <a:p>
            <a:pPr eaLnBrk="1" hangingPunct="1">
              <a:spcBef>
                <a:spcPct val="35000"/>
              </a:spcBef>
              <a:buClr>
                <a:srgbClr val="0000CC"/>
              </a:buClr>
              <a:buFont typeface="Wingdings" pitchFamily="2" charset="2"/>
              <a:buChar char="u"/>
            </a:pPr>
            <a:r>
              <a:rPr lang="en-US" sz="2400" smtClean="0"/>
              <a:t>Water resources (change in snow melt season)</a:t>
            </a:r>
          </a:p>
          <a:p>
            <a:pPr eaLnBrk="1" hangingPunct="1">
              <a:spcBef>
                <a:spcPct val="35000"/>
              </a:spcBef>
              <a:buClr>
                <a:srgbClr val="0000CC"/>
              </a:buClr>
              <a:buFont typeface="Wingdings" pitchFamily="2" charset="2"/>
              <a:buChar char="u"/>
            </a:pPr>
            <a:r>
              <a:rPr lang="en-US" sz="2400" smtClean="0"/>
              <a:t>Earlier flowering; emergence of insects; earlier mating; loss of habitat, shorter hibernation</a:t>
            </a:r>
            <a:r>
              <a:rPr lang="en-US" sz="2800" smtClean="0"/>
              <a:t>	</a:t>
            </a:r>
          </a:p>
        </p:txBody>
      </p:sp>
      <p:pic>
        <p:nvPicPr>
          <p:cNvPr id="24580" name="Picture 4" descr="butterflyrangeshift"/>
          <p:cNvPicPr>
            <a:picLocks noChangeAspect="1" noChangeArrowheads="1"/>
          </p:cNvPicPr>
          <p:nvPr/>
        </p:nvPicPr>
        <p:blipFill>
          <a:blip r:embed="rId2" cstate="print"/>
          <a:srcRect/>
          <a:stretch>
            <a:fillRect/>
          </a:stretch>
        </p:blipFill>
        <p:spPr bwMode="auto">
          <a:xfrm>
            <a:off x="4267200" y="3505200"/>
            <a:ext cx="2819400" cy="1879600"/>
          </a:xfrm>
          <a:prstGeom prst="rect">
            <a:avLst/>
          </a:prstGeom>
          <a:noFill/>
          <a:ln w="9525">
            <a:noFill/>
            <a:miter lim="800000"/>
            <a:headEnd/>
            <a:tailEnd/>
          </a:ln>
        </p:spPr>
      </p:pic>
      <p:pic>
        <p:nvPicPr>
          <p:cNvPr id="24581" name="Picture 5" descr="earlyleaves"/>
          <p:cNvPicPr>
            <a:picLocks noChangeAspect="1" noChangeArrowheads="1"/>
          </p:cNvPicPr>
          <p:nvPr/>
        </p:nvPicPr>
        <p:blipFill>
          <a:blip r:embed="rId3" cstate="print"/>
          <a:srcRect/>
          <a:stretch>
            <a:fillRect/>
          </a:stretch>
        </p:blipFill>
        <p:spPr bwMode="auto">
          <a:xfrm>
            <a:off x="7010400" y="2209800"/>
            <a:ext cx="2133600" cy="1730375"/>
          </a:xfrm>
          <a:prstGeom prst="rect">
            <a:avLst/>
          </a:prstGeom>
          <a:noFill/>
          <a:ln w="9525">
            <a:noFill/>
            <a:miter lim="800000"/>
            <a:headEnd/>
            <a:tailEnd/>
          </a:ln>
        </p:spPr>
      </p:pic>
      <p:pic>
        <p:nvPicPr>
          <p:cNvPr id="24582" name="Picture 6" descr="penguindecline"/>
          <p:cNvPicPr>
            <a:picLocks noChangeAspect="1" noChangeArrowheads="1"/>
          </p:cNvPicPr>
          <p:nvPr/>
        </p:nvPicPr>
        <p:blipFill>
          <a:blip r:embed="rId4" cstate="print"/>
          <a:srcRect/>
          <a:stretch>
            <a:fillRect/>
          </a:stretch>
        </p:blipFill>
        <p:spPr bwMode="auto">
          <a:xfrm>
            <a:off x="6172200" y="4878388"/>
            <a:ext cx="2971800" cy="1979612"/>
          </a:xfrm>
          <a:prstGeom prst="rect">
            <a:avLst/>
          </a:prstGeom>
          <a:noFill/>
          <a:ln w="9525">
            <a:noFill/>
            <a:miter lim="800000"/>
            <a:headEnd/>
            <a:tailEnd/>
          </a:ln>
        </p:spPr>
      </p:pic>
      <p:pic>
        <p:nvPicPr>
          <p:cNvPr id="24583" name="Picture 7" descr="treesadvancing"/>
          <p:cNvPicPr>
            <a:picLocks noChangeAspect="1" noChangeArrowheads="1"/>
          </p:cNvPicPr>
          <p:nvPr/>
        </p:nvPicPr>
        <p:blipFill>
          <a:blip r:embed="rId5" cstate="print"/>
          <a:srcRect/>
          <a:stretch>
            <a:fillRect/>
          </a:stretch>
        </p:blipFill>
        <p:spPr bwMode="auto">
          <a:xfrm>
            <a:off x="4343400" y="1274763"/>
            <a:ext cx="2743200" cy="18494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6200" y="76200"/>
            <a:ext cx="9525000" cy="1066800"/>
          </a:xfrm>
        </p:spPr>
        <p:txBody>
          <a:bodyPr/>
          <a:lstStyle/>
          <a:p>
            <a:pPr algn="l" eaLnBrk="1" hangingPunct="1">
              <a:defRPr/>
            </a:pPr>
            <a:r>
              <a:rPr lang="en-US" sz="2000" dirty="0" smtClean="0">
                <a:latin typeface="+mn-lt"/>
              </a:rPr>
              <a:t>Changes in frost days in the late 20</a:t>
            </a:r>
            <a:r>
              <a:rPr lang="en-US" sz="2000" baseline="30000" dirty="0" smtClean="0">
                <a:latin typeface="+mn-lt"/>
              </a:rPr>
              <a:t>th</a:t>
            </a:r>
            <a:r>
              <a:rPr lang="en-US" sz="2000" dirty="0" smtClean="0">
                <a:latin typeface="+mn-lt"/>
              </a:rPr>
              <a:t> century show biggest decreases over the western and southwestern U.S. in observations and the model</a:t>
            </a:r>
            <a:br>
              <a:rPr lang="en-US" sz="2000" dirty="0" smtClean="0">
                <a:latin typeface="+mn-lt"/>
              </a:rPr>
            </a:br>
            <a:endParaRPr lang="en-US" sz="2000" dirty="0" smtClean="0">
              <a:latin typeface="+mn-lt"/>
            </a:endParaRPr>
          </a:p>
        </p:txBody>
      </p:sp>
      <p:pic>
        <p:nvPicPr>
          <p:cNvPr id="25603" name="Picture 3" descr="frost"/>
          <p:cNvPicPr>
            <a:picLocks noChangeAspect="1" noChangeArrowheads="1"/>
          </p:cNvPicPr>
          <p:nvPr/>
        </p:nvPicPr>
        <p:blipFill>
          <a:blip r:embed="rId2" cstate="print"/>
          <a:srcRect/>
          <a:stretch>
            <a:fillRect/>
          </a:stretch>
        </p:blipFill>
        <p:spPr bwMode="auto">
          <a:xfrm>
            <a:off x="5343525" y="914400"/>
            <a:ext cx="2884488" cy="5867400"/>
          </a:xfrm>
          <a:prstGeom prst="rect">
            <a:avLst/>
          </a:prstGeom>
          <a:noFill/>
          <a:ln w="9525">
            <a:noFill/>
            <a:miter lim="800000"/>
            <a:headEnd/>
            <a:tailEnd/>
          </a:ln>
        </p:spPr>
      </p:pic>
      <p:pic>
        <p:nvPicPr>
          <p:cNvPr id="25604" name="Picture 4" descr="frost"/>
          <p:cNvPicPr>
            <a:picLocks noChangeAspect="1" noChangeArrowheads="1"/>
          </p:cNvPicPr>
          <p:nvPr/>
        </p:nvPicPr>
        <p:blipFill>
          <a:blip r:embed="rId3" cstate="print"/>
          <a:srcRect/>
          <a:stretch>
            <a:fillRect/>
          </a:stretch>
        </p:blipFill>
        <p:spPr bwMode="auto">
          <a:xfrm>
            <a:off x="1371600" y="904875"/>
            <a:ext cx="2501900" cy="5876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228600"/>
            <a:ext cx="8229600" cy="1143000"/>
          </a:xfrm>
        </p:spPr>
        <p:txBody>
          <a:bodyPr/>
          <a:lstStyle/>
          <a:p>
            <a:pPr algn="l" eaLnBrk="1" hangingPunct="1">
              <a:defRPr/>
            </a:pPr>
            <a:r>
              <a:rPr lang="en-US" sz="2800" dirty="0" smtClean="0">
                <a:latin typeface="+mn-lt"/>
              </a:rPr>
              <a:t>Future changes in frost days from the climate model show greatest decreases in the western and southwestern U.S., similar to late 20</a:t>
            </a:r>
            <a:r>
              <a:rPr lang="en-US" sz="2800" baseline="30000" dirty="0" smtClean="0">
                <a:latin typeface="+mn-lt"/>
              </a:rPr>
              <a:t>th</a:t>
            </a:r>
            <a:r>
              <a:rPr lang="en-US" sz="2800" dirty="0" smtClean="0">
                <a:latin typeface="+mn-lt"/>
              </a:rPr>
              <a:t> century</a:t>
            </a:r>
          </a:p>
        </p:txBody>
      </p:sp>
      <p:pic>
        <p:nvPicPr>
          <p:cNvPr id="26627" name="Picture 3" descr="future"/>
          <p:cNvPicPr>
            <a:picLocks noChangeAspect="1" noChangeArrowheads="1"/>
          </p:cNvPicPr>
          <p:nvPr/>
        </p:nvPicPr>
        <p:blipFill>
          <a:blip r:embed="rId2" cstate="print"/>
          <a:srcRect/>
          <a:stretch>
            <a:fillRect/>
          </a:stretch>
        </p:blipFill>
        <p:spPr bwMode="auto">
          <a:xfrm>
            <a:off x="1676400" y="1752600"/>
            <a:ext cx="6319838" cy="4633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295400" y="304800"/>
            <a:ext cx="7772400" cy="1143000"/>
          </a:xfrm>
        </p:spPr>
        <p:txBody>
          <a:bodyPr/>
          <a:lstStyle/>
          <a:p>
            <a:pPr eaLnBrk="1" hangingPunct="1"/>
            <a:r>
              <a:rPr lang="en-US" sz="3200" smtClean="0"/>
              <a:t>Large-scale changes in atmospheric circulation affect regional pattern of changes in future frost days</a:t>
            </a:r>
          </a:p>
        </p:txBody>
      </p:sp>
      <p:pic>
        <p:nvPicPr>
          <p:cNvPr id="27651" name="Picture 3" descr="future"/>
          <p:cNvPicPr>
            <a:picLocks noChangeAspect="1" noChangeArrowheads="1"/>
          </p:cNvPicPr>
          <p:nvPr/>
        </p:nvPicPr>
        <p:blipFill>
          <a:blip r:embed="rId2" cstate="print"/>
          <a:srcRect/>
          <a:stretch>
            <a:fillRect/>
          </a:stretch>
        </p:blipFill>
        <p:spPr bwMode="auto">
          <a:xfrm>
            <a:off x="3152775" y="1676400"/>
            <a:ext cx="5686425" cy="4217988"/>
          </a:xfrm>
          <a:prstGeom prst="rect">
            <a:avLst/>
          </a:prstGeom>
          <a:noFill/>
          <a:ln w="9525">
            <a:noFill/>
            <a:miter lim="800000"/>
            <a:headEnd/>
            <a:tailEnd/>
          </a:ln>
        </p:spPr>
      </p:pic>
      <p:sp>
        <p:nvSpPr>
          <p:cNvPr id="27652" name="Line 4"/>
          <p:cNvSpPr>
            <a:spLocks noChangeShapeType="1"/>
          </p:cNvSpPr>
          <p:nvPr/>
        </p:nvSpPr>
        <p:spPr bwMode="auto">
          <a:xfrm>
            <a:off x="6629400" y="4267200"/>
            <a:ext cx="304800" cy="762000"/>
          </a:xfrm>
          <a:prstGeom prst="line">
            <a:avLst/>
          </a:prstGeom>
          <a:noFill/>
          <a:ln w="38100">
            <a:solidFill>
              <a:schemeClr val="accent2"/>
            </a:solidFill>
            <a:round/>
            <a:headEnd/>
            <a:tailEnd type="arrow" w="med" len="med"/>
          </a:ln>
        </p:spPr>
        <p:txBody>
          <a:bodyPr/>
          <a:lstStyle/>
          <a:p>
            <a:endParaRPr lang="en-US"/>
          </a:p>
        </p:txBody>
      </p:sp>
      <p:sp>
        <p:nvSpPr>
          <p:cNvPr id="27653" name="Line 5"/>
          <p:cNvSpPr>
            <a:spLocks noChangeShapeType="1"/>
          </p:cNvSpPr>
          <p:nvPr/>
        </p:nvSpPr>
        <p:spPr bwMode="auto">
          <a:xfrm>
            <a:off x="5715000" y="4495800"/>
            <a:ext cx="533400" cy="609600"/>
          </a:xfrm>
          <a:prstGeom prst="line">
            <a:avLst/>
          </a:prstGeom>
          <a:noFill/>
          <a:ln w="38100">
            <a:solidFill>
              <a:srgbClr val="CC0000"/>
            </a:solidFill>
            <a:round/>
            <a:headEnd type="arrow" w="med" len="med"/>
            <a:tailEnd/>
          </a:ln>
        </p:spPr>
        <p:txBody>
          <a:bodyPr/>
          <a:lstStyle/>
          <a:p>
            <a:endParaRPr lang="en-US"/>
          </a:p>
        </p:txBody>
      </p:sp>
      <p:sp>
        <p:nvSpPr>
          <p:cNvPr id="27654" name="Text Box 6"/>
          <p:cNvSpPr txBox="1">
            <a:spLocks noChangeArrowheads="1"/>
          </p:cNvSpPr>
          <p:nvPr/>
        </p:nvSpPr>
        <p:spPr bwMode="auto">
          <a:xfrm>
            <a:off x="1828800" y="3200400"/>
            <a:ext cx="3581400" cy="457200"/>
          </a:xfrm>
          <a:prstGeom prst="rect">
            <a:avLst/>
          </a:prstGeom>
          <a:noFill/>
          <a:ln w="9525">
            <a:noFill/>
            <a:miter lim="800000"/>
            <a:headEnd/>
            <a:tailEnd/>
          </a:ln>
        </p:spPr>
        <p:txBody>
          <a:bodyPr>
            <a:spAutoFit/>
          </a:bodyPr>
          <a:lstStyle/>
          <a:p>
            <a:pPr>
              <a:spcBef>
                <a:spcPct val="50000"/>
              </a:spcBef>
            </a:pPr>
            <a:endParaRPr lang="en-US" sz="2400">
              <a:solidFill>
                <a:schemeClr val="bg1"/>
              </a:solidFill>
              <a:latin typeface="Times New Roman" pitchFamily="18" charset="0"/>
            </a:endParaRPr>
          </a:p>
        </p:txBody>
      </p:sp>
      <p:sp>
        <p:nvSpPr>
          <p:cNvPr id="27655" name="Text Box 7"/>
          <p:cNvSpPr txBox="1">
            <a:spLocks noChangeArrowheads="1"/>
          </p:cNvSpPr>
          <p:nvPr/>
        </p:nvSpPr>
        <p:spPr bwMode="auto">
          <a:xfrm>
            <a:off x="4953000" y="3886200"/>
            <a:ext cx="457200" cy="519113"/>
          </a:xfrm>
          <a:prstGeom prst="rect">
            <a:avLst/>
          </a:prstGeom>
          <a:noFill/>
          <a:ln w="9525">
            <a:noFill/>
            <a:miter lim="800000"/>
            <a:headEnd/>
            <a:tailEnd/>
          </a:ln>
        </p:spPr>
        <p:txBody>
          <a:bodyPr>
            <a:spAutoFit/>
          </a:bodyPr>
          <a:lstStyle/>
          <a:p>
            <a:pPr>
              <a:spcBef>
                <a:spcPct val="50000"/>
              </a:spcBef>
            </a:pPr>
            <a:r>
              <a:rPr lang="en-US" sz="2800">
                <a:latin typeface="Times New Roman" pitchFamily="18" charset="0"/>
              </a:rPr>
              <a:t>H</a:t>
            </a:r>
          </a:p>
        </p:txBody>
      </p:sp>
      <p:sp>
        <p:nvSpPr>
          <p:cNvPr id="27656" name="Text Box 8"/>
          <p:cNvSpPr txBox="1">
            <a:spLocks noChangeArrowheads="1"/>
          </p:cNvSpPr>
          <p:nvPr/>
        </p:nvSpPr>
        <p:spPr bwMode="auto">
          <a:xfrm>
            <a:off x="7315200" y="4419600"/>
            <a:ext cx="381000" cy="519113"/>
          </a:xfrm>
          <a:prstGeom prst="rect">
            <a:avLst/>
          </a:prstGeom>
          <a:noFill/>
          <a:ln w="9525">
            <a:noFill/>
            <a:miter lim="800000"/>
            <a:headEnd/>
            <a:tailEnd/>
          </a:ln>
        </p:spPr>
        <p:txBody>
          <a:bodyPr>
            <a:spAutoFit/>
          </a:bodyPr>
          <a:lstStyle/>
          <a:p>
            <a:pPr>
              <a:spcBef>
                <a:spcPct val="50000"/>
              </a:spcBef>
            </a:pPr>
            <a:r>
              <a:rPr lang="en-US" sz="2800">
                <a:latin typeface="Times New Roman" pitchFamily="18" charset="0"/>
              </a:rPr>
              <a:t>L</a:t>
            </a:r>
          </a:p>
        </p:txBody>
      </p:sp>
      <p:sp>
        <p:nvSpPr>
          <p:cNvPr id="21513" name="Text Box 9"/>
          <p:cNvSpPr txBox="1">
            <a:spLocks noChangeArrowheads="1"/>
          </p:cNvSpPr>
          <p:nvPr/>
        </p:nvSpPr>
        <p:spPr bwMode="auto">
          <a:xfrm>
            <a:off x="304800" y="1571625"/>
            <a:ext cx="2819400" cy="4524375"/>
          </a:xfrm>
          <a:prstGeom prst="rect">
            <a:avLst/>
          </a:prstGeom>
          <a:noFill/>
          <a:ln w="9525">
            <a:noFill/>
            <a:miter lim="800000"/>
            <a:headEnd/>
            <a:tailEnd/>
          </a:ln>
        </p:spPr>
        <p:txBody>
          <a:bodyPr>
            <a:spAutoFit/>
          </a:bodyPr>
          <a:lstStyle/>
          <a:p>
            <a:pPr>
              <a:spcBef>
                <a:spcPct val="50000"/>
              </a:spcBef>
              <a:defRPr/>
            </a:pPr>
            <a:r>
              <a:rPr lang="en-US" sz="2400" dirty="0">
                <a:solidFill>
                  <a:schemeClr val="accent2"/>
                </a:solidFill>
                <a:latin typeface="+mn-lt"/>
              </a:rPr>
              <a:t>Anomalous ridge of high pressure brings warmer air to northwestern </a:t>
            </a:r>
            <a:r>
              <a:rPr lang="en-US" sz="2400" dirty="0" err="1">
                <a:solidFill>
                  <a:schemeClr val="accent2"/>
                </a:solidFill>
                <a:latin typeface="+mn-lt"/>
              </a:rPr>
              <a:t>U.S.causing</a:t>
            </a:r>
            <a:r>
              <a:rPr lang="en-US" sz="2400" dirty="0">
                <a:solidFill>
                  <a:schemeClr val="accent2"/>
                </a:solidFill>
                <a:latin typeface="+mn-lt"/>
              </a:rPr>
              <a:t> relatively less frost days compared to the northeastern U.S. where an anomalous trough brings colder air from north</a:t>
            </a:r>
          </a:p>
        </p:txBody>
      </p:sp>
      <p:sp>
        <p:nvSpPr>
          <p:cNvPr id="27658" name="Text Box 10"/>
          <p:cNvSpPr txBox="1">
            <a:spLocks noChangeArrowheads="1"/>
          </p:cNvSpPr>
          <p:nvPr/>
        </p:nvSpPr>
        <p:spPr bwMode="auto">
          <a:xfrm>
            <a:off x="6629400" y="3962400"/>
            <a:ext cx="990600" cy="457200"/>
          </a:xfrm>
          <a:prstGeom prst="rect">
            <a:avLst/>
          </a:prstGeom>
          <a:noFill/>
          <a:ln w="9525">
            <a:noFill/>
            <a:miter lim="800000"/>
            <a:headEnd/>
            <a:tailEnd/>
          </a:ln>
        </p:spPr>
        <p:txBody>
          <a:bodyPr>
            <a:spAutoFit/>
          </a:bodyPr>
          <a:lstStyle/>
          <a:p>
            <a:pPr>
              <a:spcBef>
                <a:spcPct val="50000"/>
              </a:spcBef>
            </a:pPr>
            <a:r>
              <a:rPr lang="en-US" sz="2400">
                <a:solidFill>
                  <a:schemeClr val="accent2"/>
                </a:solidFill>
                <a:latin typeface="Times New Roman" pitchFamily="18" charset="0"/>
              </a:rPr>
              <a:t>cool</a:t>
            </a:r>
          </a:p>
        </p:txBody>
      </p:sp>
      <p:sp>
        <p:nvSpPr>
          <p:cNvPr id="27659" name="Text Box 11"/>
          <p:cNvSpPr txBox="1">
            <a:spLocks noChangeArrowheads="1"/>
          </p:cNvSpPr>
          <p:nvPr/>
        </p:nvSpPr>
        <p:spPr bwMode="auto">
          <a:xfrm>
            <a:off x="5715000" y="5029200"/>
            <a:ext cx="914400" cy="457200"/>
          </a:xfrm>
          <a:prstGeom prst="rect">
            <a:avLst/>
          </a:prstGeom>
          <a:noFill/>
          <a:ln w="9525">
            <a:noFill/>
            <a:miter lim="800000"/>
            <a:headEnd/>
            <a:tailEnd/>
          </a:ln>
        </p:spPr>
        <p:txBody>
          <a:bodyPr>
            <a:spAutoFit/>
          </a:bodyPr>
          <a:lstStyle/>
          <a:p>
            <a:pPr>
              <a:spcBef>
                <a:spcPct val="50000"/>
              </a:spcBef>
            </a:pPr>
            <a:r>
              <a:rPr lang="en-US" sz="2400">
                <a:solidFill>
                  <a:srgbClr val="CC0000"/>
                </a:solidFill>
                <a:latin typeface="Times New Roman" pitchFamily="18" charset="0"/>
              </a:rPr>
              <a:t>warm</a:t>
            </a:r>
          </a:p>
        </p:txBody>
      </p:sp>
      <p:sp>
        <p:nvSpPr>
          <p:cNvPr id="21516" name="Text Box 12"/>
          <p:cNvSpPr txBox="1">
            <a:spLocks noChangeArrowheads="1"/>
          </p:cNvSpPr>
          <p:nvPr/>
        </p:nvSpPr>
        <p:spPr bwMode="auto">
          <a:xfrm>
            <a:off x="2743200" y="5943600"/>
            <a:ext cx="6172200" cy="825500"/>
          </a:xfrm>
          <a:prstGeom prst="rect">
            <a:avLst/>
          </a:prstGeom>
          <a:noFill/>
          <a:ln w="9525">
            <a:noFill/>
            <a:miter lim="800000"/>
            <a:headEnd/>
            <a:tailEnd/>
          </a:ln>
        </p:spPr>
        <p:txBody>
          <a:bodyPr>
            <a:spAutoFit/>
          </a:bodyPr>
          <a:lstStyle/>
          <a:p>
            <a:pPr>
              <a:spcBef>
                <a:spcPct val="50000"/>
              </a:spcBef>
              <a:defRPr/>
            </a:pPr>
            <a:r>
              <a:rPr lang="en-US" sz="1600" b="1" dirty="0">
                <a:solidFill>
                  <a:schemeClr val="tx2"/>
                </a:solidFill>
                <a:latin typeface="+mn-lt"/>
              </a:rPr>
              <a:t>(</a:t>
            </a:r>
            <a:r>
              <a:rPr lang="en-US" sz="1600" b="1" dirty="0" err="1">
                <a:solidFill>
                  <a:schemeClr val="tx2"/>
                </a:solidFill>
                <a:latin typeface="+mn-lt"/>
              </a:rPr>
              <a:t>Meehl</a:t>
            </a:r>
            <a:r>
              <a:rPr lang="en-US" sz="1600" b="1" dirty="0">
                <a:solidFill>
                  <a:schemeClr val="tx2"/>
                </a:solidFill>
                <a:latin typeface="+mn-lt"/>
              </a:rPr>
              <a:t>, Tebaldi and </a:t>
            </a:r>
            <a:r>
              <a:rPr lang="en-US" sz="1600" b="1" dirty="0" err="1">
                <a:solidFill>
                  <a:schemeClr val="tx2"/>
                </a:solidFill>
                <a:latin typeface="+mn-lt"/>
              </a:rPr>
              <a:t>Nychka</a:t>
            </a:r>
            <a:r>
              <a:rPr lang="en-US" sz="1600" b="1" dirty="0">
                <a:solidFill>
                  <a:schemeClr val="tx2"/>
                </a:solidFill>
                <a:latin typeface="+mn-lt"/>
              </a:rPr>
              <a:t>, 2004:  Changes in frost days in simulations of </a:t>
            </a:r>
            <a:r>
              <a:rPr lang="en-US" sz="1600" b="1" dirty="0" err="1">
                <a:solidFill>
                  <a:schemeClr val="tx2"/>
                </a:solidFill>
                <a:latin typeface="+mn-lt"/>
              </a:rPr>
              <a:t>twentyfirst</a:t>
            </a:r>
            <a:r>
              <a:rPr lang="en-US" sz="1600" b="1" dirty="0">
                <a:solidFill>
                  <a:schemeClr val="tx2"/>
                </a:solidFill>
                <a:latin typeface="+mn-lt"/>
              </a:rPr>
              <a:t> century climate, </a:t>
            </a:r>
            <a:r>
              <a:rPr lang="en-US" sz="1600" b="1" i="1" dirty="0">
                <a:solidFill>
                  <a:schemeClr val="tx2"/>
                </a:solidFill>
                <a:latin typeface="+mn-lt"/>
              </a:rPr>
              <a:t>Climate Dynamics</a:t>
            </a:r>
            <a:r>
              <a:rPr lang="en-US" sz="1600" b="1" dirty="0">
                <a:solidFill>
                  <a:schemeClr val="tx2"/>
                </a:solidFill>
                <a:latin typeface="+mn-lt"/>
              </a:rPr>
              <a:t>, 23, 495--511)</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p:cNvSpPr txBox="1">
            <a:spLocks noChangeArrowheads="1"/>
          </p:cNvSpPr>
          <p:nvPr/>
        </p:nvSpPr>
        <p:spPr bwMode="auto">
          <a:xfrm>
            <a:off x="609600" y="457200"/>
            <a:ext cx="7924800" cy="1662113"/>
          </a:xfrm>
          <a:prstGeom prst="rect">
            <a:avLst/>
          </a:prstGeom>
          <a:noFill/>
          <a:ln w="9525">
            <a:noFill/>
            <a:miter lim="800000"/>
            <a:headEnd/>
            <a:tailEnd/>
          </a:ln>
        </p:spPr>
        <p:txBody>
          <a:bodyPr>
            <a:spAutoFit/>
          </a:bodyPr>
          <a:lstStyle/>
          <a:p>
            <a:r>
              <a:rPr lang="en-US" sz="3600" b="1"/>
              <a:t>2010 Pakistan floods</a:t>
            </a:r>
          </a:p>
          <a:p>
            <a:endParaRPr lang="en-US" b="1"/>
          </a:p>
          <a:p>
            <a:r>
              <a:rPr lang="en-US" sz="2400" b="1"/>
              <a:t>Were they natural, or was there a contribution from global warming?</a:t>
            </a:r>
          </a:p>
        </p:txBody>
      </p:sp>
      <p:pic>
        <p:nvPicPr>
          <p:cNvPr id="28675" name="Picture 2"/>
          <p:cNvPicPr>
            <a:picLocks noChangeAspect="1" noChangeArrowheads="1"/>
          </p:cNvPicPr>
          <p:nvPr/>
        </p:nvPicPr>
        <p:blipFill>
          <a:blip r:embed="rId2" cstate="print"/>
          <a:srcRect/>
          <a:stretch>
            <a:fillRect/>
          </a:stretch>
        </p:blipFill>
        <p:spPr bwMode="auto">
          <a:xfrm>
            <a:off x="2381250" y="2819400"/>
            <a:ext cx="4381500" cy="27432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p:cNvPicPr>
            <a:picLocks noChangeAspect="1" noChangeArrowheads="1"/>
          </p:cNvPicPr>
          <p:nvPr/>
        </p:nvPicPr>
        <p:blipFill>
          <a:blip r:embed="rId2" cstate="print"/>
          <a:srcRect/>
          <a:stretch>
            <a:fillRect/>
          </a:stretch>
        </p:blipFill>
        <p:spPr bwMode="auto">
          <a:xfrm>
            <a:off x="1981200" y="609600"/>
            <a:ext cx="5537200" cy="3525838"/>
          </a:xfrm>
          <a:prstGeom prst="rect">
            <a:avLst/>
          </a:prstGeom>
          <a:noFill/>
          <a:ln w="9525" algn="ctr">
            <a:noFill/>
            <a:miter lim="800000"/>
            <a:headEnd/>
            <a:tailEnd/>
          </a:ln>
        </p:spPr>
      </p:pic>
      <p:pic>
        <p:nvPicPr>
          <p:cNvPr id="29699" name="Picture 4"/>
          <p:cNvPicPr>
            <a:picLocks noChangeAspect="1" noChangeArrowheads="1"/>
          </p:cNvPicPr>
          <p:nvPr/>
        </p:nvPicPr>
        <p:blipFill>
          <a:blip r:embed="rId3" cstate="print"/>
          <a:srcRect/>
          <a:stretch>
            <a:fillRect/>
          </a:stretch>
        </p:blipFill>
        <p:spPr bwMode="auto">
          <a:xfrm>
            <a:off x="2057400" y="3810000"/>
            <a:ext cx="5334000" cy="3306763"/>
          </a:xfrm>
          <a:prstGeom prst="rect">
            <a:avLst/>
          </a:prstGeom>
          <a:noFill/>
          <a:ln w="9525" algn="ctr">
            <a:noFill/>
            <a:miter lim="800000"/>
            <a:headEnd/>
            <a:tailEnd/>
          </a:ln>
        </p:spPr>
      </p:pic>
      <p:sp>
        <p:nvSpPr>
          <p:cNvPr id="29700" name="TextBox 4"/>
          <p:cNvSpPr txBox="1">
            <a:spLocks noChangeArrowheads="1"/>
          </p:cNvSpPr>
          <p:nvPr/>
        </p:nvSpPr>
        <p:spPr bwMode="auto">
          <a:xfrm>
            <a:off x="381000" y="0"/>
            <a:ext cx="8458200" cy="646113"/>
          </a:xfrm>
          <a:prstGeom prst="rect">
            <a:avLst/>
          </a:prstGeom>
          <a:noFill/>
          <a:ln w="9525">
            <a:noFill/>
            <a:miter lim="800000"/>
            <a:headEnd/>
            <a:tailEnd/>
          </a:ln>
        </p:spPr>
        <p:txBody>
          <a:bodyPr>
            <a:spAutoFit/>
          </a:bodyPr>
          <a:lstStyle/>
          <a:p>
            <a:r>
              <a:rPr lang="en-US"/>
              <a:t>The large-scale context to the Pakistan floods:   above normal monsoon rainfall over much of south Asia, and a La Niña event in equatorial eastern Pacific,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762000" y="723900"/>
            <a:ext cx="7620000" cy="5905500"/>
          </a:xfrm>
          <a:prstGeom prst="rect">
            <a:avLst/>
          </a:prstGeom>
          <a:noFill/>
          <a:ln w="9525">
            <a:noFill/>
            <a:miter lim="800000"/>
            <a:headEnd/>
            <a:tailEnd/>
          </a:ln>
        </p:spPr>
      </p:pic>
      <p:sp>
        <p:nvSpPr>
          <p:cNvPr id="30723" name="TextBox 2"/>
          <p:cNvSpPr txBox="1">
            <a:spLocks noChangeArrowheads="1"/>
          </p:cNvSpPr>
          <p:nvPr/>
        </p:nvSpPr>
        <p:spPr bwMode="auto">
          <a:xfrm>
            <a:off x="457200" y="0"/>
            <a:ext cx="8686800" cy="646113"/>
          </a:xfrm>
          <a:prstGeom prst="rect">
            <a:avLst/>
          </a:prstGeom>
          <a:noFill/>
          <a:ln w="9525">
            <a:noFill/>
            <a:miter lim="800000"/>
            <a:headEnd/>
            <a:tailEnd/>
          </a:ln>
        </p:spPr>
        <p:txBody>
          <a:bodyPr>
            <a:spAutoFit/>
          </a:bodyPr>
          <a:lstStyle/>
          <a:p>
            <a:r>
              <a:rPr lang="en-US"/>
              <a:t>The midlatitude context:  ridge over Russia, trough over western China, the latter conducive to excessive rainfall there and in Pakistan;  were they connected?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704850" y="914400"/>
            <a:ext cx="7669213" cy="4419600"/>
          </a:xfrm>
          <a:prstGeom prst="rect">
            <a:avLst/>
          </a:prstGeom>
          <a:noFill/>
          <a:ln w="9525">
            <a:noFill/>
            <a:miter lim="800000"/>
            <a:headEnd/>
            <a:tailEnd/>
          </a:ln>
        </p:spPr>
      </p:pic>
      <p:sp>
        <p:nvSpPr>
          <p:cNvPr id="4099" name="TextBox 2"/>
          <p:cNvSpPr txBox="1">
            <a:spLocks noChangeArrowheads="1"/>
          </p:cNvSpPr>
          <p:nvPr/>
        </p:nvSpPr>
        <p:spPr bwMode="auto">
          <a:xfrm>
            <a:off x="762000" y="228600"/>
            <a:ext cx="7086600" cy="369888"/>
          </a:xfrm>
          <a:prstGeom prst="rect">
            <a:avLst/>
          </a:prstGeom>
          <a:noFill/>
          <a:ln w="9525">
            <a:noFill/>
            <a:miter lim="800000"/>
            <a:headEnd/>
            <a:tailEnd/>
          </a:ln>
        </p:spPr>
        <p:txBody>
          <a:bodyPr>
            <a:spAutoFit/>
          </a:bodyPr>
          <a:lstStyle/>
          <a:p>
            <a:r>
              <a:rPr lang="en-US"/>
              <a:t>As of August 10, 2010:</a:t>
            </a:r>
          </a:p>
        </p:txBody>
      </p:sp>
      <p:sp>
        <p:nvSpPr>
          <p:cNvPr id="4100" name="TextBox 3"/>
          <p:cNvSpPr txBox="1">
            <a:spLocks noChangeArrowheads="1"/>
          </p:cNvSpPr>
          <p:nvPr/>
        </p:nvSpPr>
        <p:spPr bwMode="auto">
          <a:xfrm>
            <a:off x="4495800" y="4114800"/>
            <a:ext cx="4038600" cy="584200"/>
          </a:xfrm>
          <a:prstGeom prst="rect">
            <a:avLst/>
          </a:prstGeom>
          <a:noFill/>
          <a:ln w="9525">
            <a:noFill/>
            <a:miter lim="800000"/>
            <a:headEnd/>
            <a:tailEnd/>
          </a:ln>
        </p:spPr>
        <p:txBody>
          <a:bodyPr>
            <a:spAutoFit/>
          </a:bodyPr>
          <a:lstStyle/>
          <a:p>
            <a:r>
              <a:rPr lang="en-US" sz="3200"/>
              <a:t>(All time record high)</a:t>
            </a:r>
          </a:p>
        </p:txBody>
      </p:sp>
      <p:sp>
        <p:nvSpPr>
          <p:cNvPr id="4101" name="TextBox 4"/>
          <p:cNvSpPr txBox="1">
            <a:spLocks noChangeArrowheads="1"/>
          </p:cNvSpPr>
          <p:nvPr/>
        </p:nvSpPr>
        <p:spPr bwMode="auto">
          <a:xfrm>
            <a:off x="533400" y="5638800"/>
            <a:ext cx="8305800" cy="369888"/>
          </a:xfrm>
          <a:prstGeom prst="rect">
            <a:avLst/>
          </a:prstGeom>
          <a:noFill/>
          <a:ln w="9525">
            <a:noFill/>
            <a:miter lim="800000"/>
            <a:headEnd/>
            <a:tailEnd/>
          </a:ln>
        </p:spPr>
        <p:txBody>
          <a:bodyPr>
            <a:spAutoFit/>
          </a:bodyPr>
          <a:lstStyle/>
          <a:p>
            <a:r>
              <a:rPr lang="en-US"/>
              <a:t>The toll for the nation is being </a:t>
            </a:r>
            <a:r>
              <a:rPr lang="en-US">
                <a:hlinkClick r:id="rId3"/>
              </a:rPr>
              <a:t>put at about15,000 lives and $15 billion</a:t>
            </a:r>
            <a:r>
              <a:rPr lang="en-US"/>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10_3_16"/>
          <p:cNvPicPr>
            <a:picLocks noChangeAspect="1" noChangeArrowheads="1"/>
          </p:cNvPicPr>
          <p:nvPr/>
        </p:nvPicPr>
        <p:blipFill>
          <a:blip r:embed="rId2" cstate="print"/>
          <a:srcRect/>
          <a:stretch>
            <a:fillRect/>
          </a:stretch>
        </p:blipFill>
        <p:spPr bwMode="auto">
          <a:xfrm>
            <a:off x="-2133600" y="0"/>
            <a:ext cx="7543800" cy="5697538"/>
          </a:xfrm>
          <a:prstGeom prst="rect">
            <a:avLst/>
          </a:prstGeom>
          <a:noFill/>
          <a:ln w="9525">
            <a:noFill/>
            <a:miter lim="800000"/>
            <a:headEnd/>
            <a:tailEnd/>
          </a:ln>
        </p:spPr>
      </p:pic>
      <p:sp>
        <p:nvSpPr>
          <p:cNvPr id="31747" name="Text Box 3"/>
          <p:cNvSpPr txBox="1">
            <a:spLocks noChangeArrowheads="1"/>
          </p:cNvSpPr>
          <p:nvPr/>
        </p:nvSpPr>
        <p:spPr bwMode="auto">
          <a:xfrm>
            <a:off x="4191000" y="5392738"/>
            <a:ext cx="4572000" cy="366712"/>
          </a:xfrm>
          <a:prstGeom prst="rect">
            <a:avLst/>
          </a:prstGeom>
          <a:noFill/>
          <a:ln w="9525">
            <a:noFill/>
            <a:miter lim="800000"/>
            <a:headEnd/>
            <a:tailEnd/>
          </a:ln>
        </p:spPr>
        <p:txBody>
          <a:bodyPr>
            <a:spAutoFit/>
          </a:bodyPr>
          <a:lstStyle/>
          <a:p>
            <a:endParaRPr lang="en-US">
              <a:latin typeface="Times New Roman" pitchFamily="18" charset="0"/>
            </a:endParaRPr>
          </a:p>
        </p:txBody>
      </p:sp>
      <p:sp>
        <p:nvSpPr>
          <p:cNvPr id="31748" name="Text Box 4"/>
          <p:cNvSpPr txBox="1">
            <a:spLocks noChangeArrowheads="1"/>
          </p:cNvSpPr>
          <p:nvPr/>
        </p:nvSpPr>
        <p:spPr bwMode="auto">
          <a:xfrm>
            <a:off x="457200" y="5910263"/>
            <a:ext cx="8458200" cy="1154112"/>
          </a:xfrm>
          <a:prstGeom prst="rect">
            <a:avLst/>
          </a:prstGeom>
          <a:noFill/>
          <a:ln w="9525">
            <a:noFill/>
            <a:miter lim="800000"/>
            <a:headEnd/>
            <a:tailEnd/>
          </a:ln>
        </p:spPr>
        <p:txBody>
          <a:bodyPr>
            <a:spAutoFit/>
          </a:bodyPr>
          <a:lstStyle/>
          <a:p>
            <a:r>
              <a:rPr lang="en-US" sz="1400"/>
              <a:t>(Tebaldi , C., J.M. Arblaster, K. Hayhoe, and G.A. Meehl, 2006:  Going to the extremes:  An intercomparison of model-simulated historical and future changes in extreme events.  Clim. Change, </a:t>
            </a:r>
            <a:r>
              <a:rPr lang="en-US" sz="1400" b="1"/>
              <a:t>79,</a:t>
            </a:r>
            <a:r>
              <a:rPr lang="en-US" sz="1400"/>
              <a:t> doi 10.1007/s10584-006-9051-4.)</a:t>
            </a:r>
          </a:p>
          <a:p>
            <a:pPr>
              <a:spcBef>
                <a:spcPct val="50000"/>
              </a:spcBef>
            </a:pPr>
            <a:endParaRPr lang="en-US"/>
          </a:p>
        </p:txBody>
      </p:sp>
      <p:sp>
        <p:nvSpPr>
          <p:cNvPr id="5" name="Rectangle 4"/>
          <p:cNvSpPr/>
          <p:nvPr/>
        </p:nvSpPr>
        <p:spPr>
          <a:xfrm>
            <a:off x="-304800" y="0"/>
            <a:ext cx="1905000" cy="586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750" name="TextBox 5"/>
          <p:cNvSpPr txBox="1">
            <a:spLocks noChangeArrowheads="1"/>
          </p:cNvSpPr>
          <p:nvPr/>
        </p:nvSpPr>
        <p:spPr bwMode="auto">
          <a:xfrm>
            <a:off x="5715000" y="685800"/>
            <a:ext cx="3124200" cy="4246563"/>
          </a:xfrm>
          <a:prstGeom prst="rect">
            <a:avLst/>
          </a:prstGeom>
          <a:noFill/>
          <a:ln w="9525">
            <a:noFill/>
            <a:miter lim="800000"/>
            <a:headEnd/>
            <a:tailEnd/>
          </a:ln>
        </p:spPr>
        <p:txBody>
          <a:bodyPr>
            <a:spAutoFit/>
          </a:bodyPr>
          <a:lstStyle/>
          <a:p>
            <a:r>
              <a:rPr lang="en-US"/>
              <a:t>As the climate has warmed, precipitation has been observed to be more intense</a:t>
            </a:r>
          </a:p>
          <a:p>
            <a:endParaRPr lang="en-US"/>
          </a:p>
          <a:p>
            <a:r>
              <a:rPr lang="en-US"/>
              <a:t>With further warming, precipitation is projected to become even more intense almost everywhere</a:t>
            </a:r>
          </a:p>
          <a:p>
            <a:endParaRPr lang="en-US"/>
          </a:p>
          <a:p>
            <a:endParaRPr lang="en-US"/>
          </a:p>
          <a:p>
            <a:r>
              <a:rPr lang="en-US"/>
              <a:t>In some areas the projections show an increase of “dry days” (number of days between precipitation events)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fig10_12"/>
          <p:cNvPicPr>
            <a:picLocks noChangeAspect="1" noChangeArrowheads="1"/>
          </p:cNvPicPr>
          <p:nvPr/>
        </p:nvPicPr>
        <p:blipFill>
          <a:blip r:embed="rId2" cstate="print"/>
          <a:srcRect/>
          <a:stretch>
            <a:fillRect/>
          </a:stretch>
        </p:blipFill>
        <p:spPr bwMode="auto">
          <a:xfrm>
            <a:off x="0" y="3559175"/>
            <a:ext cx="9067800" cy="6575425"/>
          </a:xfrm>
          <a:prstGeom prst="rect">
            <a:avLst/>
          </a:prstGeom>
          <a:noFill/>
          <a:ln w="9525">
            <a:noFill/>
            <a:miter lim="800000"/>
            <a:headEnd/>
            <a:tailEnd/>
          </a:ln>
        </p:spPr>
      </p:pic>
      <p:sp>
        <p:nvSpPr>
          <p:cNvPr id="32771" name="Text Box 3"/>
          <p:cNvSpPr txBox="1">
            <a:spLocks noChangeArrowheads="1"/>
          </p:cNvSpPr>
          <p:nvPr/>
        </p:nvSpPr>
        <p:spPr bwMode="auto">
          <a:xfrm>
            <a:off x="304800" y="609600"/>
            <a:ext cx="8229600" cy="2462213"/>
          </a:xfrm>
          <a:prstGeom prst="rect">
            <a:avLst/>
          </a:prstGeom>
          <a:noFill/>
          <a:ln w="9525">
            <a:noFill/>
            <a:miter lim="800000"/>
            <a:headEnd/>
            <a:tailEnd/>
          </a:ln>
        </p:spPr>
        <p:txBody>
          <a:bodyPr>
            <a:spAutoFit/>
          </a:bodyPr>
          <a:lstStyle/>
          <a:p>
            <a:pPr>
              <a:spcBef>
                <a:spcPct val="50000"/>
              </a:spcBef>
            </a:pPr>
            <a:r>
              <a:rPr lang="en-US" sz="2800">
                <a:latin typeface="Arial Unicode MS" pitchFamily="34" charset="-128"/>
              </a:rPr>
              <a:t>Combined effects of precipitation intensity and dry days contribute to average precipitation changes:</a:t>
            </a:r>
          </a:p>
          <a:p>
            <a:pPr>
              <a:spcBef>
                <a:spcPct val="50000"/>
              </a:spcBef>
            </a:pPr>
            <a:r>
              <a:rPr lang="en-US" sz="2800">
                <a:latin typeface="Arial Unicode MS" pitchFamily="34" charset="-128"/>
              </a:rPr>
              <a:t>More precipitation in the deep tropics and mid- to high latitudes;  less precipitation in the subtropics (“wet areas get wetter, dry areas get drier”)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a:off x="76200" y="-42863"/>
            <a:ext cx="5973763" cy="6953251"/>
          </a:xfrm>
          <a:prstGeom prst="rect">
            <a:avLst/>
          </a:prstGeom>
          <a:noFill/>
          <a:ln w="9525">
            <a:noFill/>
            <a:miter lim="800000"/>
            <a:headEnd/>
            <a:tailEnd/>
          </a:ln>
        </p:spPr>
      </p:pic>
      <p:sp>
        <p:nvSpPr>
          <p:cNvPr id="33795" name="Text Box 3"/>
          <p:cNvSpPr txBox="1">
            <a:spLocks noChangeArrowheads="1"/>
          </p:cNvSpPr>
          <p:nvPr/>
        </p:nvSpPr>
        <p:spPr bwMode="auto">
          <a:xfrm>
            <a:off x="5943600" y="381000"/>
            <a:ext cx="3200400" cy="6370638"/>
          </a:xfrm>
          <a:prstGeom prst="rect">
            <a:avLst/>
          </a:prstGeom>
          <a:noFill/>
          <a:ln w="9525">
            <a:noFill/>
            <a:miter lim="800000"/>
            <a:headEnd/>
            <a:tailEnd/>
          </a:ln>
        </p:spPr>
        <p:txBody>
          <a:bodyPr>
            <a:spAutoFit/>
          </a:bodyPr>
          <a:lstStyle/>
          <a:p>
            <a:pPr>
              <a:spcBef>
                <a:spcPct val="50000"/>
              </a:spcBef>
            </a:pPr>
            <a:r>
              <a:rPr lang="en-US" sz="2800">
                <a:solidFill>
                  <a:schemeClr val="accent2"/>
                </a:solidFill>
              </a:rPr>
              <a:t>What about future hurricanes?</a:t>
            </a:r>
          </a:p>
          <a:p>
            <a:pPr>
              <a:spcBef>
                <a:spcPct val="50000"/>
              </a:spcBef>
            </a:pPr>
            <a:r>
              <a:rPr lang="en-US" sz="2800">
                <a:solidFill>
                  <a:schemeClr val="accent2"/>
                </a:solidFill>
              </a:rPr>
              <a:t>the indications so far:  fewer total, but the ones that form will be more intense</a:t>
            </a:r>
          </a:p>
          <a:p>
            <a:pPr>
              <a:spcBef>
                <a:spcPct val="50000"/>
              </a:spcBef>
            </a:pPr>
            <a:r>
              <a:rPr lang="en-US" sz="2000"/>
              <a:t>(Tropical cyclone tracks from a global    20 km resolution atmospheric model)</a:t>
            </a:r>
          </a:p>
          <a:p>
            <a:pPr>
              <a:spcBef>
                <a:spcPct val="50000"/>
              </a:spcBef>
            </a:pPr>
            <a:endParaRPr lang="en-US"/>
          </a:p>
          <a:p>
            <a:pPr>
              <a:spcBef>
                <a:spcPct val="50000"/>
              </a:spcBef>
            </a:pPr>
            <a:endParaRPr lang="en-US"/>
          </a:p>
          <a:p>
            <a:pPr>
              <a:spcBef>
                <a:spcPct val="50000"/>
              </a:spcBef>
            </a:pPr>
            <a:endParaRPr lang="en-US"/>
          </a:p>
          <a:p>
            <a:pPr>
              <a:spcBef>
                <a:spcPct val="50000"/>
              </a:spcBef>
            </a:pPr>
            <a:r>
              <a:rPr lang="en-US"/>
              <a:t>(Oouchi et al., 2006)</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2"/>
          <p:cNvSpPr txBox="1">
            <a:spLocks noChangeArrowheads="1"/>
          </p:cNvSpPr>
          <p:nvPr/>
        </p:nvSpPr>
        <p:spPr bwMode="auto">
          <a:xfrm>
            <a:off x="533400" y="725488"/>
            <a:ext cx="7848600" cy="646112"/>
          </a:xfrm>
          <a:prstGeom prst="rect">
            <a:avLst/>
          </a:prstGeom>
          <a:noFill/>
          <a:ln w="9525">
            <a:noFill/>
            <a:miter lim="800000"/>
            <a:headEnd/>
            <a:tailEnd/>
          </a:ln>
        </p:spPr>
        <p:txBody>
          <a:bodyPr>
            <a:spAutoFit/>
          </a:bodyPr>
          <a:lstStyle/>
          <a:p>
            <a:r>
              <a:rPr lang="en-US"/>
              <a:t>A typical depiction of daily temperatures on a local newscast (in this case, December 3, 2009 from Denver during a cold snap)</a:t>
            </a:r>
          </a:p>
        </p:txBody>
      </p:sp>
      <p:pic>
        <p:nvPicPr>
          <p:cNvPr id="34819" name="Picture 3" descr="news.jpg"/>
          <p:cNvPicPr>
            <a:picLocks noChangeAspect="1"/>
          </p:cNvPicPr>
          <p:nvPr/>
        </p:nvPicPr>
        <p:blipFill>
          <a:blip r:embed="rId2" cstate="print"/>
          <a:srcRect/>
          <a:stretch>
            <a:fillRect/>
          </a:stretch>
        </p:blipFill>
        <p:spPr bwMode="auto">
          <a:xfrm>
            <a:off x="290513" y="1647825"/>
            <a:ext cx="8413750" cy="4676775"/>
          </a:xfrm>
          <a:prstGeom prst="rect">
            <a:avLst/>
          </a:prstGeom>
          <a:noFill/>
          <a:ln w="9525">
            <a:noFill/>
            <a:miter lim="800000"/>
            <a:headEnd/>
            <a:tailEnd/>
          </a:ln>
        </p:spPr>
      </p:pic>
      <p:sp>
        <p:nvSpPr>
          <p:cNvPr id="34820" name="TextBox 3"/>
          <p:cNvSpPr txBox="1">
            <a:spLocks noChangeArrowheads="1"/>
          </p:cNvSpPr>
          <p:nvPr/>
        </p:nvSpPr>
        <p:spPr bwMode="auto">
          <a:xfrm>
            <a:off x="228600" y="147638"/>
            <a:ext cx="8763000" cy="461962"/>
          </a:xfrm>
          <a:prstGeom prst="rect">
            <a:avLst/>
          </a:prstGeom>
          <a:noFill/>
          <a:ln w="9525">
            <a:noFill/>
            <a:miter lim="800000"/>
            <a:headEnd/>
            <a:tailEnd/>
          </a:ln>
        </p:spPr>
        <p:txBody>
          <a:bodyPr>
            <a:spAutoFit/>
          </a:bodyPr>
          <a:lstStyle/>
          <a:p>
            <a:r>
              <a:rPr lang="en-US" sz="2400">
                <a:solidFill>
                  <a:srgbClr val="FF0000"/>
                </a:solidFill>
              </a:rPr>
              <a:t>If the climate is warming, do daily temperature records show it?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figure1 "/>
          <p:cNvPicPr>
            <a:picLocks noChangeAspect="1" noChangeArrowheads="1"/>
          </p:cNvPicPr>
          <p:nvPr/>
        </p:nvPicPr>
        <p:blipFill>
          <a:blip r:embed="rId2" cstate="print"/>
          <a:srcRect/>
          <a:stretch>
            <a:fillRect/>
          </a:stretch>
        </p:blipFill>
        <p:spPr bwMode="auto">
          <a:xfrm>
            <a:off x="246063" y="1905000"/>
            <a:ext cx="8745537" cy="14325600"/>
          </a:xfrm>
          <a:prstGeom prst="rect">
            <a:avLst/>
          </a:prstGeom>
          <a:noFill/>
          <a:ln w="9525">
            <a:noFill/>
            <a:miter lim="800000"/>
            <a:headEnd/>
            <a:tailEnd/>
          </a:ln>
        </p:spPr>
      </p:pic>
      <p:sp>
        <p:nvSpPr>
          <p:cNvPr id="35843" name="Text Box 3"/>
          <p:cNvSpPr txBox="1">
            <a:spLocks noChangeArrowheads="1"/>
          </p:cNvSpPr>
          <p:nvPr/>
        </p:nvSpPr>
        <p:spPr bwMode="auto">
          <a:xfrm>
            <a:off x="609600" y="228600"/>
            <a:ext cx="8229600" cy="830263"/>
          </a:xfrm>
          <a:prstGeom prst="rect">
            <a:avLst/>
          </a:prstGeom>
          <a:noFill/>
          <a:ln w="9525">
            <a:noFill/>
            <a:miter lim="800000"/>
            <a:headEnd/>
            <a:tailEnd/>
          </a:ln>
        </p:spPr>
        <p:txBody>
          <a:bodyPr>
            <a:spAutoFit/>
          </a:bodyPr>
          <a:lstStyle/>
          <a:p>
            <a:pPr>
              <a:spcBef>
                <a:spcPct val="50000"/>
              </a:spcBef>
            </a:pPr>
            <a:r>
              <a:rPr lang="en-US" sz="2400">
                <a:solidFill>
                  <a:srgbClr val="FF0000"/>
                </a:solidFill>
              </a:rPr>
              <a:t>In a warming climate, there should be more record hot weather and less record cold weather</a:t>
            </a:r>
            <a:endParaRPr lang="en-US" sz="24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2"/>
          <p:cNvSpPr txBox="1">
            <a:spLocks noChangeArrowheads="1"/>
          </p:cNvSpPr>
          <p:nvPr/>
        </p:nvSpPr>
        <p:spPr bwMode="auto">
          <a:xfrm>
            <a:off x="228600" y="3495675"/>
            <a:ext cx="2286000" cy="923925"/>
          </a:xfrm>
          <a:prstGeom prst="rect">
            <a:avLst/>
          </a:prstGeom>
          <a:noFill/>
          <a:ln w="9525">
            <a:noFill/>
            <a:miter lim="800000"/>
            <a:headEnd/>
            <a:tailEnd/>
          </a:ln>
        </p:spPr>
        <p:txBody>
          <a:bodyPr>
            <a:spAutoFit/>
          </a:bodyPr>
          <a:lstStyle/>
          <a:p>
            <a:r>
              <a:rPr lang="en-US"/>
              <a:t> snow-covered Britain,  January 7, 2010</a:t>
            </a:r>
          </a:p>
        </p:txBody>
      </p:sp>
      <p:pic>
        <p:nvPicPr>
          <p:cNvPr id="36867" name="Picture 3" descr="uk.jpg"/>
          <p:cNvPicPr>
            <a:picLocks noChangeAspect="1"/>
          </p:cNvPicPr>
          <p:nvPr/>
        </p:nvPicPr>
        <p:blipFill>
          <a:blip r:embed="rId2" cstate="print"/>
          <a:srcRect/>
          <a:stretch>
            <a:fillRect/>
          </a:stretch>
        </p:blipFill>
        <p:spPr bwMode="auto">
          <a:xfrm>
            <a:off x="3057525" y="0"/>
            <a:ext cx="5095875" cy="6594475"/>
          </a:xfrm>
          <a:prstGeom prst="rect">
            <a:avLst/>
          </a:prstGeom>
          <a:noFill/>
          <a:ln w="9525">
            <a:noFill/>
            <a:miter lim="800000"/>
            <a:headEnd/>
            <a:tailEnd/>
          </a:ln>
        </p:spPr>
      </p:pic>
      <p:sp>
        <p:nvSpPr>
          <p:cNvPr id="36868" name="TextBox 3"/>
          <p:cNvSpPr txBox="1">
            <a:spLocks noChangeArrowheads="1"/>
          </p:cNvSpPr>
          <p:nvPr/>
        </p:nvSpPr>
        <p:spPr bwMode="auto">
          <a:xfrm>
            <a:off x="152400" y="457200"/>
            <a:ext cx="2743200" cy="1384300"/>
          </a:xfrm>
          <a:prstGeom prst="rect">
            <a:avLst/>
          </a:prstGeom>
          <a:noFill/>
          <a:ln w="9525">
            <a:noFill/>
            <a:miter lim="800000"/>
            <a:headEnd/>
            <a:tailEnd/>
          </a:ln>
        </p:spPr>
        <p:txBody>
          <a:bodyPr>
            <a:spAutoFit/>
          </a:bodyPr>
          <a:lstStyle/>
          <a:p>
            <a:r>
              <a:rPr lang="en-US" sz="2800">
                <a:solidFill>
                  <a:srgbClr val="0070C0"/>
                </a:solidFill>
              </a:rPr>
              <a:t>…but it seemed really cold last winter…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1"/>
          <p:cNvSpPr txBox="1">
            <a:spLocks noChangeArrowheads="1"/>
          </p:cNvSpPr>
          <p:nvPr/>
        </p:nvSpPr>
        <p:spPr bwMode="auto">
          <a:xfrm>
            <a:off x="609600" y="0"/>
            <a:ext cx="8458200" cy="6740525"/>
          </a:xfrm>
          <a:prstGeom prst="rect">
            <a:avLst/>
          </a:prstGeom>
          <a:noFill/>
          <a:ln w="9525">
            <a:noFill/>
            <a:miter lim="800000"/>
            <a:headEnd/>
            <a:tailEnd/>
          </a:ln>
        </p:spPr>
        <p:txBody>
          <a:bodyPr>
            <a:spAutoFit/>
          </a:bodyPr>
          <a:lstStyle/>
          <a:p>
            <a:r>
              <a:rPr lang="en-US" sz="2400">
                <a:latin typeface="Comic Sans MS" pitchFamily="66" charset="0"/>
              </a:rPr>
              <a:t>National Climatic Data Center web site archives observed annual daily record high maximum and record low minimum temperatures from weather stations  across the U.S.   </a:t>
            </a:r>
            <a:r>
              <a:rPr lang="en-US" sz="2400" u="sng">
                <a:latin typeface="Comic Sans MS" pitchFamily="66" charset="0"/>
                <a:hlinkClick r:id="rId2"/>
              </a:rPr>
              <a:t>http://www.ncdc.noaa.gov/oa/climate/research/records/</a:t>
            </a:r>
            <a:r>
              <a:rPr lang="en-US" sz="2400">
                <a:latin typeface="Comic Sans MS" pitchFamily="66" charset="0"/>
              </a:rPr>
              <a:t> </a:t>
            </a:r>
          </a:p>
          <a:p>
            <a:endParaRPr lang="en-US" sz="2400">
              <a:latin typeface="Comic Sans MS" pitchFamily="66" charset="0"/>
            </a:endParaRPr>
          </a:p>
          <a:p>
            <a:r>
              <a:rPr lang="en-US" sz="2400">
                <a:solidFill>
                  <a:srgbClr val="0070C0"/>
                </a:solidFill>
                <a:latin typeface="Comic Sans MS" pitchFamily="66" charset="0"/>
              </a:rPr>
              <a:t>As of October 18, 2010:</a:t>
            </a:r>
          </a:p>
          <a:p>
            <a:endParaRPr lang="en-US" sz="2400">
              <a:solidFill>
                <a:srgbClr val="0070C0"/>
              </a:solidFill>
              <a:latin typeface="Comic Sans MS" pitchFamily="66" charset="0"/>
            </a:endParaRPr>
          </a:p>
          <a:p>
            <a:r>
              <a:rPr lang="en-US" sz="2400">
                <a:solidFill>
                  <a:srgbClr val="0070C0"/>
                </a:solidFill>
                <a:latin typeface="Comic Sans MS" pitchFamily="66" charset="0"/>
              </a:rPr>
              <a:t>Since January 1, 2000:   310,437 record daily high maximum temperatures set, and 152,064 record daily low minimum temperatures, </a:t>
            </a:r>
            <a:r>
              <a:rPr lang="en-US" sz="2400">
                <a:latin typeface="Comic Sans MS" pitchFamily="66" charset="0"/>
              </a:rPr>
              <a:t>a ratio of roughly two to one</a:t>
            </a:r>
            <a:r>
              <a:rPr lang="en-US" sz="2400">
                <a:solidFill>
                  <a:srgbClr val="0070C0"/>
                </a:solidFill>
                <a:latin typeface="Comic Sans MS" pitchFamily="66" charset="0"/>
              </a:rPr>
              <a:t>.  </a:t>
            </a:r>
          </a:p>
          <a:p>
            <a:endParaRPr lang="en-US" sz="2400">
              <a:solidFill>
                <a:srgbClr val="0070C0"/>
              </a:solidFill>
              <a:latin typeface="Comic Sans MS" pitchFamily="66" charset="0"/>
            </a:endParaRPr>
          </a:p>
          <a:p>
            <a:r>
              <a:rPr lang="en-US" sz="2400">
                <a:solidFill>
                  <a:srgbClr val="0070C0"/>
                </a:solidFill>
                <a:latin typeface="Comic Sans MS" pitchFamily="66" charset="0"/>
              </a:rPr>
              <a:t>Since January 1, 2010:   15,851 record highs and 6,050 record lows, </a:t>
            </a:r>
            <a:r>
              <a:rPr lang="en-US" sz="2400">
                <a:latin typeface="Comic Sans MS" pitchFamily="66" charset="0"/>
              </a:rPr>
              <a:t>a ratio of roughly two to one.</a:t>
            </a:r>
          </a:p>
          <a:p>
            <a:endParaRPr lang="en-US" sz="2400">
              <a:latin typeface="Comic Sans MS" pitchFamily="66" charset="0"/>
            </a:endParaRPr>
          </a:p>
          <a:p>
            <a:endParaRPr lang="en-US" sz="2400">
              <a:latin typeface="Comic Sans MS" pitchFamily="66" charset="0"/>
            </a:endParaRPr>
          </a:p>
          <a:p>
            <a:r>
              <a:rPr lang="en-US" sz="2400">
                <a:solidFill>
                  <a:srgbClr val="FF0000"/>
                </a:solidFill>
                <a:latin typeface="Comic Sans MS" pitchFamily="66" charset="0"/>
              </a:rPr>
              <a:t>Is there something special about the two to one ratio of record high maximum temperatures to record low minimum temperatures?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2" cstate="print"/>
          <a:srcRect/>
          <a:stretch>
            <a:fillRect/>
          </a:stretch>
        </p:blipFill>
        <p:spPr bwMode="auto">
          <a:xfrm>
            <a:off x="762000" y="1066800"/>
            <a:ext cx="7705725" cy="506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30723" name="TextBox 3"/>
          <p:cNvSpPr txBox="1">
            <a:spLocks noChangeArrowheads="1"/>
          </p:cNvSpPr>
          <p:nvPr/>
        </p:nvSpPr>
        <p:spPr bwMode="auto">
          <a:xfrm>
            <a:off x="381000" y="228600"/>
            <a:ext cx="3657600" cy="7110413"/>
          </a:xfrm>
          <a:prstGeom prst="rect">
            <a:avLst/>
          </a:prstGeom>
          <a:noFill/>
          <a:ln w="9525">
            <a:noFill/>
            <a:miter lim="800000"/>
            <a:headEnd/>
            <a:tailEnd/>
          </a:ln>
        </p:spPr>
        <p:txBody>
          <a:bodyPr>
            <a:spAutoFit/>
          </a:bodyPr>
          <a:lstStyle/>
          <a:p>
            <a:pPr>
              <a:defRPr/>
            </a:pPr>
            <a:r>
              <a:rPr lang="en-US" sz="2400" dirty="0">
                <a:latin typeface="+mn-lt"/>
              </a:rPr>
              <a:t>Records should decay by 1/n over time</a:t>
            </a:r>
          </a:p>
          <a:p>
            <a:pPr>
              <a:defRPr/>
            </a:pPr>
            <a:endParaRPr lang="en-US" sz="2400" dirty="0">
              <a:latin typeface="+mn-lt"/>
            </a:endParaRPr>
          </a:p>
          <a:p>
            <a:pPr>
              <a:defRPr/>
            </a:pPr>
            <a:r>
              <a:rPr lang="en-US" sz="2400" dirty="0">
                <a:latin typeface="+mn-lt"/>
              </a:rPr>
              <a:t>In a stationary climate, ratio of record high maxima to record low minima should be roughly 1.0</a:t>
            </a:r>
          </a:p>
          <a:p>
            <a:pPr>
              <a:defRPr/>
            </a:pPr>
            <a:endParaRPr lang="en-US" sz="2400" dirty="0">
              <a:latin typeface="+mn-lt"/>
            </a:endParaRPr>
          </a:p>
          <a:p>
            <a:pPr>
              <a:defRPr/>
            </a:pPr>
            <a:r>
              <a:rPr lang="en-US" sz="2400" dirty="0">
                <a:latin typeface="+mn-lt"/>
              </a:rPr>
              <a:t>However, average climate has been warming, and the ratio is now about 2 to 1</a:t>
            </a:r>
          </a:p>
          <a:p>
            <a:pPr>
              <a:defRPr/>
            </a:pPr>
            <a:endParaRPr lang="en-US" sz="1400" dirty="0"/>
          </a:p>
          <a:p>
            <a:pPr>
              <a:defRPr/>
            </a:pPr>
            <a:r>
              <a:rPr lang="en-US" sz="1400" dirty="0"/>
              <a:t>(</a:t>
            </a:r>
            <a:r>
              <a:rPr lang="en-US" sz="1400" dirty="0" err="1"/>
              <a:t>Meehl</a:t>
            </a:r>
            <a:r>
              <a:rPr lang="en-US" sz="1400" dirty="0"/>
              <a:t>, G.A., C. Tebaldi, G. Walton, D. </a:t>
            </a:r>
            <a:r>
              <a:rPr lang="en-US" sz="1400" dirty="0" err="1"/>
              <a:t>Easterling</a:t>
            </a:r>
            <a:r>
              <a:rPr lang="en-US" sz="1400" dirty="0"/>
              <a:t>, and L. McDaniel, 2009:  The relative increase of record high maximum temperatures compared to record low minimum temperatures in the U.S.  </a:t>
            </a:r>
            <a:r>
              <a:rPr lang="en-US" sz="1400" i="1" dirty="0" err="1"/>
              <a:t>Geophys</a:t>
            </a:r>
            <a:r>
              <a:rPr lang="en-US" sz="1400" i="1" dirty="0"/>
              <a:t>. Res. </a:t>
            </a:r>
            <a:r>
              <a:rPr lang="en-US" sz="1400" i="1" dirty="0" err="1"/>
              <a:t>Lett</a:t>
            </a:r>
            <a:r>
              <a:rPr lang="en-US" sz="1400" dirty="0"/>
              <a:t>., </a:t>
            </a:r>
            <a:r>
              <a:rPr lang="en-US" sz="1400" b="1" dirty="0"/>
              <a:t>36</a:t>
            </a:r>
            <a:r>
              <a:rPr lang="en-US" sz="1400" dirty="0"/>
              <a:t>, L23701, doi:10.1029/2009GL040736.)</a:t>
            </a:r>
          </a:p>
          <a:p>
            <a:pPr>
              <a:defRPr/>
            </a:pPr>
            <a:endParaRPr lang="en-US" sz="2400" dirty="0">
              <a:latin typeface="Comic Sans MS" pitchFamily="66" charset="0"/>
            </a:endParaRPr>
          </a:p>
        </p:txBody>
      </p:sp>
      <p:pic>
        <p:nvPicPr>
          <p:cNvPr id="39940" name="Picture 0" descr="Fig1.pdf"/>
          <p:cNvPicPr>
            <a:picLocks noChangeAspect="1" noChangeArrowheads="1"/>
          </p:cNvPicPr>
          <p:nvPr/>
        </p:nvPicPr>
        <p:blipFill>
          <a:blip r:embed="rId2" cstate="print"/>
          <a:srcRect/>
          <a:stretch>
            <a:fillRect/>
          </a:stretch>
        </p:blipFill>
        <p:spPr bwMode="auto">
          <a:xfrm>
            <a:off x="4114800" y="-236538"/>
            <a:ext cx="9677400" cy="7475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4" name="TextBox 3"/>
          <p:cNvSpPr txBox="1"/>
          <p:nvPr/>
        </p:nvSpPr>
        <p:spPr>
          <a:xfrm>
            <a:off x="5181600" y="304800"/>
            <a:ext cx="3810000" cy="6186488"/>
          </a:xfrm>
          <a:prstGeom prst="rect">
            <a:avLst/>
          </a:prstGeom>
          <a:noFill/>
        </p:spPr>
        <p:txBody>
          <a:bodyPr>
            <a:spAutoFit/>
          </a:bodyPr>
          <a:lstStyle/>
          <a:p>
            <a:pPr>
              <a:defRPr/>
            </a:pPr>
            <a:r>
              <a:rPr lang="en-US" dirty="0">
                <a:latin typeface="+mn-lt"/>
                <a:ea typeface="+mn-ea"/>
              </a:rPr>
              <a:t>A climate model simulation of 20</a:t>
            </a:r>
            <a:r>
              <a:rPr lang="en-US" baseline="30000" dirty="0">
                <a:latin typeface="+mn-lt"/>
                <a:ea typeface="+mn-ea"/>
              </a:rPr>
              <a:t>th</a:t>
            </a:r>
            <a:r>
              <a:rPr lang="en-US" dirty="0">
                <a:latin typeface="+mn-lt"/>
                <a:ea typeface="+mn-ea"/>
              </a:rPr>
              <a:t> century climate shows the ratio of record high maxima to record low minima to be about 4 to 1 at present</a:t>
            </a:r>
          </a:p>
          <a:p>
            <a:pPr>
              <a:defRPr/>
            </a:pPr>
            <a:endParaRPr lang="en-US" dirty="0">
              <a:latin typeface="+mn-lt"/>
              <a:ea typeface="+mn-ea"/>
            </a:endParaRPr>
          </a:p>
          <a:p>
            <a:pPr>
              <a:defRPr/>
            </a:pPr>
            <a:r>
              <a:rPr lang="en-US" dirty="0">
                <a:latin typeface="+mn-lt"/>
                <a:ea typeface="+mn-ea"/>
              </a:rPr>
              <a:t>This is because:</a:t>
            </a:r>
          </a:p>
          <a:p>
            <a:pPr>
              <a:defRPr/>
            </a:pPr>
            <a:endParaRPr lang="en-US" dirty="0">
              <a:latin typeface="+mn-lt"/>
              <a:ea typeface="+mn-ea"/>
            </a:endParaRPr>
          </a:p>
          <a:p>
            <a:pPr marL="342900" indent="-342900">
              <a:buFontTx/>
              <a:buAutoNum type="arabicPeriod"/>
              <a:defRPr/>
            </a:pPr>
            <a:r>
              <a:rPr lang="en-US" dirty="0">
                <a:latin typeface="+mn-lt"/>
                <a:ea typeface="+mn-ea"/>
              </a:rPr>
              <a:t>The model has somewhat larger warming in the 20</a:t>
            </a:r>
            <a:r>
              <a:rPr lang="en-US" baseline="30000" dirty="0">
                <a:latin typeface="+mn-lt"/>
                <a:ea typeface="+mn-ea"/>
              </a:rPr>
              <a:t>th</a:t>
            </a:r>
            <a:r>
              <a:rPr lang="en-US" dirty="0">
                <a:latin typeface="+mn-lt"/>
                <a:ea typeface="+mn-ea"/>
              </a:rPr>
              <a:t> century than observed</a:t>
            </a:r>
          </a:p>
          <a:p>
            <a:pPr marL="342900" indent="-342900">
              <a:buFontTx/>
              <a:buAutoNum type="arabicPeriod"/>
              <a:defRPr/>
            </a:pPr>
            <a:r>
              <a:rPr lang="en-US" dirty="0">
                <a:latin typeface="+mn-lt"/>
                <a:ea typeface="+mn-ea"/>
              </a:rPr>
              <a:t>Observed warming has been greater in the western U.S. compared to the east;  the model also shows that pattern, but with relatively greater warming in the east than in the model</a:t>
            </a:r>
          </a:p>
          <a:p>
            <a:pPr marL="342900" indent="-342900">
              <a:defRPr/>
            </a:pPr>
            <a:endParaRPr lang="en-US" dirty="0">
              <a:latin typeface="+mn-lt"/>
              <a:ea typeface="+mn-ea"/>
            </a:endParaRPr>
          </a:p>
          <a:p>
            <a:pPr marL="342900" indent="-342900">
              <a:defRPr/>
            </a:pPr>
            <a:r>
              <a:rPr lang="en-US" dirty="0">
                <a:latin typeface="+mn-lt"/>
                <a:ea typeface="+mn-ea"/>
              </a:rPr>
              <a:t>Overall greater warming in the model produces a higher ratio compared to observations</a:t>
            </a:r>
          </a:p>
        </p:txBody>
      </p:sp>
      <p:pic>
        <p:nvPicPr>
          <p:cNvPr id="40964" name="Picture 0" descr="Fig1.pdf"/>
          <p:cNvPicPr>
            <a:picLocks noChangeAspect="1" noChangeArrowheads="1"/>
          </p:cNvPicPr>
          <p:nvPr/>
        </p:nvPicPr>
        <p:blipFill>
          <a:blip r:embed="rId2" cstate="print"/>
          <a:srcRect/>
          <a:stretch>
            <a:fillRect/>
          </a:stretch>
        </p:blipFill>
        <p:spPr bwMode="auto">
          <a:xfrm>
            <a:off x="-4953000" y="-360363"/>
            <a:ext cx="10134600" cy="7827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873125" y="838200"/>
            <a:ext cx="7505700" cy="4357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32771" name="TextBox 3"/>
          <p:cNvSpPr txBox="1">
            <a:spLocks noChangeArrowheads="1"/>
          </p:cNvSpPr>
          <p:nvPr/>
        </p:nvSpPr>
        <p:spPr bwMode="auto">
          <a:xfrm>
            <a:off x="228600" y="381000"/>
            <a:ext cx="2895600" cy="6370638"/>
          </a:xfrm>
          <a:prstGeom prst="rect">
            <a:avLst/>
          </a:prstGeom>
          <a:noFill/>
          <a:ln w="9525">
            <a:noFill/>
            <a:miter lim="800000"/>
            <a:headEnd/>
            <a:tailEnd/>
          </a:ln>
        </p:spPr>
        <p:txBody>
          <a:bodyPr>
            <a:spAutoFit/>
          </a:bodyPr>
          <a:lstStyle/>
          <a:p>
            <a:pPr>
              <a:defRPr/>
            </a:pPr>
            <a:r>
              <a:rPr lang="en-US" sz="2400" dirty="0">
                <a:latin typeface="+mn-lt"/>
              </a:rPr>
              <a:t>In the future:</a:t>
            </a:r>
          </a:p>
          <a:p>
            <a:pPr>
              <a:defRPr/>
            </a:pPr>
            <a:endParaRPr lang="en-US" sz="2400" dirty="0">
              <a:latin typeface="+mn-lt"/>
            </a:endParaRPr>
          </a:p>
          <a:p>
            <a:pPr>
              <a:defRPr/>
            </a:pPr>
            <a:r>
              <a:rPr lang="en-US" sz="2400" dirty="0">
                <a:latin typeface="+mn-lt"/>
              </a:rPr>
              <a:t>Ratio of record high maxima to record low minima about 20 to 1 by mid-century, and roughly 50 to 1 by the end of the century</a:t>
            </a:r>
          </a:p>
          <a:p>
            <a:pPr>
              <a:defRPr/>
            </a:pPr>
            <a:endParaRPr lang="en-US" sz="2400" dirty="0">
              <a:latin typeface="+mn-lt"/>
            </a:endParaRPr>
          </a:p>
          <a:p>
            <a:pPr>
              <a:defRPr/>
            </a:pPr>
            <a:r>
              <a:rPr lang="en-US" sz="2400" dirty="0">
                <a:latin typeface="+mn-lt"/>
              </a:rPr>
              <a:t>Even in a much warmer climate, some record low minimum temperatures still occur</a:t>
            </a:r>
          </a:p>
        </p:txBody>
      </p:sp>
      <p:pic>
        <p:nvPicPr>
          <p:cNvPr id="41988" name="Picture 3" descr="Fig4.pdf"/>
          <p:cNvPicPr>
            <a:picLocks noChangeAspect="1" noChangeArrowheads="1"/>
          </p:cNvPicPr>
          <p:nvPr/>
        </p:nvPicPr>
        <p:blipFill>
          <a:blip r:embed="rId2" cstate="print"/>
          <a:srcRect/>
          <a:stretch>
            <a:fillRect/>
          </a:stretch>
        </p:blipFill>
        <p:spPr bwMode="auto">
          <a:xfrm>
            <a:off x="2971800" y="-192088"/>
            <a:ext cx="5867400" cy="7583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228600" y="-76200"/>
            <a:ext cx="8915400" cy="6862763"/>
          </a:xfrm>
          <a:prstGeom prst="rect">
            <a:avLst/>
          </a:prstGeom>
          <a:noFill/>
          <a:ln w="9525">
            <a:noFill/>
            <a:miter lim="800000"/>
            <a:headEnd/>
            <a:tailEnd/>
          </a:ln>
        </p:spPr>
        <p:txBody>
          <a:bodyPr>
            <a:spAutoFit/>
          </a:bodyPr>
          <a:lstStyle/>
          <a:p>
            <a:pPr>
              <a:spcBef>
                <a:spcPct val="50000"/>
              </a:spcBef>
              <a:defRPr/>
            </a:pPr>
            <a:r>
              <a:rPr lang="en-US" sz="2000" dirty="0">
                <a:latin typeface="+mn-lt"/>
              </a:rPr>
              <a:t>Summary</a:t>
            </a:r>
          </a:p>
          <a:p>
            <a:pPr>
              <a:spcBef>
                <a:spcPct val="50000"/>
              </a:spcBef>
              <a:defRPr/>
            </a:pPr>
            <a:r>
              <a:rPr lang="en-US" sz="2000" dirty="0">
                <a:latin typeface="+mn-lt"/>
              </a:rPr>
              <a:t>A relatively small shift in the average produces a very large change in extremes—more extreme heat and less extreme cold, and more record high maximum temperatures and fewer record low minimum temperatures </a:t>
            </a:r>
            <a:endParaRPr lang="en-US" sz="2000" b="1" dirty="0">
              <a:solidFill>
                <a:srgbClr val="FF0000"/>
              </a:solidFill>
              <a:latin typeface="+mn-lt"/>
            </a:endParaRPr>
          </a:p>
          <a:p>
            <a:pPr>
              <a:spcBef>
                <a:spcPct val="50000"/>
              </a:spcBef>
              <a:defRPr/>
            </a:pPr>
            <a:r>
              <a:rPr lang="en-US" sz="2000" b="1" dirty="0">
                <a:solidFill>
                  <a:srgbClr val="FF0000"/>
                </a:solidFill>
                <a:latin typeface="+mn-lt"/>
              </a:rPr>
              <a:t>Global warming by itself doesn’t cause extreme conditions, but it makes naturally occurring events even more extreme</a:t>
            </a:r>
          </a:p>
          <a:p>
            <a:pPr>
              <a:spcBef>
                <a:spcPct val="50000"/>
              </a:spcBef>
              <a:defRPr/>
            </a:pPr>
            <a:r>
              <a:rPr lang="en-US" sz="2000" dirty="0">
                <a:solidFill>
                  <a:srgbClr val="FF0000"/>
                </a:solidFill>
                <a:latin typeface="+mn-lt"/>
              </a:rPr>
              <a:t>In a future warmer climate:</a:t>
            </a:r>
          </a:p>
          <a:p>
            <a:pPr>
              <a:spcBef>
                <a:spcPct val="50000"/>
              </a:spcBef>
              <a:defRPr/>
            </a:pPr>
            <a:r>
              <a:rPr lang="en-US" sz="2000" dirty="0">
                <a:solidFill>
                  <a:schemeClr val="accent2"/>
                </a:solidFill>
                <a:latin typeface="+mn-lt"/>
              </a:rPr>
              <a:t>Increased heat wave intensity, duration and frequency</a:t>
            </a:r>
          </a:p>
          <a:p>
            <a:pPr>
              <a:spcBef>
                <a:spcPct val="50000"/>
              </a:spcBef>
              <a:defRPr/>
            </a:pPr>
            <a:r>
              <a:rPr lang="en-US" sz="2000" dirty="0">
                <a:solidFill>
                  <a:schemeClr val="accent2"/>
                </a:solidFill>
                <a:latin typeface="+mn-lt"/>
              </a:rPr>
              <a:t>Decreased frost days </a:t>
            </a:r>
          </a:p>
          <a:p>
            <a:pPr>
              <a:spcBef>
                <a:spcPct val="50000"/>
              </a:spcBef>
              <a:defRPr/>
            </a:pPr>
            <a:r>
              <a:rPr lang="en-US" sz="2000" dirty="0">
                <a:solidFill>
                  <a:schemeClr val="accent2"/>
                </a:solidFill>
                <a:latin typeface="+mn-lt"/>
              </a:rPr>
              <a:t>Increased precipitation intensity, but increases in dry days in some locations combines to produce areas of both average increase (</a:t>
            </a:r>
            <a:r>
              <a:rPr lang="en-US" sz="2000" dirty="0" err="1">
                <a:solidFill>
                  <a:schemeClr val="accent2"/>
                </a:solidFill>
                <a:latin typeface="+mn-lt"/>
              </a:rPr>
              <a:t>midlatitudes</a:t>
            </a:r>
            <a:r>
              <a:rPr lang="en-US" sz="2000" dirty="0">
                <a:solidFill>
                  <a:schemeClr val="accent2"/>
                </a:solidFill>
                <a:latin typeface="+mn-lt"/>
              </a:rPr>
              <a:t>) and decrease (subtropics) of precipitation</a:t>
            </a:r>
          </a:p>
          <a:p>
            <a:pPr>
              <a:spcBef>
                <a:spcPct val="50000"/>
              </a:spcBef>
              <a:defRPr/>
            </a:pPr>
            <a:r>
              <a:rPr lang="en-US" sz="2000" dirty="0">
                <a:solidFill>
                  <a:schemeClr val="accent2"/>
                </a:solidFill>
                <a:latin typeface="+mn-lt"/>
              </a:rPr>
              <a:t>Future hurricanes:  indication so far is for fewer total, but the ones that form would be more intense, but better modeling tools needed </a:t>
            </a:r>
          </a:p>
          <a:p>
            <a:pPr>
              <a:spcBef>
                <a:spcPct val="50000"/>
              </a:spcBef>
              <a:defRPr/>
            </a:pPr>
            <a:r>
              <a:rPr lang="en-US" sz="2000" dirty="0">
                <a:solidFill>
                  <a:schemeClr val="accent2"/>
                </a:solidFill>
                <a:latin typeface="+mn-lt"/>
              </a:rPr>
              <a:t>Current ratio of 2 to 1 for record high maximum temperatures to record low minimum temperatures over the U.S. is symptomatic of an ongoing warming of average temperatures;  ratio projected to increase as the climate warms:  about 20 to 1 by mid-century, 50 to 1 by late century</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1"/>
          <p:cNvSpPr txBox="1">
            <a:spLocks noChangeArrowheads="1"/>
          </p:cNvSpPr>
          <p:nvPr/>
        </p:nvSpPr>
        <p:spPr bwMode="auto">
          <a:xfrm>
            <a:off x="152400" y="0"/>
            <a:ext cx="5943600" cy="7294563"/>
          </a:xfrm>
          <a:prstGeom prst="rect">
            <a:avLst/>
          </a:prstGeom>
          <a:noFill/>
          <a:ln w="9525">
            <a:noFill/>
            <a:miter lim="800000"/>
            <a:headEnd/>
            <a:tailEnd/>
          </a:ln>
        </p:spPr>
        <p:txBody>
          <a:bodyPr>
            <a:spAutoFit/>
          </a:bodyPr>
          <a:lstStyle/>
          <a:p>
            <a:r>
              <a:rPr lang="en-US" sz="2800" b="1">
                <a:solidFill>
                  <a:srgbClr val="FF0000"/>
                </a:solidFill>
              </a:rPr>
              <a:t>2010 heat wave in Japan</a:t>
            </a:r>
          </a:p>
          <a:p>
            <a:endParaRPr lang="en-US" b="1">
              <a:solidFill>
                <a:srgbClr val="FF0000"/>
              </a:solidFill>
            </a:endParaRPr>
          </a:p>
          <a:p>
            <a:r>
              <a:rPr lang="en-US" b="1">
                <a:solidFill>
                  <a:srgbClr val="FF0000"/>
                </a:solidFill>
              </a:rPr>
              <a:t>By early September, reports were calling the stubborn heat wave the worst since records began in 1898. </a:t>
            </a:r>
          </a:p>
          <a:p>
            <a:endParaRPr lang="en-US" b="1">
              <a:solidFill>
                <a:srgbClr val="FF0000"/>
              </a:solidFill>
            </a:endParaRPr>
          </a:p>
          <a:p>
            <a:r>
              <a:rPr lang="en-US" b="1">
                <a:solidFill>
                  <a:srgbClr val="FF0000"/>
                </a:solidFill>
              </a:rPr>
              <a:t>In Tokyo, the mean daily temperature since the start of summer has been 84.5 F, or 8.4 F above normal. For the last four weeks, the temperature departure has been about 10 F above normal. </a:t>
            </a:r>
          </a:p>
          <a:p>
            <a:endParaRPr lang="en-US" b="1">
              <a:solidFill>
                <a:srgbClr val="FF0000"/>
              </a:solidFill>
            </a:endParaRPr>
          </a:p>
          <a:p>
            <a:r>
              <a:rPr lang="en-US" b="1">
                <a:solidFill>
                  <a:srgbClr val="FF0000"/>
                </a:solidFill>
              </a:rPr>
              <a:t>Since July 17, only 8 out of 43 days have failed to reach 90 degrees as of Tuesday. </a:t>
            </a:r>
          </a:p>
          <a:p>
            <a:endParaRPr lang="en-US" b="1">
              <a:solidFill>
                <a:srgbClr val="FF0000"/>
              </a:solidFill>
            </a:endParaRPr>
          </a:p>
          <a:p>
            <a:r>
              <a:rPr lang="en-US" b="1">
                <a:solidFill>
                  <a:srgbClr val="FF0000"/>
                </a:solidFill>
              </a:rPr>
              <a:t>The hottest day, Aug. 17, had a high of 99 F in Tokyo</a:t>
            </a:r>
          </a:p>
          <a:p>
            <a:r>
              <a:rPr lang="en-US" b="1">
                <a:solidFill>
                  <a:srgbClr val="FF0000"/>
                </a:solidFill>
              </a:rPr>
              <a:t> Five other days topped out at 97 F, which is 11 F above the highest normal temperature, which coincides with mid-August. </a:t>
            </a:r>
          </a:p>
          <a:p>
            <a:endParaRPr lang="en-US" b="1">
              <a:solidFill>
                <a:srgbClr val="FF0000"/>
              </a:solidFill>
            </a:endParaRPr>
          </a:p>
          <a:p>
            <a:r>
              <a:rPr lang="en-US" b="1">
                <a:solidFill>
                  <a:srgbClr val="FF0000"/>
                </a:solidFill>
              </a:rPr>
              <a:t>As of Sunday Sept.5, Kyodo News, quoting government sources, told of adverse health effects including more than 52,000 heatstroke cases necessitating hospital care. At the same time, the death toll was said to be 168. </a:t>
            </a:r>
          </a:p>
          <a:p>
            <a:endParaRPr lang="en-US"/>
          </a:p>
        </p:txBody>
      </p:sp>
      <p:pic>
        <p:nvPicPr>
          <p:cNvPr id="6147" name="Picture 3" descr="wea00173"/>
          <p:cNvPicPr>
            <a:picLocks noChangeAspect="1" noChangeArrowheads="1"/>
          </p:cNvPicPr>
          <p:nvPr/>
        </p:nvPicPr>
        <p:blipFill>
          <a:blip r:embed="rId2" cstate="print"/>
          <a:srcRect/>
          <a:stretch>
            <a:fillRect/>
          </a:stretch>
        </p:blipFill>
        <p:spPr bwMode="auto">
          <a:xfrm>
            <a:off x="6019800" y="2667000"/>
            <a:ext cx="4419600" cy="2924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
          <p:cNvSpPr txBox="1">
            <a:spLocks noChangeArrowheads="1"/>
          </p:cNvSpPr>
          <p:nvPr/>
        </p:nvSpPr>
        <p:spPr bwMode="auto">
          <a:xfrm>
            <a:off x="533400" y="533400"/>
            <a:ext cx="8153400" cy="3508375"/>
          </a:xfrm>
          <a:prstGeom prst="rect">
            <a:avLst/>
          </a:prstGeom>
          <a:noFill/>
          <a:ln w="9525">
            <a:noFill/>
            <a:miter lim="800000"/>
            <a:headEnd/>
            <a:tailEnd/>
          </a:ln>
        </p:spPr>
        <p:txBody>
          <a:bodyPr>
            <a:spAutoFit/>
          </a:bodyPr>
          <a:lstStyle/>
          <a:p>
            <a:r>
              <a:rPr lang="en-US" b="1"/>
              <a:t>Associated Press headline:  </a:t>
            </a:r>
          </a:p>
          <a:p>
            <a:r>
              <a:rPr lang="en-US" sz="2400" b="1"/>
              <a:t>Los Angeles bakes at record 113 degrees </a:t>
            </a:r>
          </a:p>
          <a:p>
            <a:endParaRPr lang="en-US"/>
          </a:p>
          <a:p>
            <a:r>
              <a:rPr lang="en-US"/>
              <a:t>September 27, 2010 LOS ANGELES — California's blistering fall heat wave sent temperatures to an all-time record high of 113 degrees in downtown Los Angeles on Monday, and many sought refuge at the beach. The historic mark was part of an onslaught of temperatures well over 100 degrees Fahrenheit in many cities ranging from Anaheim, home of Disneyland, to San Luis Obispo on the usually balmy Central Coast. The giant Los Angeles Unified School District canceled all outdoor activities, including sports competitions and practices. </a:t>
            </a:r>
          </a:p>
          <a:p>
            <a:r>
              <a:rPr lang="en-US"/>
              <a:t>Thousands of heat-related power outages were reported. </a:t>
            </a:r>
          </a:p>
          <a:p>
            <a:endParaRPr lang="en-US"/>
          </a:p>
        </p:txBody>
      </p:sp>
      <p:pic>
        <p:nvPicPr>
          <p:cNvPr id="7171" name="Picture 2"/>
          <p:cNvPicPr>
            <a:picLocks noChangeAspect="1" noChangeArrowheads="1"/>
          </p:cNvPicPr>
          <p:nvPr/>
        </p:nvPicPr>
        <p:blipFill>
          <a:blip r:embed="rId2" cstate="print"/>
          <a:srcRect/>
          <a:stretch>
            <a:fillRect/>
          </a:stretch>
        </p:blipFill>
        <p:spPr bwMode="auto">
          <a:xfrm>
            <a:off x="2209800" y="3962400"/>
            <a:ext cx="4514850" cy="25431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371600" y="1843088"/>
            <a:ext cx="6632575" cy="4418012"/>
          </a:xfrm>
          <a:prstGeom prst="rect">
            <a:avLst/>
          </a:prstGeom>
          <a:noFill/>
          <a:ln w="9525">
            <a:noFill/>
            <a:miter lim="800000"/>
            <a:headEnd/>
            <a:tailEnd/>
          </a:ln>
        </p:spPr>
      </p:pic>
      <p:sp>
        <p:nvSpPr>
          <p:cNvPr id="8195" name="TextBox 2"/>
          <p:cNvSpPr txBox="1">
            <a:spLocks noChangeArrowheads="1"/>
          </p:cNvSpPr>
          <p:nvPr/>
        </p:nvSpPr>
        <p:spPr bwMode="auto">
          <a:xfrm>
            <a:off x="685800" y="6248400"/>
            <a:ext cx="8229600" cy="369888"/>
          </a:xfrm>
          <a:prstGeom prst="rect">
            <a:avLst/>
          </a:prstGeom>
          <a:noFill/>
          <a:ln w="9525">
            <a:noFill/>
            <a:miter lim="800000"/>
            <a:headEnd/>
            <a:tailEnd/>
          </a:ln>
        </p:spPr>
        <p:txBody>
          <a:bodyPr>
            <a:spAutoFit/>
          </a:bodyPr>
          <a:lstStyle/>
          <a:p>
            <a:r>
              <a:rPr lang="en-US" i="1"/>
              <a:t>Flooding near Multan in Punjab Province, Pakistan, August 15, 2010</a:t>
            </a:r>
            <a:endParaRPr lang="en-US"/>
          </a:p>
        </p:txBody>
      </p:sp>
      <p:sp>
        <p:nvSpPr>
          <p:cNvPr id="8196" name="TextBox 3"/>
          <p:cNvSpPr txBox="1">
            <a:spLocks noChangeArrowheads="1"/>
          </p:cNvSpPr>
          <p:nvPr/>
        </p:nvSpPr>
        <p:spPr bwMode="auto">
          <a:xfrm>
            <a:off x="381000" y="76200"/>
            <a:ext cx="8229600" cy="1970088"/>
          </a:xfrm>
          <a:prstGeom prst="rect">
            <a:avLst/>
          </a:prstGeom>
          <a:noFill/>
          <a:ln w="9525">
            <a:noFill/>
            <a:miter lim="800000"/>
            <a:headEnd/>
            <a:tailEnd/>
          </a:ln>
        </p:spPr>
        <p:txBody>
          <a:bodyPr>
            <a:spAutoFit/>
          </a:bodyPr>
          <a:lstStyle/>
          <a:p>
            <a:r>
              <a:rPr lang="en-US" sz="3200">
                <a:solidFill>
                  <a:srgbClr val="0070C0"/>
                </a:solidFill>
              </a:rPr>
              <a:t>2010 Pakistan floods</a:t>
            </a:r>
          </a:p>
          <a:p>
            <a:endParaRPr lang="en-US"/>
          </a:p>
          <a:p>
            <a:r>
              <a:rPr lang="en-US"/>
              <a:t>More than 15 million across Pakistan affected by the floods, which submerged one-fifth of the country and laid waste to infrastructure and crop land; The monsoon-triggered floods that began late July spread from the north to the south of the country, swelling rivers and submerging hundreds of villages.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5"/>
          <p:cNvSpPr txBox="1">
            <a:spLocks noChangeArrowheads="1"/>
          </p:cNvSpPr>
          <p:nvPr/>
        </p:nvSpPr>
        <p:spPr bwMode="auto">
          <a:xfrm>
            <a:off x="457200" y="5791200"/>
            <a:ext cx="8534400" cy="1006475"/>
          </a:xfrm>
          <a:prstGeom prst="rect">
            <a:avLst/>
          </a:prstGeom>
          <a:noFill/>
          <a:ln w="9525">
            <a:noFill/>
            <a:miter lim="800000"/>
            <a:headEnd/>
            <a:tailEnd/>
          </a:ln>
        </p:spPr>
        <p:txBody>
          <a:bodyPr>
            <a:spAutoFit/>
          </a:bodyPr>
          <a:lstStyle/>
          <a:p>
            <a:pPr>
              <a:spcBef>
                <a:spcPct val="50000"/>
              </a:spcBef>
            </a:pPr>
            <a:r>
              <a:rPr lang="en-US" sz="2000"/>
              <a:t>Australian bushfires February 7, 2009:  over 240 dead                       ~1800 houses destroyed, ~200 businesses and other buildings destroyed, largest natural disaster in Australia’s history</a:t>
            </a:r>
          </a:p>
        </p:txBody>
      </p:sp>
      <p:pic>
        <p:nvPicPr>
          <p:cNvPr id="9219" name="Picture 3" descr="age.jpg"/>
          <p:cNvPicPr>
            <a:picLocks noChangeAspect="1"/>
          </p:cNvPicPr>
          <p:nvPr/>
        </p:nvPicPr>
        <p:blipFill>
          <a:blip r:embed="rId2" cstate="print"/>
          <a:srcRect/>
          <a:stretch>
            <a:fillRect/>
          </a:stretch>
        </p:blipFill>
        <p:spPr bwMode="auto">
          <a:xfrm>
            <a:off x="762000" y="152400"/>
            <a:ext cx="7620000" cy="5670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533400" y="685800"/>
            <a:ext cx="8153400" cy="3743325"/>
          </a:xfrm>
          <a:prstGeom prst="rect">
            <a:avLst/>
          </a:prstGeom>
          <a:noFill/>
          <a:ln w="9525">
            <a:noFill/>
            <a:miter lim="800000"/>
            <a:headEnd/>
            <a:tailEnd/>
          </a:ln>
        </p:spPr>
        <p:txBody>
          <a:bodyPr>
            <a:spAutoFit/>
          </a:bodyPr>
          <a:lstStyle/>
          <a:p>
            <a:pPr>
              <a:spcBef>
                <a:spcPct val="50000"/>
              </a:spcBef>
            </a:pPr>
            <a:r>
              <a:rPr lang="en-US" sz="2400"/>
              <a:t>Context of the Australian bushfire disaster:</a:t>
            </a:r>
          </a:p>
          <a:p>
            <a:pPr>
              <a:spcBef>
                <a:spcPct val="50000"/>
              </a:spcBef>
            </a:pPr>
            <a:r>
              <a:rPr lang="en-US" sz="2400"/>
              <a:t>8 years of severe drought in southern Australia</a:t>
            </a:r>
          </a:p>
          <a:p>
            <a:pPr>
              <a:spcBef>
                <a:spcPct val="50000"/>
              </a:spcBef>
            </a:pPr>
            <a:r>
              <a:rPr lang="en-US" sz="2400"/>
              <a:t>Record-setting heat wave the week before, three days in a row above 43</a:t>
            </a:r>
            <a:r>
              <a:rPr lang="en-US" sz="2400">
                <a:cs typeface="Arial" charset="0"/>
              </a:rPr>
              <a:t>°C (109°F)</a:t>
            </a:r>
          </a:p>
          <a:p>
            <a:pPr>
              <a:spcBef>
                <a:spcPct val="50000"/>
              </a:spcBef>
            </a:pPr>
            <a:r>
              <a:rPr lang="en-US" sz="2400">
                <a:cs typeface="Arial" charset="0"/>
              </a:rPr>
              <a:t>The day of the fires, Melbourne set an all-time record high temperature of 46.4°C (115.5°F) associated with strong high pressure and north winds</a:t>
            </a:r>
          </a:p>
          <a:p>
            <a:pPr>
              <a:spcBef>
                <a:spcPct val="50000"/>
              </a:spcBef>
            </a:pPr>
            <a:endParaRPr lang="en-US" sz="240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3834</TotalTime>
  <Words>1957</Words>
  <Application>Microsoft Office PowerPoint</Application>
  <PresentationFormat>On-screen Show (4:3)</PresentationFormat>
  <Paragraphs>160</Paragraphs>
  <Slides>42</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ＭＳ Ｐゴシック</vt:lpstr>
      <vt:lpstr>Arial Unicode MS</vt:lpstr>
      <vt:lpstr>Tahoma</vt:lpstr>
      <vt:lpstr>Comic Sans MS</vt:lpstr>
      <vt:lpstr>Times New Roman</vt:lpstr>
      <vt:lpstr>Wingdings</vt:lpstr>
      <vt:lpstr>Default Design</vt:lpstr>
      <vt:lpstr>Weather Extremes in a Changing Climate</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Impacts on Agricultural and Biological Systems related to Frost Days (Meehl, Tebaldi and Nychka, 2004:  Changes in frost days in simulations of twentyfirst century climate,  Climate Dynamics, 23, 495--511)</vt:lpstr>
      <vt:lpstr>Changes in frost days in the late 20th century show biggest decreases over the western and southwestern U.S. in observations and the model </vt:lpstr>
      <vt:lpstr>Future changes in frost days from the climate model show greatest decreases in the western and southwestern U.S., similar to late 20th century</vt:lpstr>
      <vt:lpstr>Large-scale changes in atmospheric circulation affect regional pattern of changes in future frost days</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Manager/>
  <Company>NCAR</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Extremes CU</dc:title>
  <dc:subject/>
  <dc:creator>Jerry Meehl</dc:creator>
  <cp:keywords/>
  <dc:description/>
  <cp:lastModifiedBy>Information Technology Services</cp:lastModifiedBy>
  <cp:revision>73</cp:revision>
  <dcterms:created xsi:type="dcterms:W3CDTF">2009-03-18T20:08:17Z</dcterms:created>
  <dcterms:modified xsi:type="dcterms:W3CDTF">2010-10-19T17:33:23Z</dcterms:modified>
  <cp:category/>
</cp:coreProperties>
</file>