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65" d="100"/>
          <a:sy n="65" d="100"/>
        </p:scale>
        <p:origin x="-12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A03B8-E119-3A4D-9FBD-C1687F612119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B25362-B1FE-5349-BF30-9FFB30950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25362-B1FE-5349-BF30-9FFB3095058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481C-B829-6942-9057-826AE7416CBB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1D98-746D-8C4B-93B4-C724A6429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481C-B829-6942-9057-826AE7416CBB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1D98-746D-8C4B-93B4-C724A6429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481C-B829-6942-9057-826AE7416CBB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1D98-746D-8C4B-93B4-C724A6429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481C-B829-6942-9057-826AE7416CBB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1D98-746D-8C4B-93B4-C724A6429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481C-B829-6942-9057-826AE7416CBB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1D98-746D-8C4B-93B4-C724A6429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481C-B829-6942-9057-826AE7416CBB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1D98-746D-8C4B-93B4-C724A6429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481C-B829-6942-9057-826AE7416CBB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1D98-746D-8C4B-93B4-C724A6429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481C-B829-6942-9057-826AE7416CBB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1D98-746D-8C4B-93B4-C724A6429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481C-B829-6942-9057-826AE7416CBB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1D98-746D-8C4B-93B4-C724A6429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481C-B829-6942-9057-826AE7416CBB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1D98-746D-8C4B-93B4-C724A6429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481C-B829-6942-9057-826AE7416CBB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B1D98-746D-8C4B-93B4-C724A6429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A481C-B829-6942-9057-826AE7416CBB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B1D98-746D-8C4B-93B4-C724A64290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erc.carleton.edu/NAGTWorkshops/assess/index.html" TargetMode="External"/><Relationship Id="rId2" Type="http://schemas.openxmlformats.org/officeDocument/2006/relationships/hyperlink" Target="http://serc.carleton.edu/introgeo/assessment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limate.noaa.gov/education/" TargetMode="Externa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erc.carleton.edu/NAGTWorkshops/assess/research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962400"/>
            <a:ext cx="5715000" cy="182562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Some ideas for investigating effectiveness of climate change activities</a:t>
            </a:r>
          </a:p>
          <a:p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Cindy Shellito,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Univ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of Northern CO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851012" y="1828800"/>
            <a:ext cx="6607188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Activity Assessment and </a:t>
            </a:r>
            <a:br>
              <a:rPr lang="en-US" dirty="0" smtClean="0"/>
            </a:br>
            <a:r>
              <a:rPr lang="en-US" dirty="0" smtClean="0"/>
              <a:t>Conducting Classroom Research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752600"/>
            <a:ext cx="6553200" cy="449262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(2) Write qualitative and/or quantitative education research questions.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027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Quantitative example: What percentage of students can successfully demonstrate an understanding of feedbacks after using the model?</a:t>
            </a:r>
          </a:p>
          <a:p>
            <a:pPr>
              <a:buNone/>
            </a:pPr>
            <a:r>
              <a:rPr lang="en-US" sz="3027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Qualitative example: How do students conceptions about the importance of feedbacks change after using the model?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003412" y="427038"/>
            <a:ext cx="68357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Conducting Classroom Research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752600"/>
            <a:ext cx="6553200" cy="449262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(3) What data do you need to collect? What tools will you use? Develop a data collection timeline. </a:t>
            </a:r>
          </a:p>
          <a:p>
            <a:pPr>
              <a:buNone/>
            </a:pPr>
            <a:r>
              <a:rPr lang="en-US" dirty="0" smtClean="0"/>
              <a:t>(Can you use data that you already collect in the context of your course like student test scores or do you need to collect other data?) </a:t>
            </a:r>
          </a:p>
          <a:p>
            <a:pPr>
              <a:buNone/>
            </a:pPr>
            <a:endParaRPr lang="en-US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Tools: CCSM Data, Excel EBM</a:t>
            </a:r>
          </a:p>
          <a:p>
            <a:pPr>
              <a:buNone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Data types: Student responses on tests/homework. “Interviews” of students who come in for office hours.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003412" y="427038"/>
            <a:ext cx="68357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Conducting Classroom Research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752600"/>
            <a:ext cx="6553200" cy="44926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(4) Apply for for human subjects research approval from you Institutional Review Board. </a:t>
            </a:r>
          </a:p>
          <a:p>
            <a:pPr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You need IRB approval if you intend to share results about your action research in an article, at a conference, in a workshop, etc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003412" y="427038"/>
            <a:ext cx="68357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Conducting Classroom Research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752600"/>
            <a:ext cx="6553200" cy="44926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(5) Collect, analyze, and interpret data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Informally, may simply involve surveying the data and gathering ideas for classroom improvement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Formally, may involve synthesis of homework responses, statistical analysis (for quantitative data), or qualitative data analysis software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003412" y="427038"/>
            <a:ext cx="68357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Conducting Classroom Research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752600"/>
            <a:ext cx="6553200" cy="44926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(6) Make changes in your class; publish or present results?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 my own classroom: Need to rephrase research question, and need additional assessment tool to measure how well students are applying the model results to real world processes.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003412" y="427038"/>
            <a:ext cx="68357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Conducting Classroom Research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846138"/>
            <a:ext cx="7292988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Best ways to assess model/data activities??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556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How do you assess a student’s understanding of a complex system?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2362200"/>
            <a:ext cx="6553200" cy="38830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Concept Mapping</a:t>
            </a:r>
          </a:p>
          <a:p>
            <a:r>
              <a:rPr lang="en-US" dirty="0" smtClean="0"/>
              <a:t>Logic diagrams</a:t>
            </a:r>
          </a:p>
          <a:p>
            <a:r>
              <a:rPr lang="en-US" dirty="0" smtClean="0"/>
              <a:t>Papers, posters (need rubrics)</a:t>
            </a:r>
          </a:p>
          <a:p>
            <a:r>
              <a:rPr lang="en-US" dirty="0" smtClean="0"/>
              <a:t>Require interpretation of new data on a test</a:t>
            </a:r>
          </a:p>
          <a:p>
            <a:r>
              <a:rPr lang="en-US" dirty="0" smtClean="0"/>
              <a:t>Require students to use model to solve a new problem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/>
          <a:lstStyle/>
          <a:p>
            <a:r>
              <a:rPr lang="en-US" dirty="0" smtClean="0"/>
              <a:t>The plan for Tuesday…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752600"/>
            <a:ext cx="6553200" cy="44926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Continue to revise your activities/assessments – post final versions by 12pm (CDT) on Wed</a:t>
            </a:r>
          </a:p>
          <a:p>
            <a:pPr>
              <a:buNone/>
            </a:pPr>
            <a:r>
              <a:rPr lang="en-US" dirty="0" smtClean="0"/>
              <a:t>Synchronous group discussion at 12pm (CDT) Tues – Brainstorming session: What do we need as a community to best utilize models and data in the classroom?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752600"/>
            <a:ext cx="6553200" cy="44926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Assessing student learning:</a:t>
            </a:r>
          </a:p>
          <a:p>
            <a:pPr lvl="1"/>
            <a:r>
              <a:rPr lang="en-US" dirty="0" smtClean="0"/>
              <a:t>Starting point module: </a:t>
            </a:r>
            <a:r>
              <a:rPr lang="en-US" dirty="0" smtClean="0">
                <a:hlinkClick r:id="rId2"/>
              </a:rPr>
              <a:t>http://serc.carleton.edu/introgeo/assessment/index.html</a:t>
            </a:r>
            <a:endParaRPr lang="en-US" dirty="0" smtClean="0"/>
          </a:p>
          <a:p>
            <a:pPr lvl="1"/>
            <a:r>
              <a:rPr lang="en-US" dirty="0" smtClean="0"/>
              <a:t>Cutting Edge Observing and Assessing Student Learning: </a:t>
            </a:r>
            <a:r>
              <a:rPr lang="en-US" dirty="0" smtClean="0">
                <a:hlinkClick r:id="rId3"/>
              </a:rPr>
              <a:t>http://serc.carleton.edu/NAGTWorkshops/assess/index.html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595" dirty="0" smtClean="0"/>
              <a:t>Acknowledgements: Dave </a:t>
            </a:r>
            <a:r>
              <a:rPr lang="en-US" sz="2595" dirty="0" err="1" smtClean="0"/>
              <a:t>Mogk</a:t>
            </a:r>
            <a:r>
              <a:rPr lang="en-US" sz="2595" dirty="0" smtClean="0"/>
              <a:t> (U Montana), Julie Sexton (U Northern CO)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/>
          <a:lstStyle/>
          <a:p>
            <a:r>
              <a:rPr lang="en-US" dirty="0" smtClean="0"/>
              <a:t>Assessment – 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752600"/>
            <a:ext cx="6553200" cy="44926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Collection of evidence to answer a question or solve a problem</a:t>
            </a:r>
            <a:endParaRPr lang="en-US" sz="2595" dirty="0" smtClean="0"/>
          </a:p>
          <a:p>
            <a:pPr>
              <a:buNone/>
            </a:pPr>
            <a:r>
              <a:rPr lang="en-US" dirty="0" smtClean="0"/>
              <a:t>Use ‘evaluation’ to assign a ‘value’ – good or bad…</a:t>
            </a:r>
          </a:p>
          <a:p>
            <a:pPr>
              <a:buNone/>
            </a:pPr>
            <a:r>
              <a:rPr lang="en-US" dirty="0" smtClean="0"/>
              <a:t>Process of measuring and observing learning</a:t>
            </a:r>
          </a:p>
          <a:p>
            <a:pPr>
              <a:buNone/>
            </a:pPr>
            <a:r>
              <a:rPr lang="en-US" dirty="0" smtClean="0"/>
              <a:t>Assessments can be learning experiences on their own </a:t>
            </a:r>
            <a:r>
              <a:rPr lang="en-US" sz="2800" dirty="0" smtClean="0"/>
              <a:t>(NRC 1996)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/>
          <a:lstStyle/>
          <a:p>
            <a:r>
              <a:rPr lang="en-US" dirty="0" smtClean="0"/>
              <a:t>Why do assessment?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752600"/>
            <a:ext cx="6553200" cy="44926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Accountability (yourself, department, admin, funding agencies, community)</a:t>
            </a:r>
          </a:p>
          <a:p>
            <a:pPr>
              <a:buNone/>
            </a:pPr>
            <a:r>
              <a:rPr lang="en-US" dirty="0" smtClean="0"/>
              <a:t>To demonstrate change, impacts, benefits</a:t>
            </a:r>
          </a:p>
          <a:p>
            <a:pPr>
              <a:buNone/>
            </a:pPr>
            <a:r>
              <a:rPr lang="en-US" dirty="0" smtClean="0"/>
              <a:t>To review, reflect upon, revise activities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752600"/>
            <a:ext cx="4038600" cy="449262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“Humans can take action to reduce climate change…” </a:t>
            </a:r>
            <a:r>
              <a:rPr lang="en-US" sz="2595" dirty="0" smtClean="0"/>
              <a:t>– US Global Change Research Program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Are our students able to make informed decisions about climate and environment?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003412" y="427038"/>
            <a:ext cx="68357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Why do assessment?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2130425"/>
            <a:ext cx="2667000" cy="34544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623760" y="5650468"/>
            <a:ext cx="35202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5"/>
              </a:rPr>
              <a:t>http://climate.noaa.gov/education/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will assessment be used? </a:t>
            </a:r>
            <a:r>
              <a:rPr lang="en-US" sz="3556" dirty="0" smtClean="0"/>
              <a:t>(by whom and for what purpose?)</a:t>
            </a:r>
            <a:endParaRPr lang="en-US" sz="3556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752600"/>
            <a:ext cx="6553200" cy="44926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Formative </a:t>
            </a:r>
          </a:p>
          <a:p>
            <a:pPr lvl="1"/>
            <a:r>
              <a:rPr lang="en-US" dirty="0" smtClean="0"/>
              <a:t>Provides immediate feedback (“road checks”)</a:t>
            </a:r>
          </a:p>
          <a:p>
            <a:r>
              <a:rPr lang="en-US" dirty="0" smtClean="0"/>
              <a:t>Summative</a:t>
            </a:r>
          </a:p>
          <a:p>
            <a:pPr lvl="1"/>
            <a:r>
              <a:rPr lang="en-US" dirty="0" smtClean="0"/>
              <a:t>Measures overall success of activity or curriculum</a:t>
            </a:r>
          </a:p>
          <a:p>
            <a:r>
              <a:rPr lang="en-US" dirty="0" smtClean="0"/>
              <a:t>Long term impacts</a:t>
            </a:r>
          </a:p>
          <a:p>
            <a:pPr lvl="1"/>
            <a:r>
              <a:rPr lang="en-US" dirty="0" smtClean="0"/>
              <a:t>Students, faculty, institution, community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type of ‘evidence’ counts?</a:t>
            </a:r>
            <a:br>
              <a:rPr lang="en-US" dirty="0" smtClean="0"/>
            </a:br>
            <a:r>
              <a:rPr lang="en-US" sz="3111" dirty="0" smtClean="0"/>
              <a:t>Depends on what questions you’re asking….</a:t>
            </a:r>
            <a:endParaRPr lang="en-US" sz="311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752600"/>
            <a:ext cx="6553200" cy="449262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Approaches:</a:t>
            </a:r>
          </a:p>
          <a:p>
            <a:pPr lvl="1"/>
            <a:r>
              <a:rPr lang="en-US" dirty="0" smtClean="0"/>
              <a:t>Self-reporting</a:t>
            </a:r>
          </a:p>
          <a:p>
            <a:pPr lvl="1"/>
            <a:r>
              <a:rPr lang="en-US" dirty="0" smtClean="0"/>
              <a:t>Surveys, </a:t>
            </a:r>
            <a:r>
              <a:rPr lang="en-US" dirty="0" err="1" smtClean="0"/>
              <a:t>evals</a:t>
            </a:r>
            <a:endParaRPr lang="en-US" dirty="0" smtClean="0"/>
          </a:p>
          <a:p>
            <a:pPr lvl="1"/>
            <a:r>
              <a:rPr lang="en-US" dirty="0" smtClean="0"/>
              <a:t>Automated (web, clickers)</a:t>
            </a:r>
          </a:p>
          <a:p>
            <a:pPr lvl="1"/>
            <a:r>
              <a:rPr lang="en-US" dirty="0" smtClean="0"/>
              <a:t>Quantitative (rubrics), qualitative </a:t>
            </a:r>
          </a:p>
          <a:p>
            <a:pPr lvl="1"/>
            <a:r>
              <a:rPr lang="en-US" dirty="0" smtClean="0"/>
              <a:t>Narratives</a:t>
            </a:r>
          </a:p>
          <a:p>
            <a:pPr lvl="1"/>
            <a:r>
              <a:rPr lang="en-US" dirty="0" smtClean="0"/>
              <a:t>Pre/post tests (assessment is often comparative)</a:t>
            </a:r>
          </a:p>
          <a:p>
            <a:r>
              <a:rPr lang="en-US" dirty="0" smtClean="0"/>
              <a:t>Who will use the data? </a:t>
            </a:r>
          </a:p>
          <a:p>
            <a:pPr lvl="1"/>
            <a:r>
              <a:rPr lang="en-US" dirty="0" smtClean="0"/>
              <a:t>Just you, the department, university – will you share with others?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Conducting Classroom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752600"/>
            <a:ext cx="6553200" cy="4492625"/>
          </a:xfrm>
        </p:spPr>
        <p:txBody>
          <a:bodyPr>
            <a:normAutofit/>
          </a:bodyPr>
          <a:lstStyle/>
          <a:p>
            <a:r>
              <a:rPr lang="en-US" dirty="0" smtClean="0"/>
              <a:t>Allows us to share info about assessing students</a:t>
            </a:r>
          </a:p>
          <a:p>
            <a:r>
              <a:rPr lang="en-US" dirty="0" smtClean="0"/>
              <a:t>Allows us to formalize assessment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Resource: </a:t>
            </a:r>
            <a:r>
              <a:rPr lang="en-US" dirty="0" smtClean="0">
                <a:hlinkClick r:id="rId2"/>
              </a:rPr>
              <a:t>http://serc.carleton.edu/NAGTWorkshops/assess/research.html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Conducting Classroom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752600"/>
            <a:ext cx="6553200" cy="449262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(1) What is the scope of your research? Describe what you will investigate, and how and why you will investigate it.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595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My own research questions: Are students able to identify feedbacks in climate model output? Does model output help students better identify feedback processes in the real world?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</TotalTime>
  <Words>712</Words>
  <Application>Microsoft Office PowerPoint</Application>
  <PresentationFormat>On-screen Show (4:3)</PresentationFormat>
  <Paragraphs>83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Activity Assessment and  Conducting Classroom Research</vt:lpstr>
      <vt:lpstr>Resources</vt:lpstr>
      <vt:lpstr>Assessment – What is it?</vt:lpstr>
      <vt:lpstr>Why do assessment?</vt:lpstr>
      <vt:lpstr>Slide 5</vt:lpstr>
      <vt:lpstr>How will assessment be used? (by whom and for what purpose?)</vt:lpstr>
      <vt:lpstr>What type of ‘evidence’ counts? Depends on what questions you’re asking….</vt:lpstr>
      <vt:lpstr>Conducting Classroom Research</vt:lpstr>
      <vt:lpstr>Conducting Classroom Research</vt:lpstr>
      <vt:lpstr>Slide 10</vt:lpstr>
      <vt:lpstr>Slide 11</vt:lpstr>
      <vt:lpstr>Slide 12</vt:lpstr>
      <vt:lpstr>Slide 13</vt:lpstr>
      <vt:lpstr>Slide 14</vt:lpstr>
      <vt:lpstr>Best ways to assess model/data activities??  How do you assess a student’s understanding of a complex system? </vt:lpstr>
      <vt:lpstr>The plan for Tuesday…</vt:lpstr>
    </vt:vector>
  </TitlesOfParts>
  <Company>UNC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Cindy Shellito</dc:creator>
  <cp:lastModifiedBy>Information Technology Services</cp:lastModifiedBy>
  <cp:revision>22</cp:revision>
  <dcterms:created xsi:type="dcterms:W3CDTF">2010-10-24T17:31:23Z</dcterms:created>
  <dcterms:modified xsi:type="dcterms:W3CDTF">2010-10-25T15:14:22Z</dcterms:modified>
</cp:coreProperties>
</file>