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9" r:id="rId3"/>
    <p:sldId id="260" r:id="rId4"/>
    <p:sldId id="258" r:id="rId5"/>
    <p:sldId id="262" r:id="rId6"/>
    <p:sldId id="263" r:id="rId7"/>
    <p:sldId id="264" r:id="rId8"/>
    <p:sldId id="265" r:id="rId9"/>
    <p:sldId id="266" r:id="rId10"/>
    <p:sldId id="273" r:id="rId11"/>
    <p:sldId id="267" r:id="rId12"/>
    <p:sldId id="268" r:id="rId13"/>
    <p:sldId id="269" r:id="rId14"/>
    <p:sldId id="270" r:id="rId15"/>
    <p:sldId id="271" r:id="rId16"/>
    <p:sldId id="272" r:id="rId17"/>
    <p:sldId id="261"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5" d="100"/>
          <a:sy n="65" d="100"/>
        </p:scale>
        <p:origin x="-1254"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CF4BF9-DFB0-114C-B0E3-E60F51F4E75D}" type="datetimeFigureOut">
              <a:rPr lang="en-US" smtClean="0"/>
              <a:pPr/>
              <a:t>10/22/2010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AD92D9-0D68-BD47-84B3-578B4F7BF53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 going to talk about CC in Him and TP</a:t>
            </a:r>
          </a:p>
          <a:p>
            <a:r>
              <a:rPr lang="en-US" dirty="0" smtClean="0"/>
              <a:t>This</a:t>
            </a:r>
            <a:r>
              <a:rPr lang="en-US" baseline="0" dirty="0" smtClean="0"/>
              <a:t> is a photo from Susan’s most recent work in the Himalayas</a:t>
            </a:r>
          </a:p>
          <a:p>
            <a:endParaRPr lang="en-US" dirty="0"/>
          </a:p>
        </p:txBody>
      </p:sp>
      <p:sp>
        <p:nvSpPr>
          <p:cNvPr id="4" name="Slide Number Placeholder 3"/>
          <p:cNvSpPr>
            <a:spLocks noGrp="1"/>
          </p:cNvSpPr>
          <p:nvPr>
            <p:ph type="sldNum" sz="quarter" idx="10"/>
          </p:nvPr>
        </p:nvSpPr>
        <p:spPr/>
        <p:txBody>
          <a:bodyPr/>
          <a:lstStyle/>
          <a:p>
            <a:fld id="{E528B465-6787-A64E-B2A8-82FB26B9E5AC}" type="slidenum">
              <a:rPr lang="en-US" smtClean="0"/>
              <a:pPr/>
              <a:t>12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TP /</a:t>
            </a:r>
            <a:r>
              <a:rPr lang="en-US" dirty="0" err="1" smtClean="0"/>
              <a:t>Himal</a:t>
            </a:r>
            <a:r>
              <a:rPr lang="en-US" baseline="0" dirty="0" smtClean="0"/>
              <a:t> is one of the most vulnerable regions to climate change.</a:t>
            </a:r>
          </a:p>
          <a:p>
            <a:endParaRPr lang="en-US" baseline="0" dirty="0" smtClean="0"/>
          </a:p>
          <a:p>
            <a:r>
              <a:rPr lang="en-US" baseline="0" dirty="0" smtClean="0"/>
              <a:t>You can see that with recent increases of twice the global mean per decade, and with a predicted increase of a full degree warmer than the rest of the world by 2100.</a:t>
            </a:r>
          </a:p>
          <a:p>
            <a:endParaRPr lang="en-US" baseline="0" dirty="0" smtClean="0"/>
          </a:p>
          <a:p>
            <a:r>
              <a:rPr lang="en-US" baseline="0" dirty="0" smtClean="0"/>
              <a:t>10% increase, mostly due to 19% increase during the winter.</a:t>
            </a:r>
          </a:p>
          <a:p>
            <a:endParaRPr lang="en-US" dirty="0" smtClean="0"/>
          </a:p>
          <a:p>
            <a:r>
              <a:rPr lang="en-US" dirty="0" smtClean="0"/>
              <a:t>Mountain environments are particularly</a:t>
            </a:r>
            <a:r>
              <a:rPr lang="en-US" baseline="0" dirty="0" smtClean="0"/>
              <a:t> difficult to model due to mostly to complex topography (different aspects, slopes, etc.).</a:t>
            </a:r>
          </a:p>
          <a:p>
            <a:endParaRPr lang="en-US" dirty="0"/>
          </a:p>
        </p:txBody>
      </p:sp>
      <p:sp>
        <p:nvSpPr>
          <p:cNvPr id="4" name="Slide Number Placeholder 3"/>
          <p:cNvSpPr>
            <a:spLocks noGrp="1"/>
          </p:cNvSpPr>
          <p:nvPr>
            <p:ph type="sldNum" sz="quarter" idx="10"/>
          </p:nvPr>
        </p:nvSpPr>
        <p:spPr/>
        <p:txBody>
          <a:bodyPr/>
          <a:lstStyle/>
          <a:p>
            <a:fld id="{E528B465-6787-A64E-B2A8-82FB26B9E5AC}" type="slidenum">
              <a:rPr lang="en-US" smtClean="0"/>
              <a:pPr/>
              <a:t>13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a:t>
            </a:r>
            <a:r>
              <a:rPr lang="en-US" baseline="0" dirty="0" smtClean="0"/>
              <a:t> melting increases so does the risk of glacial hazards:</a:t>
            </a:r>
          </a:p>
          <a:p>
            <a:endParaRPr lang="en-US" dirty="0" smtClean="0"/>
          </a:p>
          <a:p>
            <a:r>
              <a:rPr lang="en-US" dirty="0" smtClean="0"/>
              <a:t>Ice-dammed:</a:t>
            </a:r>
            <a:r>
              <a:rPr lang="en-US" baseline="0" dirty="0" smtClean="0"/>
              <a:t> fails either by floating the ice dam or by overtopping the moraine and draining at the margins</a:t>
            </a:r>
          </a:p>
          <a:p>
            <a:r>
              <a:rPr lang="en-US" dirty="0" smtClean="0"/>
              <a:t>Moraine dammed: occurs when</a:t>
            </a:r>
            <a:r>
              <a:rPr lang="en-US" baseline="0" dirty="0" smtClean="0"/>
              <a:t> displacement wave over-tops and erodes the dam (calving glacier, snow/ice/rock avalanches) or when the moraine collapses (seepage, melting of ice-cored, EQ).  One study found that 53% of a survey of </a:t>
            </a:r>
            <a:r>
              <a:rPr lang="en-US" baseline="0" dirty="0" err="1" smtClean="0"/>
              <a:t>GLOFs</a:t>
            </a:r>
            <a:r>
              <a:rPr lang="en-US" baseline="0" dirty="0" smtClean="0"/>
              <a:t> were caused by ice avalanches from nearby glaciers or calving fronts. </a:t>
            </a:r>
            <a:endParaRPr lang="en-US" dirty="0"/>
          </a:p>
        </p:txBody>
      </p:sp>
      <p:sp>
        <p:nvSpPr>
          <p:cNvPr id="4" name="Slide Number Placeholder 3"/>
          <p:cNvSpPr>
            <a:spLocks noGrp="1"/>
          </p:cNvSpPr>
          <p:nvPr>
            <p:ph type="sldNum" sz="quarter" idx="10"/>
          </p:nvPr>
        </p:nvSpPr>
        <p:spPr/>
        <p:txBody>
          <a:bodyPr/>
          <a:lstStyle/>
          <a:p>
            <a:fld id="{E528B465-6787-A64E-B2A8-82FB26B9E5AC}" type="slidenum">
              <a:rPr lang="en-US" smtClean="0"/>
              <a:pPr/>
              <a:t>14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Limitations:</a:t>
            </a:r>
            <a:r>
              <a:rPr lang="en-US" baseline="0" dirty="0" smtClean="0"/>
              <a:t>  difficult to tell if populations live downstream on satellite imagery.  Hard to tell “freeboard” or height to top of dam.  Doesn’t appear that these have been mapped previously, but that’s probably not true.</a:t>
            </a:r>
            <a:endParaRPr lang="en-US" dirty="0"/>
          </a:p>
        </p:txBody>
      </p:sp>
      <p:sp>
        <p:nvSpPr>
          <p:cNvPr id="4" name="Slide Number Placeholder 3"/>
          <p:cNvSpPr>
            <a:spLocks noGrp="1"/>
          </p:cNvSpPr>
          <p:nvPr>
            <p:ph type="sldNum" sz="quarter" idx="10"/>
          </p:nvPr>
        </p:nvSpPr>
        <p:spPr/>
        <p:txBody>
          <a:bodyPr/>
          <a:lstStyle/>
          <a:p>
            <a:fld id="{E528B465-6787-A64E-B2A8-82FB26B9E5AC}" type="slidenum">
              <a:rPr lang="en-US" smtClean="0"/>
              <a:pPr/>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26DEA19-979D-5241-B9E4-07A9A5913B93}" type="datetimeFigureOut">
              <a:rPr lang="en-US" smtClean="0"/>
              <a:pPr/>
              <a:t>10/22/2010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D4DE7D-3E7F-734C-8D59-5EA7D0B2BC0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6DEA19-979D-5241-B9E4-07A9A5913B93}" type="datetimeFigureOut">
              <a:rPr lang="en-US" smtClean="0"/>
              <a:pPr/>
              <a:t>10/22/2010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D4DE7D-3E7F-734C-8D59-5EA7D0B2BC0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6DEA19-979D-5241-B9E4-07A9A5913B93}" type="datetimeFigureOut">
              <a:rPr lang="en-US" smtClean="0"/>
              <a:pPr/>
              <a:t>10/22/2010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D4DE7D-3E7F-734C-8D59-5EA7D0B2BC0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6DEA19-979D-5241-B9E4-07A9A5913B93}" type="datetimeFigureOut">
              <a:rPr lang="en-US" smtClean="0"/>
              <a:pPr/>
              <a:t>10/22/2010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D4DE7D-3E7F-734C-8D59-5EA7D0B2BC0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26DEA19-979D-5241-B9E4-07A9A5913B93}" type="datetimeFigureOut">
              <a:rPr lang="en-US" smtClean="0"/>
              <a:pPr/>
              <a:t>10/22/2010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D4DE7D-3E7F-734C-8D59-5EA7D0B2BC0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26DEA19-979D-5241-B9E4-07A9A5913B93}" type="datetimeFigureOut">
              <a:rPr lang="en-US" smtClean="0"/>
              <a:pPr/>
              <a:t>10/22/2010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D4DE7D-3E7F-734C-8D59-5EA7D0B2BC0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26DEA19-979D-5241-B9E4-07A9A5913B93}" type="datetimeFigureOut">
              <a:rPr lang="en-US" smtClean="0"/>
              <a:pPr/>
              <a:t>10/22/2010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D4DE7D-3E7F-734C-8D59-5EA7D0B2BC0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26DEA19-979D-5241-B9E4-07A9A5913B93}" type="datetimeFigureOut">
              <a:rPr lang="en-US" smtClean="0"/>
              <a:pPr/>
              <a:t>10/22/2010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D4DE7D-3E7F-734C-8D59-5EA7D0B2BC0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6DEA19-979D-5241-B9E4-07A9A5913B93}" type="datetimeFigureOut">
              <a:rPr lang="en-US" smtClean="0"/>
              <a:pPr/>
              <a:t>10/22/2010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D4DE7D-3E7F-734C-8D59-5EA7D0B2BC0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6DEA19-979D-5241-B9E4-07A9A5913B93}" type="datetimeFigureOut">
              <a:rPr lang="en-US" smtClean="0"/>
              <a:pPr/>
              <a:t>10/22/2010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D4DE7D-3E7F-734C-8D59-5EA7D0B2BC0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6DEA19-979D-5241-B9E4-07A9A5913B93}" type="datetimeFigureOut">
              <a:rPr lang="en-US" smtClean="0"/>
              <a:pPr/>
              <a:t>10/22/2010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D4DE7D-3E7F-734C-8D59-5EA7D0B2BC0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6DEA19-979D-5241-B9E4-07A9A5913B93}" type="datetimeFigureOut">
              <a:rPr lang="en-US" smtClean="0"/>
              <a:pPr/>
              <a:t>10/22/2010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D4DE7D-3E7F-734C-8D59-5EA7D0B2BC0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671692"/>
            <a:ext cx="9144000" cy="6186308"/>
          </a:xfrm>
          <a:prstGeom prst="rect">
            <a:avLst/>
          </a:prstGeom>
          <a:noFill/>
        </p:spPr>
        <p:txBody>
          <a:bodyPr wrap="square" rtlCol="0">
            <a:spAutoFit/>
          </a:bodyPr>
          <a:lstStyle/>
          <a:p>
            <a:r>
              <a:rPr lang="en-US" sz="2200" i="1" dirty="0" smtClean="0">
                <a:latin typeface="Helvetica"/>
                <a:cs typeface="Helvetica"/>
              </a:rPr>
              <a:t>Goal: a 4°C temperature increase is abstract to most students. Students gain a more concrete understanding of how projected climate change will affect something of interest to them.</a:t>
            </a:r>
          </a:p>
          <a:p>
            <a:endParaRPr lang="en-US" sz="2200" b="1" dirty="0" smtClean="0">
              <a:latin typeface="Helvetica"/>
              <a:cs typeface="Helvetica"/>
            </a:endParaRPr>
          </a:p>
          <a:p>
            <a:r>
              <a:rPr lang="en-US" sz="2200" b="1" dirty="0" smtClean="0">
                <a:latin typeface="Helvetica"/>
                <a:cs typeface="Helvetica"/>
              </a:rPr>
              <a:t>Research </a:t>
            </a:r>
            <a:r>
              <a:rPr lang="en-US" sz="2200" b="1" dirty="0">
                <a:latin typeface="Helvetica"/>
                <a:cs typeface="Helvetica"/>
              </a:rPr>
              <a:t>Project: </a:t>
            </a:r>
            <a:endParaRPr lang="en-US" sz="2200" dirty="0">
              <a:latin typeface="Helvetica"/>
              <a:cs typeface="Helvetica"/>
            </a:endParaRPr>
          </a:p>
          <a:p>
            <a:r>
              <a:rPr lang="en-US" sz="2200" dirty="0">
                <a:latin typeface="Helvetica"/>
                <a:cs typeface="Helvetica"/>
              </a:rPr>
              <a:t>Choose a location (where you are from, a place that is of interest to you) and investigate how projected changes in climate will affect that area. </a:t>
            </a:r>
            <a:r>
              <a:rPr lang="en-US" sz="2200" dirty="0" smtClean="0">
                <a:latin typeface="Helvetica"/>
                <a:cs typeface="Helvetica"/>
              </a:rPr>
              <a:t> </a:t>
            </a:r>
          </a:p>
          <a:p>
            <a:endParaRPr lang="en-US" sz="2200" dirty="0">
              <a:latin typeface="Helvetica"/>
              <a:cs typeface="Helvetica"/>
            </a:endParaRPr>
          </a:p>
          <a:p>
            <a:r>
              <a:rPr lang="en-US" sz="2200" dirty="0" smtClean="0">
                <a:latin typeface="Helvetica"/>
                <a:cs typeface="Helvetica"/>
              </a:rPr>
              <a:t>What </a:t>
            </a:r>
            <a:r>
              <a:rPr lang="en-US" sz="2200" dirty="0">
                <a:latin typeface="Helvetica"/>
                <a:cs typeface="Helvetica"/>
              </a:rPr>
              <a:t>are the expected changes in temperature, precipitation, storms, droughts, sea level, seasonality, etc? </a:t>
            </a:r>
            <a:r>
              <a:rPr lang="en-US" sz="2200" dirty="0" smtClean="0">
                <a:latin typeface="Helvetica"/>
                <a:cs typeface="Helvetica"/>
              </a:rPr>
              <a:t> </a:t>
            </a:r>
          </a:p>
          <a:p>
            <a:endParaRPr lang="en-US" sz="2200" dirty="0">
              <a:latin typeface="Helvetica"/>
              <a:cs typeface="Helvetica"/>
            </a:endParaRPr>
          </a:p>
          <a:p>
            <a:r>
              <a:rPr lang="en-US" sz="2200" dirty="0" smtClean="0">
                <a:latin typeface="Helvetica"/>
                <a:cs typeface="Helvetica"/>
              </a:rPr>
              <a:t>How </a:t>
            </a:r>
            <a:r>
              <a:rPr lang="en-US" sz="2200" dirty="0">
                <a:latin typeface="Helvetica"/>
                <a:cs typeface="Helvetica"/>
              </a:rPr>
              <a:t>will this affect the habitat of the area (for humans, animals, and plants)? </a:t>
            </a:r>
            <a:r>
              <a:rPr lang="en-US" sz="2200" dirty="0" smtClean="0">
                <a:latin typeface="Helvetica"/>
                <a:cs typeface="Helvetica"/>
              </a:rPr>
              <a:t> </a:t>
            </a:r>
          </a:p>
          <a:p>
            <a:endParaRPr lang="en-US" sz="2200" dirty="0">
              <a:latin typeface="Helvetica"/>
              <a:cs typeface="Helvetica"/>
            </a:endParaRPr>
          </a:p>
          <a:p>
            <a:r>
              <a:rPr lang="en-US" sz="2200" dirty="0" smtClean="0">
                <a:latin typeface="Helvetica"/>
                <a:cs typeface="Helvetica"/>
              </a:rPr>
              <a:t>How </a:t>
            </a:r>
            <a:r>
              <a:rPr lang="en-US" sz="2200" dirty="0">
                <a:latin typeface="Helvetica"/>
                <a:cs typeface="Helvetica"/>
              </a:rPr>
              <a:t>will this affect the local economy? </a:t>
            </a:r>
            <a:r>
              <a:rPr lang="en-US" sz="2200" dirty="0" smtClean="0">
                <a:latin typeface="Helvetica"/>
                <a:cs typeface="Helvetica"/>
              </a:rPr>
              <a:t> </a:t>
            </a:r>
          </a:p>
          <a:p>
            <a:endParaRPr lang="en-US" sz="2200" dirty="0">
              <a:latin typeface="Helvetica"/>
              <a:cs typeface="Helvetica"/>
            </a:endParaRPr>
          </a:p>
          <a:p>
            <a:r>
              <a:rPr lang="en-US" sz="2200" dirty="0" smtClean="0">
                <a:latin typeface="Helvetica"/>
                <a:cs typeface="Helvetica"/>
              </a:rPr>
              <a:t>What </a:t>
            </a:r>
            <a:r>
              <a:rPr lang="en-US" sz="2200" dirty="0">
                <a:latin typeface="Helvetica"/>
                <a:cs typeface="Helvetica"/>
              </a:rPr>
              <a:t>actions can the people that live in this area take to lessen the impacts of changing climate?</a:t>
            </a:r>
            <a:r>
              <a:rPr lang="en-US" sz="2200" dirty="0" smtClean="0">
                <a:latin typeface="Helvetica"/>
                <a:cs typeface="Helvetica"/>
              </a:rPr>
              <a:t> </a:t>
            </a:r>
          </a:p>
        </p:txBody>
      </p:sp>
      <p:sp>
        <p:nvSpPr>
          <p:cNvPr id="5" name="TextBox 4"/>
          <p:cNvSpPr txBox="1"/>
          <p:nvPr/>
        </p:nvSpPr>
        <p:spPr>
          <a:xfrm>
            <a:off x="0" y="179725"/>
            <a:ext cx="9144000" cy="461665"/>
          </a:xfrm>
          <a:prstGeom prst="rect">
            <a:avLst/>
          </a:prstGeom>
          <a:noFill/>
        </p:spPr>
        <p:txBody>
          <a:bodyPr wrap="square" rtlCol="0">
            <a:spAutoFit/>
          </a:bodyPr>
          <a:lstStyle/>
          <a:p>
            <a:r>
              <a:rPr lang="en-US" sz="2400" dirty="0" smtClean="0">
                <a:latin typeface="Helvetica"/>
                <a:cs typeface="Helvetica"/>
              </a:rPr>
              <a:t>Susan Kaspari, Central Washington University, Geological Sci.</a:t>
            </a:r>
            <a:endParaRPr lang="en-US" sz="2400" dirty="0">
              <a:latin typeface="Helvetica"/>
              <a:cs typeface="Helvetic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54368" y="75244"/>
            <a:ext cx="4516715" cy="6639571"/>
          </a:xfrm>
          <a:prstGeom prst="rect">
            <a:avLst/>
          </a:prstGeom>
        </p:spPr>
      </p:pic>
      <p:sp>
        <p:nvSpPr>
          <p:cNvPr id="5" name="TextBox 4"/>
          <p:cNvSpPr txBox="1"/>
          <p:nvPr/>
        </p:nvSpPr>
        <p:spPr>
          <a:xfrm>
            <a:off x="215646" y="323505"/>
            <a:ext cx="2767460" cy="461665"/>
          </a:xfrm>
          <a:prstGeom prst="rect">
            <a:avLst/>
          </a:prstGeom>
          <a:noFill/>
        </p:spPr>
        <p:txBody>
          <a:bodyPr wrap="square" rtlCol="0">
            <a:spAutoFit/>
          </a:bodyPr>
          <a:lstStyle/>
          <a:p>
            <a:r>
              <a:rPr lang="en-US" sz="2400" b="1" dirty="0" smtClean="0">
                <a:latin typeface="Helvetica"/>
                <a:cs typeface="Helvetica"/>
              </a:rPr>
              <a:t>The concept:</a:t>
            </a:r>
            <a:endParaRPr lang="en-US" sz="2400" b="1" dirty="0">
              <a:latin typeface="Helvetica"/>
              <a:cs typeface="Helvetic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3" descr="NCEP Figure.jpg"/>
          <p:cNvPicPr>
            <a:picLocks noChangeAspect="1" noChangeArrowheads="1"/>
          </p:cNvPicPr>
          <p:nvPr/>
        </p:nvPicPr>
        <p:blipFill>
          <a:blip r:embed="rId2"/>
          <a:srcRect/>
          <a:stretch>
            <a:fillRect/>
          </a:stretch>
        </p:blipFill>
        <p:spPr bwMode="auto">
          <a:xfrm>
            <a:off x="326166" y="479266"/>
            <a:ext cx="4341083" cy="6378734"/>
          </a:xfrm>
          <a:prstGeom prst="rect">
            <a:avLst/>
          </a:prstGeom>
          <a:noFill/>
          <a:ln w="9525">
            <a:noFill/>
            <a:miter lim="800000"/>
            <a:headEnd/>
            <a:tailEnd/>
          </a:ln>
        </p:spPr>
      </p:pic>
      <p:pic>
        <p:nvPicPr>
          <p:cNvPr id="21507" name="Picture 5" descr="NCEP Precip.jpg"/>
          <p:cNvPicPr>
            <a:picLocks noChangeAspect="1" noChangeArrowheads="1"/>
          </p:cNvPicPr>
          <p:nvPr/>
        </p:nvPicPr>
        <p:blipFill>
          <a:blip r:embed="rId3"/>
          <a:srcRect/>
          <a:stretch>
            <a:fillRect/>
          </a:stretch>
        </p:blipFill>
        <p:spPr bwMode="auto">
          <a:xfrm>
            <a:off x="4828080" y="527484"/>
            <a:ext cx="4291959" cy="6306552"/>
          </a:xfrm>
          <a:prstGeom prst="rect">
            <a:avLst/>
          </a:prstGeom>
          <a:noFill/>
          <a:ln w="9525">
            <a:noFill/>
            <a:miter lim="800000"/>
            <a:headEnd/>
            <a:tailEnd/>
          </a:ln>
        </p:spPr>
      </p:pic>
      <p:sp>
        <p:nvSpPr>
          <p:cNvPr id="4" name="Rectangle 3"/>
          <p:cNvSpPr/>
          <p:nvPr/>
        </p:nvSpPr>
        <p:spPr>
          <a:xfrm>
            <a:off x="0" y="6488668"/>
            <a:ext cx="1396311" cy="369332"/>
          </a:xfrm>
          <a:prstGeom prst="rect">
            <a:avLst/>
          </a:prstGeom>
        </p:spPr>
        <p:txBody>
          <a:bodyPr wrap="none">
            <a:spAutoFit/>
          </a:bodyPr>
          <a:lstStyle/>
          <a:p>
            <a:r>
              <a:rPr lang="en-US" dirty="0" smtClean="0">
                <a:solidFill>
                  <a:schemeClr val="tx1"/>
                </a:solidFill>
                <a:latin typeface="Times New Roman" charset="0"/>
                <a:ea typeface="Times New Roman" charset="0"/>
                <a:cs typeface="Times New Roman" charset="0"/>
              </a:rPr>
              <a:t>Caitlin Orem</a:t>
            </a:r>
          </a:p>
        </p:txBody>
      </p:sp>
      <p:sp>
        <p:nvSpPr>
          <p:cNvPr id="5" name="TextBox 4"/>
          <p:cNvSpPr txBox="1"/>
          <p:nvPr/>
        </p:nvSpPr>
        <p:spPr>
          <a:xfrm>
            <a:off x="2266537" y="17601"/>
            <a:ext cx="4801423" cy="461665"/>
          </a:xfrm>
          <a:prstGeom prst="rect">
            <a:avLst/>
          </a:prstGeom>
          <a:noFill/>
        </p:spPr>
        <p:txBody>
          <a:bodyPr wrap="square" rtlCol="0">
            <a:spAutoFit/>
          </a:bodyPr>
          <a:lstStyle/>
          <a:p>
            <a:r>
              <a:rPr lang="en-US" sz="2400" dirty="0" smtClean="0">
                <a:latin typeface="Helvetica"/>
                <a:cs typeface="Helvetica"/>
              </a:rPr>
              <a:t>Figures from NCEP Reanalysis</a:t>
            </a:r>
            <a:endParaRPr lang="en-US" sz="2400" dirty="0">
              <a:latin typeface="Helvetica"/>
              <a:cs typeface="Helvetica"/>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76285"/>
            <a:ext cx="7772400" cy="1470025"/>
          </a:xfrm>
        </p:spPr>
        <p:txBody>
          <a:bodyPr>
            <a:normAutofit/>
          </a:bodyPr>
          <a:lstStyle/>
          <a:p>
            <a:r>
              <a:rPr lang="en-US" dirty="0" smtClean="0"/>
              <a:t>Climate Change in the Himalayas/Tibetan Plateau</a:t>
            </a:r>
            <a:endParaRPr lang="en-US" dirty="0"/>
          </a:p>
        </p:txBody>
      </p:sp>
      <p:sp>
        <p:nvSpPr>
          <p:cNvPr id="3" name="Subtitle 2"/>
          <p:cNvSpPr>
            <a:spLocks noGrp="1"/>
          </p:cNvSpPr>
          <p:nvPr>
            <p:ph type="subTitle" idx="1"/>
          </p:nvPr>
        </p:nvSpPr>
        <p:spPr>
          <a:xfrm>
            <a:off x="1371600" y="1946310"/>
            <a:ext cx="6400800" cy="593891"/>
          </a:xfrm>
        </p:spPr>
        <p:txBody>
          <a:bodyPr>
            <a:normAutofit/>
          </a:bodyPr>
          <a:lstStyle/>
          <a:p>
            <a:r>
              <a:rPr lang="en-US" sz="2300" dirty="0" smtClean="0">
                <a:solidFill>
                  <a:schemeClr val="tx1"/>
                </a:solidFill>
              </a:rPr>
              <a:t>Implications for glaciers and water resources</a:t>
            </a:r>
            <a:endParaRPr lang="en-US" sz="2300" dirty="0">
              <a:solidFill>
                <a:schemeClr val="tx1"/>
              </a:solidFill>
            </a:endParaRPr>
          </a:p>
        </p:txBody>
      </p:sp>
      <p:sp>
        <p:nvSpPr>
          <p:cNvPr id="4" name="Subtitle 2"/>
          <p:cNvSpPr txBox="1">
            <a:spLocks/>
          </p:cNvSpPr>
          <p:nvPr/>
        </p:nvSpPr>
        <p:spPr>
          <a:xfrm>
            <a:off x="1371600" y="5644891"/>
            <a:ext cx="6400800" cy="981855"/>
          </a:xfrm>
          <a:prstGeom prst="rect">
            <a:avLst/>
          </a:prstGeom>
        </p:spPr>
        <p:txBody>
          <a:bodyPr vert="horz" lIns="91440" tIns="45720" rIns="91440" bIns="45720" rtlCol="0">
            <a:normAutofit/>
          </a:body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n-US" sz="2500" dirty="0" smtClean="0"/>
              <a:t>Matt Jenkins</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2500" b="0" i="0" u="none" strike="noStrike" kern="1200" cap="none" spc="0" normalizeH="0" baseline="0" noProof="0" dirty="0" smtClean="0">
                <a:ln>
                  <a:noFill/>
                </a:ln>
                <a:solidFill>
                  <a:schemeClr val="tx1"/>
                </a:solidFill>
                <a:effectLst/>
                <a:uLnTx/>
                <a:uFillTx/>
                <a:latin typeface="+mn-lt"/>
                <a:ea typeface="+mn-ea"/>
                <a:cs typeface="+mn-cs"/>
              </a:rPr>
              <a:t>Central</a:t>
            </a:r>
            <a:r>
              <a:rPr kumimoji="0" lang="en-US" sz="2500" b="0" i="0" u="none" strike="noStrike" kern="1200" cap="none" spc="0" normalizeH="0" noProof="0" dirty="0" smtClean="0">
                <a:ln>
                  <a:noFill/>
                </a:ln>
                <a:solidFill>
                  <a:schemeClr val="tx1"/>
                </a:solidFill>
                <a:effectLst/>
                <a:uLnTx/>
                <a:uFillTx/>
                <a:latin typeface="+mn-lt"/>
                <a:ea typeface="+mn-ea"/>
                <a:cs typeface="+mn-cs"/>
              </a:rPr>
              <a:t> Washington University</a:t>
            </a:r>
            <a:endParaRPr kumimoji="0" lang="en-US" sz="25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5" name="Picture 4" descr="HimalayaPanorama.JPG"/>
          <p:cNvPicPr>
            <a:picLocks noChangeAspect="1"/>
          </p:cNvPicPr>
          <p:nvPr/>
        </p:nvPicPr>
        <p:blipFill>
          <a:blip r:embed="rId3"/>
          <a:stretch>
            <a:fillRect/>
          </a:stretch>
        </p:blipFill>
        <p:spPr>
          <a:xfrm>
            <a:off x="0" y="2922542"/>
            <a:ext cx="9144000" cy="1772806"/>
          </a:xfrm>
          <a:prstGeom prst="rect">
            <a:avLst/>
          </a:prstGeom>
        </p:spPr>
      </p:pic>
      <p:sp>
        <p:nvSpPr>
          <p:cNvPr id="6" name="TextBox 5"/>
          <p:cNvSpPr txBox="1"/>
          <p:nvPr/>
        </p:nvSpPr>
        <p:spPr>
          <a:xfrm>
            <a:off x="0" y="4449127"/>
            <a:ext cx="5892988" cy="246221"/>
          </a:xfrm>
          <a:prstGeom prst="rect">
            <a:avLst/>
          </a:prstGeom>
          <a:noFill/>
        </p:spPr>
        <p:txBody>
          <a:bodyPr wrap="square" rtlCol="0">
            <a:spAutoFit/>
          </a:bodyPr>
          <a:lstStyle/>
          <a:p>
            <a:r>
              <a:rPr lang="en-US" sz="1000" dirty="0" smtClean="0"/>
              <a:t>Kaspari/Cunningham photo</a:t>
            </a:r>
            <a:endParaRPr lang="en-US" sz="1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Observed/Predicted Changes</a:t>
            </a:r>
            <a:endParaRPr lang="en-US" dirty="0"/>
          </a:p>
        </p:txBody>
      </p:sp>
      <p:sp>
        <p:nvSpPr>
          <p:cNvPr id="3" name="Content Placeholder 2"/>
          <p:cNvSpPr>
            <a:spLocks noGrp="1"/>
          </p:cNvSpPr>
          <p:nvPr>
            <p:ph idx="1"/>
          </p:nvPr>
        </p:nvSpPr>
        <p:spPr>
          <a:xfrm>
            <a:off x="457200" y="1600200"/>
            <a:ext cx="8229600" cy="4967414"/>
          </a:xfrm>
        </p:spPr>
        <p:txBody>
          <a:bodyPr>
            <a:normAutofit fontScale="92500"/>
          </a:bodyPr>
          <a:lstStyle/>
          <a:p>
            <a:r>
              <a:rPr lang="en-US" dirty="0" smtClean="0"/>
              <a:t>Recently, temps are increasing at rates of 0.3</a:t>
            </a:r>
            <a:r>
              <a:rPr lang="en-US" dirty="0"/>
              <a:t>°C</a:t>
            </a:r>
            <a:r>
              <a:rPr lang="en-US" dirty="0" smtClean="0"/>
              <a:t> per decade, twice the global mean.</a:t>
            </a:r>
          </a:p>
          <a:p>
            <a:endParaRPr lang="en-US" dirty="0" smtClean="0"/>
          </a:p>
          <a:p>
            <a:r>
              <a:rPr lang="en-US" dirty="0" smtClean="0"/>
              <a:t>By 2100, predicted rise of 3.8</a:t>
            </a:r>
            <a:r>
              <a:rPr lang="en-US" dirty="0"/>
              <a:t>°</a:t>
            </a:r>
            <a:r>
              <a:rPr lang="en-US" dirty="0" smtClean="0"/>
              <a:t>C, compared to 2.8</a:t>
            </a:r>
            <a:r>
              <a:rPr lang="en-US" dirty="0"/>
              <a:t>°C</a:t>
            </a:r>
            <a:r>
              <a:rPr lang="en-US" dirty="0" smtClean="0"/>
              <a:t> for global mean.</a:t>
            </a:r>
          </a:p>
          <a:p>
            <a:endParaRPr lang="en-US" dirty="0" smtClean="0"/>
          </a:p>
          <a:p>
            <a:r>
              <a:rPr lang="en-US" dirty="0" smtClean="0"/>
              <a:t>Overall 10% increase in precipitation.</a:t>
            </a:r>
          </a:p>
          <a:p>
            <a:endParaRPr lang="en-US" dirty="0" smtClean="0"/>
          </a:p>
          <a:p>
            <a:r>
              <a:rPr lang="en-US" dirty="0" smtClean="0"/>
              <a:t>Difficulties in modeling mountain environments.</a:t>
            </a:r>
          </a:p>
          <a:p>
            <a:endParaRPr lang="en-US" dirty="0"/>
          </a:p>
        </p:txBody>
      </p:sp>
      <p:sp>
        <p:nvSpPr>
          <p:cNvPr id="4" name="TextBox 3"/>
          <p:cNvSpPr txBox="1"/>
          <p:nvPr/>
        </p:nvSpPr>
        <p:spPr>
          <a:xfrm>
            <a:off x="0" y="6488668"/>
            <a:ext cx="2274319" cy="369332"/>
          </a:xfrm>
          <a:prstGeom prst="rect">
            <a:avLst/>
          </a:prstGeom>
          <a:noFill/>
        </p:spPr>
        <p:txBody>
          <a:bodyPr wrap="square" rtlCol="0">
            <a:spAutoFit/>
          </a:bodyPr>
          <a:lstStyle/>
          <a:p>
            <a:r>
              <a:rPr lang="en-US" dirty="0" smtClean="0">
                <a:latin typeface="Helvetica"/>
                <a:cs typeface="Helvetica"/>
              </a:rPr>
              <a:t>Matt Jenkins</a:t>
            </a:r>
            <a:endParaRPr lang="en-US" dirty="0">
              <a:latin typeface="Helvetica"/>
              <a:cs typeface="Helvetica"/>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0458"/>
            <a:ext cx="8229600" cy="1143000"/>
          </a:xfrm>
        </p:spPr>
        <p:txBody>
          <a:bodyPr/>
          <a:lstStyle/>
          <a:p>
            <a:r>
              <a:rPr lang="en-US" dirty="0" smtClean="0"/>
              <a:t>Glacial Lake Outburst Floods</a:t>
            </a:r>
            <a:endParaRPr lang="en-US" dirty="0"/>
          </a:p>
        </p:txBody>
      </p:sp>
      <p:sp>
        <p:nvSpPr>
          <p:cNvPr id="3" name="Content Placeholder 2"/>
          <p:cNvSpPr>
            <a:spLocks noGrp="1"/>
          </p:cNvSpPr>
          <p:nvPr>
            <p:ph idx="1"/>
          </p:nvPr>
        </p:nvSpPr>
        <p:spPr>
          <a:xfrm>
            <a:off x="4211748" y="618767"/>
            <a:ext cx="4475051" cy="4754563"/>
          </a:xfrm>
        </p:spPr>
        <p:txBody>
          <a:bodyPr/>
          <a:lstStyle/>
          <a:p>
            <a:r>
              <a:rPr lang="en-US" dirty="0" smtClean="0"/>
              <a:t>Two types of glacial lakes: ice-dammed, moraine dammed.</a:t>
            </a:r>
          </a:p>
          <a:p>
            <a:r>
              <a:rPr lang="en-US" dirty="0" smtClean="0"/>
              <a:t>Failure mechanisms differ for each.</a:t>
            </a:r>
          </a:p>
          <a:p>
            <a:endParaRPr lang="en-US" dirty="0" smtClean="0"/>
          </a:p>
          <a:p>
            <a:endParaRPr lang="en-US" dirty="0" smtClean="0"/>
          </a:p>
          <a:p>
            <a:endParaRPr lang="en-US" dirty="0" smtClean="0"/>
          </a:p>
          <a:p>
            <a:endParaRPr lang="en-US" dirty="0" smtClean="0"/>
          </a:p>
          <a:p>
            <a:endParaRPr lang="en-US" dirty="0"/>
          </a:p>
        </p:txBody>
      </p:sp>
      <p:pic>
        <p:nvPicPr>
          <p:cNvPr id="7" name="Picture 6"/>
          <p:cNvPicPr/>
          <p:nvPr/>
        </p:nvPicPr>
        <p:blipFill>
          <a:blip r:embed="rId3"/>
          <a:srcRect/>
          <a:stretch>
            <a:fillRect/>
          </a:stretch>
        </p:blipFill>
        <p:spPr bwMode="auto">
          <a:xfrm>
            <a:off x="420131" y="820558"/>
            <a:ext cx="3457574" cy="2482124"/>
          </a:xfrm>
          <a:prstGeom prst="rect">
            <a:avLst/>
          </a:prstGeom>
          <a:noFill/>
          <a:ln w="28575" cap="flat" cmpd="sng" algn="ctr">
            <a:solidFill>
              <a:schemeClr val="tx1"/>
            </a:solidFill>
            <a:prstDash val="solid"/>
            <a:miter lim="800000"/>
            <a:headEnd type="none" w="med" len="med"/>
            <a:tailEnd type="none" w="med" len="med"/>
          </a:ln>
        </p:spPr>
      </p:pic>
      <p:pic>
        <p:nvPicPr>
          <p:cNvPr id="8" name="Picture 7"/>
          <p:cNvPicPr>
            <a:picLocks noChangeAspect="1"/>
          </p:cNvPicPr>
          <p:nvPr/>
        </p:nvPicPr>
        <p:blipFill>
          <a:blip r:embed="rId4"/>
          <a:stretch>
            <a:fillRect/>
          </a:stretch>
        </p:blipFill>
        <p:spPr>
          <a:xfrm>
            <a:off x="1220208" y="3589550"/>
            <a:ext cx="6764640" cy="3029618"/>
          </a:xfrm>
          <a:prstGeom prst="rect">
            <a:avLst/>
          </a:prstGeom>
          <a:ln w="28575" cap="flat" cmpd="sng" algn="ctr">
            <a:solidFill>
              <a:schemeClr val="tx1"/>
            </a:solidFill>
            <a:prstDash val="solid"/>
            <a:round/>
            <a:headEnd type="none" w="med" len="med"/>
            <a:tailEnd type="none" w="med" len="med"/>
          </a:ln>
        </p:spPr>
      </p:pic>
      <p:sp>
        <p:nvSpPr>
          <p:cNvPr id="6" name="Text Box 4"/>
          <p:cNvSpPr txBox="1">
            <a:spLocks noChangeArrowheads="1"/>
          </p:cNvSpPr>
          <p:nvPr/>
        </p:nvSpPr>
        <p:spPr bwMode="auto">
          <a:xfrm>
            <a:off x="398420" y="3328892"/>
            <a:ext cx="4236675" cy="18466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200" i="0" u="none" strike="noStrike" cap="none" normalizeH="0" baseline="0" dirty="0" smtClean="0">
                <a:ln>
                  <a:noFill/>
                </a:ln>
                <a:solidFill>
                  <a:srgbClr val="000000"/>
                </a:solidFill>
                <a:effectLst/>
                <a:ea typeface="ＭＳ Ｐゴシック" pitchFamily="20" charset="-128"/>
              </a:rPr>
              <a:t>From </a:t>
            </a:r>
            <a:r>
              <a:rPr kumimoji="0" lang="en-US" sz="1200" i="0" u="none" strike="noStrike" cap="none" normalizeH="0" baseline="0" dirty="0" err="1" smtClean="0">
                <a:ln>
                  <a:noFill/>
                </a:ln>
                <a:solidFill>
                  <a:srgbClr val="000000"/>
                </a:solidFill>
                <a:effectLst/>
                <a:ea typeface="ＭＳ Ｐゴシック" pitchFamily="20" charset="-128"/>
              </a:rPr>
              <a:t>Walder</a:t>
            </a:r>
            <a:r>
              <a:rPr kumimoji="0" lang="en-US" sz="1200" i="0" u="none" strike="noStrike" cap="none" normalizeH="0" baseline="0" dirty="0" smtClean="0">
                <a:ln>
                  <a:noFill/>
                </a:ln>
                <a:solidFill>
                  <a:srgbClr val="000000"/>
                </a:solidFill>
                <a:effectLst/>
                <a:ea typeface="ＭＳ Ｐゴシック" pitchFamily="20" charset="-128"/>
              </a:rPr>
              <a:t> and Costa (1996) </a:t>
            </a:r>
            <a:r>
              <a:rPr kumimoji="0" lang="en-US" sz="1200" i="1" u="none" strike="noStrike" cap="none" normalizeH="0" baseline="0" dirty="0" smtClean="0">
                <a:ln>
                  <a:noFill/>
                </a:ln>
                <a:solidFill>
                  <a:srgbClr val="000000"/>
                </a:solidFill>
                <a:effectLst/>
                <a:ea typeface="ＭＳ Ｐゴシック" pitchFamily="20" charset="-128"/>
              </a:rPr>
              <a:t>in </a:t>
            </a:r>
            <a:r>
              <a:rPr kumimoji="0" lang="en-US" sz="1200" i="0" u="none" strike="noStrike" cap="none" normalizeH="0" baseline="0" dirty="0" smtClean="0">
                <a:ln>
                  <a:noFill/>
                </a:ln>
                <a:solidFill>
                  <a:srgbClr val="000000"/>
                </a:solidFill>
                <a:effectLst/>
                <a:ea typeface="ＭＳ Ｐゴシック" pitchFamily="20" charset="-128"/>
              </a:rPr>
              <a:t>Richardson </a:t>
            </a:r>
            <a:r>
              <a:rPr kumimoji="0" lang="en-US" sz="1200" i="0" u="none" strike="noStrike" cap="none" normalizeH="0" baseline="0" dirty="0">
                <a:ln>
                  <a:noFill/>
                </a:ln>
                <a:solidFill>
                  <a:srgbClr val="000000"/>
                </a:solidFill>
                <a:effectLst/>
                <a:ea typeface="ＭＳ Ｐゴシック" pitchFamily="20" charset="-128"/>
              </a:rPr>
              <a:t>and Reynolds (2000).</a:t>
            </a:r>
          </a:p>
        </p:txBody>
      </p:sp>
      <p:sp>
        <p:nvSpPr>
          <p:cNvPr id="9" name="Text Box 4"/>
          <p:cNvSpPr txBox="1">
            <a:spLocks noChangeArrowheads="1"/>
          </p:cNvSpPr>
          <p:nvPr/>
        </p:nvSpPr>
        <p:spPr bwMode="auto">
          <a:xfrm>
            <a:off x="1220208" y="6619168"/>
            <a:ext cx="3457574" cy="18466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200" i="0" u="none" strike="noStrike" cap="none" normalizeH="0" baseline="0" dirty="0" smtClean="0">
                <a:ln>
                  <a:noFill/>
                </a:ln>
                <a:solidFill>
                  <a:srgbClr val="000000"/>
                </a:solidFill>
                <a:effectLst/>
                <a:ea typeface="ＭＳ Ｐゴシック" pitchFamily="20" charset="-128"/>
              </a:rPr>
              <a:t>From </a:t>
            </a:r>
            <a:r>
              <a:rPr kumimoji="0" lang="en-US" sz="1200" i="0" u="none" strike="noStrike" cap="none" normalizeH="0" baseline="0" dirty="0">
                <a:ln>
                  <a:noFill/>
                </a:ln>
                <a:solidFill>
                  <a:srgbClr val="000000"/>
                </a:solidFill>
                <a:effectLst/>
                <a:ea typeface="ＭＳ Ｐゴシック" pitchFamily="20" charset="-128"/>
              </a:rPr>
              <a:t>Richardson and Reynolds (2000).</a:t>
            </a:r>
          </a:p>
        </p:txBody>
      </p:sp>
      <p:sp>
        <p:nvSpPr>
          <p:cNvPr id="10" name="TextBox 9"/>
          <p:cNvSpPr txBox="1"/>
          <p:nvPr/>
        </p:nvSpPr>
        <p:spPr>
          <a:xfrm>
            <a:off x="0" y="6488668"/>
            <a:ext cx="2274319" cy="369332"/>
          </a:xfrm>
          <a:prstGeom prst="rect">
            <a:avLst/>
          </a:prstGeom>
          <a:noFill/>
        </p:spPr>
        <p:txBody>
          <a:bodyPr wrap="square" rtlCol="0">
            <a:spAutoFit/>
          </a:bodyPr>
          <a:lstStyle/>
          <a:p>
            <a:r>
              <a:rPr lang="en-US" dirty="0" smtClean="0">
                <a:latin typeface="Helvetica"/>
                <a:cs typeface="Helvetica"/>
              </a:rPr>
              <a:t>Matt Jenkins</a:t>
            </a:r>
            <a:endParaRPr lang="en-US" dirty="0">
              <a:latin typeface="Helvetica"/>
              <a:cs typeface="Helvetica"/>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Methods</a:t>
            </a:r>
            <a:endParaRPr lang="en-US" dirty="0"/>
          </a:p>
        </p:txBody>
      </p:sp>
      <p:sp>
        <p:nvSpPr>
          <p:cNvPr id="3" name="Content Placeholder 2"/>
          <p:cNvSpPr>
            <a:spLocks noGrp="1"/>
          </p:cNvSpPr>
          <p:nvPr>
            <p:ph idx="1"/>
          </p:nvPr>
        </p:nvSpPr>
        <p:spPr>
          <a:xfrm>
            <a:off x="457200" y="1574056"/>
            <a:ext cx="8229600" cy="4525963"/>
          </a:xfrm>
        </p:spPr>
        <p:txBody>
          <a:bodyPr/>
          <a:lstStyle/>
          <a:p>
            <a:r>
              <a:rPr lang="en-US" dirty="0" smtClean="0"/>
              <a:t>Identify previously “unmapped” potentially dangerous glacial lakes.</a:t>
            </a:r>
          </a:p>
          <a:p>
            <a:r>
              <a:rPr lang="en-US" dirty="0" smtClean="0"/>
              <a:t>Determined by:</a:t>
            </a:r>
          </a:p>
          <a:p>
            <a:pPr lvl="1"/>
            <a:r>
              <a:rPr lang="en-US" dirty="0" smtClean="0"/>
              <a:t>In a region of rapid glacial retreat.</a:t>
            </a:r>
          </a:p>
          <a:p>
            <a:pPr lvl="1"/>
            <a:r>
              <a:rPr lang="en-US" dirty="0" smtClean="0"/>
              <a:t>Ice- or moraine-dammed.</a:t>
            </a:r>
          </a:p>
          <a:p>
            <a:pPr lvl="1"/>
            <a:r>
              <a:rPr lang="en-US" dirty="0" smtClean="0"/>
              <a:t>One or more trigger mechanisms exist.</a:t>
            </a:r>
          </a:p>
          <a:p>
            <a:r>
              <a:rPr lang="en-US" dirty="0" smtClean="0"/>
              <a:t>Limitations</a:t>
            </a:r>
          </a:p>
          <a:p>
            <a:pPr lvl="1"/>
            <a:endParaRPr lang="en-US" dirty="0"/>
          </a:p>
        </p:txBody>
      </p:sp>
      <p:sp>
        <p:nvSpPr>
          <p:cNvPr id="4" name="TextBox 3"/>
          <p:cNvSpPr txBox="1"/>
          <p:nvPr/>
        </p:nvSpPr>
        <p:spPr>
          <a:xfrm>
            <a:off x="0" y="6488668"/>
            <a:ext cx="2274319" cy="369332"/>
          </a:xfrm>
          <a:prstGeom prst="rect">
            <a:avLst/>
          </a:prstGeom>
          <a:noFill/>
        </p:spPr>
        <p:txBody>
          <a:bodyPr wrap="square" rtlCol="0">
            <a:spAutoFit/>
          </a:bodyPr>
          <a:lstStyle/>
          <a:p>
            <a:r>
              <a:rPr lang="en-US" dirty="0" smtClean="0">
                <a:latin typeface="Helvetica"/>
                <a:cs typeface="Helvetica"/>
              </a:rPr>
              <a:t>Matt Jenkins</a:t>
            </a:r>
            <a:endParaRPr lang="en-US" dirty="0">
              <a:latin typeface="Helvetica"/>
              <a:cs typeface="Helvetica"/>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6" name="Picture 5" descr="::::Desktop:Everest Overview.jpg"/>
          <p:cNvPicPr/>
          <p:nvPr/>
        </p:nvPicPr>
        <p:blipFill>
          <a:blip r:embed="rId2"/>
          <a:srcRect/>
          <a:stretch>
            <a:fillRect/>
          </a:stretch>
        </p:blipFill>
        <p:spPr bwMode="auto">
          <a:xfrm>
            <a:off x="-131233" y="0"/>
            <a:ext cx="9144000" cy="6858000"/>
          </a:xfrm>
          <a:prstGeom prst="rect">
            <a:avLst/>
          </a:prstGeom>
          <a:noFill/>
          <a:ln w="9525">
            <a:noFill/>
            <a:miter lim="800000"/>
            <a:headEnd/>
            <a:tailEnd/>
          </a:ln>
        </p:spPr>
      </p:pic>
      <p:cxnSp>
        <p:nvCxnSpPr>
          <p:cNvPr id="7" name="Straight Connector 6"/>
          <p:cNvCxnSpPr/>
          <p:nvPr/>
        </p:nvCxnSpPr>
        <p:spPr>
          <a:xfrm>
            <a:off x="296335" y="6262132"/>
            <a:ext cx="2125134"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1003300" y="5892800"/>
            <a:ext cx="1320800" cy="369332"/>
          </a:xfrm>
          <a:prstGeom prst="rect">
            <a:avLst/>
          </a:prstGeom>
          <a:noFill/>
        </p:spPr>
        <p:txBody>
          <a:bodyPr wrap="square" rtlCol="0">
            <a:spAutoFit/>
          </a:bodyPr>
          <a:lstStyle/>
          <a:p>
            <a:r>
              <a:rPr lang="en-US" dirty="0" smtClean="0"/>
              <a:t>50 km</a:t>
            </a:r>
            <a:endParaRPr lang="en-US" dirty="0"/>
          </a:p>
        </p:txBody>
      </p:sp>
      <p:sp>
        <p:nvSpPr>
          <p:cNvPr id="11" name="Rectangle 10"/>
          <p:cNvSpPr/>
          <p:nvPr/>
        </p:nvSpPr>
        <p:spPr>
          <a:xfrm>
            <a:off x="8161867" y="1905000"/>
            <a:ext cx="626533" cy="508000"/>
          </a:xfrm>
          <a:prstGeom prst="rect">
            <a:avLst/>
          </a:prstGeom>
          <a:solidFill>
            <a:srgbClr val="FF0000">
              <a:alpha val="20000"/>
            </a:srgbClr>
          </a:solidFill>
          <a:ln w="127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7205133" y="2130425"/>
            <a:ext cx="956734" cy="748242"/>
          </a:xfrm>
          <a:prstGeom prst="rect">
            <a:avLst/>
          </a:prstGeom>
          <a:solidFill>
            <a:srgbClr val="FFFF00">
              <a:alpha val="20000"/>
            </a:srgbClr>
          </a:solidFill>
          <a:ln w="12700" cap="flat" cmpd="sng" algn="ctr">
            <a:solidFill>
              <a:srgbClr val="FFFF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4042834" y="2229377"/>
            <a:ext cx="397933" cy="282575"/>
          </a:xfrm>
          <a:prstGeom prst="rect">
            <a:avLst/>
          </a:prstGeom>
          <a:solidFill>
            <a:srgbClr val="008000">
              <a:alpha val="20000"/>
            </a:srgbClr>
          </a:solidFill>
          <a:ln w="12700" cap="flat" cmpd="sng" algn="ctr">
            <a:solidFill>
              <a:srgbClr val="008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1845729" y="1953155"/>
            <a:ext cx="812800" cy="626533"/>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a:ln w="12700" cap="flat" cmpd="sng" algn="ctr">
            <a:solidFill>
              <a:schemeClr val="accent1">
                <a:shade val="95000"/>
                <a:satMod val="105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1659467" y="3344334"/>
            <a:ext cx="372533" cy="273050"/>
          </a:xfrm>
          <a:prstGeom prst="rect">
            <a:avLst/>
          </a:prstGeom>
          <a:solidFill>
            <a:srgbClr val="660066">
              <a:alpha val="28000"/>
            </a:srgbClr>
          </a:solidFill>
          <a:ln w="12700" cap="flat" cmpd="sng" algn="ctr">
            <a:solidFill>
              <a:srgbClr val="660066"/>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8352369" y="2352687"/>
            <a:ext cx="330200" cy="369332"/>
          </a:xfrm>
          <a:prstGeom prst="rect">
            <a:avLst/>
          </a:prstGeom>
          <a:noFill/>
        </p:spPr>
        <p:txBody>
          <a:bodyPr wrap="square" rtlCol="0">
            <a:spAutoFit/>
          </a:bodyPr>
          <a:lstStyle/>
          <a:p>
            <a:r>
              <a:rPr lang="en-US" dirty="0" smtClean="0">
                <a:solidFill>
                  <a:srgbClr val="FF0000"/>
                </a:solidFill>
              </a:rPr>
              <a:t>1</a:t>
            </a:r>
            <a:endParaRPr lang="en-US" dirty="0">
              <a:solidFill>
                <a:srgbClr val="FF0000"/>
              </a:solidFill>
            </a:endParaRPr>
          </a:p>
        </p:txBody>
      </p:sp>
      <p:sp>
        <p:nvSpPr>
          <p:cNvPr id="17" name="TextBox 16"/>
          <p:cNvSpPr txBox="1"/>
          <p:nvPr/>
        </p:nvSpPr>
        <p:spPr>
          <a:xfrm>
            <a:off x="7564965" y="2836332"/>
            <a:ext cx="330200" cy="369332"/>
          </a:xfrm>
          <a:prstGeom prst="rect">
            <a:avLst/>
          </a:prstGeom>
          <a:noFill/>
        </p:spPr>
        <p:txBody>
          <a:bodyPr wrap="square" rtlCol="0">
            <a:spAutoFit/>
          </a:bodyPr>
          <a:lstStyle/>
          <a:p>
            <a:r>
              <a:rPr lang="en-US" dirty="0" smtClean="0">
                <a:solidFill>
                  <a:srgbClr val="FFFF00"/>
                </a:solidFill>
              </a:rPr>
              <a:t>2</a:t>
            </a:r>
            <a:endParaRPr lang="en-US" dirty="0">
              <a:solidFill>
                <a:srgbClr val="FFFF00"/>
              </a:solidFill>
            </a:endParaRPr>
          </a:p>
        </p:txBody>
      </p:sp>
      <p:sp>
        <p:nvSpPr>
          <p:cNvPr id="18" name="TextBox 17"/>
          <p:cNvSpPr txBox="1"/>
          <p:nvPr/>
        </p:nvSpPr>
        <p:spPr>
          <a:xfrm>
            <a:off x="4093636" y="2444216"/>
            <a:ext cx="330200" cy="369332"/>
          </a:xfrm>
          <a:prstGeom prst="rect">
            <a:avLst/>
          </a:prstGeom>
          <a:noFill/>
        </p:spPr>
        <p:txBody>
          <a:bodyPr wrap="square" rtlCol="0">
            <a:spAutoFit/>
          </a:bodyPr>
          <a:lstStyle/>
          <a:p>
            <a:r>
              <a:rPr lang="en-US" dirty="0" smtClean="0">
                <a:solidFill>
                  <a:srgbClr val="008000"/>
                </a:solidFill>
              </a:rPr>
              <a:t>3</a:t>
            </a:r>
            <a:endParaRPr lang="en-US" dirty="0">
              <a:solidFill>
                <a:srgbClr val="008000"/>
              </a:solidFill>
            </a:endParaRPr>
          </a:p>
        </p:txBody>
      </p:sp>
      <p:sp>
        <p:nvSpPr>
          <p:cNvPr id="19" name="TextBox 18"/>
          <p:cNvSpPr txBox="1"/>
          <p:nvPr/>
        </p:nvSpPr>
        <p:spPr>
          <a:xfrm>
            <a:off x="2091269" y="1626158"/>
            <a:ext cx="330200" cy="369332"/>
          </a:xfrm>
          <a:prstGeom prst="rect">
            <a:avLst/>
          </a:prstGeom>
          <a:noFill/>
        </p:spPr>
        <p:txBody>
          <a:bodyPr wrap="square" rtlCol="0">
            <a:spAutoFit/>
          </a:bodyPr>
          <a:lstStyle/>
          <a:p>
            <a:r>
              <a:rPr lang="en-US" dirty="0" smtClean="0">
                <a:solidFill>
                  <a:schemeClr val="accent1"/>
                </a:solidFill>
              </a:rPr>
              <a:t>4</a:t>
            </a:r>
            <a:endParaRPr lang="en-US" dirty="0">
              <a:solidFill>
                <a:schemeClr val="accent1"/>
              </a:solidFill>
            </a:endParaRPr>
          </a:p>
        </p:txBody>
      </p:sp>
      <p:sp>
        <p:nvSpPr>
          <p:cNvPr id="20" name="TextBox 19"/>
          <p:cNvSpPr txBox="1"/>
          <p:nvPr/>
        </p:nvSpPr>
        <p:spPr>
          <a:xfrm>
            <a:off x="1693335" y="3558115"/>
            <a:ext cx="330200" cy="369332"/>
          </a:xfrm>
          <a:prstGeom prst="rect">
            <a:avLst/>
          </a:prstGeom>
          <a:noFill/>
        </p:spPr>
        <p:txBody>
          <a:bodyPr wrap="square" rtlCol="0">
            <a:spAutoFit/>
          </a:bodyPr>
          <a:lstStyle/>
          <a:p>
            <a:r>
              <a:rPr lang="en-US" dirty="0" smtClean="0">
                <a:solidFill>
                  <a:srgbClr val="660066"/>
                </a:solidFill>
              </a:rPr>
              <a:t>5</a:t>
            </a:r>
            <a:endParaRPr lang="en-US" dirty="0">
              <a:solidFill>
                <a:srgbClr val="660066"/>
              </a:solidFill>
            </a:endParaRPr>
          </a:p>
        </p:txBody>
      </p:sp>
      <p:sp>
        <p:nvSpPr>
          <p:cNvPr id="21" name="TextBox 20"/>
          <p:cNvSpPr txBox="1"/>
          <p:nvPr/>
        </p:nvSpPr>
        <p:spPr>
          <a:xfrm>
            <a:off x="0" y="0"/>
            <a:ext cx="4042834" cy="461665"/>
          </a:xfrm>
          <a:prstGeom prst="rect">
            <a:avLst/>
          </a:prstGeom>
          <a:solidFill>
            <a:srgbClr val="000000">
              <a:alpha val="51000"/>
            </a:srgbClr>
          </a:solidFill>
          <a:ln w="28575" cap="flat" cmpd="sng" algn="ctr">
            <a:solidFill>
              <a:srgbClr val="000000"/>
            </a:solidFill>
            <a:prstDash val="solid"/>
            <a:round/>
            <a:headEnd type="none" w="med" len="med"/>
            <a:tailEnd type="none" w="med" len="med"/>
          </a:ln>
        </p:spPr>
        <p:txBody>
          <a:bodyPr wrap="square" rtlCol="0">
            <a:spAutoFit/>
          </a:bodyPr>
          <a:lstStyle/>
          <a:p>
            <a:r>
              <a:rPr lang="en-US" sz="2400" dirty="0" smtClean="0">
                <a:solidFill>
                  <a:schemeClr val="bg1"/>
                </a:solidFill>
              </a:rPr>
              <a:t>Glacial lake groups 1 through 5 </a:t>
            </a:r>
            <a:endParaRPr lang="en-US" sz="2400" dirty="0">
              <a:solidFill>
                <a:schemeClr val="bg1"/>
              </a:solidFill>
            </a:endParaRPr>
          </a:p>
        </p:txBody>
      </p:sp>
      <p:sp>
        <p:nvSpPr>
          <p:cNvPr id="22" name="TextBox 21"/>
          <p:cNvSpPr txBox="1"/>
          <p:nvPr/>
        </p:nvSpPr>
        <p:spPr>
          <a:xfrm>
            <a:off x="0" y="6488668"/>
            <a:ext cx="2274319" cy="369332"/>
          </a:xfrm>
          <a:prstGeom prst="rect">
            <a:avLst/>
          </a:prstGeom>
          <a:noFill/>
        </p:spPr>
        <p:txBody>
          <a:bodyPr wrap="square" rtlCol="0">
            <a:spAutoFit/>
          </a:bodyPr>
          <a:lstStyle/>
          <a:p>
            <a:r>
              <a:rPr lang="en-US" dirty="0" smtClean="0">
                <a:latin typeface="Helvetica"/>
                <a:cs typeface="Helvetica"/>
              </a:rPr>
              <a:t>Matt Jenkins</a:t>
            </a:r>
            <a:endParaRPr lang="en-US" dirty="0">
              <a:latin typeface="Helvetica"/>
              <a:cs typeface="Helvetica"/>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63596"/>
            <a:ext cx="9143999" cy="461665"/>
          </a:xfrm>
          <a:prstGeom prst="rect">
            <a:avLst/>
          </a:prstGeom>
          <a:noFill/>
        </p:spPr>
        <p:txBody>
          <a:bodyPr wrap="square" rtlCol="0">
            <a:spAutoFit/>
          </a:bodyPr>
          <a:lstStyle/>
          <a:p>
            <a:r>
              <a:rPr lang="en-US" sz="2400" dirty="0" err="1" smtClean="0">
                <a:latin typeface="Helvetica"/>
                <a:cs typeface="Helvetica"/>
              </a:rPr>
              <a:t>http://www.esrl.noaa.gov/psd/cgi-bin/data/composites/printpage.pl</a:t>
            </a:r>
            <a:endParaRPr lang="en-US" sz="2400" dirty="0">
              <a:latin typeface="Helvetica"/>
              <a:cs typeface="Helvetica"/>
            </a:endParaRPr>
          </a:p>
        </p:txBody>
      </p:sp>
      <p:pic>
        <p:nvPicPr>
          <p:cNvPr id="4" name="Picture 3" descr="c.tiff"/>
          <p:cNvPicPr>
            <a:picLocks noChangeAspect="1"/>
          </p:cNvPicPr>
          <p:nvPr/>
        </p:nvPicPr>
        <p:blipFill>
          <a:blip r:embed="rId2"/>
          <a:stretch>
            <a:fillRect/>
          </a:stretch>
        </p:blipFill>
        <p:spPr>
          <a:xfrm>
            <a:off x="-1" y="934569"/>
            <a:ext cx="9144000" cy="566122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png"/>
          <p:cNvPicPr>
            <a:picLocks noChangeAspect="1"/>
          </p:cNvPicPr>
          <p:nvPr/>
        </p:nvPicPr>
        <p:blipFill>
          <a:blip r:embed="rId2"/>
          <a:stretch>
            <a:fillRect/>
          </a:stretch>
        </p:blipFill>
        <p:spPr>
          <a:xfrm>
            <a:off x="-491194" y="1561397"/>
            <a:ext cx="9635194" cy="5296603"/>
          </a:xfrm>
          <a:prstGeom prst="rect">
            <a:avLst/>
          </a:prstGeom>
        </p:spPr>
      </p:pic>
      <p:sp>
        <p:nvSpPr>
          <p:cNvPr id="3" name="TextBox 2"/>
          <p:cNvSpPr txBox="1"/>
          <p:nvPr/>
        </p:nvSpPr>
        <p:spPr>
          <a:xfrm>
            <a:off x="227627" y="0"/>
            <a:ext cx="8916373" cy="1569660"/>
          </a:xfrm>
          <a:prstGeom prst="rect">
            <a:avLst/>
          </a:prstGeom>
          <a:noFill/>
        </p:spPr>
        <p:txBody>
          <a:bodyPr wrap="square" rtlCol="0">
            <a:spAutoFit/>
          </a:bodyPr>
          <a:lstStyle/>
          <a:p>
            <a:r>
              <a:rPr lang="en-US" sz="2400" dirty="0" smtClean="0">
                <a:latin typeface="Helvetica"/>
                <a:cs typeface="Helvetica"/>
              </a:rPr>
              <a:t>Students consult the IPCC report (Chapter 11: Regional Climate Projections), the primary scientific literature (minimum of 4 peer reviewed journal articles), regional reports, and conduct original research.</a:t>
            </a:r>
            <a:endParaRPr lang="en-US" sz="2400" dirty="0">
              <a:latin typeface="Helvetica"/>
              <a:cs typeface="Helvetic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png"/>
          <p:cNvPicPr>
            <a:picLocks noChangeAspect="1"/>
          </p:cNvPicPr>
          <p:nvPr/>
        </p:nvPicPr>
        <p:blipFill>
          <a:blip r:embed="rId2"/>
          <a:stretch>
            <a:fillRect/>
          </a:stretch>
        </p:blipFill>
        <p:spPr>
          <a:xfrm>
            <a:off x="535266" y="0"/>
            <a:ext cx="8073467"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7430" y="323505"/>
            <a:ext cx="8577929" cy="7109637"/>
          </a:xfrm>
          <a:prstGeom prst="rect">
            <a:avLst/>
          </a:prstGeom>
          <a:noFill/>
        </p:spPr>
        <p:txBody>
          <a:bodyPr wrap="square" rtlCol="0">
            <a:spAutoFit/>
          </a:bodyPr>
          <a:lstStyle/>
          <a:p>
            <a:r>
              <a:rPr lang="en-US" sz="2400" dirty="0" smtClean="0">
                <a:latin typeface="Helvetica"/>
                <a:cs typeface="Helvetica"/>
              </a:rPr>
              <a:t>Example Topics from Prior Students</a:t>
            </a:r>
          </a:p>
          <a:p>
            <a:endParaRPr lang="en-US" sz="2400" dirty="0" smtClean="0">
              <a:latin typeface="Helvetica"/>
              <a:cs typeface="Helvetica"/>
            </a:endParaRPr>
          </a:p>
          <a:p>
            <a:r>
              <a:rPr lang="en-US" sz="2400" dirty="0" smtClean="0">
                <a:latin typeface="Helvetica"/>
                <a:cs typeface="Helvetica"/>
              </a:rPr>
              <a:t>Effects of climate change on:</a:t>
            </a:r>
          </a:p>
          <a:p>
            <a:pPr>
              <a:buFont typeface="Arial"/>
              <a:buChar char="•"/>
            </a:pPr>
            <a:r>
              <a:rPr lang="en-US" sz="2400" dirty="0" smtClean="0">
                <a:latin typeface="Helvetica"/>
                <a:cs typeface="Helvetica"/>
              </a:rPr>
              <a:t>Potential reactivation of sand dunes, Sand Hills, Nebraska</a:t>
            </a:r>
          </a:p>
          <a:p>
            <a:pPr>
              <a:buFont typeface="Arial"/>
              <a:buChar char="•"/>
            </a:pPr>
            <a:r>
              <a:rPr lang="en-US" sz="2400" dirty="0" smtClean="0">
                <a:latin typeface="Helvetica"/>
                <a:cs typeface="Helvetica"/>
              </a:rPr>
              <a:t>Reduction in the natural snow reservoir of the Cascade Mountains</a:t>
            </a:r>
          </a:p>
          <a:p>
            <a:pPr>
              <a:buFont typeface="Arial"/>
              <a:buChar char="•"/>
            </a:pPr>
            <a:r>
              <a:rPr lang="en-US" sz="2400" dirty="0" err="1" smtClean="0">
                <a:latin typeface="Helvetica"/>
                <a:cs typeface="Helvetica"/>
              </a:rPr>
              <a:t>Salmonid</a:t>
            </a:r>
            <a:r>
              <a:rPr lang="en-US" sz="2400" dirty="0" smtClean="0">
                <a:latin typeface="Helvetica"/>
                <a:cs typeface="Helvetica"/>
              </a:rPr>
              <a:t> species in Alaska</a:t>
            </a:r>
          </a:p>
          <a:p>
            <a:pPr>
              <a:buFont typeface="Arial"/>
              <a:buChar char="•"/>
            </a:pPr>
            <a:r>
              <a:rPr lang="en-US" sz="2400" dirty="0" smtClean="0">
                <a:latin typeface="Helvetica"/>
                <a:cs typeface="Helvetica"/>
              </a:rPr>
              <a:t>Caribbean coral reefs</a:t>
            </a:r>
          </a:p>
          <a:p>
            <a:pPr>
              <a:buFont typeface="Arial"/>
              <a:buChar char="•"/>
            </a:pPr>
            <a:r>
              <a:rPr lang="en-US" sz="2400" dirty="0" smtClean="0">
                <a:latin typeface="Helvetica"/>
                <a:cs typeface="Helvetica"/>
              </a:rPr>
              <a:t>Habitat change of the Black Howler monkey in Belize</a:t>
            </a:r>
          </a:p>
          <a:p>
            <a:pPr>
              <a:buFont typeface="Arial"/>
              <a:buChar char="•"/>
            </a:pPr>
            <a:r>
              <a:rPr lang="en-US" sz="2400" dirty="0" smtClean="0">
                <a:latin typeface="Helvetica"/>
                <a:cs typeface="Helvetica"/>
              </a:rPr>
              <a:t>The Vermont Maple Industry</a:t>
            </a:r>
          </a:p>
          <a:p>
            <a:pPr>
              <a:buFont typeface="Arial"/>
              <a:buChar char="•"/>
            </a:pPr>
            <a:r>
              <a:rPr lang="en-US" sz="2400" dirty="0" smtClean="0">
                <a:latin typeface="Helvetica"/>
                <a:cs typeface="Helvetica"/>
              </a:rPr>
              <a:t>Water sources in the Great Basin</a:t>
            </a:r>
          </a:p>
          <a:p>
            <a:pPr>
              <a:buFont typeface="Arial"/>
              <a:buChar char="•"/>
            </a:pPr>
            <a:r>
              <a:rPr lang="en-US" sz="2400" dirty="0" smtClean="0">
                <a:latin typeface="Helvetica"/>
                <a:cs typeface="Helvetica"/>
              </a:rPr>
              <a:t>Glaciers and water resources in the Himalaya</a:t>
            </a:r>
          </a:p>
          <a:p>
            <a:endParaRPr lang="en-US" sz="2400" dirty="0" smtClean="0">
              <a:latin typeface="Helvetica"/>
              <a:cs typeface="Helvetica"/>
            </a:endParaRPr>
          </a:p>
          <a:p>
            <a:endParaRPr lang="en-US" sz="2400" dirty="0" smtClean="0">
              <a:latin typeface="Calibri" charset="0"/>
            </a:endParaRPr>
          </a:p>
          <a:p>
            <a:endParaRPr lang="en-US" sz="2400" dirty="0" smtClean="0">
              <a:latin typeface="Calibri" charset="0"/>
            </a:endParaRPr>
          </a:p>
          <a:p>
            <a:endParaRPr lang="en-US" sz="2400" dirty="0" smtClean="0">
              <a:latin typeface="Calibri" charset="0"/>
            </a:endParaRPr>
          </a:p>
          <a:p>
            <a:endParaRPr lang="en-US" sz="2400" dirty="0" smtClean="0">
              <a:latin typeface="Helvetica"/>
              <a:cs typeface="Helvetica"/>
            </a:endParaRPr>
          </a:p>
          <a:p>
            <a:endParaRPr lang="en-US" sz="2400" dirty="0">
              <a:latin typeface="Helvetica"/>
              <a:cs typeface="Helvetica"/>
            </a:endParaRPr>
          </a:p>
          <a:p>
            <a:endParaRPr lang="en-US" sz="2400" dirty="0">
              <a:latin typeface="Helvetica"/>
              <a:cs typeface="Helvetic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52575"/>
            <a:ext cx="7772400" cy="2047875"/>
          </a:xfrm>
          <a:solidFill>
            <a:srgbClr val="FFFFFF"/>
          </a:solidFill>
          <a:ln w="12700" cap="flat" algn="ctr">
            <a:solidFill>
              <a:schemeClr val="tx1"/>
            </a:solidFill>
            <a:headEnd type="none" w="med" len="med"/>
            <a:tailEnd type="none" w="med" len="med"/>
          </a:ln>
        </p:spPr>
        <p:txBody>
          <a:bodyPr>
            <a:normAutofit fontScale="90000"/>
          </a:bodyPr>
          <a:lstStyle/>
          <a:p>
            <a:pPr eaLnBrk="1" hangingPunct="1">
              <a:defRPr/>
            </a:pPr>
            <a:r>
              <a:rPr lang="en-US" sz="4000" b="1" smtClean="0">
                <a:latin typeface="Times New Roman" charset="0"/>
                <a:ea typeface="Times New Roman" charset="0"/>
                <a:cs typeface="Times New Roman" charset="0"/>
              </a:rPr>
              <a:t/>
            </a:r>
            <a:br>
              <a:rPr lang="en-US" sz="4000" b="1" smtClean="0">
                <a:latin typeface="Times New Roman" charset="0"/>
                <a:ea typeface="Times New Roman" charset="0"/>
                <a:cs typeface="Times New Roman" charset="0"/>
              </a:rPr>
            </a:br>
            <a:r>
              <a:rPr lang="en-US" sz="4000" b="1" smtClean="0">
                <a:latin typeface="Times New Roman" charset="0"/>
                <a:ea typeface="Times New Roman" charset="0"/>
                <a:cs typeface="Times New Roman" charset="0"/>
              </a:rPr>
              <a:t>The Effects of Climate Change on Water Sources in the Great Basin: </a:t>
            </a:r>
            <a:br>
              <a:rPr lang="en-US" sz="4000" b="1" smtClean="0">
                <a:latin typeface="Times New Roman" charset="0"/>
                <a:ea typeface="Times New Roman" charset="0"/>
                <a:cs typeface="Times New Roman" charset="0"/>
              </a:rPr>
            </a:br>
            <a:r>
              <a:rPr lang="en-US" sz="4000" b="1" smtClean="0">
                <a:latin typeface="Times New Roman" charset="0"/>
                <a:ea typeface="Times New Roman" charset="0"/>
                <a:cs typeface="Times New Roman" charset="0"/>
              </a:rPr>
              <a:t>A Look Forward to 2100</a:t>
            </a:r>
            <a:br>
              <a:rPr lang="en-US" sz="4000" b="1" smtClean="0">
                <a:latin typeface="Times New Roman" charset="0"/>
                <a:ea typeface="Times New Roman" charset="0"/>
                <a:cs typeface="Times New Roman" charset="0"/>
              </a:rPr>
            </a:br>
            <a:r>
              <a:rPr lang="en-US" sz="4000" b="1" smtClean="0">
                <a:latin typeface="Times New Roman" charset="0"/>
                <a:ea typeface="Times New Roman" charset="0"/>
                <a:cs typeface="Times New Roman" charset="0"/>
              </a:rPr>
              <a:t>  </a:t>
            </a:r>
          </a:p>
        </p:txBody>
      </p:sp>
      <p:sp>
        <p:nvSpPr>
          <p:cNvPr id="13315" name="Subtitle 2"/>
          <p:cNvSpPr>
            <a:spLocks noGrp="1"/>
          </p:cNvSpPr>
          <p:nvPr>
            <p:ph type="subTitle" idx="1"/>
          </p:nvPr>
        </p:nvSpPr>
        <p:spPr>
          <a:xfrm>
            <a:off x="1371600" y="4276725"/>
            <a:ext cx="6400800" cy="1357313"/>
          </a:xfrm>
          <a:solidFill>
            <a:srgbClr val="FFFFFF"/>
          </a:solidFill>
          <a:ln w="12700">
            <a:solidFill>
              <a:schemeClr val="tx1"/>
            </a:solidFill>
          </a:ln>
        </p:spPr>
        <p:txBody>
          <a:bodyPr/>
          <a:lstStyle/>
          <a:p>
            <a:pPr eaLnBrk="1" hangingPunct="1"/>
            <a:r>
              <a:rPr lang="en-US" dirty="0" smtClean="0">
                <a:solidFill>
                  <a:schemeClr val="tx1"/>
                </a:solidFill>
                <a:latin typeface="Times New Roman" charset="0"/>
                <a:ea typeface="Times New Roman" charset="0"/>
                <a:cs typeface="Times New Roman" charset="0"/>
              </a:rPr>
              <a:t>Caitlin Orem</a:t>
            </a:r>
          </a:p>
          <a:p>
            <a:pPr eaLnBrk="1" hangingPunct="1"/>
            <a:r>
              <a:rPr lang="en-US" dirty="0" smtClean="0">
                <a:solidFill>
                  <a:schemeClr val="tx1"/>
                </a:solidFill>
                <a:latin typeface="Times New Roman" charset="0"/>
                <a:ea typeface="Times New Roman" charset="0"/>
                <a:cs typeface="Times New Roman" charset="0"/>
              </a:rPr>
              <a:t>Central Washington University</a:t>
            </a:r>
          </a:p>
          <a:p>
            <a:pPr eaLnBrk="1" hangingPunct="1"/>
            <a:endParaRPr lang="en-US" dirty="0" smtClean="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solidFill>
            <a:srgbClr val="FFFFFF"/>
          </a:solidFill>
          <a:ln w="12700">
            <a:solidFill>
              <a:schemeClr val="tx1"/>
            </a:solidFill>
          </a:ln>
        </p:spPr>
        <p:txBody>
          <a:bodyPr/>
          <a:lstStyle/>
          <a:p>
            <a:pPr eaLnBrk="1" hangingPunct="1"/>
            <a:r>
              <a:rPr lang="en-US" b="1" smtClean="0">
                <a:latin typeface="Times New Roman" charset="0"/>
                <a:ea typeface="Times New Roman" charset="0"/>
                <a:cs typeface="Times New Roman" charset="0"/>
              </a:rPr>
              <a:t>Research Goal</a:t>
            </a:r>
          </a:p>
        </p:txBody>
      </p:sp>
      <p:sp>
        <p:nvSpPr>
          <p:cNvPr id="14339" name="Content Placeholder 2"/>
          <p:cNvSpPr>
            <a:spLocks noGrp="1"/>
          </p:cNvSpPr>
          <p:nvPr>
            <p:ph idx="1"/>
          </p:nvPr>
        </p:nvSpPr>
        <p:spPr>
          <a:solidFill>
            <a:srgbClr val="FFFFFF"/>
          </a:solidFill>
          <a:ln w="12700">
            <a:solidFill>
              <a:schemeClr val="tx1"/>
            </a:solidFill>
          </a:ln>
        </p:spPr>
        <p:txBody>
          <a:bodyPr/>
          <a:lstStyle/>
          <a:p>
            <a:pPr eaLnBrk="1" hangingPunct="1">
              <a:buFontTx/>
              <a:buChar char="•"/>
            </a:pPr>
            <a:r>
              <a:rPr lang="en-US" dirty="0" smtClean="0">
                <a:latin typeface="Times New Roman" charset="0"/>
                <a:ea typeface="Times New Roman" charset="0"/>
                <a:cs typeface="Times New Roman" charset="0"/>
              </a:rPr>
              <a:t>The goal was to understand the effects of climate change on drinking water sources in  the Great Basin.</a:t>
            </a:r>
          </a:p>
          <a:p>
            <a:pPr lvl="1" eaLnBrk="1" hangingPunct="1">
              <a:buFontTx/>
              <a:buChar char="•"/>
            </a:pPr>
            <a:r>
              <a:rPr lang="en-US" dirty="0" smtClean="0">
                <a:latin typeface="Times New Roman" charset="0"/>
                <a:ea typeface="Times New Roman" charset="0"/>
                <a:cs typeface="Times New Roman" charset="0"/>
              </a:rPr>
              <a:t>Surface water response</a:t>
            </a:r>
          </a:p>
          <a:p>
            <a:pPr lvl="1" eaLnBrk="1" hangingPunct="1">
              <a:buFontTx/>
              <a:buChar char="•"/>
            </a:pPr>
            <a:r>
              <a:rPr lang="en-US" dirty="0" smtClean="0">
                <a:latin typeface="Times New Roman" charset="0"/>
                <a:ea typeface="Times New Roman" charset="0"/>
                <a:cs typeface="Times New Roman" charset="0"/>
              </a:rPr>
              <a:t>Drinking Water Sources of Reno, Las Vegas, and Salt Lake City</a:t>
            </a:r>
          </a:p>
          <a:p>
            <a:pPr lvl="1" eaLnBrk="1" hangingPunct="1">
              <a:buFontTx/>
              <a:buChar char="•"/>
            </a:pPr>
            <a:r>
              <a:rPr lang="en-US" dirty="0" smtClean="0">
                <a:latin typeface="Times New Roman" charset="0"/>
                <a:ea typeface="Times New Roman" charset="0"/>
                <a:cs typeface="Times New Roman" charset="0"/>
              </a:rPr>
              <a:t>Modern Analog for climate in 2100 of the Great Basin and Cities</a:t>
            </a:r>
          </a:p>
          <a:p>
            <a:pPr lvl="1" eaLnBrk="1" hangingPunct="1">
              <a:buFontTx/>
              <a:buChar char="•"/>
            </a:pPr>
            <a:endParaRPr lang="en-US" dirty="0" smtClean="0">
              <a:latin typeface="Times New Roman" charset="0"/>
              <a:ea typeface="Times New Roman" charset="0"/>
              <a:cs typeface="Times New Roman" charset="0"/>
            </a:endParaRPr>
          </a:p>
          <a:p>
            <a:pPr eaLnBrk="1" hangingPunct="1">
              <a:buFontTx/>
              <a:buChar char="•"/>
            </a:pPr>
            <a:endParaRPr lang="en-US" dirty="0" smtClean="0">
              <a:latin typeface="Times New Roman" charset="0"/>
              <a:ea typeface="Times New Roman" charset="0"/>
              <a:cs typeface="Times New Roman" charset="0"/>
            </a:endParaRPr>
          </a:p>
        </p:txBody>
      </p:sp>
      <p:sp>
        <p:nvSpPr>
          <p:cNvPr id="5" name="Rectangle 4"/>
          <p:cNvSpPr/>
          <p:nvPr/>
        </p:nvSpPr>
        <p:spPr>
          <a:xfrm>
            <a:off x="0" y="6488668"/>
            <a:ext cx="1396311" cy="369332"/>
          </a:xfrm>
          <a:prstGeom prst="rect">
            <a:avLst/>
          </a:prstGeom>
        </p:spPr>
        <p:txBody>
          <a:bodyPr wrap="none">
            <a:spAutoFit/>
          </a:bodyPr>
          <a:lstStyle/>
          <a:p>
            <a:r>
              <a:rPr lang="en-US" dirty="0" smtClean="0">
                <a:solidFill>
                  <a:schemeClr val="tx1"/>
                </a:solidFill>
                <a:latin typeface="Times New Roman" charset="0"/>
                <a:ea typeface="Times New Roman" charset="0"/>
                <a:cs typeface="Times New Roman" charset="0"/>
              </a:rPr>
              <a:t>Caitlin Orem</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4"/>
          <p:cNvSpPr>
            <a:spLocks noGrp="1"/>
          </p:cNvSpPr>
          <p:nvPr>
            <p:ph type="title"/>
          </p:nvPr>
        </p:nvSpPr>
        <p:spPr>
          <a:solidFill>
            <a:srgbClr val="FFFFFF"/>
          </a:solidFill>
          <a:ln w="12700">
            <a:solidFill>
              <a:schemeClr val="tx1"/>
            </a:solidFill>
          </a:ln>
        </p:spPr>
        <p:txBody>
          <a:bodyPr/>
          <a:lstStyle/>
          <a:p>
            <a:pPr eaLnBrk="1" hangingPunct="1"/>
            <a:r>
              <a:rPr lang="en-US" smtClean="0">
                <a:latin typeface="Times New Roman" charset="0"/>
                <a:ea typeface="Times New Roman" charset="0"/>
                <a:cs typeface="Times New Roman" charset="0"/>
              </a:rPr>
              <a:t>IPCC Predictions for 2100</a:t>
            </a:r>
          </a:p>
        </p:txBody>
      </p:sp>
      <p:sp>
        <p:nvSpPr>
          <p:cNvPr id="16387" name="Content Placeholder 3"/>
          <p:cNvSpPr>
            <a:spLocks noGrp="1"/>
          </p:cNvSpPr>
          <p:nvPr>
            <p:ph sz="half" idx="1"/>
          </p:nvPr>
        </p:nvSpPr>
        <p:spPr>
          <a:xfrm>
            <a:off x="457200" y="1633538"/>
            <a:ext cx="4038600" cy="3273425"/>
          </a:xfrm>
          <a:solidFill>
            <a:srgbClr val="FFFFFF"/>
          </a:solidFill>
          <a:ln w="12700">
            <a:solidFill>
              <a:schemeClr val="tx1"/>
            </a:solidFill>
          </a:ln>
        </p:spPr>
        <p:txBody>
          <a:bodyPr/>
          <a:lstStyle/>
          <a:p>
            <a:pPr eaLnBrk="1" hangingPunct="1">
              <a:buFont typeface="Arial" charset="0"/>
              <a:buNone/>
            </a:pPr>
            <a:r>
              <a:rPr lang="en-US" smtClean="0">
                <a:latin typeface="Times New Roman" charset="0"/>
                <a:ea typeface="Times New Roman" charset="0"/>
                <a:cs typeface="Times New Roman" charset="0"/>
              </a:rPr>
              <a:t>Temperature</a:t>
            </a:r>
          </a:p>
          <a:p>
            <a:pPr eaLnBrk="1" hangingPunct="1"/>
            <a:r>
              <a:rPr lang="en-US" smtClean="0">
                <a:latin typeface="Times New Roman" charset="0"/>
                <a:ea typeface="Times New Roman" charset="0"/>
                <a:cs typeface="Times New Roman" charset="0"/>
              </a:rPr>
              <a:t>Annual </a:t>
            </a:r>
            <a:r>
              <a:rPr lang="en-US" smtClean="0">
                <a:latin typeface="Times New Roman" charset="0"/>
                <a:ea typeface="ＭＳ ゴシック" charset="-128"/>
                <a:cs typeface="ＭＳ ゴシック" charset="-128"/>
              </a:rPr>
              <a:t>+</a:t>
            </a:r>
            <a:r>
              <a:rPr lang="en-US" smtClean="0">
                <a:latin typeface="Times New Roman" charset="0"/>
                <a:ea typeface="Times New Roman" charset="0"/>
                <a:cs typeface="Times New Roman" charset="0"/>
              </a:rPr>
              <a:t> 3.4°C (WNA)</a:t>
            </a:r>
          </a:p>
          <a:p>
            <a:pPr eaLnBrk="1" hangingPunct="1"/>
            <a:r>
              <a:rPr lang="en-US" smtClean="0">
                <a:latin typeface="Times New Roman" charset="0"/>
                <a:ea typeface="Times New Roman" charset="0"/>
                <a:cs typeface="Times New Roman" charset="0"/>
              </a:rPr>
              <a:t>Winter + 3.5°C </a:t>
            </a:r>
          </a:p>
          <a:p>
            <a:pPr eaLnBrk="1" hangingPunct="1"/>
            <a:r>
              <a:rPr lang="en-US" smtClean="0">
                <a:latin typeface="Times New Roman" charset="0"/>
                <a:ea typeface="Times New Roman" charset="0"/>
                <a:cs typeface="Times New Roman" charset="0"/>
              </a:rPr>
              <a:t>Summer + 4.0°C </a:t>
            </a:r>
          </a:p>
          <a:p>
            <a:pPr eaLnBrk="1" hangingPunct="1">
              <a:buFont typeface="Arial" charset="0"/>
              <a:buNone/>
            </a:pPr>
            <a:endParaRPr lang="en-US" smtClean="0">
              <a:latin typeface="Times New Roman" charset="0"/>
              <a:ea typeface="Times New Roman" charset="0"/>
              <a:cs typeface="Times New Roman" charset="0"/>
            </a:endParaRPr>
          </a:p>
          <a:p>
            <a:pPr eaLnBrk="1" hangingPunct="1">
              <a:buFont typeface="Arial" charset="0"/>
              <a:buNone/>
            </a:pPr>
            <a:r>
              <a:rPr lang="en-US" u="sng" smtClean="0">
                <a:latin typeface="Times New Roman" charset="0"/>
                <a:ea typeface="Times New Roman" charset="0"/>
                <a:cs typeface="Times New Roman" charset="0"/>
              </a:rPr>
              <a:t>Increased temperature</a:t>
            </a:r>
          </a:p>
        </p:txBody>
      </p:sp>
      <p:sp>
        <p:nvSpPr>
          <p:cNvPr id="16388" name="Content Placeholder 4"/>
          <p:cNvSpPr>
            <a:spLocks noGrp="1"/>
          </p:cNvSpPr>
          <p:nvPr>
            <p:ph sz="half" idx="2"/>
          </p:nvPr>
        </p:nvSpPr>
        <p:spPr>
          <a:xfrm>
            <a:off x="4648200" y="1633538"/>
            <a:ext cx="4038600" cy="3273425"/>
          </a:xfrm>
          <a:solidFill>
            <a:srgbClr val="FFFFFF"/>
          </a:solidFill>
          <a:ln w="12700">
            <a:solidFill>
              <a:schemeClr val="tx1"/>
            </a:solidFill>
          </a:ln>
        </p:spPr>
        <p:txBody>
          <a:bodyPr/>
          <a:lstStyle/>
          <a:p>
            <a:pPr eaLnBrk="1" hangingPunct="1">
              <a:buFont typeface="Arial" charset="0"/>
              <a:buNone/>
            </a:pPr>
            <a:r>
              <a:rPr lang="en-US" smtClean="0">
                <a:latin typeface="Times New Roman" charset="0"/>
                <a:ea typeface="Times New Roman" charset="0"/>
                <a:cs typeface="Times New Roman" charset="0"/>
              </a:rPr>
              <a:t>Precipitation</a:t>
            </a:r>
          </a:p>
          <a:p>
            <a:pPr eaLnBrk="1" hangingPunct="1"/>
            <a:r>
              <a:rPr lang="en-US" smtClean="0">
                <a:latin typeface="Times New Roman" charset="0"/>
                <a:ea typeface="Times New Roman" charset="0"/>
                <a:cs typeface="Times New Roman" charset="0"/>
              </a:rPr>
              <a:t>Annual -5% to +5%</a:t>
            </a:r>
          </a:p>
          <a:p>
            <a:pPr eaLnBrk="1" hangingPunct="1"/>
            <a:r>
              <a:rPr lang="en-US" smtClean="0">
                <a:latin typeface="Times New Roman" charset="0"/>
                <a:ea typeface="Times New Roman" charset="0"/>
                <a:cs typeface="Times New Roman" charset="0"/>
              </a:rPr>
              <a:t>Winter + 0% to 15% </a:t>
            </a:r>
          </a:p>
          <a:p>
            <a:pPr eaLnBrk="1" hangingPunct="1"/>
            <a:r>
              <a:rPr lang="en-US" smtClean="0">
                <a:latin typeface="Times New Roman" charset="0"/>
                <a:ea typeface="Times New Roman" charset="0"/>
                <a:cs typeface="Times New Roman" charset="0"/>
              </a:rPr>
              <a:t>Summer – 0% to 20%</a:t>
            </a:r>
          </a:p>
          <a:p>
            <a:pPr eaLnBrk="1" hangingPunct="1">
              <a:buFont typeface="Arial" charset="0"/>
              <a:buNone/>
            </a:pPr>
            <a:endParaRPr lang="en-US" smtClean="0">
              <a:latin typeface="Times New Roman" charset="0"/>
              <a:ea typeface="Times New Roman" charset="0"/>
              <a:cs typeface="Times New Roman" charset="0"/>
            </a:endParaRPr>
          </a:p>
          <a:p>
            <a:pPr eaLnBrk="1" hangingPunct="1">
              <a:buFont typeface="Arial" charset="0"/>
              <a:buNone/>
            </a:pPr>
            <a:r>
              <a:rPr lang="en-US" u="sng" smtClean="0">
                <a:latin typeface="Times New Roman" charset="0"/>
                <a:ea typeface="Times New Roman" charset="0"/>
                <a:cs typeface="Times New Roman" charset="0"/>
              </a:rPr>
              <a:t>Increased seasonality</a:t>
            </a:r>
          </a:p>
        </p:txBody>
      </p:sp>
      <p:sp>
        <p:nvSpPr>
          <p:cNvPr id="16389" name="TextBox 5"/>
          <p:cNvSpPr txBox="1">
            <a:spLocks noChangeArrowheads="1"/>
          </p:cNvSpPr>
          <p:nvPr/>
        </p:nvSpPr>
        <p:spPr bwMode="auto">
          <a:xfrm>
            <a:off x="457200" y="5156200"/>
            <a:ext cx="8229600" cy="1446213"/>
          </a:xfrm>
          <a:prstGeom prst="rect">
            <a:avLst/>
          </a:prstGeom>
          <a:solidFill>
            <a:srgbClr val="FFFFFF"/>
          </a:solidFill>
          <a:ln w="12700">
            <a:solidFill>
              <a:schemeClr val="tx1"/>
            </a:solidFill>
            <a:miter lim="800000"/>
            <a:headEnd/>
            <a:tailEnd/>
          </a:ln>
        </p:spPr>
        <p:txBody>
          <a:bodyPr>
            <a:prstTxWarp prst="textNoShape">
              <a:avLst/>
            </a:prstTxWarp>
            <a:spAutoFit/>
          </a:bodyPr>
          <a:lstStyle/>
          <a:p>
            <a:pPr algn="ctr"/>
            <a:endParaRPr lang="en-US" sz="2800">
              <a:latin typeface="Times New Roman" charset="0"/>
              <a:ea typeface="Times New Roman" charset="0"/>
              <a:cs typeface="Times New Roman" charset="0"/>
            </a:endParaRPr>
          </a:p>
          <a:p>
            <a:pPr algn="ctr"/>
            <a:r>
              <a:rPr lang="en-US" sz="3200">
                <a:latin typeface="Times New Roman" charset="0"/>
                <a:ea typeface="Times New Roman" charset="0"/>
                <a:cs typeface="Times New Roman" charset="0"/>
              </a:rPr>
              <a:t>Wet/Warm Winters and Dry/Warm Summers</a:t>
            </a:r>
          </a:p>
          <a:p>
            <a:pPr algn="ctr"/>
            <a:r>
              <a:rPr lang="en-US" sz="2800">
                <a:latin typeface="Times New Roman" charset="0"/>
                <a:ea typeface="Times New Roman" charset="0"/>
                <a:cs typeface="Times New Roman" charset="0"/>
              </a:rPr>
              <a:t> </a:t>
            </a:r>
          </a:p>
        </p:txBody>
      </p:sp>
      <p:sp>
        <p:nvSpPr>
          <p:cNvPr id="6" name="Rectangle 5"/>
          <p:cNvSpPr/>
          <p:nvPr/>
        </p:nvSpPr>
        <p:spPr>
          <a:xfrm>
            <a:off x="0" y="6488668"/>
            <a:ext cx="1396311" cy="369332"/>
          </a:xfrm>
          <a:prstGeom prst="rect">
            <a:avLst/>
          </a:prstGeom>
        </p:spPr>
        <p:txBody>
          <a:bodyPr wrap="none">
            <a:spAutoFit/>
          </a:bodyPr>
          <a:lstStyle/>
          <a:p>
            <a:r>
              <a:rPr lang="en-US" dirty="0" smtClean="0">
                <a:solidFill>
                  <a:schemeClr val="tx1"/>
                </a:solidFill>
                <a:latin typeface="Times New Roman" charset="0"/>
                <a:ea typeface="Times New Roman" charset="0"/>
                <a:cs typeface="Times New Roman" charset="0"/>
              </a:rPr>
              <a:t>Caitlin Orem</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4"/>
          <p:cNvSpPr>
            <a:spLocks noGrp="1"/>
          </p:cNvSpPr>
          <p:nvPr>
            <p:ph type="title"/>
          </p:nvPr>
        </p:nvSpPr>
        <p:spPr>
          <a:solidFill>
            <a:srgbClr val="FFFFFF"/>
          </a:solidFill>
          <a:ln w="12700">
            <a:solidFill>
              <a:schemeClr val="tx1"/>
            </a:solidFill>
          </a:ln>
        </p:spPr>
        <p:txBody>
          <a:bodyPr/>
          <a:lstStyle/>
          <a:p>
            <a:pPr eaLnBrk="1" hangingPunct="1"/>
            <a:r>
              <a:rPr lang="en-US" smtClean="0">
                <a:latin typeface="Times New Roman" charset="0"/>
                <a:ea typeface="Times New Roman" charset="0"/>
                <a:cs typeface="Times New Roman" charset="0"/>
              </a:rPr>
              <a:t>Surface Water Response</a:t>
            </a:r>
          </a:p>
        </p:txBody>
      </p:sp>
      <p:sp>
        <p:nvSpPr>
          <p:cNvPr id="17411" name="Content Placeholder 5"/>
          <p:cNvSpPr>
            <a:spLocks noGrp="1"/>
          </p:cNvSpPr>
          <p:nvPr>
            <p:ph idx="1"/>
          </p:nvPr>
        </p:nvSpPr>
        <p:spPr>
          <a:xfrm>
            <a:off x="457200" y="1600200"/>
            <a:ext cx="8229600" cy="4978400"/>
          </a:xfrm>
          <a:solidFill>
            <a:srgbClr val="FFFFFF"/>
          </a:solidFill>
          <a:ln w="12700">
            <a:solidFill>
              <a:schemeClr val="tx1"/>
            </a:solidFill>
          </a:ln>
        </p:spPr>
        <p:txBody>
          <a:bodyPr/>
          <a:lstStyle/>
          <a:p>
            <a:pPr eaLnBrk="1" hangingPunct="1">
              <a:buFontTx/>
              <a:buChar char="•"/>
            </a:pPr>
            <a:r>
              <a:rPr lang="en-US" smtClean="0">
                <a:latin typeface="Times New Roman" charset="0"/>
                <a:ea typeface="Times New Roman" charset="0"/>
                <a:cs typeface="Times New Roman" charset="0"/>
              </a:rPr>
              <a:t>More rain, less snow = less snowpack</a:t>
            </a:r>
          </a:p>
          <a:p>
            <a:pPr eaLnBrk="1" hangingPunct="1">
              <a:buFontTx/>
              <a:buChar char="•"/>
            </a:pPr>
            <a:r>
              <a:rPr lang="en-US" smtClean="0">
                <a:latin typeface="Times New Roman" charset="0"/>
                <a:ea typeface="Times New Roman" charset="0"/>
                <a:cs typeface="Times New Roman" charset="0"/>
              </a:rPr>
              <a:t>Earlier snowmelt stream discharge events</a:t>
            </a:r>
          </a:p>
          <a:p>
            <a:pPr eaLnBrk="1" hangingPunct="1">
              <a:buFontTx/>
              <a:buChar char="•"/>
            </a:pPr>
            <a:r>
              <a:rPr lang="en-US" smtClean="0">
                <a:latin typeface="Times New Roman" charset="0"/>
                <a:ea typeface="Times New Roman" charset="0"/>
                <a:cs typeface="Times New Roman" charset="0"/>
              </a:rPr>
              <a:t>Longer dry season (perhaps drought)</a:t>
            </a:r>
          </a:p>
          <a:p>
            <a:pPr eaLnBrk="1" hangingPunct="1">
              <a:buFontTx/>
              <a:buChar char="•"/>
            </a:pPr>
            <a:r>
              <a:rPr lang="en-US" smtClean="0">
                <a:latin typeface="Times New Roman" charset="0"/>
                <a:ea typeface="Times New Roman" charset="0"/>
                <a:cs typeface="Times New Roman" charset="0"/>
              </a:rPr>
              <a:t>Very low/dry stream discharge in summer</a:t>
            </a:r>
          </a:p>
          <a:p>
            <a:pPr eaLnBrk="1" hangingPunct="1">
              <a:buFontTx/>
              <a:buChar char="•"/>
            </a:pPr>
            <a:r>
              <a:rPr lang="en-US" smtClean="0">
                <a:latin typeface="Times New Roman" charset="0"/>
                <a:ea typeface="Times New Roman" charset="0"/>
                <a:cs typeface="Times New Roman" charset="0"/>
              </a:rPr>
              <a:t>Changing of lake levels</a:t>
            </a:r>
          </a:p>
          <a:p>
            <a:pPr eaLnBrk="1" hangingPunct="1">
              <a:buFontTx/>
              <a:buChar char="•"/>
            </a:pPr>
            <a:r>
              <a:rPr lang="en-US" smtClean="0">
                <a:latin typeface="Times New Roman" charset="0"/>
                <a:ea typeface="Times New Roman" charset="0"/>
                <a:cs typeface="Times New Roman" charset="0"/>
              </a:rPr>
              <a:t>Sediment flux </a:t>
            </a:r>
          </a:p>
          <a:p>
            <a:pPr eaLnBrk="1" hangingPunct="1">
              <a:buFontTx/>
              <a:buChar char="•"/>
            </a:pPr>
            <a:r>
              <a:rPr lang="en-US" smtClean="0">
                <a:latin typeface="Times New Roman" charset="0"/>
                <a:ea typeface="Times New Roman" charset="0"/>
                <a:cs typeface="Times New Roman" charset="0"/>
              </a:rPr>
              <a:t>Evaporation</a:t>
            </a:r>
          </a:p>
          <a:p>
            <a:pPr eaLnBrk="1" hangingPunct="1">
              <a:buFontTx/>
              <a:buChar char="•"/>
            </a:pPr>
            <a:r>
              <a:rPr lang="en-US" smtClean="0">
                <a:latin typeface="Times New Roman" charset="0"/>
                <a:ea typeface="Times New Roman" charset="0"/>
                <a:cs typeface="Times New Roman" charset="0"/>
              </a:rPr>
              <a:t>Vegetation </a:t>
            </a:r>
            <a:endParaRPr lang="en-US">
              <a:latin typeface="Times New Roman" charset="0"/>
              <a:ea typeface="Times New Roman" charset="0"/>
              <a:cs typeface="Times New Roman" charset="0"/>
            </a:endParaRPr>
          </a:p>
        </p:txBody>
      </p:sp>
      <p:sp>
        <p:nvSpPr>
          <p:cNvPr id="4" name="Rectangle 3"/>
          <p:cNvSpPr/>
          <p:nvPr/>
        </p:nvSpPr>
        <p:spPr>
          <a:xfrm>
            <a:off x="0" y="6512632"/>
            <a:ext cx="1396311" cy="369332"/>
          </a:xfrm>
          <a:prstGeom prst="rect">
            <a:avLst/>
          </a:prstGeom>
        </p:spPr>
        <p:txBody>
          <a:bodyPr wrap="none">
            <a:spAutoFit/>
          </a:bodyPr>
          <a:lstStyle/>
          <a:p>
            <a:r>
              <a:rPr lang="en-US" dirty="0" smtClean="0">
                <a:solidFill>
                  <a:schemeClr val="tx1"/>
                </a:solidFill>
                <a:latin typeface="Times New Roman" charset="0"/>
                <a:ea typeface="Times New Roman" charset="0"/>
                <a:cs typeface="Times New Roman" charset="0"/>
              </a:rPr>
              <a:t>Caitlin Orem</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solidFill>
            <a:srgbClr val="FFFFFF"/>
          </a:solidFill>
          <a:ln w="12700">
            <a:solidFill>
              <a:schemeClr val="tx1"/>
            </a:solidFill>
          </a:ln>
        </p:spPr>
        <p:txBody>
          <a:bodyPr/>
          <a:lstStyle/>
          <a:p>
            <a:pPr eaLnBrk="1" hangingPunct="1"/>
            <a:r>
              <a:rPr lang="en-US" smtClean="0">
                <a:solidFill>
                  <a:srgbClr val="000000"/>
                </a:solidFill>
                <a:latin typeface="Times New Roman" charset="0"/>
                <a:ea typeface="Times New Roman" charset="0"/>
                <a:cs typeface="Times New Roman" charset="0"/>
              </a:rPr>
              <a:t>Reno, Nevada</a:t>
            </a:r>
          </a:p>
        </p:txBody>
      </p:sp>
      <p:pic>
        <p:nvPicPr>
          <p:cNvPr id="18435" name="Picture 3" descr="Reno Figure.jpg"/>
          <p:cNvPicPr>
            <a:picLocks noChangeAspect="1" noChangeArrowheads="1"/>
          </p:cNvPicPr>
          <p:nvPr/>
        </p:nvPicPr>
        <p:blipFill>
          <a:blip r:embed="rId2"/>
          <a:srcRect/>
          <a:stretch>
            <a:fillRect/>
          </a:stretch>
        </p:blipFill>
        <p:spPr bwMode="auto">
          <a:xfrm>
            <a:off x="3770313" y="1635125"/>
            <a:ext cx="5384800" cy="4889500"/>
          </a:xfrm>
          <a:prstGeom prst="rect">
            <a:avLst/>
          </a:prstGeom>
          <a:noFill/>
          <a:ln w="9525">
            <a:noFill/>
            <a:miter lim="800000"/>
            <a:headEnd/>
            <a:tailEnd/>
          </a:ln>
        </p:spPr>
      </p:pic>
      <p:sp>
        <p:nvSpPr>
          <p:cNvPr id="18436" name="TextBox 4"/>
          <p:cNvSpPr txBox="1">
            <a:spLocks noChangeArrowheads="1"/>
          </p:cNvSpPr>
          <p:nvPr/>
        </p:nvSpPr>
        <p:spPr bwMode="auto">
          <a:xfrm>
            <a:off x="11113" y="1646238"/>
            <a:ext cx="3592512" cy="4246562"/>
          </a:xfrm>
          <a:prstGeom prst="rect">
            <a:avLst/>
          </a:prstGeom>
          <a:solidFill>
            <a:srgbClr val="FFFFFF"/>
          </a:solidFill>
          <a:ln w="12700">
            <a:solidFill>
              <a:schemeClr val="tx1"/>
            </a:solidFill>
            <a:miter lim="800000"/>
            <a:headEnd/>
            <a:tailEnd/>
          </a:ln>
        </p:spPr>
        <p:txBody>
          <a:bodyPr>
            <a:prstTxWarp prst="textNoShape">
              <a:avLst/>
            </a:prstTxWarp>
            <a:spAutoFit/>
          </a:bodyPr>
          <a:lstStyle/>
          <a:p>
            <a:r>
              <a:rPr lang="en-US" sz="2800">
                <a:latin typeface="Times New Roman" charset="0"/>
                <a:ea typeface="Times New Roman" charset="0"/>
                <a:cs typeface="Times New Roman" charset="0"/>
              </a:rPr>
              <a:t>85% Drinking Water from Truckee River</a:t>
            </a:r>
          </a:p>
          <a:p>
            <a:r>
              <a:rPr lang="en-US">
                <a:latin typeface="Times New Roman" charset="0"/>
                <a:ea typeface="Times New Roman" charset="0"/>
                <a:cs typeface="Times New Roman" charset="0"/>
              </a:rPr>
              <a:t>(Truckee Meadows Water Authority)</a:t>
            </a:r>
          </a:p>
          <a:p>
            <a:endParaRPr lang="en-US" sz="2800">
              <a:latin typeface="Times New Roman" charset="0"/>
              <a:ea typeface="Times New Roman" charset="0"/>
              <a:cs typeface="Times New Roman" charset="0"/>
            </a:endParaRPr>
          </a:p>
          <a:p>
            <a:r>
              <a:rPr lang="en-US" sz="2800">
                <a:latin typeface="Times New Roman" charset="0"/>
                <a:ea typeface="Times New Roman" charset="0"/>
                <a:cs typeface="Times New Roman" charset="0"/>
              </a:rPr>
              <a:t>Decrease in snowpack;</a:t>
            </a:r>
          </a:p>
          <a:p>
            <a:r>
              <a:rPr lang="en-US" sz="2800">
                <a:latin typeface="Times New Roman" charset="0"/>
                <a:ea typeface="Times New Roman" charset="0"/>
                <a:cs typeface="Times New Roman" charset="0"/>
              </a:rPr>
              <a:t>Snowmelt one month earlier by 2100</a:t>
            </a:r>
          </a:p>
          <a:p>
            <a:r>
              <a:rPr lang="en-US">
                <a:latin typeface="Times New Roman" charset="0"/>
                <a:ea typeface="Times New Roman" charset="0"/>
                <a:cs typeface="Times New Roman" charset="0"/>
              </a:rPr>
              <a:t>(Steward et al., 2004; etc.)</a:t>
            </a:r>
          </a:p>
          <a:p>
            <a:endParaRPr lang="en-US" sz="2800">
              <a:latin typeface="Times New Roman" charset="0"/>
              <a:ea typeface="Times New Roman" charset="0"/>
              <a:cs typeface="Times New Roman" charset="0"/>
            </a:endParaRPr>
          </a:p>
          <a:p>
            <a:r>
              <a:rPr lang="en-US" sz="2800">
                <a:latin typeface="Times New Roman" charset="0"/>
                <a:ea typeface="Times New Roman" charset="0"/>
                <a:cs typeface="Times New Roman" charset="0"/>
              </a:rPr>
              <a:t>Like Las Vegas in 2100</a:t>
            </a:r>
          </a:p>
        </p:txBody>
      </p:sp>
      <p:sp>
        <p:nvSpPr>
          <p:cNvPr id="5" name="Rectangle 4"/>
          <p:cNvSpPr/>
          <p:nvPr/>
        </p:nvSpPr>
        <p:spPr>
          <a:xfrm>
            <a:off x="0" y="6488668"/>
            <a:ext cx="1396311" cy="369332"/>
          </a:xfrm>
          <a:prstGeom prst="rect">
            <a:avLst/>
          </a:prstGeom>
        </p:spPr>
        <p:txBody>
          <a:bodyPr wrap="none">
            <a:spAutoFit/>
          </a:bodyPr>
          <a:lstStyle/>
          <a:p>
            <a:r>
              <a:rPr lang="en-US" dirty="0" smtClean="0">
                <a:solidFill>
                  <a:schemeClr val="tx1"/>
                </a:solidFill>
                <a:latin typeface="Times New Roman" charset="0"/>
                <a:ea typeface="Times New Roman" charset="0"/>
                <a:cs typeface="Times New Roman" charset="0"/>
              </a:rPr>
              <a:t>Caitlin Orem</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2400" b="1" dirty="0">
            <a:latin typeface="Helvetica"/>
            <a:cs typeface="Helvetica"/>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104</TotalTime>
  <Words>838</Words>
  <Application>Microsoft Office PowerPoint</Application>
  <PresentationFormat>On-screen Show (4:3)</PresentationFormat>
  <Paragraphs>137</Paragraphs>
  <Slides>17</Slides>
  <Notes>4</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Slide 1</vt:lpstr>
      <vt:lpstr>Slide 2</vt:lpstr>
      <vt:lpstr>Slide 3</vt:lpstr>
      <vt:lpstr>Slide 4</vt:lpstr>
      <vt:lpstr> The Effects of Climate Change on Water Sources in the Great Basin:  A Look Forward to 2100   </vt:lpstr>
      <vt:lpstr>Research Goal</vt:lpstr>
      <vt:lpstr>IPCC Predictions for 2100</vt:lpstr>
      <vt:lpstr>Surface Water Response</vt:lpstr>
      <vt:lpstr>Reno, Nevada</vt:lpstr>
      <vt:lpstr>Slide 10</vt:lpstr>
      <vt:lpstr>Slide 11</vt:lpstr>
      <vt:lpstr>Climate Change in the Himalayas/Tibetan Plateau</vt:lpstr>
      <vt:lpstr>Observed/Predicted Changes</vt:lpstr>
      <vt:lpstr>Glacial Lake Outburst Floods</vt:lpstr>
      <vt:lpstr>Methods</vt:lpstr>
      <vt:lpstr>Slide 16</vt:lpstr>
      <vt:lpstr>Slide 17</vt:lpstr>
    </vt:vector>
  </TitlesOfParts>
  <Company>Central Washington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Susan Kaspari</dc:creator>
  <cp:lastModifiedBy>Information Technology Services</cp:lastModifiedBy>
  <cp:revision>11</cp:revision>
  <dcterms:created xsi:type="dcterms:W3CDTF">2010-10-21T22:54:29Z</dcterms:created>
  <dcterms:modified xsi:type="dcterms:W3CDTF">2010-10-22T14:04:04Z</dcterms:modified>
</cp:coreProperties>
</file>