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49" r:id="rId2"/>
  </p:sldMasterIdLst>
  <p:notesMasterIdLst>
    <p:notesMasterId r:id="rId31"/>
  </p:notesMasterIdLst>
  <p:sldIdLst>
    <p:sldId id="312" r:id="rId3"/>
    <p:sldId id="362" r:id="rId4"/>
    <p:sldId id="368" r:id="rId5"/>
    <p:sldId id="381" r:id="rId6"/>
    <p:sldId id="369" r:id="rId7"/>
    <p:sldId id="370" r:id="rId8"/>
    <p:sldId id="375" r:id="rId9"/>
    <p:sldId id="424" r:id="rId10"/>
    <p:sldId id="400" r:id="rId11"/>
    <p:sldId id="446" r:id="rId12"/>
    <p:sldId id="447" r:id="rId13"/>
    <p:sldId id="444" r:id="rId14"/>
    <p:sldId id="445" r:id="rId15"/>
    <p:sldId id="438" r:id="rId16"/>
    <p:sldId id="417" r:id="rId17"/>
    <p:sldId id="416" r:id="rId18"/>
    <p:sldId id="415" r:id="rId19"/>
    <p:sldId id="428" r:id="rId20"/>
    <p:sldId id="430" r:id="rId21"/>
    <p:sldId id="433" r:id="rId22"/>
    <p:sldId id="436" r:id="rId23"/>
    <p:sldId id="437" r:id="rId24"/>
    <p:sldId id="439" r:id="rId25"/>
    <p:sldId id="442" r:id="rId26"/>
    <p:sldId id="443" r:id="rId27"/>
    <p:sldId id="427" r:id="rId28"/>
    <p:sldId id="448" r:id="rId29"/>
    <p:sldId id="403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6B3B3"/>
    <a:srgbClr val="BF0000"/>
    <a:srgbClr val="FFF047"/>
    <a:srgbClr val="567373"/>
    <a:srgbClr val="000066"/>
    <a:srgbClr val="FFFF00"/>
    <a:srgbClr val="FF0000"/>
    <a:srgbClr val="03007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0" d="100"/>
          <a:sy n="150" d="100"/>
        </p:scale>
        <p:origin x="-7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7D75194-6BB0-402B-A28A-DB14BE0816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50720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57C9A3-906A-4EEF-8FF7-B661E7C51785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Times" pitchFamily="18" charset="0"/>
              </a:rPr>
              <a:t>Title slide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Times" pitchFamily="18" charset="0"/>
            </a:endParaRPr>
          </a:p>
        </p:txBody>
      </p:sp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eaLnBrk="1" hangingPunct="1">
              <a:defRPr/>
            </a:pPr>
            <a:fld id="{1E9B8A92-A2E5-4F55-BBF8-C5846C16BA91}" type="slidenum">
              <a:rPr lang="en-US" sz="1200">
                <a:latin typeface="+mn-lt"/>
                <a:ea typeface="+mn-ea"/>
              </a:rPr>
              <a:pPr algn="r" eaLnBrk="1" hangingPunct="1">
                <a:defRPr/>
              </a:pPr>
              <a:t>10</a:t>
            </a:fld>
            <a:endParaRPr lang="en-US" sz="1200"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Times" pitchFamily="18" charset="0"/>
            </a:endParaRPr>
          </a:p>
        </p:txBody>
      </p:sp>
      <p:sp>
        <p:nvSpPr>
          <p:cNvPr id="17411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eaLnBrk="1" hangingPunct="1">
              <a:defRPr/>
            </a:pPr>
            <a:fld id="{E332C948-01E2-4364-8C47-03B2473BE525}" type="slidenum">
              <a:rPr lang="en-US" sz="1200">
                <a:latin typeface="+mn-lt"/>
                <a:ea typeface="+mn-ea"/>
              </a:rPr>
              <a:pPr algn="r" eaLnBrk="1" hangingPunct="1">
                <a:defRPr/>
              </a:pPr>
              <a:t>11</a:t>
            </a:fld>
            <a:endParaRPr lang="en-US" sz="1200"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defTabSz="457200" eaLnBrk="1" hangingPunct="1">
              <a:spcBef>
                <a:spcPct val="0"/>
              </a:spcBef>
            </a:pPr>
            <a:endParaRPr lang="en-US" smtClean="0">
              <a:latin typeface="Times" pitchFamily="18" charset="0"/>
            </a:endParaRPr>
          </a:p>
        </p:txBody>
      </p:sp>
      <p:sp>
        <p:nvSpPr>
          <p:cNvPr id="4403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457200" eaLnBrk="1" hangingPunct="1"/>
            <a:fld id="{4AD507A2-6E8E-453B-B92A-51B4B733CF08}" type="slidenum">
              <a:rPr lang="en-US" sz="1200">
                <a:latin typeface="Gill Sans"/>
                <a:ea typeface="ヒラギノ角ゴ ProN W3"/>
                <a:cs typeface="ヒラギノ角ゴ ProN W3"/>
                <a:sym typeface="Gill Sans"/>
              </a:rPr>
              <a:pPr algn="r" defTabSz="457200" eaLnBrk="1" hangingPunct="1"/>
              <a:t>12</a:t>
            </a:fld>
            <a:endParaRPr lang="en-US" sz="1200">
              <a:latin typeface="Gill Sans"/>
              <a:ea typeface="ヒラギノ角ゴ ProN W3"/>
              <a:cs typeface="ヒラギノ角ゴ ProN W3"/>
              <a:sym typeface="Gill San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844B6D8-BCEA-4D56-8A56-EA4DEA3F75AF}" type="slidenum">
              <a:rPr lang="en-US" sz="1200"/>
              <a:pPr algn="r"/>
              <a:t>14</a:t>
            </a:fld>
            <a:endParaRPr lang="en-US" sz="120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8EF628-5404-4E4A-972C-DACEC2C9F760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66650E-2BDB-4297-AB99-F020E20E01FD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FF2076-35C2-4BFB-8CB5-545CA7D5BA6B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Times" pitchFamily="18" charset="0"/>
            </a:endParaRPr>
          </a:p>
        </p:txBody>
      </p:sp>
      <p:sp>
        <p:nvSpPr>
          <p:cNvPr id="49156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0C16BE-6EBA-46E5-9BF5-1C9107B97BE7}" type="slidenum">
              <a:rPr lang="nl-NL" smtClean="0"/>
              <a:pPr/>
              <a:t>18</a:t>
            </a:fld>
            <a:endParaRPr lang="nl-NL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B36D6C-A606-4EAB-A6F8-09CEE80DDD45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8A4B77-0D98-4BCD-931D-4BB1DB739AE1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5685AAB-8FF8-42D2-9583-8F6750561CCB}" type="slidenum">
              <a:rPr lang="en-US" sz="1200"/>
              <a:pPr algn="r"/>
              <a:t>23</a:t>
            </a:fld>
            <a:endParaRPr lang="en-US" sz="120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CE8DC58-D12D-46F7-8396-18533A4F5407}" type="slidenum">
              <a:rPr lang="en-US" sz="1200"/>
              <a:pPr algn="r"/>
              <a:t>24</a:t>
            </a:fld>
            <a:endParaRPr lang="en-US" sz="120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3A3AE4B-8C9B-421D-A8DE-FA071CBA0F81}" type="slidenum">
              <a:rPr lang="en-US" sz="1200"/>
              <a:pPr algn="r"/>
              <a:t>25</a:t>
            </a:fld>
            <a:endParaRPr lang="en-US" sz="120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mtClean="0">
                <a:latin typeface="Times" pitchFamily="18" charset="0"/>
              </a:rPr>
              <a:t>Title slide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06FC2C-47AB-4283-9E9D-F8C7170AE170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44E652-01EB-4E93-A9BA-7441572A278D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18CCF0-007C-4360-A99C-07D8E09E1D0C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D38F1C-A852-49E6-B2CB-6B45D1A75116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D3B497-4AA0-451E-8DDD-6A20CBAE18C2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57FDF5-DBDC-4DD5-A8F0-E33889D08BCC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9D35C9-91DB-4416-8090-02388212A78E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0F3D3A-A625-4F18-9F12-2F3F3174D70E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8A8BD5-86AA-4975-88A6-FF54256A9BB3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6645BB-5E7C-492C-8F06-727CB3C730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2CDDE2-6200-4FBB-96E1-6D17449090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5DC33-C418-411B-AB03-F202FC339E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B49D42-2FAE-4A3F-89A4-42C826B896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A2323F-E712-4DFE-8E4F-E478232FAF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A53B0-3E4B-4C99-BF65-F9E8E06ECB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75207-E3C1-427F-B23F-13085227344D}" type="datetime1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BA3D6-8B22-4690-9348-E137367B26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E0115-94F0-4F56-8807-AD4B172F6618}" type="datetime1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DD8D4-74EA-41EA-895B-4BC14A836E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0CC7D-1AC8-466C-BC3A-4B4CCE118E3D}" type="datetime1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FE05C-648C-460C-8A4A-1DFFCB39EA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51518F-79C6-46CF-AB1B-7953299E1555}" type="datetime1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8A5CB0-0AE0-40C3-8187-36B9B73D07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B5434-E678-458E-B3E6-32BC6D815A91}" type="datetime1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588C3-0F4A-4971-A4B3-AFD36C6880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976FC-A0BB-46CE-A618-53B8AC6FCB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2F8AA-560D-495E-87C8-02F5A53A8ED4}" type="datetime1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5B600-7E5E-492E-8FF9-895798A114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ED595-567A-4654-B7AF-D9E556EA9609}" type="datetime1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0BB27F-4EC8-4A70-9907-79370D8B6B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61B865-73D4-4C68-8762-3FFD0A03C636}" type="datetime1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C1316-2FAF-48E8-A152-1F8F5E40FC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1DD36-D9F3-4D5B-9EEF-2410772BF357}" type="datetime1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6EE4C-CE2A-4E3C-BDA6-597E310BBE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233FCB-AB30-4801-AF6B-D0A0407B8078}" type="datetime1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6EB39-F9B1-4FB8-AD38-FEF526CCC3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53757-93A4-4993-B62A-032AF09346A6}" type="datetime1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115C4-936C-4662-8BA2-02FC25BF45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234E0-C0D8-400C-B33D-A8CD99DF31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411B8-E784-4844-AA99-4353EC4FBB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95368-D8A2-4380-A964-A23CD1C318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14A92F-F354-4E70-80D9-ED84C12EE1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F09B5-44BB-482A-82C3-E7A0CA937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5EDA22-B19E-44FB-ABDA-6E1DC25A6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636F8-B95A-4AE4-820F-8944FA6F08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B3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4F27F41-B9C3-4981-936E-5BC9676CBB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000000"/>
            </a:outerShdw>
          </a:effectLst>
          <a:latin typeface="Trebuchet MS" charset="0"/>
          <a:ea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000000"/>
            </a:outerShdw>
          </a:effectLst>
          <a:latin typeface="Trebuchet MS" charset="0"/>
          <a:ea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000000"/>
            </a:outerShdw>
          </a:effectLst>
          <a:latin typeface="Trebuchet MS" charset="0"/>
          <a:ea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000000"/>
            </a:outerShdw>
          </a:effectLst>
          <a:latin typeface="Trebuchet MS" charset="0"/>
          <a:ea typeface="ＭＳ Ｐゴシック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000000"/>
            </a:outerShdw>
          </a:effectLst>
          <a:latin typeface="Trebuchet M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000000"/>
            </a:outerShdw>
          </a:effectLst>
          <a:latin typeface="Trebuchet M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000000"/>
            </a:outerShdw>
          </a:effectLst>
          <a:latin typeface="Trebuchet M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000000"/>
            </a:outerShdw>
          </a:effectLst>
          <a:latin typeface="Trebuchet M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ª"/>
        <a:defRPr sz="28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imes" charset="0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" charset="0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" charset="0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" charset="0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" charset="0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" charset="0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2FD4CFD8-15C0-4EEE-8DD8-6870FCF4483D}" type="datetime1">
              <a:rPr lang="en-US"/>
              <a:pPr>
                <a:defRPr/>
              </a:pPr>
              <a:t>6/19/2012</a:t>
            </a:fld>
            <a:endParaRPr lang="en-US"/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06A6F7D-C685-4BAB-B7B3-410AE37AA9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Relationship Id="rId9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jpeg"/><Relationship Id="rId2" Type="http://schemas.openxmlformats.org/officeDocument/2006/relationships/video" Target="file:///\\localhost\Users\scolman\%20Work\%20LLO\%20Presentations\Videos\Matano%20methane.mp4" TargetMode="External"/><Relationship Id="rId1" Type="http://schemas.openxmlformats.org/officeDocument/2006/relationships/video" Target="file:///\\localhost\Users\sergeikatsev\Documents\WORK\Presentations%2520and%2520Abstracts\LIPI%2520presentation%25202010.key\TempEWalong-1.mov" TargetMode="External"/><Relationship Id="rId6" Type="http://schemas.microsoft.com/office/2007/relationships/media" Target="file:///\\localhost\Users\sergeikatsev\Documents\WORK\Presentations%2520and%2520Abstracts\LIPI%2520presentation%25202010.key\TempEWalong-1.mov" TargetMode="External"/><Relationship Id="rId5" Type="http://schemas.openxmlformats.org/officeDocument/2006/relationships/image" Target="../media/image32.png"/><Relationship Id="rId10" Type="http://schemas.openxmlformats.org/officeDocument/2006/relationships/image" Target="../media/image35.png"/><Relationship Id="rId4" Type="http://schemas.openxmlformats.org/officeDocument/2006/relationships/image" Target="../media/image31.jpeg"/><Relationship Id="rId9" Type="http://schemas.microsoft.com/office/2007/relationships/media" Target="file://localhost/Users/scolman/%20Work/%20LLO/%20Presentations/Videos/Matano%20methane.mp4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97-2003_Worksheet1.xls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3.xls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\\localhost\Users\scolman\%20Work\%20LLO\%20Presentations\Videos\Blue%20Heron%20Trough.avi" TargetMode="External"/><Relationship Id="rId6" Type="http://schemas.openxmlformats.org/officeDocument/2006/relationships/image" Target="../media/image1.png"/><Relationship Id="rId5" Type="http://schemas.openxmlformats.org/officeDocument/2006/relationships/image" Target="../media/image50.png"/><Relationship Id="rId4" Type="http://schemas.microsoft.com/office/2007/relationships/media" Target="file://localhost/Users/scolman/%20Work/%20LLO/%20Presentations/Videos/Blue%20Heron%20Trough.avi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2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304800"/>
            <a:ext cx="8458200" cy="1905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030076"/>
                </a:solidFill>
                <a:latin typeface="Helvetica" charset="0"/>
                <a:ea typeface="+mj-ea"/>
              </a:rPr>
              <a:t>The Large Lakes Observatory and</a:t>
            </a:r>
            <a:br>
              <a:rPr lang="en-US" dirty="0">
                <a:solidFill>
                  <a:srgbClr val="030076"/>
                </a:solidFill>
                <a:latin typeface="Helvetica" charset="0"/>
                <a:ea typeface="+mj-ea"/>
              </a:rPr>
            </a:br>
            <a:r>
              <a:rPr lang="en-US" dirty="0">
                <a:solidFill>
                  <a:srgbClr val="030076"/>
                </a:solidFill>
                <a:latin typeface="Helvetica" charset="0"/>
                <a:ea typeface="+mj-ea"/>
              </a:rPr>
              <a:t>The Science of Freshwater </a:t>
            </a:r>
            <a:br>
              <a:rPr lang="en-US" dirty="0">
                <a:solidFill>
                  <a:srgbClr val="030076"/>
                </a:solidFill>
                <a:latin typeface="Helvetica" charset="0"/>
                <a:ea typeface="+mj-ea"/>
              </a:rPr>
            </a:br>
            <a:r>
              <a:rPr lang="en-US" dirty="0">
                <a:solidFill>
                  <a:srgbClr val="030076"/>
                </a:solidFill>
                <a:latin typeface="Helvetica" charset="0"/>
                <a:ea typeface="+mj-ea"/>
              </a:rPr>
              <a:t>Inland Seas</a:t>
            </a: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elvetica" charset="0"/>
                <a:ea typeface="+mj-ea"/>
              </a:rPr>
              <a:t> </a:t>
            </a:r>
            <a:r>
              <a:rPr lang="en-US" dirty="0">
                <a:ea typeface="+mj-ea"/>
              </a:rPr>
              <a:t/>
            </a:r>
            <a:br>
              <a:rPr lang="en-US" dirty="0">
                <a:ea typeface="+mj-ea"/>
              </a:rPr>
            </a:br>
            <a:endParaRPr lang="en-US" dirty="0">
              <a:ea typeface="+mj-ea"/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257800"/>
            <a:ext cx="6400800" cy="12954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Steve Colman</a:t>
            </a:r>
          </a:p>
          <a:p>
            <a:pPr eaLnBrk="1" hangingPunct="1">
              <a:defRPr/>
            </a:pPr>
            <a:r>
              <a:rPr lang="en-US" sz="2000" dirty="0" smtClean="0"/>
              <a:t>Large Lakes Observatory</a:t>
            </a:r>
          </a:p>
          <a:p>
            <a:pPr eaLnBrk="1" hangingPunct="1">
              <a:defRPr/>
            </a:pPr>
            <a:r>
              <a:rPr lang="en-US" sz="2000" dirty="0" smtClean="0"/>
              <a:t>University of Minnesota Duluth</a:t>
            </a:r>
            <a:endParaRPr lang="en-US" dirty="0" smtClean="0"/>
          </a:p>
        </p:txBody>
      </p:sp>
      <p:pic>
        <p:nvPicPr>
          <p:cNvPr id="6148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7600" y="5715000"/>
            <a:ext cx="16510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9" descr="logolores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6284913"/>
            <a:ext cx="1828800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7" descr="IMG_0125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95513" y="1916113"/>
            <a:ext cx="4321175" cy="3241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:\Lake Superior Data\Blue Heron Photos\CIMG2228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 descr="E:\Lake Superior Data\Blue Heron Photos\CIMG2228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8839200" y="-6629400"/>
            <a:ext cx="4876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 descr="E:\Lake Superior Data\Blue Heron Photos\CIMG2234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TextBox 4"/>
          <p:cNvSpPr txBox="1">
            <a:spLocks noChangeArrowheads="1"/>
          </p:cNvSpPr>
          <p:nvPr/>
        </p:nvSpPr>
        <p:spPr bwMode="auto">
          <a:xfrm>
            <a:off x="4800600" y="1676400"/>
            <a:ext cx="4114800" cy="349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Font typeface="Wingdings" pitchFamily="2" charset="2"/>
              <a:buChar char="ª"/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Sediment traps similar to this one deployed in Lake Superior are being moored in Lake Malawi for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several years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eaLnBrk="1" hangingPunct="1">
              <a:spcBef>
                <a:spcPct val="20000"/>
              </a:spcBef>
              <a:buFont typeface="Wingdings" pitchFamily="2" charset="2"/>
              <a:buChar char="ª"/>
              <a:defRPr/>
            </a:pP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Sedimenting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particles from phytoplankton productivity are collected sequentially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2514600" y="4365104"/>
            <a:ext cx="2345432" cy="35929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4572000" y="125760"/>
            <a:ext cx="457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charset="0"/>
                <a:ea typeface="ＭＳ Ｐゴシック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charset="0"/>
                <a:ea typeface="ＭＳ Ｐゴシック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charset="0"/>
                <a:ea typeface="ＭＳ Ｐゴシック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charset="0"/>
                <a:ea typeface="ＭＳ Ｐゴシック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charset="0"/>
              </a:defRPr>
            </a:lvl9pPr>
          </a:lstStyle>
          <a:p>
            <a:pPr eaLnBrk="1" hangingPunct="1">
              <a:defRPr/>
            </a:pPr>
            <a:r>
              <a:rPr lang="en-US" sz="2800" dirty="0" smtClean="0"/>
              <a:t>Some techniques for assessing lake productivity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B3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3810000" cy="425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387" name="Group 7"/>
          <p:cNvGrpSpPr>
            <a:grpSpLocks/>
          </p:cNvGrpSpPr>
          <p:nvPr/>
        </p:nvGrpSpPr>
        <p:grpSpPr bwMode="auto">
          <a:xfrm>
            <a:off x="4267200" y="4343400"/>
            <a:ext cx="4876800" cy="2286000"/>
            <a:chOff x="228600" y="601980"/>
            <a:chExt cx="7780020" cy="2522220"/>
          </a:xfrm>
        </p:grpSpPr>
        <p:pic>
          <p:nvPicPr>
            <p:cNvPr id="16392" name="Picture 3"/>
            <p:cNvPicPr>
              <a:picLocks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5600" y="691199"/>
              <a:ext cx="2615565" cy="2433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393" name="Picture 9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0" y="647700"/>
              <a:ext cx="2674620" cy="2476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394" name="Picture 10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601980"/>
              <a:ext cx="2687320" cy="2522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7200" y="1676400"/>
            <a:ext cx="1201738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2" descr="C:\Documents and Settings\sguildfo\My Documents\UMD Desktop\Superior\Superior2010 complete\Lake Superior Data\Superior Malawi microscopy\FWM\FWM 20 m 110081\dinobryon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4457700"/>
            <a:ext cx="2430463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3" descr="C:\Documents and Settings\sguildfo\My Documents\UMD Desktop\Superior\Superior2010 complete\Lake Superior Data\Superior Malawi microscopy\FWM\FWM 20 m 110081\diatom star.jp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438400" y="4419600"/>
            <a:ext cx="1658938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TextBox 15"/>
          <p:cNvSpPr txBox="1">
            <a:spLocks noChangeArrowheads="1"/>
          </p:cNvSpPr>
          <p:nvPr/>
        </p:nvSpPr>
        <p:spPr bwMode="auto">
          <a:xfrm>
            <a:off x="3923928" y="116632"/>
            <a:ext cx="5334000" cy="3736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j-cs"/>
              </a:rPr>
              <a:t>In-situ </a:t>
            </a:r>
            <a:r>
              <a:rPr lang="en-US" sz="2800" b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j-cs"/>
              </a:rPr>
              <a:t>fluorometry</a:t>
            </a:r>
            <a:r>
              <a:rPr lang="en-US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j-cs"/>
              </a:rPr>
              <a:t> </a:t>
            </a:r>
            <a:r>
              <a:rPr 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j-cs"/>
              </a:rPr>
              <a:t>used to estimate phytoplankton composition &amp;</a:t>
            </a:r>
            <a:r>
              <a:rPr lang="en-US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j-cs"/>
              </a:rPr>
              <a:t> productivity</a:t>
            </a:r>
          </a:p>
          <a:p>
            <a:pPr algn="ctr" eaLnBrk="1" hangingPunct="1">
              <a:defRPr/>
            </a:pPr>
            <a:endParaRPr lang="en-US" sz="2800" b="1" dirty="0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cs typeface="+mj-cs"/>
            </a:endParaRPr>
          </a:p>
          <a:p>
            <a:pPr marL="342900" indent="-342900" eaLnBrk="1" hangingPunct="1">
              <a:spcBef>
                <a:spcPct val="20000"/>
              </a:spcBef>
              <a:buFont typeface="Wingdings" pitchFamily="2" charset="2"/>
              <a:buChar char="ª"/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Some of the instruments we use include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FluoroProbe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Fast Repetition Rate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Fluorometer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Flow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Cytometer and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Inverted Microscopy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3" descr="Fig.5 Measuring oxygen_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1857375"/>
            <a:ext cx="2463800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915816" y="620688"/>
            <a:ext cx="3500437" cy="2422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7413" name="Picture 1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273800" y="2060848"/>
            <a:ext cx="2870200" cy="3827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741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67000" y="2636838"/>
            <a:ext cx="3816350" cy="19954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7415" name="TextBox 7"/>
          <p:cNvSpPr txBox="1">
            <a:spLocks noChangeArrowheads="1"/>
          </p:cNvSpPr>
          <p:nvPr/>
        </p:nvSpPr>
        <p:spPr bwMode="auto">
          <a:xfrm>
            <a:off x="27525" y="-19000"/>
            <a:ext cx="512053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 eaLnBrk="1" hangingPunct="1">
              <a:defRPr/>
            </a:pPr>
            <a:r>
              <a:rPr 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j-cs"/>
              </a:rPr>
              <a:t>Sediment geochemistry in Lake Superior</a:t>
            </a:r>
          </a:p>
        </p:txBody>
      </p:sp>
      <p:pic>
        <p:nvPicPr>
          <p:cNvPr id="17416" name="Picture 2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7584" y="4725144"/>
            <a:ext cx="7491412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2773363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7" descr="P6070076.JP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24700" y="0"/>
            <a:ext cx="2019300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3673475"/>
            <a:ext cx="4289425" cy="32178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8435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00192" y="548680"/>
            <a:ext cx="2655887" cy="3249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8437" name="TextBox 7"/>
          <p:cNvSpPr txBox="1">
            <a:spLocks noChangeArrowheads="1"/>
          </p:cNvSpPr>
          <p:nvPr/>
        </p:nvSpPr>
        <p:spPr bwMode="auto">
          <a:xfrm>
            <a:off x="0" y="2546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 eaLnBrk="1" hangingPunct="1">
              <a:defRPr/>
            </a:pPr>
            <a:r>
              <a:rPr 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j-cs"/>
              </a:rPr>
              <a:t>Physics and geochemistry of stratified tropical lakes</a:t>
            </a:r>
          </a:p>
        </p:txBody>
      </p:sp>
      <p:pic>
        <p:nvPicPr>
          <p:cNvPr id="12" name="TempEWalong-1.mov" descr="/Users/sergeikatsev/Documents/WORK/Presentations and Abstracts/LIPI presentation 2010.key/TempEWalong-1.mo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link="rId6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860032" y="3717032"/>
            <a:ext cx="4187440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0" name="TextBox 13"/>
          <p:cNvSpPr txBox="1">
            <a:spLocks noChangeArrowheads="1"/>
          </p:cNvSpPr>
          <p:nvPr/>
        </p:nvSpPr>
        <p:spPr bwMode="auto">
          <a:xfrm>
            <a:off x="-36512" y="548680"/>
            <a:ext cx="2762295" cy="1034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defTabSz="457200" eaLnBrk="1" hangingPunct="1">
              <a:spcBef>
                <a:spcPct val="20000"/>
              </a:spcBef>
              <a:buFont typeface="Wingdings" pitchFamily="2" charset="2"/>
              <a:buChar char="ª"/>
              <a:defRPr/>
            </a:pP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L. Kivu (Rwanda)</a:t>
            </a:r>
          </a:p>
          <a:p>
            <a:pPr marL="342900" indent="-342900" defTabSz="457200" eaLnBrk="1" hangingPunct="1">
              <a:spcBef>
                <a:spcPct val="20000"/>
              </a:spcBef>
              <a:buFont typeface="Wingdings" pitchFamily="2" charset="2"/>
              <a:buChar char="ª"/>
              <a:defRPr/>
            </a:pP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L.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Matano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(Indonesia)</a:t>
            </a:r>
          </a:p>
          <a:p>
            <a:pPr marL="342900" indent="-342900" defTabSz="457200" eaLnBrk="1" hangingPunct="1">
              <a:spcBef>
                <a:spcPct val="20000"/>
              </a:spcBef>
              <a:buFont typeface="Wingdings" pitchFamily="2" charset="2"/>
              <a:buChar char="ª"/>
              <a:defRPr/>
            </a:pP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L. Malawi (Malawi)</a:t>
            </a:r>
          </a:p>
        </p:txBody>
      </p:sp>
      <p:pic>
        <p:nvPicPr>
          <p:cNvPr id="18434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71800" y="548680"/>
            <a:ext cx="4151313" cy="31670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3" name="P1150304-6.mov" descr="/Users/sergeikatsev/Documents/WORK/Presentations and Abstracts/Waterloo presentation.key/P1150304-6.mov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xmlns="" r:link="rId9"/>
              </p:ext>
            </p:ext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179512" y="1628800"/>
            <a:ext cx="2725738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18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>
                <p:cTn id="2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3568" y="269776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Some recent discoveries</a:t>
            </a:r>
          </a:p>
        </p:txBody>
      </p:sp>
      <p:sp>
        <p:nvSpPr>
          <p:cNvPr id="32051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042988" y="2060575"/>
            <a:ext cx="7124700" cy="35814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 smtClean="0"/>
              <a:t>Understanding the heat, carbon, and nutrient budgets of Lake Superior</a:t>
            </a:r>
          </a:p>
          <a:p>
            <a:pPr lvl="1" eaLnBrk="1" hangingPunct="1">
              <a:defRPr/>
            </a:pPr>
            <a:r>
              <a:rPr lang="en-US" sz="1600" dirty="0" smtClean="0">
                <a:ea typeface="ＭＳ Ｐゴシック" pitchFamily="34" charset="-128"/>
              </a:rPr>
              <a:t>Circulation and ice modeling</a:t>
            </a:r>
          </a:p>
          <a:p>
            <a:pPr lvl="1" eaLnBrk="1" hangingPunct="1">
              <a:defRPr/>
            </a:pPr>
            <a:r>
              <a:rPr lang="en-US" sz="1600" dirty="0" smtClean="0">
                <a:ea typeface="ＭＳ Ｐゴシック" pitchFamily="34" charset="-128"/>
              </a:rPr>
              <a:t>Radiocarbon budgets</a:t>
            </a:r>
          </a:p>
          <a:p>
            <a:pPr lvl="1" eaLnBrk="1" hangingPunct="1">
              <a:defRPr/>
            </a:pPr>
            <a:r>
              <a:rPr lang="en-US" sz="1600" dirty="0" smtClean="0">
                <a:ea typeface="ＭＳ Ｐゴシック" pitchFamily="34" charset="-128"/>
              </a:rPr>
              <a:t>Fluxes at the sediment surface</a:t>
            </a:r>
            <a:endParaRPr lang="en-US" sz="1800" dirty="0" smtClean="0">
              <a:ea typeface="ＭＳ Ｐゴシック" pitchFamily="34" charset="-128"/>
            </a:endParaRPr>
          </a:p>
          <a:p>
            <a:pPr eaLnBrk="1" hangingPunct="1">
              <a:defRPr/>
            </a:pPr>
            <a:r>
              <a:rPr lang="en-US" sz="2400" dirty="0"/>
              <a:t>Using </a:t>
            </a:r>
            <a:r>
              <a:rPr lang="en-US" sz="2400" dirty="0" err="1"/>
              <a:t>Crenarchaeota</a:t>
            </a:r>
            <a:r>
              <a:rPr lang="en-US" sz="2400" dirty="0"/>
              <a:t> lipids to investigate past lake temperatures</a:t>
            </a:r>
          </a:p>
          <a:p>
            <a:pPr eaLnBrk="1" hangingPunct="1">
              <a:defRPr/>
            </a:pPr>
            <a:r>
              <a:rPr lang="en-US" sz="2400" dirty="0" smtClean="0"/>
              <a:t>Mapping of lake floor features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sz="2400" dirty="0" smtClean="0"/>
          </a:p>
        </p:txBody>
      </p:sp>
      <p:grpSp>
        <p:nvGrpSpPr>
          <p:cNvPr id="19460" name="Group 5"/>
          <p:cNvGrpSpPr>
            <a:grpSpLocks/>
          </p:cNvGrpSpPr>
          <p:nvPr/>
        </p:nvGrpSpPr>
        <p:grpSpPr bwMode="auto">
          <a:xfrm>
            <a:off x="0" y="5715000"/>
            <a:ext cx="9118600" cy="1143000"/>
            <a:chOff x="0" y="3600"/>
            <a:chExt cx="5744" cy="720"/>
          </a:xfrm>
        </p:grpSpPr>
        <p:pic>
          <p:nvPicPr>
            <p:cNvPr id="19461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04" y="3600"/>
              <a:ext cx="1040" cy="7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62" name="Picture 7" descr="logolores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59"/>
              <a:ext cx="1152" cy="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MW_SUMMER_TEMP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5000"/>
          <a:stretch>
            <a:fillRect/>
          </a:stretch>
        </p:blipFill>
        <p:spPr bwMode="auto">
          <a:xfrm>
            <a:off x="323528" y="803289"/>
            <a:ext cx="8496944" cy="6054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968338" y="44624"/>
            <a:ext cx="75692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+mj-cs"/>
              </a:rPr>
              <a:t>Lake Superior temperature trends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SSMvsGISS_B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ea typeface="+mj-ea"/>
              </a:rPr>
              <a:t>What about Ice?</a:t>
            </a:r>
          </a:p>
        </p:txBody>
      </p:sp>
      <p:sp>
        <p:nvSpPr>
          <p:cNvPr id="297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914400"/>
            <a:ext cx="7239000" cy="1219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Mean ice cover decreasing steadily over period of record: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400" dirty="0" smtClean="0"/>
          </a:p>
        </p:txBody>
      </p:sp>
      <p:pic>
        <p:nvPicPr>
          <p:cNvPr id="22532" name="Picture 4" descr="ICE_COVER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619672" y="1828800"/>
            <a:ext cx="5806348" cy="4354761"/>
          </a:xfrm>
        </p:spPr>
      </p:pic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4788024" y="2492896"/>
            <a:ext cx="205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 dirty="0">
                <a:latin typeface="Arial" pitchFamily="34" charset="0"/>
              </a:rPr>
              <a:t>~0.42%/yr</a:t>
            </a:r>
          </a:p>
        </p:txBody>
      </p:sp>
      <p:grpSp>
        <p:nvGrpSpPr>
          <p:cNvPr id="22534" name="Group 6"/>
          <p:cNvGrpSpPr>
            <a:grpSpLocks/>
          </p:cNvGrpSpPr>
          <p:nvPr/>
        </p:nvGrpSpPr>
        <p:grpSpPr bwMode="auto">
          <a:xfrm>
            <a:off x="0" y="5715000"/>
            <a:ext cx="9118600" cy="1143000"/>
            <a:chOff x="0" y="3600"/>
            <a:chExt cx="5744" cy="720"/>
          </a:xfrm>
        </p:grpSpPr>
        <p:pic>
          <p:nvPicPr>
            <p:cNvPr id="22535" name="Picture 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704" y="3600"/>
              <a:ext cx="1040" cy="7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6" name="Picture 8" descr="logolores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59"/>
              <a:ext cx="1152" cy="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2" descr="pantoffeldiertje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1700213"/>
            <a:ext cx="2505075" cy="2547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3555" name="Picture 7" descr="8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090863" y="1447800"/>
            <a:ext cx="1328737" cy="309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556" name="Group 8"/>
          <p:cNvGrpSpPr>
            <a:grpSpLocks/>
          </p:cNvGrpSpPr>
          <p:nvPr/>
        </p:nvGrpSpPr>
        <p:grpSpPr bwMode="auto">
          <a:xfrm>
            <a:off x="1900238" y="4524375"/>
            <a:ext cx="3814762" cy="1316038"/>
            <a:chOff x="1338" y="2341"/>
            <a:chExt cx="2403" cy="829"/>
          </a:xfrm>
        </p:grpSpPr>
        <p:sp>
          <p:nvSpPr>
            <p:cNvPr id="23570" name="Text Box 9"/>
            <p:cNvSpPr txBox="1">
              <a:spLocks noChangeArrowheads="1"/>
            </p:cNvSpPr>
            <p:nvPr/>
          </p:nvSpPr>
          <p:spPr bwMode="auto">
            <a:xfrm>
              <a:off x="1338" y="2568"/>
              <a:ext cx="10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>
                  <a:latin typeface="Calibri" pitchFamily="34" charset="0"/>
                </a:rPr>
                <a:t>Hydrophilic head groups</a:t>
              </a:r>
            </a:p>
          </p:txBody>
        </p:sp>
        <p:sp>
          <p:nvSpPr>
            <p:cNvPr id="23571" name="Text Box 10"/>
            <p:cNvSpPr txBox="1">
              <a:spLocks noChangeArrowheads="1"/>
            </p:cNvSpPr>
            <p:nvPr/>
          </p:nvSpPr>
          <p:spPr bwMode="auto">
            <a:xfrm>
              <a:off x="2698" y="2560"/>
              <a:ext cx="10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 dirty="0">
                  <a:latin typeface="Calibri" pitchFamily="34" charset="0"/>
                </a:rPr>
                <a:t>Hydrophilic head groups</a:t>
              </a:r>
            </a:p>
          </p:txBody>
        </p:sp>
        <p:sp>
          <p:nvSpPr>
            <p:cNvPr id="23572" name="Text Box 11"/>
            <p:cNvSpPr txBox="1">
              <a:spLocks noChangeArrowheads="1"/>
            </p:cNvSpPr>
            <p:nvPr/>
          </p:nvSpPr>
          <p:spPr bwMode="auto">
            <a:xfrm>
              <a:off x="2063" y="2840"/>
              <a:ext cx="907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400">
                  <a:latin typeface="Calibri" pitchFamily="34" charset="0"/>
                </a:rPr>
                <a:t>Hydrophobic interior</a:t>
              </a:r>
            </a:p>
          </p:txBody>
        </p:sp>
        <p:sp>
          <p:nvSpPr>
            <p:cNvPr id="23573" name="Line 12"/>
            <p:cNvSpPr>
              <a:spLocks noChangeShapeType="1"/>
            </p:cNvSpPr>
            <p:nvPr/>
          </p:nvSpPr>
          <p:spPr bwMode="auto">
            <a:xfrm flipV="1">
              <a:off x="1973" y="2341"/>
              <a:ext cx="226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74" name="Line 13"/>
            <p:cNvSpPr>
              <a:spLocks noChangeShapeType="1"/>
            </p:cNvSpPr>
            <p:nvPr/>
          </p:nvSpPr>
          <p:spPr bwMode="auto">
            <a:xfrm flipH="1" flipV="1">
              <a:off x="2880" y="2341"/>
              <a:ext cx="227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75" name="Line 14"/>
            <p:cNvSpPr>
              <a:spLocks noChangeShapeType="1"/>
            </p:cNvSpPr>
            <p:nvPr/>
          </p:nvSpPr>
          <p:spPr bwMode="auto">
            <a:xfrm flipV="1">
              <a:off x="2517" y="2341"/>
              <a:ext cx="0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557" name="Rectangle 16"/>
          <p:cNvSpPr>
            <a:spLocks noChangeArrowheads="1"/>
          </p:cNvSpPr>
          <p:nvPr/>
        </p:nvSpPr>
        <p:spPr bwMode="auto">
          <a:xfrm>
            <a:off x="3335338" y="2687638"/>
            <a:ext cx="1008062" cy="28733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23558" name="Line 17"/>
          <p:cNvSpPr>
            <a:spLocks noChangeShapeType="1"/>
          </p:cNvSpPr>
          <p:nvPr/>
        </p:nvSpPr>
        <p:spPr bwMode="auto">
          <a:xfrm>
            <a:off x="4267200" y="2971800"/>
            <a:ext cx="7191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59" name="Rectangle 11"/>
          <p:cNvSpPr>
            <a:spLocks noChangeArrowheads="1"/>
          </p:cNvSpPr>
          <p:nvPr/>
        </p:nvSpPr>
        <p:spPr bwMode="auto">
          <a:xfrm rot="-3104566">
            <a:off x="1431926" y="2935287"/>
            <a:ext cx="830262" cy="18891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cxnSp>
        <p:nvCxnSpPr>
          <p:cNvPr id="23560" name="Rechte verbindingslijn met pijl 32"/>
          <p:cNvCxnSpPr>
            <a:cxnSpLocks noChangeShapeType="1"/>
            <a:stCxn id="23559" idx="2"/>
          </p:cNvCxnSpPr>
          <p:nvPr/>
        </p:nvCxnSpPr>
        <p:spPr bwMode="auto">
          <a:xfrm flipV="1">
            <a:off x="1920875" y="3071813"/>
            <a:ext cx="822325" cy="158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3561" name="TextBox 17"/>
          <p:cNvSpPr txBox="1">
            <a:spLocks noChangeArrowheads="1"/>
          </p:cNvSpPr>
          <p:nvPr/>
        </p:nvSpPr>
        <p:spPr bwMode="auto">
          <a:xfrm>
            <a:off x="6248400" y="6334125"/>
            <a:ext cx="2438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Slide courtesy of Johan Weijers</a:t>
            </a:r>
          </a:p>
          <a:p>
            <a:endParaRPr lang="en-US" sz="1400"/>
          </a:p>
        </p:txBody>
      </p:sp>
      <p:pic>
        <p:nvPicPr>
          <p:cNvPr id="23562" name="Picture 13" descr="structures2.BMP                                                000A8FECMacintosh HD                   B746699A: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615310" y="3200400"/>
            <a:ext cx="32051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0" descr="archinsitu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746750" y="1069975"/>
            <a:ext cx="2981325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4644008" y="549275"/>
            <a:ext cx="449999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marine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Crenarchaeota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(&lt;1 </a:t>
            </a:r>
            <a:r>
              <a:rPr lang="el-GR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μ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m) </a:t>
            </a:r>
          </a:p>
        </p:txBody>
      </p:sp>
      <p:sp>
        <p:nvSpPr>
          <p:cNvPr id="24" name="Line 13"/>
          <p:cNvSpPr>
            <a:spLocks noChangeShapeType="1"/>
          </p:cNvSpPr>
          <p:nvPr/>
        </p:nvSpPr>
        <p:spPr bwMode="auto">
          <a:xfrm flipH="1">
            <a:off x="6213475" y="1031875"/>
            <a:ext cx="263525" cy="500063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Box 14"/>
          <p:cNvSpPr txBox="1">
            <a:spLocks noChangeArrowheads="1"/>
          </p:cNvSpPr>
          <p:nvPr/>
        </p:nvSpPr>
        <p:spPr bwMode="auto">
          <a:xfrm>
            <a:off x="7577138" y="1628775"/>
            <a:ext cx="1196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99FF66"/>
                </a:solidFill>
                <a:latin typeface="Calibri" pitchFamily="34" charset="0"/>
              </a:rPr>
              <a:t>bacteria</a:t>
            </a:r>
          </a:p>
        </p:txBody>
      </p:sp>
      <p:sp>
        <p:nvSpPr>
          <p:cNvPr id="26" name="Line 15"/>
          <p:cNvSpPr>
            <a:spLocks noChangeShapeType="1"/>
          </p:cNvSpPr>
          <p:nvPr/>
        </p:nvSpPr>
        <p:spPr bwMode="auto">
          <a:xfrm flipH="1" flipV="1">
            <a:off x="7720013" y="1320800"/>
            <a:ext cx="204787" cy="330200"/>
          </a:xfrm>
          <a:prstGeom prst="line">
            <a:avLst/>
          </a:prstGeom>
          <a:noFill/>
          <a:ln w="25400">
            <a:solidFill>
              <a:srgbClr val="33CC33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3568" name="Picture 19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13618" y="4941168"/>
            <a:ext cx="2065338" cy="184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9" name="TextBox 27"/>
          <p:cNvSpPr txBox="1">
            <a:spLocks noChangeArrowheads="1"/>
          </p:cNvSpPr>
          <p:nvPr/>
        </p:nvSpPr>
        <p:spPr bwMode="auto">
          <a:xfrm>
            <a:off x="173038" y="61913"/>
            <a:ext cx="45989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j-cs"/>
              </a:rPr>
              <a:t>Crenarchaeota</a:t>
            </a:r>
            <a:endParaRPr lang="en-US" sz="3600" b="1" dirty="0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 animBg="1"/>
      <p:bldP spid="25" grpId="0"/>
      <p:bldP spid="2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ChangeArrowheads="1"/>
          </p:cNvSpPr>
          <p:nvPr/>
        </p:nvSpPr>
        <p:spPr bwMode="auto">
          <a:xfrm>
            <a:off x="685800" y="1168400"/>
            <a:ext cx="7924800" cy="5438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imes" charset="0"/>
              <a:ea typeface="+mn-ea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762000" y="1243013"/>
          <a:ext cx="7767638" cy="5310187"/>
        </p:xfrm>
        <a:graphic>
          <a:graphicData uri="http://schemas.openxmlformats.org/presentationml/2006/ole">
            <p:oleObj spid="_x0000_s1038" r:id="rId4" imgW="7766977" imgH="5310076" progId="Excel.Sheet.8">
              <p:embed/>
            </p:oleObj>
          </a:graphicData>
        </a:graphic>
      </p:graphicFrame>
      <p:sp>
        <p:nvSpPr>
          <p:cNvPr id="277508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latin typeface="Comic Sans MS" pitchFamily="66" charset="0"/>
              </a:rPr>
              <a:t>TEX</a:t>
            </a:r>
            <a:r>
              <a:rPr lang="en-US" baseline="-25000" dirty="0" smtClean="0">
                <a:latin typeface="Comic Sans MS" pitchFamily="66" charset="0"/>
              </a:rPr>
              <a:t>86</a:t>
            </a:r>
            <a:r>
              <a:rPr lang="en-US" dirty="0" smtClean="0">
                <a:latin typeface="Comic Sans MS" pitchFamily="66" charset="0"/>
              </a:rPr>
              <a:t> Global Lake Calibration</a:t>
            </a: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1600200" y="5334000"/>
            <a:ext cx="3111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000066"/>
                </a:solidFill>
                <a:latin typeface="Comic Sans MS" pitchFamily="66" charset="0"/>
              </a:rPr>
              <a:t>Mean Square Error = </a:t>
            </a:r>
            <a:r>
              <a:rPr lang="en-US" sz="1800" u="sng">
                <a:solidFill>
                  <a:srgbClr val="000066"/>
                </a:solidFill>
                <a:latin typeface="Comic Sans MS" pitchFamily="66" charset="0"/>
              </a:rPr>
              <a:t>+</a:t>
            </a:r>
            <a:r>
              <a:rPr lang="en-US" sz="1800">
                <a:solidFill>
                  <a:srgbClr val="000066"/>
                </a:solidFill>
                <a:latin typeface="Comic Sans MS" pitchFamily="66" charset="0"/>
              </a:rPr>
              <a:t> 2 </a:t>
            </a:r>
            <a:r>
              <a:rPr lang="en-US" sz="1800" baseline="30000">
                <a:solidFill>
                  <a:srgbClr val="000066"/>
                </a:solidFill>
                <a:latin typeface="Comic Sans MS" pitchFamily="66" charset="0"/>
              </a:rPr>
              <a:t>o</a:t>
            </a:r>
            <a:r>
              <a:rPr lang="en-US" sz="1800">
                <a:solidFill>
                  <a:srgbClr val="000066"/>
                </a:solidFill>
                <a:latin typeface="Comic Sans MS" pitchFamily="66" charset="0"/>
              </a:rPr>
              <a:t>C</a:t>
            </a:r>
          </a:p>
        </p:txBody>
      </p:sp>
      <p:sp>
        <p:nvSpPr>
          <p:cNvPr id="1030" name="TextBox 7"/>
          <p:cNvSpPr txBox="1">
            <a:spLocks noChangeArrowheads="1"/>
          </p:cNvSpPr>
          <p:nvPr/>
        </p:nvSpPr>
        <p:spPr bwMode="auto">
          <a:xfrm>
            <a:off x="6400800" y="5410200"/>
            <a:ext cx="18907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Powers et al. 2004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alphaModFix amt="50000"/>
          </a:blip>
          <a:srcRect/>
          <a:stretch>
            <a:fillRect/>
          </a:stretch>
        </p:blipFill>
        <p:spPr bwMode="auto">
          <a:xfrm>
            <a:off x="685800" y="1828800"/>
            <a:ext cx="7772400" cy="400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1011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197768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LLO and its Multiple Missions	</a:t>
            </a:r>
          </a:p>
        </p:txBody>
      </p:sp>
      <p:sp>
        <p:nvSpPr>
          <p:cNvPr id="17101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62000" y="2209800"/>
            <a:ext cx="8001000" cy="3048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Char char="ª"/>
              <a:defRPr/>
            </a:pPr>
            <a:r>
              <a:rPr lang="en-US" sz="2400" dirty="0" smtClean="0">
                <a:ea typeface="+mn-ea"/>
              </a:rPr>
              <a:t>Founded </a:t>
            </a:r>
            <a:r>
              <a:rPr lang="en-US" sz="2400" dirty="0">
                <a:ea typeface="+mn-ea"/>
              </a:rPr>
              <a:t>in </a:t>
            </a:r>
            <a:r>
              <a:rPr lang="en-US" sz="2400" dirty="0" smtClean="0">
                <a:ea typeface="+mn-ea"/>
              </a:rPr>
              <a:t>1994, largest academic program in limnology in the country</a:t>
            </a:r>
          </a:p>
          <a:p>
            <a:pPr eaLnBrk="1" hangingPunct="1">
              <a:lnSpc>
                <a:spcPct val="90000"/>
              </a:lnSpc>
              <a:buFont typeface="Wingdings" charset="2"/>
              <a:buChar char="ª"/>
              <a:defRPr/>
            </a:pPr>
            <a:r>
              <a:rPr lang="en-US" sz="2400" dirty="0">
                <a:ea typeface="+mn-ea"/>
              </a:rPr>
              <a:t>Unit of the</a:t>
            </a:r>
            <a:r>
              <a:rPr lang="en-US" sz="2400" dirty="0" smtClean="0">
                <a:ea typeface="+mn-ea"/>
              </a:rPr>
              <a:t> Swenson College </a:t>
            </a:r>
            <a:r>
              <a:rPr lang="en-US" sz="2400" dirty="0">
                <a:ea typeface="+mn-ea"/>
              </a:rPr>
              <a:t>of Science and Engineering, UMD</a:t>
            </a:r>
          </a:p>
          <a:p>
            <a:pPr eaLnBrk="1" hangingPunct="1">
              <a:lnSpc>
                <a:spcPct val="90000"/>
              </a:lnSpc>
              <a:buFont typeface="Wingdings" charset="2"/>
              <a:buChar char="ª"/>
              <a:defRPr/>
            </a:pPr>
            <a:r>
              <a:rPr lang="en-US" sz="2400" dirty="0">
                <a:ea typeface="+mn-ea"/>
              </a:rPr>
              <a:t>Faculty have split appointments with LLO and other academic departments</a:t>
            </a:r>
          </a:p>
          <a:p>
            <a:pPr eaLnBrk="1" hangingPunct="1">
              <a:lnSpc>
                <a:spcPct val="90000"/>
              </a:lnSpc>
              <a:buFont typeface="Wingdings" charset="2"/>
              <a:buChar char="ª"/>
              <a:defRPr/>
            </a:pPr>
            <a:r>
              <a:rPr lang="en-US" sz="2400" dirty="0" smtClean="0">
                <a:ea typeface="+mn-ea"/>
              </a:rPr>
              <a:t>Missions: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Char char="Ø"/>
              <a:defRPr/>
            </a:pPr>
            <a:r>
              <a:rPr lang="en-US" sz="1800" dirty="0" smtClean="0"/>
              <a:t>Research dedicated to the science of inland seas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Char char="Ø"/>
              <a:defRPr/>
            </a:pPr>
            <a:r>
              <a:rPr lang="en-US" sz="1800" dirty="0" smtClean="0"/>
              <a:t>Graduate </a:t>
            </a:r>
            <a:r>
              <a:rPr lang="en-US" sz="1800" dirty="0"/>
              <a:t>program in</a:t>
            </a:r>
            <a:r>
              <a:rPr lang="en-US" sz="1800" dirty="0" smtClean="0"/>
              <a:t> limnology and oceanography</a:t>
            </a:r>
            <a:r>
              <a:rPr lang="en-US" sz="1800" dirty="0"/>
              <a:t>,</a:t>
            </a:r>
            <a:r>
              <a:rPr lang="en-US" sz="1800" dirty="0" smtClean="0"/>
              <a:t> 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Char char="Ø"/>
              <a:defRPr/>
            </a:pPr>
            <a:r>
              <a:rPr lang="en-US" sz="1800" dirty="0"/>
              <a:t>Undergraduate education, in partnership with UMD departments</a:t>
            </a:r>
          </a:p>
        </p:txBody>
      </p:sp>
      <p:grpSp>
        <p:nvGrpSpPr>
          <p:cNvPr id="7173" name="Group 6"/>
          <p:cNvGrpSpPr>
            <a:grpSpLocks/>
          </p:cNvGrpSpPr>
          <p:nvPr/>
        </p:nvGrpSpPr>
        <p:grpSpPr bwMode="auto">
          <a:xfrm>
            <a:off x="0" y="5715000"/>
            <a:ext cx="9118600" cy="1143000"/>
            <a:chOff x="0" y="3600"/>
            <a:chExt cx="5744" cy="720"/>
          </a:xfrm>
        </p:grpSpPr>
        <p:pic>
          <p:nvPicPr>
            <p:cNvPr id="7174" name="Picture 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704" y="3600"/>
              <a:ext cx="1040" cy="7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5" name="Picture 8" descr="logolores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59"/>
              <a:ext cx="1152" cy="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2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624" y="798752"/>
            <a:ext cx="6624736" cy="5068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Box 2"/>
          <p:cNvSpPr txBox="1">
            <a:spLocks noChangeArrowheads="1"/>
          </p:cNvSpPr>
          <p:nvPr/>
        </p:nvSpPr>
        <p:spPr bwMode="auto">
          <a:xfrm>
            <a:off x="6084168" y="5805264"/>
            <a:ext cx="2592288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1300" dirty="0" err="1">
                <a:latin typeface="Calibri" pitchFamily="34" charset="0"/>
              </a:rPr>
              <a:t>McNichol</a:t>
            </a:r>
            <a:r>
              <a:rPr lang="en-US" sz="1300" dirty="0">
                <a:latin typeface="Calibri" pitchFamily="34" charset="0"/>
              </a:rPr>
              <a:t> and </a:t>
            </a:r>
            <a:r>
              <a:rPr lang="en-US" sz="1300" dirty="0" err="1">
                <a:latin typeface="Calibri" pitchFamily="34" charset="0"/>
              </a:rPr>
              <a:t>Aluwihare</a:t>
            </a:r>
            <a:r>
              <a:rPr lang="en-US" sz="1300" dirty="0">
                <a:latin typeface="Calibri" pitchFamily="34" charset="0"/>
              </a:rPr>
              <a:t>, </a:t>
            </a:r>
            <a:r>
              <a:rPr lang="en-US" sz="1300" dirty="0" smtClean="0">
                <a:latin typeface="Calibri" pitchFamily="34" charset="0"/>
              </a:rPr>
              <a:t>2007</a:t>
            </a:r>
            <a:endParaRPr lang="en-US" sz="1300" dirty="0">
              <a:latin typeface="Calibri" pitchFamily="34" charset="0"/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228600" y="5943600"/>
            <a:ext cx="58451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latin typeface="Arial" pitchFamily="34" charset="0"/>
              </a:rPr>
              <a:t>Atmospheric </a:t>
            </a:r>
            <a:r>
              <a:rPr lang="el-GR" sz="1800">
                <a:latin typeface="Arial" pitchFamily="34" charset="0"/>
                <a:cs typeface="Arial" pitchFamily="34" charset="0"/>
              </a:rPr>
              <a:t>Δ</a:t>
            </a:r>
            <a:r>
              <a:rPr lang="en-US" sz="1800" baseline="30000">
                <a:latin typeface="Arial" pitchFamily="34" charset="0"/>
                <a:cs typeface="Arial" pitchFamily="34" charset="0"/>
              </a:rPr>
              <a:t>14</a:t>
            </a:r>
            <a:r>
              <a:rPr lang="en-US" sz="1800">
                <a:latin typeface="Arial" pitchFamily="34" charset="0"/>
                <a:cs typeface="Arial" pitchFamily="34" charset="0"/>
              </a:rPr>
              <a:t>C (2009) = 38</a:t>
            </a:r>
            <a:r>
              <a:rPr lang="en-US" sz="1800">
                <a:latin typeface="Arial" pitchFamily="34" charset="0"/>
              </a:rPr>
              <a:t>‰ </a:t>
            </a:r>
          </a:p>
          <a:p>
            <a:pPr eaLnBrk="1" hangingPunct="1"/>
            <a:r>
              <a:rPr lang="en-US" sz="1800">
                <a:latin typeface="Arial" pitchFamily="34" charset="0"/>
              </a:rPr>
              <a:t>Lake Superior surface DIC </a:t>
            </a:r>
            <a:r>
              <a:rPr lang="el-GR" sz="1800">
                <a:latin typeface="Arial" pitchFamily="34" charset="0"/>
              </a:rPr>
              <a:t>Δ</a:t>
            </a:r>
            <a:r>
              <a:rPr lang="en-US" sz="1800" baseline="30000">
                <a:latin typeface="Arial" pitchFamily="34" charset="0"/>
              </a:rPr>
              <a:t>14</a:t>
            </a:r>
            <a:r>
              <a:rPr lang="en-US" sz="1800">
                <a:latin typeface="Arial" pitchFamily="34" charset="0"/>
              </a:rPr>
              <a:t>C (2009) = 56.2 to 60.9‰</a:t>
            </a:r>
            <a:endParaRPr lang="el-GR" sz="1800">
              <a:latin typeface="Arial" pitchFamily="34" charset="0"/>
            </a:endParaRP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516696" y="97468"/>
            <a:ext cx="83169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j-cs"/>
              </a:rPr>
              <a:t>Radiocarbon  and Lake Superior’s carbon cycle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18987611"/>
              </p:ext>
            </p:extLst>
          </p:nvPr>
        </p:nvGraphicFramePr>
        <p:xfrm>
          <a:off x="0" y="652463"/>
          <a:ext cx="9144000" cy="5341937"/>
        </p:xfrm>
        <a:graphic>
          <a:graphicData uri="http://schemas.openxmlformats.org/presentationml/2006/ole">
            <p:oleObj spid="_x0000_s2062" name="Worksheet" r:id="rId3" imgW="9636480" imgH="5622840" progId="Excel.Sheet.8">
              <p:embed/>
            </p:oleObj>
          </a:graphicData>
        </a:graphic>
      </p:graphicFrame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2438400" y="6019800"/>
            <a:ext cx="2516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latin typeface="Arial" pitchFamily="34" charset="0"/>
              </a:rPr>
              <a:t>2009 corn </a:t>
            </a:r>
            <a:r>
              <a:rPr lang="el-GR" sz="1800">
                <a:latin typeface="Arial" pitchFamily="34" charset="0"/>
                <a:cs typeface="Arial" pitchFamily="34" charset="0"/>
              </a:rPr>
              <a:t>Δ</a:t>
            </a:r>
            <a:r>
              <a:rPr lang="en-US" sz="1800" baseline="30000">
                <a:latin typeface="Arial" pitchFamily="34" charset="0"/>
                <a:cs typeface="Arial" pitchFamily="34" charset="0"/>
              </a:rPr>
              <a:t>14</a:t>
            </a:r>
            <a:r>
              <a:rPr lang="en-US" sz="1800">
                <a:latin typeface="Arial" pitchFamily="34" charset="0"/>
                <a:cs typeface="Arial" pitchFamily="34" charset="0"/>
              </a:rPr>
              <a:t>C = 38±2</a:t>
            </a:r>
            <a:endParaRPr lang="el-GR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Grp="1" noChangeAspect="1"/>
          </p:cNvGraphicFramePr>
          <p:nvPr>
            <p:ph/>
          </p:nvPr>
        </p:nvGraphicFramePr>
        <p:xfrm>
          <a:off x="0" y="457200"/>
          <a:ext cx="9601200" cy="5370513"/>
        </p:xfrm>
        <a:graphic>
          <a:graphicData uri="http://schemas.openxmlformats.org/presentationml/2006/ole">
            <p:oleObj spid="_x0000_s3085" name="Chart" r:id="rId3" imgW="9534525" imgH="5334000" progId="Excel.Sheet.8">
              <p:embed/>
            </p:oleObj>
          </a:graphicData>
        </a:graphic>
      </p:graphicFrame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2895600" y="6019800"/>
            <a:ext cx="2516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latin typeface="Arial" pitchFamily="34" charset="0"/>
              </a:rPr>
              <a:t>2009 corn </a:t>
            </a:r>
            <a:r>
              <a:rPr lang="el-GR" sz="1800">
                <a:latin typeface="Arial" pitchFamily="34" charset="0"/>
                <a:cs typeface="Arial" pitchFamily="34" charset="0"/>
              </a:rPr>
              <a:t>Δ</a:t>
            </a:r>
            <a:r>
              <a:rPr lang="en-US" sz="1800" baseline="30000">
                <a:latin typeface="Arial" pitchFamily="34" charset="0"/>
                <a:cs typeface="Arial" pitchFamily="34" charset="0"/>
              </a:rPr>
              <a:t>14</a:t>
            </a:r>
            <a:r>
              <a:rPr lang="en-US" sz="1800">
                <a:latin typeface="Arial" pitchFamily="34" charset="0"/>
                <a:cs typeface="Arial" pitchFamily="34" charset="0"/>
              </a:rPr>
              <a:t>C = 38±2</a:t>
            </a:r>
            <a:endParaRPr lang="el-GR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790575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>
                <a:ea typeface="+mj-ea"/>
              </a:rPr>
              <a:t>Sea Floor Mapping Tools </a:t>
            </a:r>
          </a:p>
        </p:txBody>
      </p:sp>
      <p:grpSp>
        <p:nvGrpSpPr>
          <p:cNvPr id="25603" name="Group 3"/>
          <p:cNvGrpSpPr>
            <a:grpSpLocks/>
          </p:cNvGrpSpPr>
          <p:nvPr/>
        </p:nvGrpSpPr>
        <p:grpSpPr bwMode="auto">
          <a:xfrm>
            <a:off x="4137025" y="1738313"/>
            <a:ext cx="4424363" cy="3573462"/>
            <a:chOff x="1162" y="1638"/>
            <a:chExt cx="3197" cy="2583"/>
          </a:xfrm>
        </p:grpSpPr>
        <p:pic>
          <p:nvPicPr>
            <p:cNvPr id="25608" name="Picture 4" descr="dataacq_bot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621" y="3962"/>
              <a:ext cx="2599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09" name="Picture 5" descr="dataacq_top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62" y="1638"/>
              <a:ext cx="3197" cy="2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5604" name="Text Box 6"/>
          <p:cNvSpPr txBox="1">
            <a:spLocks noChangeArrowheads="1"/>
          </p:cNvSpPr>
          <p:nvPr/>
        </p:nvSpPr>
        <p:spPr bwMode="auto">
          <a:xfrm>
            <a:off x="193675" y="2695575"/>
            <a:ext cx="8720138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chemeClr val="bg1"/>
                </a:solidFill>
                <a:latin typeface="Times New Roman" pitchFamily="18" charset="0"/>
              </a:rPr>
              <a:t>Surficial and Sub-bottom Systems</a:t>
            </a:r>
          </a:p>
          <a:p>
            <a:pPr>
              <a:spcBef>
                <a:spcPct val="50000"/>
              </a:spcBef>
            </a:pPr>
            <a:r>
              <a:rPr lang="en-US" sz="2000">
                <a:solidFill>
                  <a:schemeClr val="bg1"/>
                </a:solidFill>
                <a:latin typeface="Times New Roman" pitchFamily="18" charset="0"/>
              </a:rPr>
              <a:t>	</a:t>
            </a:r>
            <a:r>
              <a:rPr lang="en-US" sz="2000" b="1">
                <a:solidFill>
                  <a:srgbClr val="FFFF00"/>
                </a:solidFill>
                <a:latin typeface="Times New Roman" pitchFamily="18" charset="0"/>
              </a:rPr>
              <a:t>Sidescan-sonar</a:t>
            </a:r>
            <a:r>
              <a:rPr lang="en-US" sz="200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2000">
                <a:solidFill>
                  <a:schemeClr val="bg1"/>
                </a:solidFill>
                <a:latin typeface="Times New Roman" pitchFamily="18" charset="0"/>
              </a:rPr>
              <a:t>	</a:t>
            </a:r>
            <a:r>
              <a:rPr lang="en-US" sz="2000">
                <a:solidFill>
                  <a:srgbClr val="FFFF00"/>
                </a:solidFill>
                <a:latin typeface="Times New Roman" pitchFamily="18" charset="0"/>
              </a:rPr>
              <a:t>Seismic Reflection</a:t>
            </a:r>
            <a:r>
              <a:rPr lang="en-US" sz="200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2000">
                <a:solidFill>
                  <a:schemeClr val="bg1"/>
                </a:solidFill>
                <a:latin typeface="Times New Roman" pitchFamily="18" charset="0"/>
              </a:rPr>
              <a:t>	</a:t>
            </a:r>
            <a:r>
              <a:rPr lang="en-US" sz="2000" b="1">
                <a:solidFill>
                  <a:srgbClr val="FFFF00"/>
                </a:solidFill>
                <a:latin typeface="Times New Roman" pitchFamily="18" charset="0"/>
              </a:rPr>
              <a:t>Swath Bathymetry</a:t>
            </a:r>
            <a:endParaRPr lang="en-US" sz="2000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2000">
                <a:solidFill>
                  <a:schemeClr val="bg1"/>
                </a:solidFill>
                <a:latin typeface="Times New Roman" pitchFamily="18" charset="0"/>
              </a:rPr>
              <a:t>		</a:t>
            </a:r>
          </a:p>
        </p:txBody>
      </p:sp>
      <p:grpSp>
        <p:nvGrpSpPr>
          <p:cNvPr id="25605" name="Group 7"/>
          <p:cNvGrpSpPr>
            <a:grpSpLocks/>
          </p:cNvGrpSpPr>
          <p:nvPr/>
        </p:nvGrpSpPr>
        <p:grpSpPr bwMode="auto">
          <a:xfrm>
            <a:off x="0" y="5715000"/>
            <a:ext cx="9118600" cy="1143000"/>
            <a:chOff x="0" y="3600"/>
            <a:chExt cx="5744" cy="720"/>
          </a:xfrm>
        </p:grpSpPr>
        <p:pic>
          <p:nvPicPr>
            <p:cNvPr id="25606" name="Picture 8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704" y="3600"/>
              <a:ext cx="1040" cy="7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07" name="Picture 9" descr="logolores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59"/>
              <a:ext cx="1152" cy="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ea typeface="+mj-ea"/>
              </a:rPr>
              <a:t>Blue Heron Trough</a:t>
            </a:r>
          </a:p>
        </p:txBody>
      </p:sp>
      <p:pic>
        <p:nvPicPr>
          <p:cNvPr id="108547" name="Blue Heron Trough.avi" descr="Macintosh HD:Users:scolman: Active  Projects:Superior: Lake Superior talk:Blue Heron Trough:Blue Heron Trough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link="rId4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2032000" y="1498600"/>
            <a:ext cx="5081588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628" name="Group 6"/>
          <p:cNvGrpSpPr>
            <a:grpSpLocks/>
          </p:cNvGrpSpPr>
          <p:nvPr/>
        </p:nvGrpSpPr>
        <p:grpSpPr bwMode="auto">
          <a:xfrm>
            <a:off x="0" y="5715000"/>
            <a:ext cx="9118600" cy="1143000"/>
            <a:chOff x="0" y="3600"/>
            <a:chExt cx="5744" cy="720"/>
          </a:xfrm>
        </p:grpSpPr>
        <p:pic>
          <p:nvPicPr>
            <p:cNvPr id="26629" name="Picture 7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704" y="3600"/>
              <a:ext cx="1040" cy="7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0" name="Picture 8" descr="logolores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59"/>
              <a:ext cx="1152" cy="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0" fill="hold"/>
                                        <p:tgtEl>
                                          <p:spTgt spid="1085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854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85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85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547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152400" y="5943600"/>
            <a:ext cx="8839200" cy="779463"/>
            <a:chOff x="96" y="3744"/>
            <a:chExt cx="5568" cy="491"/>
          </a:xfrm>
        </p:grpSpPr>
        <p:pic>
          <p:nvPicPr>
            <p:cNvPr id="27680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48" y="3744"/>
              <a:ext cx="688" cy="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81" name="Picture 4" descr="logolores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3840"/>
              <a:ext cx="1152" cy="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82" name="Picture 5" descr="GLMRI Logo ThriveOn Version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3792"/>
              <a:ext cx="1728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91846" name="Rectangle 6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Sidescan sonar images, off Superior Entry	 </a:t>
            </a:r>
          </a:p>
        </p:txBody>
      </p:sp>
      <p:pic>
        <p:nvPicPr>
          <p:cNvPr id="27652" name="Picture 8" descr="anchordrags day300 line5_00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34000" y="914400"/>
            <a:ext cx="3273425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3" name="Group 9"/>
          <p:cNvGrpSpPr>
            <a:grpSpLocks/>
          </p:cNvGrpSpPr>
          <p:nvPr/>
        </p:nvGrpSpPr>
        <p:grpSpPr bwMode="auto">
          <a:xfrm>
            <a:off x="7848600" y="1600200"/>
            <a:ext cx="1114425" cy="981075"/>
            <a:chOff x="5628" y="2095"/>
            <a:chExt cx="702" cy="618"/>
          </a:xfrm>
        </p:grpSpPr>
        <p:sp>
          <p:nvSpPr>
            <p:cNvPr id="27674" name="Line 10"/>
            <p:cNvSpPr>
              <a:spLocks noChangeShapeType="1"/>
            </p:cNvSpPr>
            <p:nvPr/>
          </p:nvSpPr>
          <p:spPr bwMode="auto">
            <a:xfrm>
              <a:off x="5640" y="245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75" name="Line 11"/>
            <p:cNvSpPr>
              <a:spLocks noChangeShapeType="1"/>
            </p:cNvSpPr>
            <p:nvPr/>
          </p:nvSpPr>
          <p:spPr bwMode="auto">
            <a:xfrm>
              <a:off x="6330" y="245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76" name="Line 12"/>
            <p:cNvSpPr>
              <a:spLocks noChangeShapeType="1"/>
            </p:cNvSpPr>
            <p:nvPr/>
          </p:nvSpPr>
          <p:spPr bwMode="auto">
            <a:xfrm rot="3143231" flipV="1">
              <a:off x="5963" y="1889"/>
              <a:ext cx="1" cy="4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77" name="Text Box 13"/>
            <p:cNvSpPr txBox="1">
              <a:spLocks noChangeArrowheads="1"/>
            </p:cNvSpPr>
            <p:nvPr/>
          </p:nvSpPr>
          <p:spPr bwMode="auto">
            <a:xfrm>
              <a:off x="5683" y="2201"/>
              <a:ext cx="2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800">
                  <a:latin typeface="Arial" pitchFamily="34" charset="0"/>
                </a:rPr>
                <a:t>N</a:t>
              </a:r>
            </a:p>
          </p:txBody>
        </p:sp>
        <p:sp>
          <p:nvSpPr>
            <p:cNvPr id="27678" name="Text Box 14"/>
            <p:cNvSpPr txBox="1">
              <a:spLocks noChangeArrowheads="1"/>
            </p:cNvSpPr>
            <p:nvPr/>
          </p:nvSpPr>
          <p:spPr bwMode="auto">
            <a:xfrm>
              <a:off x="5712" y="2482"/>
              <a:ext cx="4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800">
                  <a:latin typeface="Arial" pitchFamily="34" charset="0"/>
                </a:rPr>
                <a:t>100m</a:t>
              </a:r>
            </a:p>
          </p:txBody>
        </p:sp>
        <p:sp>
          <p:nvSpPr>
            <p:cNvPr id="27679" name="Line 15"/>
            <p:cNvSpPr>
              <a:spLocks noChangeShapeType="1"/>
            </p:cNvSpPr>
            <p:nvPr/>
          </p:nvSpPr>
          <p:spPr bwMode="auto">
            <a:xfrm rot="-5400000">
              <a:off x="5958" y="2149"/>
              <a:ext cx="0" cy="6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7654" name="Picture 16" descr="anchordrag day 300 line5_003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3400" y="990600"/>
            <a:ext cx="3611563" cy="469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5" name="Group 17"/>
          <p:cNvGrpSpPr>
            <a:grpSpLocks/>
          </p:cNvGrpSpPr>
          <p:nvPr/>
        </p:nvGrpSpPr>
        <p:grpSpPr bwMode="auto">
          <a:xfrm>
            <a:off x="3429000" y="2743200"/>
            <a:ext cx="868363" cy="1014413"/>
            <a:chOff x="2812" y="2262"/>
            <a:chExt cx="547" cy="639"/>
          </a:xfrm>
        </p:grpSpPr>
        <p:sp>
          <p:nvSpPr>
            <p:cNvPr id="27667" name="Line 18"/>
            <p:cNvSpPr>
              <a:spLocks noChangeShapeType="1"/>
            </p:cNvSpPr>
            <p:nvPr/>
          </p:nvSpPr>
          <p:spPr bwMode="auto">
            <a:xfrm rot="2900281" flipV="1">
              <a:off x="3099" y="2047"/>
              <a:ext cx="1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68" name="Text Box 19"/>
            <p:cNvSpPr txBox="1">
              <a:spLocks noChangeArrowheads="1"/>
            </p:cNvSpPr>
            <p:nvPr/>
          </p:nvSpPr>
          <p:spPr bwMode="auto">
            <a:xfrm>
              <a:off x="2812" y="2379"/>
              <a:ext cx="2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800">
                  <a:latin typeface="Arial" pitchFamily="34" charset="0"/>
                </a:rPr>
                <a:t>N</a:t>
              </a:r>
            </a:p>
          </p:txBody>
        </p:sp>
        <p:grpSp>
          <p:nvGrpSpPr>
            <p:cNvPr id="27669" name="Group 20"/>
            <p:cNvGrpSpPr>
              <a:grpSpLocks/>
            </p:cNvGrpSpPr>
            <p:nvPr/>
          </p:nvGrpSpPr>
          <p:grpSpPr bwMode="auto">
            <a:xfrm>
              <a:off x="2823" y="2619"/>
              <a:ext cx="536" cy="282"/>
              <a:chOff x="764" y="4432"/>
              <a:chExt cx="536" cy="282"/>
            </a:xfrm>
          </p:grpSpPr>
          <p:sp>
            <p:nvSpPr>
              <p:cNvPr id="27670" name="Line 21"/>
              <p:cNvSpPr>
                <a:spLocks noChangeShapeType="1"/>
              </p:cNvSpPr>
              <p:nvPr/>
            </p:nvSpPr>
            <p:spPr bwMode="auto">
              <a:xfrm rot="-5400000">
                <a:off x="1032" y="4214"/>
                <a:ext cx="0" cy="5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71" name="Line 22"/>
              <p:cNvSpPr>
                <a:spLocks noChangeShapeType="1"/>
              </p:cNvSpPr>
              <p:nvPr/>
            </p:nvSpPr>
            <p:spPr bwMode="auto">
              <a:xfrm>
                <a:off x="764" y="4432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72" name="Line 23"/>
              <p:cNvSpPr>
                <a:spLocks noChangeShapeType="1"/>
              </p:cNvSpPr>
              <p:nvPr/>
            </p:nvSpPr>
            <p:spPr bwMode="auto">
              <a:xfrm>
                <a:off x="1300" y="4432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73" name="Text Box 24"/>
              <p:cNvSpPr txBox="1">
                <a:spLocks noChangeArrowheads="1"/>
              </p:cNvSpPr>
              <p:nvPr/>
            </p:nvSpPr>
            <p:spPr bwMode="auto">
              <a:xfrm>
                <a:off x="784" y="4483"/>
                <a:ext cx="47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sz="1800">
                    <a:latin typeface="Arial" pitchFamily="34" charset="0"/>
                  </a:rPr>
                  <a:t>100m</a:t>
                </a:r>
              </a:p>
            </p:txBody>
          </p:sp>
        </p:grp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698500" y="3124200"/>
            <a:ext cx="6921500" cy="2341563"/>
            <a:chOff x="440" y="1968"/>
            <a:chExt cx="4360" cy="1475"/>
          </a:xfrm>
        </p:grpSpPr>
        <p:sp>
          <p:nvSpPr>
            <p:cNvPr id="27662" name="Line 26"/>
            <p:cNvSpPr>
              <a:spLocks noChangeShapeType="1"/>
            </p:cNvSpPr>
            <p:nvPr/>
          </p:nvSpPr>
          <p:spPr bwMode="auto">
            <a:xfrm rot="-7250794">
              <a:off x="3896" y="3048"/>
              <a:ext cx="0" cy="3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3" name="Line 27"/>
            <p:cNvSpPr>
              <a:spLocks noChangeShapeType="1"/>
            </p:cNvSpPr>
            <p:nvPr/>
          </p:nvSpPr>
          <p:spPr bwMode="auto">
            <a:xfrm rot="2584490">
              <a:off x="4704" y="2640"/>
              <a:ext cx="0" cy="3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4" name="Line 28"/>
            <p:cNvSpPr>
              <a:spLocks noChangeShapeType="1"/>
            </p:cNvSpPr>
            <p:nvPr/>
          </p:nvSpPr>
          <p:spPr bwMode="auto">
            <a:xfrm rot="1273974">
              <a:off x="4800" y="1968"/>
              <a:ext cx="0" cy="3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5" name="Line 29"/>
            <p:cNvSpPr>
              <a:spLocks noChangeShapeType="1"/>
            </p:cNvSpPr>
            <p:nvPr/>
          </p:nvSpPr>
          <p:spPr bwMode="auto">
            <a:xfrm rot="-6499647">
              <a:off x="608" y="2112"/>
              <a:ext cx="0" cy="3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6" name="Text Box 30"/>
            <p:cNvSpPr txBox="1">
              <a:spLocks noChangeArrowheads="1"/>
            </p:cNvSpPr>
            <p:nvPr/>
          </p:nvSpPr>
          <p:spPr bwMode="auto">
            <a:xfrm>
              <a:off x="1824" y="3193"/>
              <a:ext cx="146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FF0000"/>
                  </a:solidFill>
                  <a:latin typeface="Helvetica" pitchFamily="34" charset="0"/>
                </a:rPr>
                <a:t>Anchor drag marks</a:t>
              </a:r>
              <a:endParaRPr lang="en-US"/>
            </a:p>
          </p:txBody>
        </p:sp>
      </p:grpSp>
      <p:grpSp>
        <p:nvGrpSpPr>
          <p:cNvPr id="7" name="Group 38"/>
          <p:cNvGrpSpPr>
            <a:grpSpLocks/>
          </p:cNvGrpSpPr>
          <p:nvPr/>
        </p:nvGrpSpPr>
        <p:grpSpPr bwMode="auto">
          <a:xfrm>
            <a:off x="914400" y="1524000"/>
            <a:ext cx="3678238" cy="1158875"/>
            <a:chOff x="576" y="960"/>
            <a:chExt cx="2317" cy="730"/>
          </a:xfrm>
        </p:grpSpPr>
        <p:sp>
          <p:nvSpPr>
            <p:cNvPr id="27658" name="Line 32"/>
            <p:cNvSpPr>
              <a:spLocks noChangeShapeType="1"/>
            </p:cNvSpPr>
            <p:nvPr/>
          </p:nvSpPr>
          <p:spPr bwMode="auto">
            <a:xfrm rot="4911056" flipH="1">
              <a:off x="544" y="992"/>
              <a:ext cx="350" cy="285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59" name="Line 35"/>
            <p:cNvSpPr>
              <a:spLocks noChangeShapeType="1"/>
            </p:cNvSpPr>
            <p:nvPr/>
          </p:nvSpPr>
          <p:spPr bwMode="auto">
            <a:xfrm rot="-9447351">
              <a:off x="2112" y="960"/>
              <a:ext cx="0" cy="33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0" name="Text Box 36"/>
            <p:cNvSpPr txBox="1">
              <a:spLocks noChangeArrowheads="1"/>
            </p:cNvSpPr>
            <p:nvPr/>
          </p:nvSpPr>
          <p:spPr bwMode="auto">
            <a:xfrm>
              <a:off x="672" y="1248"/>
              <a:ext cx="908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chemeClr val="accent2"/>
                  </a:solidFill>
                  <a:latin typeface="Helvetica" pitchFamily="34" charset="0"/>
                </a:rPr>
                <a:t>Sand wave</a:t>
              </a:r>
            </a:p>
            <a:p>
              <a:r>
                <a:rPr lang="en-US" sz="2000">
                  <a:solidFill>
                    <a:schemeClr val="accent2"/>
                  </a:solidFill>
                  <a:latin typeface="Helvetica" pitchFamily="34" charset="0"/>
                </a:rPr>
                <a:t>   field</a:t>
              </a:r>
              <a:endParaRPr lang="en-US"/>
            </a:p>
          </p:txBody>
        </p:sp>
        <p:sp>
          <p:nvSpPr>
            <p:cNvPr id="27661" name="Text Box 37"/>
            <p:cNvSpPr txBox="1">
              <a:spLocks noChangeArrowheads="1"/>
            </p:cNvSpPr>
            <p:nvPr/>
          </p:nvSpPr>
          <p:spPr bwMode="auto">
            <a:xfrm>
              <a:off x="1728" y="1248"/>
              <a:ext cx="1165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chemeClr val="accent2"/>
                  </a:solidFill>
                  <a:latin typeface="Helvetica" pitchFamily="34" charset="0"/>
                </a:rPr>
                <a:t>Glacial deposit</a:t>
              </a:r>
            </a:p>
            <a:p>
              <a:r>
                <a:rPr lang="en-US" sz="2000">
                  <a:solidFill>
                    <a:schemeClr val="accent2"/>
                  </a:solidFill>
                  <a:latin typeface="Helvetica" pitchFamily="34" charset="0"/>
                </a:rPr>
                <a:t>    outcrop</a:t>
              </a: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Current LLO projects include</a:t>
            </a:r>
          </a:p>
        </p:txBody>
      </p:sp>
      <p:sp>
        <p:nvSpPr>
          <p:cNvPr id="32051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181100" y="1676400"/>
            <a:ext cx="7124700" cy="35814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smtClean="0"/>
              <a:t>Studying the role of zooplankton migration and its effects on Lake Superior’s chlorophyll maximum</a:t>
            </a:r>
          </a:p>
          <a:p>
            <a:pPr eaLnBrk="1" hangingPunct="1">
              <a:defRPr/>
            </a:pPr>
            <a:r>
              <a:rPr lang="en-US" sz="2400" smtClean="0"/>
              <a:t>Looking at the effects of climate change on Lake Malawi’s productivity</a:t>
            </a:r>
          </a:p>
          <a:p>
            <a:pPr eaLnBrk="1" hangingPunct="1">
              <a:defRPr/>
            </a:pPr>
            <a:r>
              <a:rPr lang="en-US" sz="2400" smtClean="0"/>
              <a:t>Investigating the climate change history of the Tibetan Plateau </a:t>
            </a:r>
          </a:p>
          <a:p>
            <a:pPr eaLnBrk="1" hangingPunct="1">
              <a:defRPr/>
            </a:pPr>
            <a:r>
              <a:rPr lang="en-US" sz="2400" smtClean="0"/>
              <a:t>Identifying methane resources and hazards in Lake Kivu</a:t>
            </a:r>
          </a:p>
        </p:txBody>
      </p:sp>
      <p:grpSp>
        <p:nvGrpSpPr>
          <p:cNvPr id="28676" name="Group 5"/>
          <p:cNvGrpSpPr>
            <a:grpSpLocks/>
          </p:cNvGrpSpPr>
          <p:nvPr/>
        </p:nvGrpSpPr>
        <p:grpSpPr bwMode="auto">
          <a:xfrm>
            <a:off x="0" y="5715000"/>
            <a:ext cx="9118600" cy="1143000"/>
            <a:chOff x="0" y="3600"/>
            <a:chExt cx="5744" cy="720"/>
          </a:xfrm>
        </p:grpSpPr>
        <p:pic>
          <p:nvPicPr>
            <p:cNvPr id="28677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04" y="3600"/>
              <a:ext cx="1040" cy="7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78" name="Picture 7" descr="logolores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59"/>
              <a:ext cx="1152" cy="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12576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LLO facilities</a:t>
            </a:r>
            <a:endParaRPr lang="en-US" dirty="0"/>
          </a:p>
        </p:txBody>
      </p:sp>
      <p:pic>
        <p:nvPicPr>
          <p:cNvPr id="29699" name="Picture 4" descr="P6040083 (2)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7950" y="1412875"/>
            <a:ext cx="3617913" cy="24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5" descr="PICT0056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725" y="1341438"/>
            <a:ext cx="3527425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6" descr="PICT0060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7950" y="4024313"/>
            <a:ext cx="365918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7" descr="PICT0061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725" y="4076700"/>
            <a:ext cx="357028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3" name="TextBox 8"/>
          <p:cNvSpPr txBox="1">
            <a:spLocks noChangeArrowheads="1"/>
          </p:cNvSpPr>
          <p:nvPr/>
        </p:nvSpPr>
        <p:spPr bwMode="auto">
          <a:xfrm>
            <a:off x="755650" y="3429000"/>
            <a:ext cx="2590800" cy="461963"/>
          </a:xfrm>
          <a:prstGeom prst="rect">
            <a:avLst/>
          </a:prstGeom>
          <a:solidFill>
            <a:schemeClr val="bg1">
              <a:alpha val="58823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err="1">
                <a:latin typeface="Trebuchet MS" pitchFamily="34" charset="0"/>
              </a:rPr>
              <a:t>Itrax</a:t>
            </a:r>
            <a:r>
              <a:rPr lang="en-US" dirty="0">
                <a:latin typeface="Trebuchet MS" pitchFamily="34" charset="0"/>
              </a:rPr>
              <a:t> XRF scanner</a:t>
            </a:r>
          </a:p>
        </p:txBody>
      </p:sp>
      <p:sp>
        <p:nvSpPr>
          <p:cNvPr id="29704" name="TextBox 10"/>
          <p:cNvSpPr txBox="1">
            <a:spLocks noChangeArrowheads="1"/>
          </p:cNvSpPr>
          <p:nvPr/>
        </p:nvSpPr>
        <p:spPr bwMode="auto">
          <a:xfrm>
            <a:off x="5795963" y="3141663"/>
            <a:ext cx="2590800" cy="830262"/>
          </a:xfrm>
          <a:prstGeom prst="rect">
            <a:avLst/>
          </a:prstGeom>
          <a:solidFill>
            <a:schemeClr val="bg1">
              <a:alpha val="58823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rebuchet MS" pitchFamily="34" charset="0"/>
              </a:rPr>
              <a:t>Flow cytometer</a:t>
            </a:r>
          </a:p>
          <a:p>
            <a:r>
              <a:rPr lang="en-US">
                <a:latin typeface="Trebuchet MS" pitchFamily="34" charset="0"/>
              </a:rPr>
              <a:t> (BD FACSCaliber)</a:t>
            </a:r>
          </a:p>
        </p:txBody>
      </p:sp>
      <p:sp>
        <p:nvSpPr>
          <p:cNvPr id="29705" name="TextBox 11"/>
          <p:cNvSpPr txBox="1">
            <a:spLocks noChangeArrowheads="1"/>
          </p:cNvSpPr>
          <p:nvPr/>
        </p:nvSpPr>
        <p:spPr bwMode="auto">
          <a:xfrm>
            <a:off x="107950" y="6021388"/>
            <a:ext cx="3743325" cy="461962"/>
          </a:xfrm>
          <a:prstGeom prst="rect">
            <a:avLst/>
          </a:prstGeom>
          <a:solidFill>
            <a:schemeClr val="bg1">
              <a:alpha val="58823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Trebuchet MS" pitchFamily="34" charset="0"/>
              </a:rPr>
              <a:t>LC-MS(Agilent triplequad)</a:t>
            </a:r>
          </a:p>
        </p:txBody>
      </p:sp>
      <p:sp>
        <p:nvSpPr>
          <p:cNvPr id="29706" name="TextBox 12"/>
          <p:cNvSpPr txBox="1">
            <a:spLocks noChangeArrowheads="1"/>
          </p:cNvSpPr>
          <p:nvPr/>
        </p:nvSpPr>
        <p:spPr bwMode="auto">
          <a:xfrm>
            <a:off x="5364163" y="5805488"/>
            <a:ext cx="3429000" cy="830262"/>
          </a:xfrm>
          <a:prstGeom prst="rect">
            <a:avLst/>
          </a:prstGeom>
          <a:solidFill>
            <a:schemeClr val="bg1">
              <a:alpha val="58823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rebuchet MS" pitchFamily="34" charset="0"/>
              </a:rPr>
              <a:t>IR-MS (ThermoFinnegan</a:t>
            </a:r>
          </a:p>
          <a:p>
            <a:r>
              <a:rPr lang="en-US">
                <a:latin typeface="Trebuchet MS" pitchFamily="34" charset="0"/>
              </a:rPr>
              <a:t> Delta Plus XP)</a:t>
            </a:r>
          </a:p>
        </p:txBody>
      </p:sp>
      <p:pic>
        <p:nvPicPr>
          <p:cNvPr id="29707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35825" y="115888"/>
            <a:ext cx="16510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8" name="Picture 9" descr="logolores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1828800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9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ea typeface="+mj-ea"/>
              </a:rPr>
              <a:t>Lake Effect</a:t>
            </a: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3">
            <a:lum bright="-6000"/>
          </a:blip>
          <a:srcRect/>
          <a:stretch>
            <a:fillRect/>
          </a:stretch>
        </p:blipFill>
        <p:spPr bwMode="auto">
          <a:xfrm>
            <a:off x="1524000" y="228600"/>
            <a:ext cx="6248400" cy="600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24" name="Group 8"/>
          <p:cNvGrpSpPr>
            <a:grpSpLocks/>
          </p:cNvGrpSpPr>
          <p:nvPr/>
        </p:nvGrpSpPr>
        <p:grpSpPr bwMode="auto">
          <a:xfrm>
            <a:off x="0" y="5715000"/>
            <a:ext cx="9118600" cy="1143000"/>
            <a:chOff x="0" y="3600"/>
            <a:chExt cx="5744" cy="720"/>
          </a:xfrm>
        </p:grpSpPr>
        <p:pic>
          <p:nvPicPr>
            <p:cNvPr id="30726" name="Picture 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704" y="3600"/>
              <a:ext cx="1040" cy="7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27" name="Picture 10" descr="logolores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59"/>
              <a:ext cx="1152" cy="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725" name="Text Box 12"/>
          <p:cNvSpPr txBox="1">
            <a:spLocks noChangeArrowheads="1"/>
          </p:cNvSpPr>
          <p:nvPr/>
        </p:nvSpPr>
        <p:spPr bwMode="auto">
          <a:xfrm>
            <a:off x="5241925" y="1036638"/>
            <a:ext cx="20685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000066"/>
                </a:solidFill>
              </a:rPr>
              <a:t>Thank you!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/>
          <p:cNvPicPr>
            <a:picLocks noChangeAspect="1" noChangeArrowheads="1"/>
          </p:cNvPicPr>
          <p:nvPr/>
        </p:nvPicPr>
        <p:blipFill>
          <a:blip r:embed="rId3">
            <a:lum bright="12000"/>
            <a:alphaModFix amt="60000"/>
          </a:blip>
          <a:srcRect/>
          <a:stretch>
            <a:fillRect/>
          </a:stretch>
        </p:blipFill>
        <p:spPr bwMode="auto">
          <a:xfrm>
            <a:off x="1353216" y="1412776"/>
            <a:ext cx="6387136" cy="4188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9683" name="Rectangle 3"/>
          <p:cNvSpPr>
            <a:spLocks noGrp="1" noChangeArrowheads="1"/>
          </p:cNvSpPr>
          <p:nvPr>
            <p:ph type="title"/>
          </p:nvPr>
        </p:nvSpPr>
        <p:spPr>
          <a:xfrm>
            <a:off x="683568" y="197768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ea typeface="+mj-ea"/>
              </a:rPr>
              <a:t>LLO is Unique</a:t>
            </a:r>
          </a:p>
        </p:txBody>
      </p:sp>
      <p:sp>
        <p:nvSpPr>
          <p:cNvPr id="19968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475656" y="2362200"/>
            <a:ext cx="6172200" cy="2438400"/>
          </a:xfrm>
        </p:spPr>
        <p:txBody>
          <a:bodyPr/>
          <a:lstStyle/>
          <a:p>
            <a:pPr eaLnBrk="1" hangingPunct="1">
              <a:buFont typeface="Wingdings" charset="2"/>
              <a:buChar char="ª"/>
              <a:defRPr/>
            </a:pPr>
            <a:r>
              <a:rPr lang="en-US" dirty="0">
                <a:ea typeface="+mn-ea"/>
              </a:rPr>
              <a:t>Focus on oceanographic research methods applied to inland seas</a:t>
            </a:r>
          </a:p>
          <a:p>
            <a:pPr eaLnBrk="1" hangingPunct="1">
              <a:buFont typeface="Wingdings" charset="2"/>
              <a:buChar char="ª"/>
              <a:defRPr/>
            </a:pPr>
            <a:r>
              <a:rPr lang="en-US" dirty="0">
                <a:ea typeface="+mn-ea"/>
              </a:rPr>
              <a:t>Global perspective: Large lakes of the world</a:t>
            </a:r>
          </a:p>
        </p:txBody>
      </p:sp>
      <p:grpSp>
        <p:nvGrpSpPr>
          <p:cNvPr id="8197" name="Group 6"/>
          <p:cNvGrpSpPr>
            <a:grpSpLocks/>
          </p:cNvGrpSpPr>
          <p:nvPr/>
        </p:nvGrpSpPr>
        <p:grpSpPr bwMode="auto">
          <a:xfrm>
            <a:off x="0" y="5715000"/>
            <a:ext cx="9118600" cy="1143000"/>
            <a:chOff x="0" y="3600"/>
            <a:chExt cx="5744" cy="720"/>
          </a:xfrm>
        </p:grpSpPr>
        <p:pic>
          <p:nvPicPr>
            <p:cNvPr id="8198" name="Picture 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704" y="3600"/>
              <a:ext cx="1040" cy="7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199" name="Picture 8" descr="logolores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59"/>
              <a:ext cx="1152" cy="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9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96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3568" y="269776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ea typeface="+mj-ea"/>
              </a:rPr>
              <a:t>The Blue Heron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72000" y="1484784"/>
            <a:ext cx="4249738" cy="318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67600" y="5715000"/>
            <a:ext cx="16510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9" descr="logolores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6284913"/>
            <a:ext cx="1828800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251520" y="1268760"/>
            <a:ext cx="4608512" cy="475252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ª"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buFont typeface="Wingdings" charset="2"/>
              <a:buChar char="ª"/>
              <a:defRPr/>
            </a:pPr>
            <a:r>
              <a:rPr lang="en-US" sz="2400" dirty="0" smtClean="0">
                <a:ea typeface="+mn-ea"/>
              </a:rPr>
              <a:t>Largest </a:t>
            </a:r>
            <a:r>
              <a:rPr lang="en-US" sz="2400" dirty="0">
                <a:ea typeface="+mn-ea"/>
              </a:rPr>
              <a:t>university-owned research vessel on the Laurentian Great Lakes</a:t>
            </a:r>
          </a:p>
          <a:p>
            <a:pPr eaLnBrk="1" hangingPunct="1">
              <a:buFont typeface="Wingdings" charset="2"/>
              <a:buChar char="ª"/>
              <a:defRPr/>
            </a:pPr>
            <a:r>
              <a:rPr lang="en-US" sz="2400" dirty="0">
                <a:ea typeface="+mn-ea"/>
              </a:rPr>
              <a:t>Berths for 11</a:t>
            </a:r>
          </a:p>
          <a:p>
            <a:pPr eaLnBrk="1" hangingPunct="1">
              <a:buFont typeface="Wingdings" charset="2"/>
              <a:buChar char="ª"/>
              <a:defRPr/>
            </a:pPr>
            <a:r>
              <a:rPr lang="en-US" sz="2400" dirty="0">
                <a:ea typeface="+mn-ea"/>
              </a:rPr>
              <a:t>Part of the University National Oceanographic Laboratory </a:t>
            </a:r>
            <a:r>
              <a:rPr lang="en-US" sz="2400" dirty="0" smtClean="0">
                <a:ea typeface="+mn-ea"/>
              </a:rPr>
              <a:t>System</a:t>
            </a:r>
          </a:p>
          <a:p>
            <a:pPr eaLnBrk="1" hangingPunct="1">
              <a:buFont typeface="Wingdings" charset="2"/>
              <a:buChar char="ª"/>
              <a:defRPr/>
            </a:pPr>
            <a:r>
              <a:rPr lang="en-US" sz="2400" dirty="0">
                <a:latin typeface="Trebuchet MS" pitchFamily="34" charset="0"/>
              </a:rPr>
              <a:t>Multiple types of SONAR, Seabird CTD &amp; </a:t>
            </a:r>
            <a:r>
              <a:rPr lang="en-US" sz="2400" dirty="0" err="1">
                <a:latin typeface="Trebuchet MS" pitchFamily="34" charset="0"/>
              </a:rPr>
              <a:t>niskin</a:t>
            </a:r>
            <a:r>
              <a:rPr lang="en-US" sz="2400" dirty="0">
                <a:latin typeface="Trebuchet MS" pitchFamily="34" charset="0"/>
              </a:rPr>
              <a:t> bottle carousel, flow-through water system, corers, plankton nets, trawling capability</a:t>
            </a:r>
          </a:p>
          <a:p>
            <a:pPr eaLnBrk="1" hangingPunct="1">
              <a:buFont typeface="Wingdings" charset="2"/>
              <a:buChar char="ª"/>
              <a:defRPr/>
            </a:pPr>
            <a:endParaRPr lang="en-US" sz="2400" dirty="0"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1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LLO’s Research Sites</a:t>
            </a:r>
          </a:p>
        </p:txBody>
      </p:sp>
      <p:sp>
        <p:nvSpPr>
          <p:cNvPr id="20173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2743200" cy="2133600"/>
          </a:xfrm>
        </p:spPr>
        <p:txBody>
          <a:bodyPr/>
          <a:lstStyle/>
          <a:p>
            <a:pPr eaLnBrk="1" hangingPunct="1">
              <a:buFont typeface="Wingdings" charset="2"/>
              <a:buChar char="ª"/>
              <a:defRPr/>
            </a:pPr>
            <a:endParaRPr lang="en-US">
              <a:ea typeface="+mn-ea"/>
            </a:endParaRPr>
          </a:p>
        </p:txBody>
      </p:sp>
      <p:sp>
        <p:nvSpPr>
          <p:cNvPr id="10244" name="Rectangle 10"/>
          <p:cNvSpPr>
            <a:spLocks noChangeArrowheads="1"/>
          </p:cNvSpPr>
          <p:nvPr/>
        </p:nvSpPr>
        <p:spPr bwMode="auto">
          <a:xfrm>
            <a:off x="685800" y="5740400"/>
            <a:ext cx="7772400" cy="889000"/>
          </a:xfrm>
          <a:prstGeom prst="rect">
            <a:avLst/>
          </a:prstGeom>
          <a:solidFill>
            <a:srgbClr val="86B3B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Rectangle 14"/>
          <p:cNvSpPr>
            <a:spLocks noChangeArrowheads="1"/>
          </p:cNvSpPr>
          <p:nvPr/>
        </p:nvSpPr>
        <p:spPr bwMode="auto">
          <a:xfrm>
            <a:off x="533400" y="5397500"/>
            <a:ext cx="8305800" cy="1003300"/>
          </a:xfrm>
          <a:prstGeom prst="rect">
            <a:avLst/>
          </a:prstGeom>
          <a:solidFill>
            <a:srgbClr val="86B3B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246" name="Group 15"/>
          <p:cNvGrpSpPr>
            <a:grpSpLocks/>
          </p:cNvGrpSpPr>
          <p:nvPr/>
        </p:nvGrpSpPr>
        <p:grpSpPr bwMode="auto">
          <a:xfrm>
            <a:off x="0" y="5715000"/>
            <a:ext cx="9118600" cy="1143000"/>
            <a:chOff x="0" y="3600"/>
            <a:chExt cx="5744" cy="720"/>
          </a:xfrm>
        </p:grpSpPr>
        <p:pic>
          <p:nvPicPr>
            <p:cNvPr id="10248" name="Picture 1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04" y="3600"/>
              <a:ext cx="1040" cy="7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49" name="Picture 17" descr="logolores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59"/>
              <a:ext cx="1152" cy="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47" name="Picture 13" descr="LLO world map.p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34938" y="0"/>
            <a:ext cx="8874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ea typeface="+mj-ea"/>
              </a:rPr>
              <a:t>Interdisciplinary Research at LLO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2743200" cy="2133600"/>
          </a:xfrm>
        </p:spPr>
        <p:txBody>
          <a:bodyPr/>
          <a:lstStyle/>
          <a:p>
            <a:pPr eaLnBrk="1" hangingPunct="1">
              <a:buFont typeface="Wingdings" charset="2"/>
              <a:buChar char="ª"/>
              <a:defRPr/>
            </a:pPr>
            <a:endParaRPr lang="en-US">
              <a:ea typeface="+mn-ea"/>
            </a:endParaRPr>
          </a:p>
        </p:txBody>
      </p:sp>
      <p:pic>
        <p:nvPicPr>
          <p:cNvPr id="11268" name="Picture 5" descr="LLO Interdisc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692275" y="1484313"/>
            <a:ext cx="5257800" cy="476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Text Box 6"/>
          <p:cNvSpPr txBox="1">
            <a:spLocks noChangeArrowheads="1"/>
          </p:cNvSpPr>
          <p:nvPr/>
        </p:nvSpPr>
        <p:spPr bwMode="auto">
          <a:xfrm>
            <a:off x="3086100" y="5867400"/>
            <a:ext cx="253523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 b="1">
                <a:latin typeface="Arial" pitchFamily="34" charset="0"/>
              </a:rPr>
              <a:t>Mathematics-- The foundation of all</a:t>
            </a:r>
            <a:endParaRPr lang="en-US"/>
          </a:p>
        </p:txBody>
      </p:sp>
      <p:grpSp>
        <p:nvGrpSpPr>
          <p:cNvPr id="11270" name="Group 7"/>
          <p:cNvGrpSpPr>
            <a:grpSpLocks/>
          </p:cNvGrpSpPr>
          <p:nvPr/>
        </p:nvGrpSpPr>
        <p:grpSpPr bwMode="auto">
          <a:xfrm>
            <a:off x="0" y="5715000"/>
            <a:ext cx="9118600" cy="1143000"/>
            <a:chOff x="0" y="3600"/>
            <a:chExt cx="5744" cy="720"/>
          </a:xfrm>
        </p:grpSpPr>
        <p:pic>
          <p:nvPicPr>
            <p:cNvPr id="11271" name="Picture 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704" y="3600"/>
              <a:ext cx="1040" cy="7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72" name="Picture 9" descr="logolores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59"/>
              <a:ext cx="1152" cy="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52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2438400" y="685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600" smtClean="0"/>
              <a:t>Satellite photo, why basic</a:t>
            </a:r>
            <a:endParaRPr lang="en-US" smtClean="0"/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77864" y="44624"/>
            <a:ext cx="5161373" cy="68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Text Box 3"/>
          <p:cNvSpPr txBox="1">
            <a:spLocks noChangeArrowheads="1"/>
          </p:cNvSpPr>
          <p:nvPr/>
        </p:nvSpPr>
        <p:spPr bwMode="auto">
          <a:xfrm>
            <a:off x="0" y="304800"/>
            <a:ext cx="4140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>
                <a:solidFill>
                  <a:schemeClr val="accent2"/>
                </a:solidFill>
                <a:latin typeface="Trebuchet MS" pitchFamily="34" charset="0"/>
              </a:rPr>
              <a:t>Why </a:t>
            </a:r>
            <a:r>
              <a:rPr lang="en-US" sz="3200" u="sng" dirty="0">
                <a:solidFill>
                  <a:schemeClr val="accent2"/>
                </a:solidFill>
                <a:latin typeface="Trebuchet MS" pitchFamily="34" charset="0"/>
              </a:rPr>
              <a:t>basic</a:t>
            </a:r>
            <a:r>
              <a:rPr lang="en-US" sz="3200" dirty="0">
                <a:solidFill>
                  <a:schemeClr val="accent2"/>
                </a:solidFill>
                <a:latin typeface="Trebuchet MS" pitchFamily="34" charset="0"/>
              </a:rPr>
              <a:t> research?</a:t>
            </a:r>
            <a:endParaRPr lang="en-US" dirty="0">
              <a:solidFill>
                <a:schemeClr val="accent2"/>
              </a:solidFill>
              <a:latin typeface="Trebuchet MS" pitchFamily="34" charset="0"/>
            </a:endParaRPr>
          </a:p>
        </p:txBody>
      </p:sp>
      <p:sp>
        <p:nvSpPr>
          <p:cNvPr id="210948" name="Text Box 4"/>
          <p:cNvSpPr txBox="1">
            <a:spLocks noChangeArrowheads="1"/>
          </p:cNvSpPr>
          <p:nvPr/>
        </p:nvSpPr>
        <p:spPr bwMode="auto">
          <a:xfrm>
            <a:off x="179512" y="908720"/>
            <a:ext cx="3672408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We </a:t>
            </a:r>
            <a:r>
              <a:rPr lang="en-US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need to understand how large lakes work </a:t>
            </a:r>
          </a:p>
        </p:txBody>
      </p:sp>
      <p:pic>
        <p:nvPicPr>
          <p:cNvPr id="1229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67600" y="5715000"/>
            <a:ext cx="16510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9" name="Picture 9" descr="logolores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6284913"/>
            <a:ext cx="1828800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95536" y="1844824"/>
            <a:ext cx="3491880" cy="45720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ª"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n-US" sz="2600" dirty="0" smtClean="0"/>
              <a:t>To be effective guardians</a:t>
            </a:r>
          </a:p>
          <a:p>
            <a:pPr eaLnBrk="1" hangingPunct="1">
              <a:defRPr/>
            </a:pPr>
            <a:r>
              <a:rPr lang="en-US" sz="2600" dirty="0" smtClean="0"/>
              <a:t>To anticipate and respond to surprises</a:t>
            </a:r>
          </a:p>
          <a:p>
            <a:pPr eaLnBrk="1" hangingPunct="1">
              <a:defRPr/>
            </a:pPr>
            <a:r>
              <a:rPr lang="en-US" sz="2600" dirty="0" smtClean="0"/>
              <a:t>To use them effectively</a:t>
            </a:r>
          </a:p>
          <a:p>
            <a:pPr lvl="1" eaLnBrk="1" hangingPunct="1">
              <a:defRPr/>
            </a:pPr>
            <a:r>
              <a:rPr lang="en-US" sz="1800" dirty="0" smtClean="0">
                <a:ea typeface="ＭＳ Ｐゴシック" pitchFamily="34" charset="-128"/>
              </a:rPr>
              <a:t>Transportation</a:t>
            </a:r>
          </a:p>
          <a:p>
            <a:pPr lvl="1" eaLnBrk="1" hangingPunct="1">
              <a:defRPr/>
            </a:pPr>
            <a:r>
              <a:rPr lang="en-US" sz="1800" dirty="0" smtClean="0">
                <a:ea typeface="ＭＳ Ｐゴシック" pitchFamily="34" charset="-128"/>
              </a:rPr>
              <a:t>Fisheries, commercial and sport</a:t>
            </a:r>
          </a:p>
          <a:p>
            <a:pPr lvl="1" eaLnBrk="1" hangingPunct="1">
              <a:defRPr/>
            </a:pPr>
            <a:r>
              <a:rPr lang="en-US" sz="1800" dirty="0" smtClean="0">
                <a:ea typeface="ＭＳ Ｐゴシック" pitchFamily="34" charset="-128"/>
              </a:rPr>
              <a:t>Recreation</a:t>
            </a:r>
          </a:p>
          <a:p>
            <a:pPr lvl="1" eaLnBrk="1" hangingPunct="1">
              <a:defRPr/>
            </a:pPr>
            <a:r>
              <a:rPr lang="en-US" sz="1800" dirty="0" smtClean="0">
                <a:ea typeface="ＭＳ Ｐゴシック" pitchFamily="34" charset="-128"/>
              </a:rPr>
              <a:t>Water supply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0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48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ea typeface="+mj-ea"/>
              </a:rPr>
              <a:t>Great Lakes agencies and GLOS</a:t>
            </a:r>
          </a:p>
        </p:txBody>
      </p:sp>
      <p:sp>
        <p:nvSpPr>
          <p:cNvPr id="3164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1268760"/>
            <a:ext cx="3491880" cy="4572000"/>
          </a:xfrm>
        </p:spPr>
        <p:txBody>
          <a:bodyPr/>
          <a:lstStyle/>
          <a:p>
            <a:pPr eaLnBrk="1" hangingPunct="1">
              <a:defRPr/>
            </a:pPr>
            <a:r>
              <a:rPr lang="en-US" sz="2600" dirty="0" smtClean="0"/>
              <a:t>GLOS: part of IOOS</a:t>
            </a:r>
          </a:p>
          <a:p>
            <a:pPr lvl="1" eaLnBrk="1" hangingPunct="1">
              <a:defRPr/>
            </a:pPr>
            <a:r>
              <a:rPr lang="en-US" sz="1800" dirty="0" smtClean="0">
                <a:ea typeface="ＭＳ Ｐゴシック" pitchFamily="34" charset="-128"/>
              </a:rPr>
              <a:t>Focused on monitoring</a:t>
            </a:r>
          </a:p>
          <a:p>
            <a:pPr lvl="1" eaLnBrk="1" hangingPunct="1">
              <a:defRPr/>
            </a:pPr>
            <a:r>
              <a:rPr lang="en-US" sz="1800" dirty="0" smtClean="0">
                <a:ea typeface="ＭＳ Ｐゴシック" pitchFamily="34" charset="-128"/>
              </a:rPr>
              <a:t>LLO maintains moorings and deploys an autonomous glider as part of this effort</a:t>
            </a:r>
          </a:p>
          <a:p>
            <a:pPr lvl="1" eaLnBrk="1" hangingPunct="1">
              <a:defRPr/>
            </a:pPr>
            <a:r>
              <a:rPr lang="en-US" sz="1800" dirty="0" smtClean="0">
                <a:ea typeface="ＭＳ Ｐゴシック" pitchFamily="34" charset="-128"/>
              </a:rPr>
              <a:t>Also does modeling work</a:t>
            </a:r>
          </a:p>
        </p:txBody>
      </p:sp>
      <p:pic>
        <p:nvPicPr>
          <p:cNvPr id="13316" name="Picture 5" descr="MayCruise2010 03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923928" y="1484784"/>
            <a:ext cx="4752975" cy="356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67600" y="5715000"/>
            <a:ext cx="16510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9" descr="logolores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6284913"/>
            <a:ext cx="1828800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7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ea typeface="+mj-ea"/>
              </a:rPr>
              <a:t>Coastal Observatories</a:t>
            </a:r>
          </a:p>
        </p:txBody>
      </p:sp>
      <p:pic>
        <p:nvPicPr>
          <p:cNvPr id="14339" name="Picture 9" descr="gliderwater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1052513"/>
            <a:ext cx="4056062" cy="269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10" descr="IMG_009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72000" y="3716338"/>
            <a:ext cx="3990975" cy="299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68538" y="5229225"/>
            <a:ext cx="16510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12" descr="logolores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0825" y="5516563"/>
            <a:ext cx="1828800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1484313"/>
            <a:ext cx="4859338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Blank Presentatio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7520</TotalTime>
  <Words>598</Words>
  <Application>Microsoft Office PowerPoint</Application>
  <PresentationFormat>On-screen Show (4:3)</PresentationFormat>
  <Paragraphs>133</Paragraphs>
  <Slides>28</Slides>
  <Notes>24</Notes>
  <HiddenSlides>0</HiddenSlides>
  <MMClips>3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Blank Presentation</vt:lpstr>
      <vt:lpstr>Custom Design</vt:lpstr>
      <vt:lpstr>Microsoft Office Excel 97-2003 Worksheet</vt:lpstr>
      <vt:lpstr>Worksheet</vt:lpstr>
      <vt:lpstr>Chart</vt:lpstr>
      <vt:lpstr>The Large Lakes Observatory and The Science of Freshwater  Inland Seas  </vt:lpstr>
      <vt:lpstr>LLO and its Multiple Missions </vt:lpstr>
      <vt:lpstr>LLO is Unique</vt:lpstr>
      <vt:lpstr>The Blue Heron</vt:lpstr>
      <vt:lpstr>LLO’s Research Sites</vt:lpstr>
      <vt:lpstr>Interdisciplinary Research at LLO</vt:lpstr>
      <vt:lpstr>Satellite photo, why basic</vt:lpstr>
      <vt:lpstr>Great Lakes agencies and GLOS</vt:lpstr>
      <vt:lpstr>Coastal Observatories</vt:lpstr>
      <vt:lpstr>Slide 10</vt:lpstr>
      <vt:lpstr>Slide 11</vt:lpstr>
      <vt:lpstr>Slide 12</vt:lpstr>
      <vt:lpstr>Slide 13</vt:lpstr>
      <vt:lpstr>Some recent discoveries</vt:lpstr>
      <vt:lpstr>Slide 15</vt:lpstr>
      <vt:lpstr>Slide 16</vt:lpstr>
      <vt:lpstr>What about Ice?</vt:lpstr>
      <vt:lpstr>Slide 18</vt:lpstr>
      <vt:lpstr>TEX86 Global Lake Calibration</vt:lpstr>
      <vt:lpstr>Slide 20</vt:lpstr>
      <vt:lpstr>Slide 21</vt:lpstr>
      <vt:lpstr>Slide 22</vt:lpstr>
      <vt:lpstr>Sea Floor Mapping Tools </vt:lpstr>
      <vt:lpstr>Blue Heron Trough</vt:lpstr>
      <vt:lpstr>Sidescan sonar images, off Superior Entry  </vt:lpstr>
      <vt:lpstr>Current LLO projects include</vt:lpstr>
      <vt:lpstr>LLO facilities</vt:lpstr>
      <vt:lpstr>Lake Effect</vt:lpstr>
    </vt:vector>
  </TitlesOfParts>
  <Company>University of Minnesota Duluth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Large Lakes Observatory and The Science of Freshwater  Inland Seas</dc:title>
  <dc:creator>Elizabeth C Minor</dc:creator>
  <cp:lastModifiedBy>kkirk</cp:lastModifiedBy>
  <cp:revision>40</cp:revision>
  <dcterms:created xsi:type="dcterms:W3CDTF">2011-06-06T22:14:03Z</dcterms:created>
  <dcterms:modified xsi:type="dcterms:W3CDTF">2012-06-20T04:52:44Z</dcterms:modified>
</cp:coreProperties>
</file>