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  <p:sldMasterId id="2147483841" r:id="rId2"/>
    <p:sldMasterId id="2147483854" r:id="rId3"/>
  </p:sldMasterIdLst>
  <p:notesMasterIdLst>
    <p:notesMasterId r:id="rId40"/>
  </p:notesMasterIdLst>
  <p:handoutMasterIdLst>
    <p:handoutMasterId r:id="rId41"/>
  </p:handoutMasterIdLst>
  <p:sldIdLst>
    <p:sldId id="256" r:id="rId4"/>
    <p:sldId id="257" r:id="rId5"/>
    <p:sldId id="258" r:id="rId6"/>
    <p:sldId id="308" r:id="rId7"/>
    <p:sldId id="313" r:id="rId8"/>
    <p:sldId id="259" r:id="rId9"/>
    <p:sldId id="310" r:id="rId10"/>
    <p:sldId id="268" r:id="rId11"/>
    <p:sldId id="311" r:id="rId12"/>
    <p:sldId id="290" r:id="rId13"/>
    <p:sldId id="312" r:id="rId14"/>
    <p:sldId id="293" r:id="rId15"/>
    <p:sldId id="305" r:id="rId16"/>
    <p:sldId id="292" r:id="rId17"/>
    <p:sldId id="264" r:id="rId18"/>
    <p:sldId id="265" r:id="rId19"/>
    <p:sldId id="272" r:id="rId20"/>
    <p:sldId id="294" r:id="rId21"/>
    <p:sldId id="301" r:id="rId22"/>
    <p:sldId id="302" r:id="rId23"/>
    <p:sldId id="303" r:id="rId24"/>
    <p:sldId id="304" r:id="rId25"/>
    <p:sldId id="269" r:id="rId26"/>
    <p:sldId id="317" r:id="rId27"/>
    <p:sldId id="270" r:id="rId28"/>
    <p:sldId id="300" r:id="rId29"/>
    <p:sldId id="278" r:id="rId30"/>
    <p:sldId id="279" r:id="rId31"/>
    <p:sldId id="315" r:id="rId32"/>
    <p:sldId id="281" r:id="rId33"/>
    <p:sldId id="306" r:id="rId34"/>
    <p:sldId id="316" r:id="rId35"/>
    <p:sldId id="297" r:id="rId36"/>
    <p:sldId id="298" r:id="rId37"/>
    <p:sldId id="318" r:id="rId38"/>
    <p:sldId id="289" r:id="rId39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49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832" y="-10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1" Type="http://schemas.openxmlformats.org/officeDocument/2006/relationships/handoutMaster" Target="handoutMasters/handoutMaster1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4" cy="464185"/>
          </a:xfrm>
          <a:prstGeom prst="rect">
            <a:avLst/>
          </a:prstGeom>
        </p:spPr>
        <p:txBody>
          <a:bodyPr vert="horz" lIns="92073" tIns="46036" rIns="92073" bIns="4603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550" y="0"/>
            <a:ext cx="3026834" cy="464185"/>
          </a:xfrm>
          <a:prstGeom prst="rect">
            <a:avLst/>
          </a:prstGeom>
        </p:spPr>
        <p:txBody>
          <a:bodyPr vert="horz" lIns="92073" tIns="46036" rIns="92073" bIns="46036" rtlCol="0"/>
          <a:lstStyle>
            <a:lvl1pPr algn="r">
              <a:defRPr sz="1200"/>
            </a:lvl1pPr>
          </a:lstStyle>
          <a:p>
            <a:fld id="{15B3A5BE-D137-43E1-B407-67A2A61AA2BE}" type="datetimeFigureOut">
              <a:rPr lang="en-US" smtClean="0"/>
              <a:t>6/20/12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7904"/>
            <a:ext cx="3026834" cy="464185"/>
          </a:xfrm>
          <a:prstGeom prst="rect">
            <a:avLst/>
          </a:prstGeom>
        </p:spPr>
        <p:txBody>
          <a:bodyPr vert="horz" lIns="92073" tIns="46036" rIns="92073" bIns="4603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550" y="8817904"/>
            <a:ext cx="3026834" cy="464185"/>
          </a:xfrm>
          <a:prstGeom prst="rect">
            <a:avLst/>
          </a:prstGeom>
        </p:spPr>
        <p:txBody>
          <a:bodyPr vert="horz" lIns="92073" tIns="46036" rIns="92073" bIns="46036" rtlCol="0" anchor="b"/>
          <a:lstStyle>
            <a:lvl1pPr algn="r">
              <a:defRPr sz="1200"/>
            </a:lvl1pPr>
          </a:lstStyle>
          <a:p>
            <a:fld id="{39C74681-7C18-408B-83BA-F7100AABF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4188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4" cy="464185"/>
          </a:xfrm>
          <a:prstGeom prst="rect">
            <a:avLst/>
          </a:prstGeom>
        </p:spPr>
        <p:txBody>
          <a:bodyPr vert="horz" lIns="92073" tIns="46036" rIns="92073" bIns="4603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4" cy="464185"/>
          </a:xfrm>
          <a:prstGeom prst="rect">
            <a:avLst/>
          </a:prstGeom>
        </p:spPr>
        <p:txBody>
          <a:bodyPr vert="horz" lIns="92073" tIns="46036" rIns="92073" bIns="46036" rtlCol="0"/>
          <a:lstStyle>
            <a:lvl1pPr algn="r">
              <a:defRPr sz="1200"/>
            </a:lvl1pPr>
          </a:lstStyle>
          <a:p>
            <a:fld id="{CBD88A93-794A-4D5F-B328-5191F4337380}" type="datetimeFigureOut">
              <a:rPr lang="en-US" smtClean="0"/>
              <a:t>6/20/12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3163" y="696913"/>
            <a:ext cx="4638675" cy="3479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73" tIns="46036" rIns="92073" bIns="4603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vert="horz" lIns="92073" tIns="46036" rIns="92073" bIns="4603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4" cy="464185"/>
          </a:xfrm>
          <a:prstGeom prst="rect">
            <a:avLst/>
          </a:prstGeom>
        </p:spPr>
        <p:txBody>
          <a:bodyPr vert="horz" lIns="92073" tIns="46036" rIns="92073" bIns="4603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4" cy="464185"/>
          </a:xfrm>
          <a:prstGeom prst="rect">
            <a:avLst/>
          </a:prstGeom>
        </p:spPr>
        <p:txBody>
          <a:bodyPr vert="horz" lIns="92073" tIns="46036" rIns="92073" bIns="46036" rtlCol="0" anchor="b"/>
          <a:lstStyle>
            <a:lvl1pPr algn="r">
              <a:defRPr sz="1200"/>
            </a:lvl1pPr>
          </a:lstStyle>
          <a:p>
            <a:fld id="{6C1D77F4-12C7-4878-B2ED-7A11F2305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9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8089" indent="-28772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50905" indent="-23018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11267" indent="-23018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71630" indent="-23018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31991" indent="-23018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92354" indent="-23018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52716" indent="-23018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13077" indent="-23018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7EDFA83-C9F2-434F-9713-773991BA73CC}" type="slidenum">
              <a:rPr lang="en-US" smtClean="0"/>
              <a:pPr eaLnBrk="1" hangingPunct="1"/>
              <a:t>8</a:t>
            </a:fld>
            <a:endParaRPr lang="en-US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7F25E6-8D53-45F8-A506-14D9B4DDBCE8}" type="slidenum">
              <a:rPr lang="en-US"/>
              <a:pPr/>
              <a:t>27</a:t>
            </a:fld>
            <a:endParaRPr lang="en-US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1D77F4-12C7-4878-B2ED-7A11F23056F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179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/>
              <a:t>6/20/12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275639-E8C4-4664-B8D6-76F8B5089ED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/>
              <a:t>6/20/12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639-E8C4-4664-B8D6-76F8B5089E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/>
              <a:t>6/20/12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639-E8C4-4664-B8D6-76F8B5089E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F4F9A56-D4C5-47C5-8A43-35AD946B200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9738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E10F7-C2DC-43A6-A082-86B45F66C5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451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421B-8329-4E6B-8E54-F015EA55CF97}" type="datetime1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6/20/12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95000"/>
                  </a:prstClr>
                </a:solidFill>
              </a:rPr>
              <a:t>amyrbo@umn.edu</a:t>
            </a:r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B66F0-14F0-4EB8-ABDA-5C65F1803A60}" type="slidenum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8337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69FE-A16F-4248-9E54-A2BC13B3326E}" type="datetime1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6/20/12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95000"/>
                  </a:prstClr>
                </a:solidFill>
              </a:rPr>
              <a:t>amyrbo@umn.edu</a:t>
            </a:r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B66F0-14F0-4EB8-ABDA-5C65F1803A60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427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DA1FA-A8B3-448E-B8AA-A67E3A836E7B}" type="datetime1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6/20/12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95000"/>
                  </a:prstClr>
                </a:solidFill>
              </a:rPr>
              <a:t>amyrbo@umn.edu</a:t>
            </a:r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B66F0-14F0-4EB8-ABDA-5C65F1803A60}" type="slidenum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2167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1040-393C-41DE-9EC0-2DD916E46691}" type="datetime1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6/20/12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95000"/>
                  </a:prstClr>
                </a:solidFill>
              </a:rPr>
              <a:t>amyrbo@umn.edu</a:t>
            </a:r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B66F0-14F0-4EB8-ABDA-5C65F1803A60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8774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CFDF6-64D2-424C-82F3-71BF9EEAF6E4}" type="datetime1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6/20/12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95000"/>
                  </a:prstClr>
                </a:solidFill>
              </a:rPr>
              <a:t>amyrbo@umn.edu</a:t>
            </a:r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B66F0-14F0-4EB8-ABDA-5C65F1803A60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8548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CA40A-17AF-4201-BD68-371DCA7D0036}" type="datetime1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6/20/12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95000"/>
                  </a:prstClr>
                </a:solidFill>
              </a:rPr>
              <a:t>amyrbo@umn.edu</a:t>
            </a:r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B66F0-14F0-4EB8-ABDA-5C65F1803A60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075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/>
              <a:t>6/20/12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639-E8C4-4664-B8D6-76F8B5089E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6BEE8-7A19-4E21-BA75-76E5B6B459A3}" type="datetime1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6/20/12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95000"/>
                  </a:prstClr>
                </a:solidFill>
              </a:rPr>
              <a:t>amyrbo@umn.edu</a:t>
            </a:r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B66F0-14F0-4EB8-ABDA-5C65F1803A60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2913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EF0F5-5E4D-4C77-826B-F3DC0FCD7AFE}" type="datetime1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6/20/12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95000"/>
                  </a:prstClr>
                </a:solidFill>
              </a:rPr>
              <a:t>amyrbo@umn.edu</a:t>
            </a:r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B66F0-14F0-4EB8-ABDA-5C65F1803A60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4581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4FB581F8-18E4-47B7-88BC-BFE198ACFB6E}" type="datetime1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6/20/12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white">
                    <a:shade val="50000"/>
                  </a:prstClr>
                </a:solidFill>
              </a:rPr>
              <a:t>amyrbo@umn.edu</a:t>
            </a:r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D06B66F0-14F0-4EB8-ABDA-5C65F1803A60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1357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AAF0-00CE-4D8A-805E-AD6D6356758C}" type="datetime1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6/20/12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95000"/>
                  </a:prstClr>
                </a:solidFill>
              </a:rPr>
              <a:t>amyrbo@umn.edu</a:t>
            </a:r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B66F0-14F0-4EB8-ABDA-5C65F1803A60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883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20AA6-FB55-4DA4-BF4F-C0E9F5C3BD91}" type="datetime1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6/20/12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r>
              <a:rPr lang="en-US" smtClean="0">
                <a:solidFill>
                  <a:prstClr val="black">
                    <a:tint val="95000"/>
                  </a:prstClr>
                </a:solidFill>
              </a:rPr>
              <a:t>amyrbo@umn.edu</a:t>
            </a:r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B66F0-14F0-4EB8-ABDA-5C65F1803A60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3465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>
                <a:solidFill>
                  <a:prstClr val="white">
                    <a:alpha val="50000"/>
                  </a:prstClr>
                </a:solidFill>
              </a:rPr>
              <a:pPr/>
              <a:t>6/20/12</a:t>
            </a:fld>
            <a:endParaRPr lang="en-US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275639-E8C4-4664-B8D6-76F8B5089ED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5244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>
                <a:solidFill>
                  <a:prstClr val="white">
                    <a:alpha val="50000"/>
                  </a:prstClr>
                </a:solidFill>
              </a:rPr>
              <a:pPr/>
              <a:t>6/20/12</a:t>
            </a:fld>
            <a:endParaRPr lang="en-US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639-E8C4-4664-B8D6-76F8B5089ED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0832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>
                <a:solidFill>
                  <a:prstClr val="white">
                    <a:alpha val="50000"/>
                  </a:prstClr>
                </a:solidFill>
              </a:rPr>
              <a:pPr/>
              <a:t>6/20/12</a:t>
            </a:fld>
            <a:endParaRPr lang="en-US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639-E8C4-4664-B8D6-76F8B5089ED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5597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>
                <a:solidFill>
                  <a:prstClr val="white">
                    <a:alpha val="50000"/>
                  </a:prstClr>
                </a:solidFill>
              </a:rPr>
              <a:pPr/>
              <a:t>6/20/12</a:t>
            </a:fld>
            <a:endParaRPr lang="en-US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639-E8C4-4664-B8D6-76F8B5089ED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182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>
                <a:solidFill>
                  <a:prstClr val="white">
                    <a:alpha val="50000"/>
                  </a:prstClr>
                </a:solidFill>
              </a:rPr>
              <a:pPr/>
              <a:t>6/20/12</a:t>
            </a:fld>
            <a:endParaRPr lang="en-US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639-E8C4-4664-B8D6-76F8B5089ED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123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/>
              <a:t>6/20/12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639-E8C4-4664-B8D6-76F8B5089E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>
                <a:solidFill>
                  <a:prstClr val="white">
                    <a:alpha val="50000"/>
                  </a:prstClr>
                </a:solidFill>
              </a:rPr>
              <a:pPr/>
              <a:t>6/20/12</a:t>
            </a:fld>
            <a:endParaRPr lang="en-US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639-E8C4-4664-B8D6-76F8B5089ED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3514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>
                <a:solidFill>
                  <a:prstClr val="white">
                    <a:alpha val="50000"/>
                  </a:prstClr>
                </a:solidFill>
              </a:rPr>
              <a:pPr/>
              <a:t>6/20/12</a:t>
            </a:fld>
            <a:endParaRPr lang="en-US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639-E8C4-4664-B8D6-76F8B5089ED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8569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>
                <a:solidFill>
                  <a:prstClr val="white">
                    <a:alpha val="50000"/>
                  </a:prstClr>
                </a:solidFill>
              </a:rPr>
              <a:pPr/>
              <a:t>6/20/12</a:t>
            </a:fld>
            <a:endParaRPr lang="en-US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639-E8C4-4664-B8D6-76F8B5089ED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5547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>
                <a:solidFill>
                  <a:prstClr val="white">
                    <a:alpha val="50000"/>
                  </a:prstClr>
                </a:solidFill>
              </a:rPr>
              <a:pPr/>
              <a:t>6/20/12</a:t>
            </a:fld>
            <a:endParaRPr lang="en-US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639-E8C4-4664-B8D6-76F8B5089ED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0928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>
                <a:solidFill>
                  <a:prstClr val="white">
                    <a:alpha val="50000"/>
                  </a:prstClr>
                </a:solidFill>
              </a:rPr>
              <a:pPr/>
              <a:t>6/20/12</a:t>
            </a:fld>
            <a:endParaRPr lang="en-US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639-E8C4-4664-B8D6-76F8B5089ED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5313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>
                <a:solidFill>
                  <a:prstClr val="white">
                    <a:alpha val="50000"/>
                  </a:prstClr>
                </a:solidFill>
              </a:rPr>
              <a:pPr/>
              <a:t>6/20/12</a:t>
            </a:fld>
            <a:endParaRPr lang="en-US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639-E8C4-4664-B8D6-76F8B5089ED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0531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F4F9A56-D4C5-47C5-8A43-35AD946B200F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229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/>
              <a:t>6/20/12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639-E8C4-4664-B8D6-76F8B5089ED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/>
              <a:t>6/20/12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639-E8C4-4664-B8D6-76F8B5089ED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/>
              <a:t>6/20/12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639-E8C4-4664-B8D6-76F8B5089E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/>
              <a:t>6/20/12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639-E8C4-4664-B8D6-76F8B5089E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/>
              <a:t>6/20/12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639-E8C4-4664-B8D6-76F8B5089E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3396-F8DB-4B54-8053-BFCEDDCA741A}" type="datetimeFigureOut">
              <a:rPr lang="en-US" smtClean="0"/>
              <a:t>6/20/12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639-E8C4-4664-B8D6-76F8B5089E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5F0B3396-F8DB-4B54-8053-BFCEDDCA741A}" type="datetimeFigureOut">
              <a:rPr lang="en-US" smtClean="0"/>
              <a:t>6/20/12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A275639-E8C4-4664-B8D6-76F8B5089ED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53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593C026-424A-43E5-9AB0-FE8D1D0D1C40}" type="datetime1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6/20/12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r>
              <a:rPr lang="en-US" smtClean="0">
                <a:solidFill>
                  <a:prstClr val="black">
                    <a:tint val="95000"/>
                  </a:prstClr>
                </a:solidFill>
              </a:rPr>
              <a:t>amyrbo@umn.edu</a:t>
            </a:r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06B66F0-14F0-4EB8-ABDA-5C65F1803A60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3268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5F0B3396-F8DB-4B54-8053-BFCEDDCA741A}" type="datetimeFigureOut">
              <a:rPr lang="en-US" smtClean="0">
                <a:solidFill>
                  <a:prstClr val="white">
                    <a:alpha val="50000"/>
                  </a:prstClr>
                </a:solidFill>
              </a:rPr>
              <a:pPr/>
              <a:t>6/20/12</a:t>
            </a:fld>
            <a:endParaRPr lang="en-US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A275639-E8C4-4664-B8D6-76F8B5089ED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5074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jpeg"/><Relationship Id="rId5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4" Type="http://schemas.openxmlformats.org/officeDocument/2006/relationships/image" Target="../media/image45.png"/><Relationship Id="rId5" Type="http://schemas.openxmlformats.org/officeDocument/2006/relationships/image" Target="../media/image46.jpeg"/><Relationship Id="rId6" Type="http://schemas.openxmlformats.org/officeDocument/2006/relationships/image" Target="../media/image5.png"/><Relationship Id="rId7" Type="http://schemas.openxmlformats.org/officeDocument/2006/relationships/image" Target="../media/image3.gif"/><Relationship Id="rId8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4" Type="http://schemas.openxmlformats.org/officeDocument/2006/relationships/image" Target="../media/image50.png"/><Relationship Id="rId5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4" Type="http://schemas.openxmlformats.org/officeDocument/2006/relationships/image" Target="../media/image58.jpeg"/><Relationship Id="rId5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4" Type="http://schemas.openxmlformats.org/officeDocument/2006/relationships/image" Target="../media/image62.jpeg"/><Relationship Id="rId5" Type="http://schemas.openxmlformats.org/officeDocument/2006/relationships/image" Target="../media/image63.jpeg"/><Relationship Id="rId6" Type="http://schemas.openxmlformats.org/officeDocument/2006/relationships/image" Target="../media/image64.jpeg"/><Relationship Id="rId7" Type="http://schemas.openxmlformats.org/officeDocument/2006/relationships/image" Target="../media/image65.jpeg"/><Relationship Id="rId8" Type="http://schemas.openxmlformats.org/officeDocument/2006/relationships/image" Target="../media/image66.jpeg"/><Relationship Id="rId9" Type="http://schemas.openxmlformats.org/officeDocument/2006/relationships/image" Target="../media/image67.jpeg"/><Relationship Id="rId10" Type="http://schemas.openxmlformats.org/officeDocument/2006/relationships/image" Target="../media/image68.jpeg"/><Relationship Id="rId11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4" Type="http://schemas.openxmlformats.org/officeDocument/2006/relationships/image" Target="../media/image72.jpeg"/><Relationship Id="rId5" Type="http://schemas.openxmlformats.org/officeDocument/2006/relationships/image" Target="../media/image73.jpeg"/><Relationship Id="rId6" Type="http://schemas.openxmlformats.org/officeDocument/2006/relationships/image" Target="../media/image74.jpeg"/><Relationship Id="rId7" Type="http://schemas.openxmlformats.org/officeDocument/2006/relationships/image" Target="../media/image75.jpeg"/><Relationship Id="rId8" Type="http://schemas.openxmlformats.org/officeDocument/2006/relationships/image" Target="../media/image76.jpeg"/><Relationship Id="rId9" Type="http://schemas.openxmlformats.org/officeDocument/2006/relationships/image" Target="../media/image77.jpeg"/><Relationship Id="rId10" Type="http://schemas.openxmlformats.org/officeDocument/2006/relationships/image" Target="../media/image78.jpeg"/><Relationship Id="rId11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4" Type="http://schemas.openxmlformats.org/officeDocument/2006/relationships/image" Target="../media/image81.jpeg"/><Relationship Id="rId5" Type="http://schemas.openxmlformats.org/officeDocument/2006/relationships/image" Target="../media/image82.jpeg"/><Relationship Id="rId6" Type="http://schemas.openxmlformats.org/officeDocument/2006/relationships/image" Target="../media/image83.jpeg"/><Relationship Id="rId7" Type="http://schemas.openxmlformats.org/officeDocument/2006/relationships/image" Target="../media/image8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4" Type="http://schemas.openxmlformats.org/officeDocument/2006/relationships/image" Target="../media/image87.jpeg"/><Relationship Id="rId5" Type="http://schemas.openxmlformats.org/officeDocument/2006/relationships/image" Target="../media/image88.jpeg"/><Relationship Id="rId6" Type="http://schemas.openxmlformats.org/officeDocument/2006/relationships/image" Target="../media/image89.jpeg"/><Relationship Id="rId7" Type="http://schemas.openxmlformats.org/officeDocument/2006/relationships/image" Target="../media/image90.jpeg"/><Relationship Id="rId8" Type="http://schemas.openxmlformats.org/officeDocument/2006/relationships/image" Target="../media/image91.png"/><Relationship Id="rId9" Type="http://schemas.openxmlformats.org/officeDocument/2006/relationships/image" Target="../media/image92.jpeg"/><Relationship Id="rId10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4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6" Type="http://schemas.openxmlformats.org/officeDocument/2006/relationships/image" Target="../media/image10.jpg"/><Relationship Id="rId7" Type="http://schemas.openxmlformats.org/officeDocument/2006/relationships/image" Target="../media/image11.jpg"/><Relationship Id="rId8" Type="http://schemas.openxmlformats.org/officeDocument/2006/relationships/image" Target="../media/image12.jpg"/><Relationship Id="rId9" Type="http://schemas.openxmlformats.org/officeDocument/2006/relationships/image" Target="../media/image13.jpg"/><Relationship Id="rId10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4" Type="http://schemas.openxmlformats.org/officeDocument/2006/relationships/image" Target="../media/image96.jpeg"/><Relationship Id="rId5" Type="http://schemas.openxmlformats.org/officeDocument/2006/relationships/image" Target="../media/image97.jpeg"/><Relationship Id="rId6" Type="http://schemas.openxmlformats.org/officeDocument/2006/relationships/hyperlink" Target="http://lrc.geo.umn.edu/smears/spongebig.html" TargetMode="External"/><Relationship Id="rId7" Type="http://schemas.openxmlformats.org/officeDocument/2006/relationships/image" Target="../media/image98.jpeg"/><Relationship Id="rId8" Type="http://schemas.openxmlformats.org/officeDocument/2006/relationships/hyperlink" Target="http://lrc.geo.umn.edu/smears/calcbig.html" TargetMode="External"/><Relationship Id="rId9" Type="http://schemas.openxmlformats.org/officeDocument/2006/relationships/image" Target="../media/image9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9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0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lrc.geo.umn.edu/muded/" TargetMode="External"/><Relationship Id="rId3" Type="http://schemas.openxmlformats.org/officeDocument/2006/relationships/image" Target="../media/image10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hyperlink" Target="https://tmi.laccore.umn.edu/" TargetMode="External"/><Relationship Id="rId3" Type="http://schemas.openxmlformats.org/officeDocument/2006/relationships/image" Target="../media/image10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4" Type="http://schemas.openxmlformats.org/officeDocument/2006/relationships/image" Target="../media/image104.jpeg"/><Relationship Id="rId5" Type="http://schemas.openxmlformats.org/officeDocument/2006/relationships/image" Target="../media/image105.jpe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6" Type="http://schemas.openxmlformats.org/officeDocument/2006/relationships/image" Target="../media/image10.jpg"/><Relationship Id="rId7" Type="http://schemas.openxmlformats.org/officeDocument/2006/relationships/image" Target="../media/image11.jpg"/><Relationship Id="rId8" Type="http://schemas.openxmlformats.org/officeDocument/2006/relationships/image" Target="../media/image12.jpg"/><Relationship Id="rId9" Type="http://schemas.openxmlformats.org/officeDocument/2006/relationships/image" Target="../media/image13.jpg"/><Relationship Id="rId10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jpeg"/><Relationship Id="rId5" Type="http://schemas.openxmlformats.org/officeDocument/2006/relationships/image" Target="../media/image18.jpeg"/><Relationship Id="rId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057400"/>
            <a:ext cx="5562600" cy="2595025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Neopaleolimnology</a:t>
            </a:r>
            <a:r>
              <a:rPr lang="en-US" sz="3200" dirty="0" smtClean="0"/>
              <a:t> of urban and suburban lakes in multidisciplinary geoscience education, training, and outreach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1" y="4798968"/>
            <a:ext cx="6846276" cy="1373232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Amy </a:t>
            </a:r>
            <a:r>
              <a:rPr lang="en-US" dirty="0" err="1" smtClean="0"/>
              <a:t>Myrbo</a:t>
            </a:r>
            <a:endParaRPr lang="en-US" dirty="0" smtClean="0"/>
          </a:p>
          <a:p>
            <a:r>
              <a:rPr lang="en-US" dirty="0" err="1" smtClean="0"/>
              <a:t>LacCore</a:t>
            </a:r>
            <a:r>
              <a:rPr lang="en-US" dirty="0" smtClean="0"/>
              <a:t>/</a:t>
            </a:r>
            <a:r>
              <a:rPr lang="en-US" dirty="0" err="1" smtClean="0"/>
              <a:t>Limnological</a:t>
            </a:r>
            <a:r>
              <a:rPr lang="en-US" dirty="0" smtClean="0"/>
              <a:t> Research Center</a:t>
            </a:r>
          </a:p>
          <a:p>
            <a:r>
              <a:rPr lang="en-US" dirty="0" smtClean="0"/>
              <a:t>Department of Earth Sciences</a:t>
            </a:r>
          </a:p>
          <a:p>
            <a:r>
              <a:rPr lang="en-US" dirty="0" smtClean="0"/>
              <a:t>University of Minnesota – Minneapolis</a:t>
            </a:r>
          </a:p>
          <a:p>
            <a:r>
              <a:rPr lang="en-US" dirty="0" smtClean="0"/>
              <a:t>INQUA/SERC Workshop, June 20, 2012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14793"/>
            <a:ext cx="2819400" cy="16426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13328" y="2578072"/>
            <a:ext cx="5181601" cy="2616257"/>
          </a:xfrm>
          <a:prstGeom prst="rect">
            <a:avLst/>
          </a:prstGeom>
        </p:spPr>
      </p:pic>
      <p:pic>
        <p:nvPicPr>
          <p:cNvPr id="8" name="Picture 8" descr="nsf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838200"/>
            <a:ext cx="1049338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39841" y="6477000"/>
            <a:ext cx="7818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Please do not distribute or use any of these slides without express permission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819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99" y="4498362"/>
            <a:ext cx="4741333" cy="1810998"/>
          </a:xfrm>
        </p:spPr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57600"/>
            <a:ext cx="4445000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396" y="-18245"/>
            <a:ext cx="3333750" cy="444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3524250"/>
            <a:ext cx="4445000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" y="-635001"/>
            <a:ext cx="3315230" cy="4445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00200" y="147935"/>
            <a:ext cx="1719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St. Cloud State</a:t>
            </a:r>
            <a:endParaRPr lang="en-US" b="1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39000" y="485001"/>
            <a:ext cx="1719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Macalester</a:t>
            </a:r>
            <a:endParaRPr lang="en-US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57477" y="3810000"/>
            <a:ext cx="1719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Carleton</a:t>
            </a:r>
            <a:endParaRPr lang="en-US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81600" y="4736068"/>
            <a:ext cx="1719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St. Thomas</a:t>
            </a:r>
            <a:endParaRPr lang="en-US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00477" y="2983468"/>
            <a:ext cx="1719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Gustavus</a:t>
            </a:r>
            <a:endParaRPr lang="en-US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694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How-to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Lake choice:  </a:t>
            </a:r>
            <a:r>
              <a:rPr lang="en-US" dirty="0" smtClean="0"/>
              <a:t>interesting questions</a:t>
            </a:r>
          </a:p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Hypotheses: </a:t>
            </a:r>
            <a:r>
              <a:rPr lang="en-US" dirty="0" smtClean="0"/>
              <a:t>think about sedimentary processes</a:t>
            </a:r>
          </a:p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Transects:  </a:t>
            </a:r>
            <a:r>
              <a:rPr lang="en-US" dirty="0" smtClean="0"/>
              <a:t>teaching </a:t>
            </a:r>
            <a:r>
              <a:rPr lang="en-US" dirty="0" err="1" smtClean="0"/>
              <a:t>facies</a:t>
            </a:r>
            <a:endParaRPr lang="en-US" dirty="0"/>
          </a:p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Chronology:  </a:t>
            </a:r>
            <a:r>
              <a:rPr lang="en-US" dirty="0" smtClean="0"/>
              <a:t>critical!</a:t>
            </a:r>
          </a:p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Analyses:  </a:t>
            </a:r>
            <a:r>
              <a:rPr lang="en-US" dirty="0" smtClean="0"/>
              <a:t>keep it simple</a:t>
            </a:r>
          </a:p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Group poster session:  </a:t>
            </a:r>
            <a:r>
              <a:rPr lang="en-US" dirty="0" smtClean="0"/>
              <a:t>leave enough time</a:t>
            </a:r>
          </a:p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Support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available from </a:t>
            </a:r>
            <a:r>
              <a:rPr lang="en-US" b="1" dirty="0" err="1">
                <a:solidFill>
                  <a:srgbClr val="00B0F0"/>
                </a:solidFill>
              </a:rPr>
              <a:t>LacCore</a:t>
            </a:r>
            <a:endParaRPr lang="en-US" b="1" dirty="0">
              <a:solidFill>
                <a:srgbClr val="00B0F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274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/>
          <a:lstStyle/>
          <a:p>
            <a:r>
              <a:rPr lang="en-US" dirty="0" smtClean="0"/>
              <a:t>Core Lab Workshop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94" y="1329108"/>
            <a:ext cx="9166145" cy="5224092"/>
          </a:xfrm>
        </p:spPr>
      </p:pic>
      <p:sp>
        <p:nvSpPr>
          <p:cNvPr id="6" name="TextBox 5"/>
          <p:cNvSpPr txBox="1"/>
          <p:nvPr/>
        </p:nvSpPr>
        <p:spPr>
          <a:xfrm>
            <a:off x="533400" y="3124200"/>
            <a:ext cx="686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Twin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5507" y="4114800"/>
            <a:ext cx="1023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Brownie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06606" y="563880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Harriet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019800" y="2057400"/>
            <a:ext cx="2079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Owasso &amp; </a:t>
            </a:r>
            <a:r>
              <a:rPr lang="en-US" dirty="0" err="1" smtClean="0"/>
              <a:t>Wabasso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391400" y="4800600"/>
            <a:ext cx="979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Tanners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04800" y="3352800"/>
            <a:ext cx="304800" cy="18466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567349" y="4345684"/>
            <a:ext cx="309093" cy="645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1066800" y="5879068"/>
            <a:ext cx="228600" cy="645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5715000" y="2057400"/>
            <a:ext cx="381000" cy="12013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5638800" y="1905000"/>
            <a:ext cx="457200" cy="27253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0" idx="3"/>
          </p:cNvCxnSpPr>
          <p:nvPr/>
        </p:nvCxnSpPr>
        <p:spPr>
          <a:xfrm>
            <a:off x="8370771" y="4985266"/>
            <a:ext cx="544629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004123" y="3212068"/>
            <a:ext cx="1253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McCarrons</a:t>
            </a:r>
            <a:endParaRPr lang="en-US" dirty="0"/>
          </a:p>
        </p:txBody>
      </p:sp>
      <p:cxnSp>
        <p:nvCxnSpPr>
          <p:cNvPr id="17" name="Straight Arrow Connector 16"/>
          <p:cNvCxnSpPr>
            <a:stCxn id="16" idx="3"/>
          </p:cNvCxnSpPr>
          <p:nvPr/>
        </p:nvCxnSpPr>
        <p:spPr>
          <a:xfrm>
            <a:off x="5257800" y="3396734"/>
            <a:ext cx="270323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801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00" y="3810000"/>
            <a:ext cx="4292157" cy="3219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3219118" cy="4292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843" y="3638882"/>
            <a:ext cx="4292157" cy="3219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7518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152400"/>
            <a:ext cx="7315200" cy="1154097"/>
          </a:xfrm>
        </p:spPr>
        <p:txBody>
          <a:bodyPr/>
          <a:lstStyle/>
          <a:p>
            <a:r>
              <a:rPr lang="en-US" dirty="0" smtClean="0"/>
              <a:t>Core Lab Workshop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2323"/>
            <a:ext cx="3886201" cy="518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670079"/>
            <a:ext cx="4343400" cy="4416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-32197"/>
            <a:ext cx="3048000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2695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4838810"/>
            <a:ext cx="6324600" cy="1470550"/>
          </a:xfrm>
        </p:spPr>
        <p:txBody>
          <a:bodyPr/>
          <a:lstStyle/>
          <a:p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1400"/>
            <a:ext cx="4199930" cy="329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895600"/>
            <a:ext cx="4336774" cy="3840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2770825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-409186"/>
            <a:ext cx="4711181" cy="3533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13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283"/>
            <a:ext cx="7467599" cy="6936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858" y="5029200"/>
            <a:ext cx="2601542" cy="2362200"/>
          </a:xfrm>
        </p:spPr>
      </p:pic>
    </p:spTree>
    <p:extLst>
      <p:ext uri="{BB962C8B-B14F-4D97-AF65-F5344CB8AC3E}">
        <p14:creationId xmlns:p14="http://schemas.microsoft.com/office/powerpoint/2010/main" val="1492418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97653" y="1697653"/>
            <a:ext cx="6858002" cy="3462695"/>
          </a:xfr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743200"/>
            <a:ext cx="5156200" cy="386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freezecor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81000"/>
            <a:ext cx="1801198" cy="296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freezecore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037" y="339233"/>
            <a:ext cx="1366126" cy="300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765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1" descr="MNMN-DEDF10-1C-7B-1_colum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-152400"/>
            <a:ext cx="873125" cy="723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12" descr="MNMN-PCH10-1C-5B-1_colum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163" y="-152400"/>
            <a:ext cx="808037" cy="716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13" descr="manoomin_logo_transpare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362200"/>
            <a:ext cx="277177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276600"/>
            <a:ext cx="1658938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3" name="Rectangle 2"/>
          <p:cNvSpPr txBox="1">
            <a:spLocks noChangeArrowheads="1"/>
          </p:cNvSpPr>
          <p:nvPr/>
        </p:nvSpPr>
        <p:spPr bwMode="auto">
          <a:xfrm>
            <a:off x="838200" y="-76200"/>
            <a:ext cx="75438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b="1">
                <a:solidFill>
                  <a:schemeClr val="tx2"/>
                </a:solidFill>
              </a:rPr>
              <a:t>Nanda-gikendaasowin </a:t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>Naawij Gaa-izhiwebakin </a:t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>Manoomini-zaaga’iganiing</a:t>
            </a:r>
            <a:endParaRPr lang="en-US" sz="2800">
              <a:solidFill>
                <a:schemeClr val="tx2"/>
              </a:solidFill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838200" y="990600"/>
            <a:ext cx="75438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Studying what happened out in the rice lakes</a:t>
            </a:r>
            <a:endParaRPr lang="en-US" sz="24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85" name="Picture 8" descr="nsf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519" y="5573712"/>
            <a:ext cx="1049338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7" name="Rectangle 3"/>
          <p:cNvSpPr txBox="1">
            <a:spLocks noChangeArrowheads="1"/>
          </p:cNvSpPr>
          <p:nvPr/>
        </p:nvSpPr>
        <p:spPr bwMode="auto">
          <a:xfrm>
            <a:off x="1143000" y="5886126"/>
            <a:ext cx="4494850" cy="743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sz="20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Otherwise known as “</a:t>
            </a:r>
            <a:r>
              <a:rPr lang="en-US" sz="20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Manoomin</a:t>
            </a:r>
            <a:r>
              <a:rPr lang="en-US" sz="20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”</a:t>
            </a:r>
            <a:endParaRPr lang="en-US" sz="20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8195" name="Picture 3" descr="Y:\mnmn intern posters 2011\logos\LacCore logo transparent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276600"/>
            <a:ext cx="2239963" cy="130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05600" y="5715000"/>
            <a:ext cx="838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-OEDG</a:t>
            </a:r>
          </a:p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-REU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Picture 17" descr="Nced_web_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672" y="4038600"/>
            <a:ext cx="11430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91706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P72900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-2209800"/>
            <a:ext cx="9929813" cy="744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6"/>
          <p:cNvSpPr txBox="1">
            <a:spLocks noChangeArrowheads="1"/>
          </p:cNvSpPr>
          <p:nvPr/>
        </p:nvSpPr>
        <p:spPr bwMode="auto">
          <a:xfrm>
            <a:off x="-76200" y="0"/>
            <a:ext cx="312420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100" dirty="0">
                <a:solidFill>
                  <a:srgbClr val="FF6600"/>
                </a:solidFill>
              </a:rPr>
              <a:t>Photo courtesy of Thomas </a:t>
            </a:r>
            <a:r>
              <a:rPr lang="en-US" sz="1100" dirty="0" err="1">
                <a:solidFill>
                  <a:srgbClr val="FF6600"/>
                </a:solidFill>
              </a:rPr>
              <a:t>Howes</a:t>
            </a:r>
            <a:endParaRPr lang="en-US" sz="1100" dirty="0">
              <a:solidFill>
                <a:srgbClr val="FF6600"/>
              </a:solidFill>
            </a:endParaRPr>
          </a:p>
        </p:txBody>
      </p:sp>
      <p:pic>
        <p:nvPicPr>
          <p:cNvPr id="5124" name="Picture 4" descr="wr_sp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495800"/>
            <a:ext cx="53340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422525"/>
            <a:ext cx="3309938" cy="449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Content Placeholder 1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408238"/>
            <a:ext cx="2749550" cy="4525962"/>
          </a:xfrm>
        </p:spPr>
      </p:pic>
    </p:spTree>
    <p:extLst>
      <p:ext uri="{BB962C8B-B14F-4D97-AF65-F5344CB8AC3E}">
        <p14:creationId xmlns:p14="http://schemas.microsoft.com/office/powerpoint/2010/main" val="4098530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I mean by . . . ?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Neopaleolimnology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“Urban and Suburban”</a:t>
            </a:r>
          </a:p>
          <a:p>
            <a:r>
              <a:rPr lang="en-US" dirty="0" smtClean="0"/>
              <a:t>“Geoscience”</a:t>
            </a:r>
          </a:p>
        </p:txBody>
      </p:sp>
    </p:spTree>
    <p:extLst>
      <p:ext uri="{BB962C8B-B14F-4D97-AF65-F5344CB8AC3E}">
        <p14:creationId xmlns:p14="http://schemas.microsoft.com/office/powerpoint/2010/main" val="1326551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manoomin_lakes_cf-oldmap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296863"/>
            <a:ext cx="6477000" cy="6242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9995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"/>
            <a:ext cx="7772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4128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Ditch picture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29400" cy="49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990850"/>
            <a:ext cx="5257800" cy="394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2073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-914400"/>
            <a:ext cx="9220200" cy="1630363"/>
          </a:xfrm>
        </p:spPr>
        <p:txBody>
          <a:bodyPr/>
          <a:lstStyle/>
          <a:p>
            <a:pPr eaLnBrk="1" hangingPunct="1"/>
            <a:r>
              <a:rPr lang="en-US" sz="3200" dirty="0" smtClean="0"/>
              <a:t>Coring at weekend science camps</a:t>
            </a:r>
          </a:p>
        </p:txBody>
      </p:sp>
      <p:pic>
        <p:nvPicPr>
          <p:cNvPr id="13315" name="Picture 7" descr="dedf cor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40088"/>
            <a:ext cx="5181600" cy="361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6" descr="ripo cor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1219200"/>
            <a:ext cx="40005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8" descr="100_174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838200"/>
            <a:ext cx="39624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9" descr="manoomin_logo_transpare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990600"/>
            <a:ext cx="1897063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9644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/>
          <a:lstStyle/>
          <a:p>
            <a:r>
              <a:rPr lang="en-US" dirty="0" smtClean="0"/>
              <a:t>Activities with grades 5-12 and 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315200" cy="3539527"/>
          </a:xfrm>
        </p:spPr>
        <p:txBody>
          <a:bodyPr>
            <a:noAutofit/>
          </a:bodyPr>
          <a:lstStyle/>
          <a:p>
            <a:r>
              <a:rPr lang="en-US" sz="2400" dirty="0" smtClean="0"/>
              <a:t>Walking to GPS locations on lakes</a:t>
            </a:r>
          </a:p>
          <a:p>
            <a:r>
              <a:rPr lang="en-US" sz="2400" dirty="0" smtClean="0"/>
              <a:t>Core collection</a:t>
            </a:r>
          </a:p>
          <a:p>
            <a:r>
              <a:rPr lang="en-US" sz="2400" dirty="0" smtClean="0"/>
              <a:t>Initial core description</a:t>
            </a:r>
          </a:p>
          <a:p>
            <a:r>
              <a:rPr lang="en-US" sz="2400" dirty="0" smtClean="0"/>
              <a:t>Core correlation</a:t>
            </a:r>
          </a:p>
          <a:p>
            <a:r>
              <a:rPr lang="en-US" sz="2400" dirty="0" smtClean="0"/>
              <a:t>Sieving for plant macrofossils (especially wild rice), invertebrate remains, sometimes live ones . . .</a:t>
            </a:r>
          </a:p>
          <a:p>
            <a:r>
              <a:rPr lang="en-US" sz="2400" dirty="0" smtClean="0"/>
              <a:t>SEM</a:t>
            </a:r>
          </a:p>
          <a:p>
            <a:r>
              <a:rPr lang="en-US" sz="2400" dirty="0" smtClean="0"/>
              <a:t>Light microscopy</a:t>
            </a:r>
          </a:p>
          <a:p>
            <a:r>
              <a:rPr lang="en-US" sz="2400" dirty="0" smtClean="0"/>
              <a:t>Diatom identification and counting (!)</a:t>
            </a:r>
          </a:p>
          <a:p>
            <a:r>
              <a:rPr lang="en-US" sz="2400" b="1" dirty="0" smtClean="0"/>
              <a:t>Writing</a:t>
            </a:r>
          </a:p>
          <a:p>
            <a:r>
              <a:rPr lang="en-US" sz="2400" b="1" dirty="0" smtClean="0"/>
              <a:t>Presenting (oral and poster)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51357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C:\Users\Amy\Documents\manoomin\MNMN year 2 photos selected\P12953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738" y="-76200"/>
            <a:ext cx="2455862" cy="327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762000"/>
            <a:ext cx="2954338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itle 1"/>
          <p:cNvSpPr>
            <a:spLocks noGrp="1"/>
          </p:cNvSpPr>
          <p:nvPr>
            <p:ph type="title"/>
          </p:nvPr>
        </p:nvSpPr>
        <p:spPr>
          <a:xfrm>
            <a:off x="3922713" y="0"/>
            <a:ext cx="5754687" cy="623887"/>
          </a:xfrm>
        </p:spPr>
        <p:txBody>
          <a:bodyPr/>
          <a:lstStyle/>
          <a:p>
            <a:r>
              <a:rPr lang="en-US" sz="2000" dirty="0" err="1" smtClean="0"/>
              <a:t>Manoomin</a:t>
            </a:r>
            <a:r>
              <a:rPr lang="en-US" sz="2000" dirty="0" smtClean="0"/>
              <a:t> camps and </a:t>
            </a:r>
            <a:r>
              <a:rPr lang="en-US" sz="2000" dirty="0" err="1" smtClean="0"/>
              <a:t>LacCore</a:t>
            </a:r>
            <a:r>
              <a:rPr lang="en-US" sz="2000" dirty="0" smtClean="0"/>
              <a:t> visits</a:t>
            </a:r>
          </a:p>
        </p:txBody>
      </p:sp>
      <p:pic>
        <p:nvPicPr>
          <p:cNvPr id="14341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863" y="1662113"/>
            <a:ext cx="2954337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4613275"/>
            <a:ext cx="295275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850" y="3876675"/>
            <a:ext cx="2216150" cy="295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400300"/>
            <a:ext cx="2954338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00300"/>
            <a:ext cx="2954338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313" y="4614863"/>
            <a:ext cx="2954337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4613275"/>
            <a:ext cx="1482725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8" name="Content Placeholder 1"/>
          <p:cNvPicPr>
            <a:picLocks noGrp="1" noChangeAspect="1"/>
          </p:cNvPicPr>
          <p:nvPr>
            <p:ph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78400" y="3146425"/>
            <a:ext cx="1949450" cy="1462088"/>
          </a:xfrm>
        </p:spPr>
      </p:pic>
    </p:spTree>
    <p:extLst>
      <p:ext uri="{BB962C8B-B14F-4D97-AF65-F5344CB8AC3E}">
        <p14:creationId xmlns:p14="http://schemas.microsoft.com/office/powerpoint/2010/main" val="3415257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675" y="4716463"/>
            <a:ext cx="2854325" cy="214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675" y="2582863"/>
            <a:ext cx="2854325" cy="214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789" y="243083"/>
            <a:ext cx="2934211" cy="2500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intern_sheldenmat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3168"/>
            <a:ext cx="1976855" cy="2634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internkyl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425" y="4191000"/>
            <a:ext cx="20002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internboblab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952" y="5103395"/>
            <a:ext cx="2339473" cy="1754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552" y="533400"/>
            <a:ext cx="3551237" cy="223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48" y="685800"/>
            <a:ext cx="2667000" cy="355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933" y="2590800"/>
            <a:ext cx="2539142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052" y="3276600"/>
            <a:ext cx="2738090" cy="2054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685800"/>
            <a:ext cx="7315200" cy="1154097"/>
          </a:xfrm>
        </p:spPr>
        <p:txBody>
          <a:bodyPr>
            <a:normAutofit/>
          </a:bodyPr>
          <a:lstStyle/>
          <a:p>
            <a:r>
              <a:rPr lang="en-US" sz="2000" dirty="0" smtClean="0"/>
              <a:t>Summer research internships for Native and other students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74182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LacCore Fac pix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743200"/>
            <a:ext cx="2686050" cy="3886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4515" name="Picture 3" descr="BlacCore logo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800" y="190500"/>
            <a:ext cx="2717800" cy="1638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4516" name="Picture 4" descr="LacCore_staf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267200"/>
            <a:ext cx="4953000" cy="196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3429000" y="6446838"/>
            <a:ext cx="1905000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sz="1400"/>
              <a:t>Assistant Curator</a:t>
            </a: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sz="1400"/>
              <a:t>Kristina Brady</a:t>
            </a:r>
          </a:p>
        </p:txBody>
      </p:sp>
      <p:sp>
        <p:nvSpPr>
          <p:cNvPr id="64518" name="Text Box 6"/>
          <p:cNvSpPr txBox="1">
            <a:spLocks noChangeArrowheads="1"/>
          </p:cNvSpPr>
          <p:nvPr/>
        </p:nvSpPr>
        <p:spPr bwMode="auto">
          <a:xfrm>
            <a:off x="5181600" y="6446838"/>
            <a:ext cx="1905000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sz="1400"/>
              <a:t>Lab Manager</a:t>
            </a: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sz="1400"/>
              <a:t>Amy Myrbo</a:t>
            </a:r>
          </a:p>
        </p:txBody>
      </p:sp>
      <p:sp>
        <p:nvSpPr>
          <p:cNvPr id="64519" name="Text Box 7"/>
          <p:cNvSpPr txBox="1">
            <a:spLocks noChangeArrowheads="1"/>
          </p:cNvSpPr>
          <p:nvPr/>
        </p:nvSpPr>
        <p:spPr bwMode="auto">
          <a:xfrm>
            <a:off x="6858000" y="6446838"/>
            <a:ext cx="1905000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sz="1400"/>
              <a:t>Curator</a:t>
            </a: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sz="1400"/>
              <a:t>Anders Noren</a:t>
            </a:r>
          </a:p>
        </p:txBody>
      </p:sp>
      <p:pic>
        <p:nvPicPr>
          <p:cNvPr id="64520" name="Picture 8" descr="cor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538" y="381000"/>
            <a:ext cx="2405062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21" name="Text Box 9"/>
          <p:cNvSpPr txBox="1">
            <a:spLocks noChangeArrowheads="1"/>
          </p:cNvSpPr>
          <p:nvPr/>
        </p:nvSpPr>
        <p:spPr bwMode="auto">
          <a:xfrm>
            <a:off x="228600" y="1752600"/>
            <a:ext cx="5486400" cy="760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10000"/>
              </a:spcBef>
            </a:pPr>
            <a:r>
              <a:rPr lang="en-US" sz="2800" dirty="0">
                <a:solidFill>
                  <a:srgbClr val="3333CC"/>
                </a:solidFill>
              </a:rPr>
              <a:t>National Lacustrine Core Facility</a:t>
            </a:r>
          </a:p>
          <a:p>
            <a:pPr algn="ctr">
              <a:spcBef>
                <a:spcPct val="10000"/>
              </a:spcBef>
            </a:pPr>
            <a:r>
              <a:rPr lang="en-US" sz="1400" dirty="0">
                <a:solidFill>
                  <a:srgbClr val="3333CC"/>
                </a:solidFill>
              </a:rPr>
              <a:t>Department of </a:t>
            </a:r>
            <a:r>
              <a:rPr lang="en-US" sz="1400" dirty="0" smtClean="0">
                <a:solidFill>
                  <a:srgbClr val="3333CC"/>
                </a:solidFill>
              </a:rPr>
              <a:t>Earth Sciences, </a:t>
            </a:r>
            <a:r>
              <a:rPr lang="en-US" sz="1400" dirty="0">
                <a:solidFill>
                  <a:srgbClr val="3333CC"/>
                </a:solidFill>
              </a:rPr>
              <a:t>University of Minnesota-Minneapolis</a:t>
            </a:r>
          </a:p>
        </p:txBody>
      </p:sp>
      <p:pic>
        <p:nvPicPr>
          <p:cNvPr id="64522" name="Picture 10" descr="nsf1_blac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527300"/>
            <a:ext cx="1501775" cy="15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901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79" name="Picture 19" descr="Myrbo_2008_Urban_McCarrons01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800" y="3200400"/>
            <a:ext cx="18542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3" name="Picture 3" descr="Swampco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27313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77" name="Picture 17" descr="redpine-jackp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0"/>
            <a:ext cx="2438400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4" name="Picture 4" descr="PB1900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0"/>
            <a:ext cx="1989138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Picture 5" descr="ESP-ZON04-1D-1K-1blowu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514600"/>
            <a:ext cx="21717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6" name="Picture 6" descr="DSCN4917-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00550"/>
            <a:ext cx="327660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7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0"/>
            <a:ext cx="1997075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6568" name="Text Box 8"/>
          <p:cNvSpPr txBox="1">
            <a:spLocks noChangeArrowheads="1"/>
          </p:cNvSpPr>
          <p:nvPr/>
        </p:nvSpPr>
        <p:spPr bwMode="auto">
          <a:xfrm rot="-5400000">
            <a:off x="8089106" y="307182"/>
            <a:ext cx="1895475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/>
              <a:t>Figure by Billy D’Andrea</a:t>
            </a:r>
          </a:p>
        </p:txBody>
      </p:sp>
      <p:sp>
        <p:nvSpPr>
          <p:cNvPr id="66570" name="Line 10"/>
          <p:cNvSpPr>
            <a:spLocks noChangeShapeType="1"/>
          </p:cNvSpPr>
          <p:nvPr/>
        </p:nvSpPr>
        <p:spPr bwMode="auto">
          <a:xfrm>
            <a:off x="1143000" y="3352800"/>
            <a:ext cx="990600" cy="1447800"/>
          </a:xfrm>
          <a:prstGeom prst="line">
            <a:avLst/>
          </a:prstGeom>
          <a:noFill/>
          <a:ln w="1143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71" name="Freeform 11"/>
          <p:cNvSpPr>
            <a:spLocks/>
          </p:cNvSpPr>
          <p:nvPr/>
        </p:nvSpPr>
        <p:spPr bwMode="auto">
          <a:xfrm>
            <a:off x="4648200" y="1905000"/>
            <a:ext cx="685800" cy="952500"/>
          </a:xfrm>
          <a:custGeom>
            <a:avLst/>
            <a:gdLst>
              <a:gd name="T0" fmla="*/ 0 w 432"/>
              <a:gd name="T1" fmla="*/ 600 h 600"/>
              <a:gd name="T2" fmla="*/ 432 w 432"/>
              <a:gd name="T3" fmla="*/ 0 h 6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32" h="600">
                <a:moveTo>
                  <a:pt x="0" y="600"/>
                </a:moveTo>
                <a:lnTo>
                  <a:pt x="432" y="0"/>
                </a:lnTo>
              </a:path>
            </a:pathLst>
          </a:custGeom>
          <a:noFill/>
          <a:ln w="114300" cmpd="sng">
            <a:solidFill>
              <a:srgbClr val="FF66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66574" name="Picture 14" descr="rep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5549900"/>
            <a:ext cx="4191000" cy="138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575" name="Freeform 15"/>
          <p:cNvSpPr>
            <a:spLocks/>
          </p:cNvSpPr>
          <p:nvPr/>
        </p:nvSpPr>
        <p:spPr bwMode="auto">
          <a:xfrm flipH="1">
            <a:off x="6858000" y="5105400"/>
            <a:ext cx="381000" cy="990600"/>
          </a:xfrm>
          <a:custGeom>
            <a:avLst/>
            <a:gdLst>
              <a:gd name="T0" fmla="*/ 16 w 16"/>
              <a:gd name="T1" fmla="*/ 0 h 792"/>
              <a:gd name="T2" fmla="*/ 0 w 16"/>
              <a:gd name="T3" fmla="*/ 792 h 79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792">
                <a:moveTo>
                  <a:pt x="16" y="0"/>
                </a:moveTo>
                <a:lnTo>
                  <a:pt x="0" y="792"/>
                </a:lnTo>
              </a:path>
            </a:pathLst>
          </a:custGeom>
          <a:noFill/>
          <a:ln w="114300" cmpd="sng">
            <a:solidFill>
              <a:srgbClr val="FF66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66576" name="Picture 16" descr="Epithemi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828800"/>
            <a:ext cx="2819400" cy="150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572" name="Freeform 12"/>
          <p:cNvSpPr>
            <a:spLocks/>
          </p:cNvSpPr>
          <p:nvPr/>
        </p:nvSpPr>
        <p:spPr bwMode="auto">
          <a:xfrm rot="1737274">
            <a:off x="6781800" y="3124200"/>
            <a:ext cx="457200" cy="1600200"/>
          </a:xfrm>
          <a:custGeom>
            <a:avLst/>
            <a:gdLst>
              <a:gd name="T0" fmla="*/ 16 w 16"/>
              <a:gd name="T1" fmla="*/ 0 h 792"/>
              <a:gd name="T2" fmla="*/ 0 w 16"/>
              <a:gd name="T3" fmla="*/ 792 h 79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792">
                <a:moveTo>
                  <a:pt x="16" y="0"/>
                </a:moveTo>
                <a:lnTo>
                  <a:pt x="0" y="792"/>
                </a:lnTo>
              </a:path>
            </a:pathLst>
          </a:custGeom>
          <a:noFill/>
          <a:ln w="114300" cmpd="sng">
            <a:solidFill>
              <a:srgbClr val="FF66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517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315200" cy="1154097"/>
          </a:xfrm>
        </p:spPr>
        <p:txBody>
          <a:bodyPr>
            <a:normAutofit/>
          </a:bodyPr>
          <a:lstStyle/>
          <a:p>
            <a:r>
              <a:rPr lang="en-US" sz="2800" dirty="0"/>
              <a:t>Equipment training, </a:t>
            </a:r>
            <a:r>
              <a:rPr lang="en-US" sz="2800" dirty="0" smtClean="0"/>
              <a:t>rental, sales, field assistance</a:t>
            </a:r>
            <a:endParaRPr lang="en-US" sz="2800" dirty="0"/>
          </a:p>
        </p:txBody>
      </p:sp>
      <p:pic>
        <p:nvPicPr>
          <p:cNvPr id="12292" name="Picture 4" descr="GIDA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0" y="1984200"/>
            <a:ext cx="2915133" cy="388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rooked Mead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t="26099" r="3125" b="16257"/>
          <a:stretch>
            <a:fillRect/>
          </a:stretch>
        </p:blipFill>
        <p:spPr bwMode="auto">
          <a:xfrm>
            <a:off x="5389803" y="2438400"/>
            <a:ext cx="3792046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Swampcor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733" y="3048000"/>
            <a:ext cx="2627312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140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" y="413843"/>
            <a:ext cx="9144000" cy="55727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" y="2172691"/>
            <a:ext cx="9144000" cy="55112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" y="1510590"/>
            <a:ext cx="9144000" cy="63573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" y="971121"/>
            <a:ext cx="9144000" cy="53946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" y="2723811"/>
            <a:ext cx="9144000" cy="67691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0726"/>
            <a:ext cx="9144000" cy="71670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2971"/>
            <a:ext cx="9144000" cy="82316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1" y="4906137"/>
            <a:ext cx="9144000" cy="83190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1" y="5757393"/>
            <a:ext cx="9144000" cy="9525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52400" y="152400"/>
            <a:ext cx="1581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2011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172200" y="5730961"/>
            <a:ext cx="1702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~10,000 </a:t>
            </a:r>
            <a:r>
              <a:rPr lang="en-US" dirty="0" err="1" smtClean="0"/>
              <a:t>yr</a:t>
            </a:r>
            <a:r>
              <a:rPr lang="en-US" dirty="0" smtClean="0"/>
              <a:t> ago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270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/>
              <a:t>Initial </a:t>
            </a:r>
            <a:r>
              <a:rPr lang="en-US" dirty="0" smtClean="0"/>
              <a:t>core description (ICD)</a:t>
            </a:r>
            <a:endParaRPr lang="en-US" dirty="0"/>
          </a:p>
        </p:txBody>
      </p:sp>
      <p:pic>
        <p:nvPicPr>
          <p:cNvPr id="10244" name="Picture 4" descr="ESP-ZON04-1D-1K-1blow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81400"/>
            <a:ext cx="21717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DSCN4917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90600"/>
            <a:ext cx="327660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228600" y="1004888"/>
            <a:ext cx="2057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folHlink"/>
                </a:solidFill>
              </a:rPr>
              <a:t>Multisensor logger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609600" y="5486400"/>
            <a:ext cx="2286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folHlink"/>
                </a:solidFill>
              </a:rPr>
              <a:t>Digital core imager</a:t>
            </a:r>
          </a:p>
        </p:txBody>
      </p:sp>
      <p:pic>
        <p:nvPicPr>
          <p:cNvPr id="10248" name="Picture 8" descr="dedf la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027113"/>
            <a:ext cx="3429000" cy="232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4343400" y="2681288"/>
            <a:ext cx="2590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folHlink"/>
                </a:solidFill>
              </a:rPr>
              <a:t>Core splitter</a:t>
            </a:r>
          </a:p>
        </p:txBody>
      </p:sp>
      <p:pic>
        <p:nvPicPr>
          <p:cNvPr id="10250" name="Picture 10" descr="ICDshe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543300"/>
            <a:ext cx="44196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1" name="Picture 11" descr="sponge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505200"/>
            <a:ext cx="178593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calcsml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5313363"/>
            <a:ext cx="2438400" cy="162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4953000" y="5181600"/>
            <a:ext cx="2286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Description of lithology and sedimentary components</a:t>
            </a:r>
          </a:p>
        </p:txBody>
      </p:sp>
    </p:spTree>
    <p:extLst>
      <p:ext uri="{BB962C8B-B14F-4D97-AF65-F5344CB8AC3E}">
        <p14:creationId xmlns:p14="http://schemas.microsoft.com/office/powerpoint/2010/main" val="2215520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Using lakes with existing chronology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524000"/>
            <a:ext cx="7746951" cy="5093621"/>
          </a:xfrm>
        </p:spPr>
      </p:pic>
    </p:spTree>
    <p:extLst>
      <p:ext uri="{BB962C8B-B14F-4D97-AF65-F5344CB8AC3E}">
        <p14:creationId xmlns:p14="http://schemas.microsoft.com/office/powerpoint/2010/main" val="1284048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/>
          <a:lstStyle/>
          <a:p>
            <a:r>
              <a:rPr lang="en-US" dirty="0" smtClean="0"/>
              <a:t>Mud Ed!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1371600"/>
            <a:ext cx="8639175" cy="5219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48400" y="3505200"/>
            <a:ext cx="243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“What to do with ten 10-year-olds in ten minutes”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24600" y="52578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Avery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Shinneman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(U. Wash.) and Myrbo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89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4343400"/>
            <a:ext cx="6400800" cy="1752600"/>
          </a:xfrm>
        </p:spPr>
        <p:txBody>
          <a:bodyPr/>
          <a:lstStyle/>
          <a:p>
            <a:pPr algn="ctr"/>
            <a:r>
              <a:rPr lang="en-US" dirty="0" smtClean="0"/>
              <a:t>Funded by the University of Minnesota</a:t>
            </a:r>
          </a:p>
          <a:p>
            <a:pPr algn="ctr"/>
            <a:r>
              <a:rPr lang="en-US" dirty="0" smtClean="0"/>
              <a:t>Interdisciplinary Informatics Seed Grant Program</a:t>
            </a:r>
            <a:endParaRPr lang="en-US" dirty="0"/>
          </a:p>
        </p:txBody>
      </p:sp>
      <p:pic>
        <p:nvPicPr>
          <p:cNvPr id="6" name="Picture 5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376" y="685800"/>
            <a:ext cx="6046224" cy="28559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14400" y="3810000"/>
            <a:ext cx="731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white"/>
                </a:solidFill>
              </a:rPr>
              <a:t>A new web-based resource for the identification and classification of</a:t>
            </a:r>
          </a:p>
          <a:p>
            <a:pPr algn="ctr"/>
            <a:r>
              <a:rPr lang="en-US" sz="2000" dirty="0">
                <a:solidFill>
                  <a:prstClr val="white"/>
                </a:solidFill>
              </a:rPr>
              <a:t>lacustrine sedimentary components and </a:t>
            </a:r>
            <a:r>
              <a:rPr lang="en-US" sz="2000" dirty="0" err="1">
                <a:solidFill>
                  <a:prstClr val="white"/>
                </a:solidFill>
              </a:rPr>
              <a:t>lithologies</a:t>
            </a:r>
            <a:r>
              <a:rPr lang="en-US" sz="2000" dirty="0">
                <a:solidFill>
                  <a:prstClr val="white"/>
                </a:solidFill>
              </a:rPr>
              <a:t> in smear slide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483881" y="6476999"/>
            <a:ext cx="5507719" cy="274320"/>
          </a:xfrm>
        </p:spPr>
        <p:txBody>
          <a:bodyPr/>
          <a:lstStyle/>
          <a:p>
            <a:pPr algn="r"/>
            <a:r>
              <a:rPr lang="en-US" sz="1400" dirty="0" smtClean="0">
                <a:solidFill>
                  <a:srgbClr val="6BB76D">
                    <a:lumMod val="60000"/>
                    <a:lumOff val="40000"/>
                  </a:srgbClr>
                </a:solidFill>
              </a:rPr>
              <a:t>amyrbo@umn.edu</a:t>
            </a:r>
            <a:endParaRPr lang="en-US" sz="1400" dirty="0">
              <a:solidFill>
                <a:srgbClr val="6BB76D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363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155448"/>
            <a:ext cx="5562600" cy="12527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Lacustrine smear slides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5080000" cy="4930409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Simple, quick, and powerful technique</a:t>
            </a:r>
          </a:p>
          <a:p>
            <a:pPr>
              <a:spcAft>
                <a:spcPts val="600"/>
              </a:spcAft>
            </a:pPr>
            <a:r>
              <a:rPr lang="en-US" dirty="0"/>
              <a:t>Bulk composition, mineralogy, grain size distribution, biological components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Characterization of depositional environment</a:t>
            </a:r>
          </a:p>
          <a:p>
            <a:pPr>
              <a:spcAft>
                <a:spcPts val="600"/>
              </a:spcAft>
            </a:pPr>
            <a:r>
              <a:rPr lang="en-US" i="1" dirty="0" smtClean="0"/>
              <a:t>No reference work exists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 smtClean="0"/>
              <a:t>(</a:t>
            </a:r>
            <a:r>
              <a:rPr lang="en-US" dirty="0" err="1" smtClean="0"/>
              <a:t>Rothwell</a:t>
            </a:r>
            <a:r>
              <a:rPr lang="en-US" dirty="0" smtClean="0"/>
              <a:t> 1989 for marine sediments is out of print and goes for $1000 on Amazon . . .)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Need accurate sediment description as part of repository core data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0"/>
            <a:ext cx="2971243" cy="1403487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83881" y="6476999"/>
            <a:ext cx="5507719" cy="274320"/>
          </a:xfrm>
        </p:spPr>
        <p:txBody>
          <a:bodyPr/>
          <a:lstStyle/>
          <a:p>
            <a:pPr algn="r"/>
            <a:r>
              <a:rPr lang="en-US" sz="1400" dirty="0" smtClean="0">
                <a:solidFill>
                  <a:srgbClr val="6BB76D">
                    <a:lumMod val="60000"/>
                    <a:lumOff val="40000"/>
                  </a:srgbClr>
                </a:solidFill>
              </a:rPr>
              <a:t>amyrbo@umn.edu</a:t>
            </a:r>
            <a:endParaRPr lang="en-US" sz="1400" dirty="0">
              <a:solidFill>
                <a:srgbClr val="6BB76D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7" name="Picture 4" descr="vascular or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200" y="1524000"/>
            <a:ext cx="360680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lastic x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200" y="4152900"/>
            <a:ext cx="360680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1698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95000"/>
                  </a:prstClr>
                </a:solidFill>
              </a:rPr>
              <a:t>amyrbo@umn.edu</a:t>
            </a:r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389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274638"/>
            <a:ext cx="8229600" cy="1143000"/>
          </a:xfrm>
        </p:spPr>
        <p:txBody>
          <a:bodyPr/>
          <a:lstStyle/>
          <a:p>
            <a:r>
              <a:rPr lang="en-US"/>
              <a:t>Dating and chronology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562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How long is “long”?  How long a record do you need?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“Natural state” (baseline) vs. current conditions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Lead-210 dating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About 150 years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$2500/core gets you all dates in last 150 </a:t>
            </a:r>
            <a:r>
              <a:rPr lang="en-US" sz="2400" dirty="0" err="1"/>
              <a:t>yr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800" dirty="0"/>
              <a:t>Radiocarbon dating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Up to 40,000 years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$500/sample gets you one date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8229600" y="457200"/>
            <a:ext cx="685800" cy="6248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7467600" y="304800"/>
            <a:ext cx="838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2010-</a:t>
            </a: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7467600" y="1143000"/>
            <a:ext cx="838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1860-</a:t>
            </a: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6172200" y="6491288"/>
            <a:ext cx="2362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10,000 years ago-</a:t>
            </a: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6324600" y="4281488"/>
            <a:ext cx="2362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5,000 years ago-</a:t>
            </a: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6324600" y="2681288"/>
            <a:ext cx="2362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1,000 years ago-</a:t>
            </a: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 rot="-5400000">
            <a:off x="8079581" y="3352007"/>
            <a:ext cx="1065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CORE</a:t>
            </a: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7467600" y="304800"/>
            <a:ext cx="838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2010-</a:t>
            </a: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7467600" y="1143000"/>
            <a:ext cx="838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1860-</a:t>
            </a:r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7467600" y="609600"/>
            <a:ext cx="838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1930-</a:t>
            </a:r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7467600" y="471488"/>
            <a:ext cx="838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1960-</a:t>
            </a:r>
          </a:p>
        </p:txBody>
      </p:sp>
      <p:sp>
        <p:nvSpPr>
          <p:cNvPr id="30735" name="Text Box 15"/>
          <p:cNvSpPr txBox="1">
            <a:spLocks noChangeArrowheads="1"/>
          </p:cNvSpPr>
          <p:nvPr/>
        </p:nvSpPr>
        <p:spPr bwMode="auto">
          <a:xfrm>
            <a:off x="7467600" y="762000"/>
            <a:ext cx="838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1910-</a:t>
            </a:r>
          </a:p>
        </p:txBody>
      </p:sp>
      <p:sp>
        <p:nvSpPr>
          <p:cNvPr id="30736" name="Text Box 16"/>
          <p:cNvSpPr txBox="1">
            <a:spLocks noChangeArrowheads="1"/>
          </p:cNvSpPr>
          <p:nvPr/>
        </p:nvSpPr>
        <p:spPr bwMode="auto">
          <a:xfrm>
            <a:off x="7467600" y="914400"/>
            <a:ext cx="838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1890-</a:t>
            </a:r>
          </a:p>
        </p:txBody>
      </p:sp>
      <p:pic>
        <p:nvPicPr>
          <p:cNvPr id="17" name="Picture 16" descr="SCWRS logo crap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079" y="537656"/>
            <a:ext cx="847521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782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" y="413843"/>
            <a:ext cx="9144000" cy="55727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" y="2172691"/>
            <a:ext cx="9144000" cy="55112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" y="1510590"/>
            <a:ext cx="9144000" cy="63573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" y="971121"/>
            <a:ext cx="9144000" cy="53946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" y="2723811"/>
            <a:ext cx="9144000" cy="67691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0726"/>
            <a:ext cx="9144000" cy="71670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2971"/>
            <a:ext cx="9144000" cy="82316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1" y="4906137"/>
            <a:ext cx="9144000" cy="83190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1" y="5757393"/>
            <a:ext cx="9144000" cy="9525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57200" y="-762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Neopaleolimnology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172200" y="5730961"/>
            <a:ext cx="1702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~10,000 </a:t>
            </a:r>
            <a:r>
              <a:rPr lang="en-US" dirty="0" err="1" smtClean="0"/>
              <a:t>yr</a:t>
            </a:r>
            <a:r>
              <a:rPr lang="en-US" dirty="0" smtClean="0"/>
              <a:t> ago</a:t>
            </a:r>
            <a:endParaRPr lang="en-US" dirty="0"/>
          </a:p>
        </p:txBody>
      </p:sp>
      <p:sp>
        <p:nvSpPr>
          <p:cNvPr id="2" name="Right Brace 1"/>
          <p:cNvSpPr/>
          <p:nvPr/>
        </p:nvSpPr>
        <p:spPr>
          <a:xfrm rot="16200000">
            <a:off x="2743202" y="-2286000"/>
            <a:ext cx="381000" cy="5410201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80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38" y="-87297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Historical context; </a:t>
            </a:r>
            <a:r>
              <a:rPr lang="en-US" dirty="0" err="1" smtClean="0"/>
              <a:t>neopaleolimnology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Plat maps etc.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850" y="322580"/>
            <a:ext cx="1581150" cy="6535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0" y="1807537"/>
            <a:ext cx="4480800" cy="314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 descr="bathing beach 19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2" y="4247013"/>
            <a:ext cx="5761038" cy="259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boys diving off tower 19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806356"/>
            <a:ext cx="3143250" cy="244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303739"/>
            <a:ext cx="2676525" cy="1722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5141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400"/>
            <a:ext cx="9144000" cy="55128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44715"/>
            <a:ext cx="7315200" cy="1154097"/>
          </a:xfrm>
        </p:spPr>
        <p:txBody>
          <a:bodyPr/>
          <a:lstStyle/>
          <a:p>
            <a:r>
              <a:rPr lang="en-US" dirty="0" smtClean="0"/>
              <a:t>Urban and suburban lakes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769833"/>
            <a:ext cx="7315200" cy="3539527"/>
          </a:xfrm>
        </p:spPr>
        <p:txBody>
          <a:bodyPr/>
          <a:lstStyle/>
          <a:p>
            <a:r>
              <a:rPr lang="en-US" dirty="0" smtClean="0"/>
              <a:t>Focal points of communities . . .</a:t>
            </a:r>
          </a:p>
          <a:p>
            <a:r>
              <a:rPr lang="en-US" dirty="0" smtClean="0"/>
              <a:t>. . . </a:t>
            </a:r>
            <a:r>
              <a:rPr lang="en-US" dirty="0"/>
              <a:t>a</a:t>
            </a:r>
            <a:r>
              <a:rPr lang="en-US" dirty="0" smtClean="0"/>
              <a:t>nd remediation efforts</a:t>
            </a:r>
          </a:p>
          <a:p>
            <a:r>
              <a:rPr lang="en-US" sz="2400" i="1" dirty="0" smtClean="0"/>
              <a:t>Really any lake that has a relationship with people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1403845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chematic-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14" y="1211486"/>
            <a:ext cx="8686800" cy="566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85800" y="457200"/>
            <a:ext cx="2743200" cy="69689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i="1" dirty="0" smtClean="0"/>
              <a:t>Geoscience</a:t>
            </a:r>
            <a:endParaRPr lang="en-US" i="1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697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/>
          <a:lstStyle/>
          <a:p>
            <a:r>
              <a:rPr lang="en-US" sz="3600" smtClean="0"/>
              <a:t>Lakes as recorders of their environments</a:t>
            </a:r>
          </a:p>
        </p:txBody>
      </p:sp>
      <p:pic>
        <p:nvPicPr>
          <p:cNvPr id="12291" name="Picture 3" descr="schematic-C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8686800" cy="566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Line 4"/>
          <p:cNvSpPr>
            <a:spLocks noChangeShapeType="1"/>
          </p:cNvSpPr>
          <p:nvPr/>
        </p:nvSpPr>
        <p:spPr bwMode="auto">
          <a:xfrm flipH="1" flipV="1">
            <a:off x="1143000" y="5943600"/>
            <a:ext cx="3429000" cy="609600"/>
          </a:xfrm>
          <a:prstGeom prst="line">
            <a:avLst/>
          </a:prstGeom>
          <a:noFill/>
          <a:ln w="57150">
            <a:solidFill>
              <a:srgbClr val="FF99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457200" y="4038600"/>
            <a:ext cx="914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>
                <a:solidFill>
                  <a:srgbClr val="FF0000"/>
                </a:solidFill>
              </a:rPr>
              <a:t>core</a:t>
            </a:r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>
            <a:off x="609600" y="5181600"/>
            <a:ext cx="38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>
            <a:off x="609600" y="5486400"/>
            <a:ext cx="381000" cy="0"/>
          </a:xfrm>
          <a:prstGeom prst="line">
            <a:avLst/>
          </a:prstGeom>
          <a:noFill/>
          <a:ln w="9525">
            <a:solidFill>
              <a:srgbClr val="33CC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>
            <a:off x="609600" y="5562600"/>
            <a:ext cx="381000" cy="0"/>
          </a:xfrm>
          <a:prstGeom prst="line">
            <a:avLst/>
          </a:prstGeom>
          <a:noFill/>
          <a:ln w="9525">
            <a:solidFill>
              <a:srgbClr val="33CC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>
            <a:off x="609600" y="4876800"/>
            <a:ext cx="381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>
            <a:off x="609600" y="5867400"/>
            <a:ext cx="38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>
            <a:off x="609600" y="6096000"/>
            <a:ext cx="381000" cy="0"/>
          </a:xfrm>
          <a:prstGeom prst="line">
            <a:avLst/>
          </a:prstGeom>
          <a:noFill/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>
            <a:off x="609600" y="6172200"/>
            <a:ext cx="381000" cy="0"/>
          </a:xfrm>
          <a:prstGeom prst="line">
            <a:avLst/>
          </a:prstGeom>
          <a:noFill/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>
            <a:off x="609600" y="6248400"/>
            <a:ext cx="381000" cy="0"/>
          </a:xfrm>
          <a:prstGeom prst="line">
            <a:avLst/>
          </a:prstGeom>
          <a:noFill/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>
            <a:off x="609600" y="6781800"/>
            <a:ext cx="381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>
            <a:off x="609600" y="6629400"/>
            <a:ext cx="381000" cy="0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990600" y="4495800"/>
            <a:ext cx="10668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Younger (newer) mud at top</a:t>
            </a: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990600" y="6567488"/>
            <a:ext cx="2286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Older mud at bottom</a:t>
            </a:r>
          </a:p>
        </p:txBody>
      </p:sp>
      <p:sp>
        <p:nvSpPr>
          <p:cNvPr id="12306" name="Oval 18"/>
          <p:cNvSpPr>
            <a:spLocks noChangeArrowheads="1"/>
          </p:cNvSpPr>
          <p:nvPr/>
        </p:nvSpPr>
        <p:spPr bwMode="auto">
          <a:xfrm>
            <a:off x="4419600" y="5943600"/>
            <a:ext cx="457200" cy="990600"/>
          </a:xfrm>
          <a:prstGeom prst="ellipse">
            <a:avLst/>
          </a:prstGeom>
          <a:noFill/>
          <a:ln w="38100">
            <a:solidFill>
              <a:srgbClr val="FF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609600" y="4495800"/>
            <a:ext cx="381000" cy="24384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7725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87297"/>
            <a:ext cx="6045620" cy="1154097"/>
          </a:xfrm>
        </p:spPr>
        <p:txBody>
          <a:bodyPr/>
          <a:lstStyle/>
          <a:p>
            <a:r>
              <a:rPr lang="en-US" dirty="0" smtClean="0"/>
              <a:t>Why lakes?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chematic-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14" y="1211486"/>
            <a:ext cx="8686800" cy="566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2743200" y="152400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EFAC9"/>
              </a:buClr>
            </a:pPr>
            <a:r>
              <a:rPr lang="en-US" b="1" dirty="0" smtClean="0">
                <a:solidFill>
                  <a:prstClr val="white"/>
                </a:solidFill>
              </a:rPr>
              <a:t>Familiar</a:t>
            </a:r>
            <a:r>
              <a:rPr lang="en-US" dirty="0" smtClean="0">
                <a:solidFill>
                  <a:prstClr val="white"/>
                </a:solidFill>
              </a:rPr>
              <a:t> landscape features</a:t>
            </a:r>
          </a:p>
          <a:p>
            <a:pPr>
              <a:buClr>
                <a:srgbClr val="FEFAC9"/>
              </a:buClr>
            </a:pPr>
            <a:r>
              <a:rPr lang="en-US" b="1" dirty="0" smtClean="0">
                <a:solidFill>
                  <a:prstClr val="white"/>
                </a:solidFill>
              </a:rPr>
              <a:t>Integrating</a:t>
            </a:r>
            <a:r>
              <a:rPr lang="en-US" dirty="0" smtClean="0">
                <a:solidFill>
                  <a:prstClr val="white"/>
                </a:solidFill>
              </a:rPr>
              <a:t> scientific disciplines and liberal arts</a:t>
            </a:r>
          </a:p>
          <a:p>
            <a:pPr>
              <a:buClr>
                <a:srgbClr val="FEFAC9"/>
              </a:buClr>
            </a:pPr>
            <a:r>
              <a:rPr lang="en-US" b="1" dirty="0" smtClean="0">
                <a:solidFill>
                  <a:prstClr val="white"/>
                </a:solidFill>
              </a:rPr>
              <a:t>Scalable</a:t>
            </a:r>
            <a:r>
              <a:rPr lang="en-US" dirty="0" smtClean="0">
                <a:solidFill>
                  <a:prstClr val="white"/>
                </a:solidFill>
              </a:rPr>
              <a:t> to grade level and time available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1138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Perspectiv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960</TotalTime>
  <Words>604</Words>
  <Application>Microsoft Macintosh PowerPoint</Application>
  <PresentationFormat>On-screen Show (4:3)</PresentationFormat>
  <Paragraphs>130</Paragraphs>
  <Slides>36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Perspective</vt:lpstr>
      <vt:lpstr>Module</vt:lpstr>
      <vt:lpstr>1_Perspective</vt:lpstr>
      <vt:lpstr>Neopaleolimnology of urban and suburban lakes in multidisciplinary geoscience education, training, and outreach</vt:lpstr>
      <vt:lpstr>What do I mean by . . . ?</vt:lpstr>
      <vt:lpstr>PowerPoint Presentation</vt:lpstr>
      <vt:lpstr>PowerPoint Presentation</vt:lpstr>
      <vt:lpstr>Historical context; neopaleolimnology</vt:lpstr>
      <vt:lpstr>Urban and suburban lakes</vt:lpstr>
      <vt:lpstr>PowerPoint Presentation</vt:lpstr>
      <vt:lpstr>Lakes as recorders of their environments</vt:lpstr>
      <vt:lpstr>Why lakes?</vt:lpstr>
      <vt:lpstr>PowerPoint Presentation</vt:lpstr>
      <vt:lpstr>How-to</vt:lpstr>
      <vt:lpstr>Core Lab Workshop</vt:lpstr>
      <vt:lpstr>PowerPoint Presentation</vt:lpstr>
      <vt:lpstr>Core Lab Workshop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Coring at weekend science camps</vt:lpstr>
      <vt:lpstr>Activities with grades 5-12 and up</vt:lpstr>
      <vt:lpstr>Manoomin camps and LacCore visits</vt:lpstr>
      <vt:lpstr>Summer research internships for Native and other students</vt:lpstr>
      <vt:lpstr>PowerPoint Presentation</vt:lpstr>
      <vt:lpstr>PowerPoint Presentation</vt:lpstr>
      <vt:lpstr>Equipment training, rental, sales, field assistance</vt:lpstr>
      <vt:lpstr>Initial core description (ICD)</vt:lpstr>
      <vt:lpstr>Using lakes with existing chronology</vt:lpstr>
      <vt:lpstr>Mud Ed!</vt:lpstr>
      <vt:lpstr>PowerPoint Presentation</vt:lpstr>
      <vt:lpstr>Lacustrine smear slides</vt:lpstr>
      <vt:lpstr>PowerPoint Presentation</vt:lpstr>
      <vt:lpstr>Dating and chronology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</dc:creator>
  <cp:lastModifiedBy>Karen Kirk</cp:lastModifiedBy>
  <cp:revision>49</cp:revision>
  <cp:lastPrinted>2011-09-22T20:20:53Z</cp:lastPrinted>
  <dcterms:created xsi:type="dcterms:W3CDTF">2011-09-22T17:49:06Z</dcterms:created>
  <dcterms:modified xsi:type="dcterms:W3CDTF">2012-06-20T20:35:11Z</dcterms:modified>
</cp:coreProperties>
</file>