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57" r:id="rId3"/>
    <p:sldId id="259" r:id="rId4"/>
    <p:sldId id="260" r:id="rId5"/>
    <p:sldId id="258" r:id="rId6"/>
    <p:sldId id="285" r:id="rId7"/>
    <p:sldId id="283" r:id="rId8"/>
    <p:sldId id="284" r:id="rId9"/>
    <p:sldId id="269" r:id="rId10"/>
    <p:sldId id="270" r:id="rId11"/>
    <p:sldId id="261" r:id="rId12"/>
    <p:sldId id="263" r:id="rId13"/>
    <p:sldId id="264" r:id="rId14"/>
    <p:sldId id="288" r:id="rId15"/>
    <p:sldId id="265" r:id="rId16"/>
    <p:sldId id="281" r:id="rId17"/>
    <p:sldId id="282" r:id="rId18"/>
    <p:sldId id="290" r:id="rId19"/>
    <p:sldId id="293" r:id="rId20"/>
    <p:sldId id="294" r:id="rId21"/>
    <p:sldId id="295" r:id="rId22"/>
    <p:sldId id="291" r:id="rId23"/>
    <p:sldId id="289" r:id="rId24"/>
    <p:sldId id="292" r:id="rId25"/>
    <p:sldId id="273" r:id="rId26"/>
    <p:sldId id="262" r:id="rId27"/>
    <p:sldId id="268" r:id="rId28"/>
    <p:sldId id="280" r:id="rId29"/>
    <p:sldId id="266" r:id="rId30"/>
    <p:sldId id="278" r:id="rId31"/>
    <p:sldId id="296" r:id="rId32"/>
    <p:sldId id="304" r:id="rId33"/>
    <p:sldId id="305" r:id="rId34"/>
    <p:sldId id="297" r:id="rId35"/>
    <p:sldId id="298" r:id="rId36"/>
    <p:sldId id="299" r:id="rId37"/>
    <p:sldId id="300" r:id="rId38"/>
    <p:sldId id="301" r:id="rId39"/>
    <p:sldId id="302" r:id="rId40"/>
    <p:sldId id="279"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80" d="100"/>
          <a:sy n="80" d="100"/>
        </p:scale>
        <p:origin x="-114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016"/>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9C4549-ECC4-0C43-92AC-41B362DD3878}" type="datetimeFigureOut">
              <a:rPr lang="en-US" smtClean="0"/>
              <a:t>6/19/12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45132D-0BEE-BF4B-92F9-CD329A6A28EE}" type="slidenum">
              <a:rPr lang="en-US" smtClean="0"/>
              <a:t>‹#›</a:t>
            </a:fld>
            <a:endParaRPr lang="en-US"/>
          </a:p>
        </p:txBody>
      </p:sp>
    </p:spTree>
    <p:extLst>
      <p:ext uri="{BB962C8B-B14F-4D97-AF65-F5344CB8AC3E}">
        <p14:creationId xmlns:p14="http://schemas.microsoft.com/office/powerpoint/2010/main" val="10557572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Mud to wiggles!</a:t>
            </a:r>
            <a:endParaRPr lang="en-US" dirty="0"/>
          </a:p>
        </p:txBody>
      </p:sp>
      <p:sp>
        <p:nvSpPr>
          <p:cNvPr id="4" name="Slide Number Placeholder 3"/>
          <p:cNvSpPr>
            <a:spLocks noGrp="1"/>
          </p:cNvSpPr>
          <p:nvPr>
            <p:ph type="sldNum" sz="quarter" idx="10"/>
          </p:nvPr>
        </p:nvSpPr>
        <p:spPr/>
        <p:txBody>
          <a:bodyPr/>
          <a:lstStyle/>
          <a:p>
            <a:fld id="{9A45132D-0BEE-BF4B-92F9-CD329A6A28EE}" type="slidenum">
              <a:rPr lang="en-US" smtClean="0"/>
              <a:t>1</a:t>
            </a:fld>
            <a:endParaRPr lang="en-US"/>
          </a:p>
        </p:txBody>
      </p:sp>
    </p:spTree>
    <p:extLst>
      <p:ext uri="{BB962C8B-B14F-4D97-AF65-F5344CB8AC3E}">
        <p14:creationId xmlns:p14="http://schemas.microsoft.com/office/powerpoint/2010/main" val="3727506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Samuel Taylor Coleridge was an English poet, critic, and philosopher who was, along with his friend William Wordsworth, one of the founders of the Romantic Movement in England and one of the Lake Poets. He is probably best known for his poems </a:t>
            </a:r>
            <a:r>
              <a:rPr lang="en-US" sz="1200" i="1" kern="1200" dirty="0" smtClean="0">
                <a:solidFill>
                  <a:schemeClr val="tx1"/>
                </a:solidFill>
                <a:latin typeface="+mn-lt"/>
                <a:ea typeface="+mn-ea"/>
                <a:cs typeface="+mn-cs"/>
              </a:rPr>
              <a:t>The Rime of the Ancient Mariner</a:t>
            </a:r>
            <a:r>
              <a:rPr lang="en-US" sz="1200" i="0" kern="1200" dirty="0" smtClean="0">
                <a:solidFill>
                  <a:schemeClr val="tx1"/>
                </a:solidFill>
                <a:latin typeface="+mn-lt"/>
                <a:ea typeface="+mn-ea"/>
                <a:cs typeface="+mn-cs"/>
              </a:rPr>
              <a:t> and </a:t>
            </a:r>
            <a:r>
              <a:rPr lang="en-US" sz="1200" i="1" kern="1200" dirty="0" err="1" smtClean="0">
                <a:solidFill>
                  <a:schemeClr val="tx1"/>
                </a:solidFill>
                <a:latin typeface="+mn-lt"/>
                <a:ea typeface="+mn-ea"/>
                <a:cs typeface="+mn-cs"/>
              </a:rPr>
              <a:t>Kubla</a:t>
            </a:r>
            <a:r>
              <a:rPr lang="en-US" sz="1200" i="1" kern="1200" dirty="0" smtClean="0">
                <a:solidFill>
                  <a:schemeClr val="tx1"/>
                </a:solidFill>
                <a:latin typeface="+mn-lt"/>
                <a:ea typeface="+mn-ea"/>
                <a:cs typeface="+mn-cs"/>
              </a:rPr>
              <a:t> Khan</a:t>
            </a:r>
            <a:r>
              <a:rPr lang="en-US" sz="1200" i="0" kern="1200" dirty="0" smtClean="0">
                <a:solidFill>
                  <a:schemeClr val="tx1"/>
                </a:solidFill>
                <a:latin typeface="+mn-lt"/>
                <a:ea typeface="+mn-ea"/>
                <a:cs typeface="+mn-cs"/>
              </a:rPr>
              <a:t>, as well as his major prose work </a:t>
            </a:r>
            <a:r>
              <a:rPr lang="en-US" sz="1200" i="1" kern="1200" dirty="0" err="1" smtClean="0">
                <a:solidFill>
                  <a:schemeClr val="tx1"/>
                </a:solidFill>
                <a:latin typeface="+mn-lt"/>
                <a:ea typeface="+mn-ea"/>
                <a:cs typeface="+mn-cs"/>
              </a:rPr>
              <a:t>Biographia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Literaria</a:t>
            </a:r>
            <a:r>
              <a:rPr lang="en-US" sz="1200" i="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9A45132D-0BEE-BF4B-92F9-CD329A6A28EE}" type="slidenum">
              <a:rPr lang="en-US" smtClean="0"/>
              <a:t>3</a:t>
            </a:fld>
            <a:endParaRPr lang="en-US"/>
          </a:p>
        </p:txBody>
      </p:sp>
    </p:spTree>
    <p:extLst>
      <p:ext uri="{BB962C8B-B14F-4D97-AF65-F5344CB8AC3E}">
        <p14:creationId xmlns:p14="http://schemas.microsoft.com/office/powerpoint/2010/main" val="1112613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people do not understand</a:t>
            </a:r>
            <a:r>
              <a:rPr lang="en-US" baseline="0" dirty="0" smtClean="0"/>
              <a:t> geologic time. </a:t>
            </a:r>
            <a:endParaRPr lang="en-US" dirty="0"/>
          </a:p>
        </p:txBody>
      </p:sp>
      <p:sp>
        <p:nvSpPr>
          <p:cNvPr id="4" name="Slide Number Placeholder 3"/>
          <p:cNvSpPr>
            <a:spLocks noGrp="1"/>
          </p:cNvSpPr>
          <p:nvPr>
            <p:ph type="sldNum" sz="quarter" idx="10"/>
          </p:nvPr>
        </p:nvSpPr>
        <p:spPr/>
        <p:txBody>
          <a:bodyPr/>
          <a:lstStyle/>
          <a:p>
            <a:fld id="{9A45132D-0BEE-BF4B-92F9-CD329A6A28EE}" type="slidenum">
              <a:rPr lang="en-US" smtClean="0"/>
              <a:t>4</a:t>
            </a:fld>
            <a:endParaRPr lang="en-US"/>
          </a:p>
        </p:txBody>
      </p:sp>
    </p:spTree>
    <p:extLst>
      <p:ext uri="{BB962C8B-B14F-4D97-AF65-F5344CB8AC3E}">
        <p14:creationId xmlns:p14="http://schemas.microsoft.com/office/powerpoint/2010/main" val="76233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Grotzer</a:t>
            </a:r>
            <a:r>
              <a:rPr lang="en-US" sz="1200" kern="1200" dirty="0" smtClean="0">
                <a:solidFill>
                  <a:schemeClr val="tx1"/>
                </a:solidFill>
                <a:effectLst/>
                <a:latin typeface="+mn-lt"/>
                <a:ea typeface="+mn-ea"/>
                <a:cs typeface="+mn-cs"/>
              </a:rPr>
              <a:t>, T., and Bell, B., 2004, How does grasping the underlying casual structures of ecosystems impact students' understanding? J. Bio. Educ., 38, 16-29.</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A45132D-0BEE-BF4B-92F9-CD329A6A28EE}" type="slidenum">
              <a:rPr lang="en-US" smtClean="0"/>
              <a:t>5</a:t>
            </a:fld>
            <a:endParaRPr lang="en-US"/>
          </a:p>
        </p:txBody>
      </p:sp>
    </p:spTree>
    <p:extLst>
      <p:ext uri="{BB962C8B-B14F-4D97-AF65-F5344CB8AC3E}">
        <p14:creationId xmlns:p14="http://schemas.microsoft.com/office/powerpoint/2010/main" val="4237322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45132D-0BEE-BF4B-92F9-CD329A6A28EE}" type="slidenum">
              <a:rPr lang="en-US" smtClean="0"/>
              <a:t>15</a:t>
            </a:fld>
            <a:endParaRPr lang="en-US"/>
          </a:p>
        </p:txBody>
      </p:sp>
    </p:spTree>
    <p:extLst>
      <p:ext uri="{BB962C8B-B14F-4D97-AF65-F5344CB8AC3E}">
        <p14:creationId xmlns:p14="http://schemas.microsoft.com/office/powerpoint/2010/main" val="1238196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definitions</a:t>
            </a:r>
            <a:r>
              <a:rPr lang="en-US" baseline="0" dirty="0" smtClean="0"/>
              <a:t> of color </a:t>
            </a:r>
            <a:endParaRPr lang="en-US" dirty="0"/>
          </a:p>
        </p:txBody>
      </p:sp>
      <p:sp>
        <p:nvSpPr>
          <p:cNvPr id="4" name="Slide Number Placeholder 3"/>
          <p:cNvSpPr>
            <a:spLocks noGrp="1"/>
          </p:cNvSpPr>
          <p:nvPr>
            <p:ph type="sldNum" sz="quarter" idx="10"/>
          </p:nvPr>
        </p:nvSpPr>
        <p:spPr/>
        <p:txBody>
          <a:bodyPr/>
          <a:lstStyle/>
          <a:p>
            <a:fld id="{9A45132D-0BEE-BF4B-92F9-CD329A6A28EE}" type="slidenum">
              <a:rPr lang="en-US" smtClean="0"/>
              <a:t>16</a:t>
            </a:fld>
            <a:endParaRPr lang="en-US"/>
          </a:p>
        </p:txBody>
      </p:sp>
    </p:spTree>
    <p:extLst>
      <p:ext uri="{BB962C8B-B14F-4D97-AF65-F5344CB8AC3E}">
        <p14:creationId xmlns:p14="http://schemas.microsoft.com/office/powerpoint/2010/main" val="3768787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45132D-0BEE-BF4B-92F9-CD329A6A28EE}" type="slidenum">
              <a:rPr lang="en-US" smtClean="0"/>
              <a:t>18</a:t>
            </a:fld>
            <a:endParaRPr lang="en-US"/>
          </a:p>
        </p:txBody>
      </p:sp>
    </p:spTree>
    <p:extLst>
      <p:ext uri="{BB962C8B-B14F-4D97-AF65-F5344CB8AC3E}">
        <p14:creationId xmlns:p14="http://schemas.microsoft.com/office/powerpoint/2010/main" val="1526888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p:cNvSpPr>
            <a:spLocks noGrp="1" noRot="1" noChangeAspect="1"/>
          </p:cNvSpPr>
          <p:nvPr>
            <p:ph type="sldImg"/>
          </p:nvPr>
        </p:nvSpPr>
        <p:spPr>
          <a:ln/>
        </p:spPr>
      </p:sp>
      <p:sp>
        <p:nvSpPr>
          <p:cNvPr id="2969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de-DE">
              <a:latin typeface="Times" charset="0"/>
              <a:ea typeface="ＭＳ Ｐゴシック" charset="0"/>
              <a:cs typeface="ＭＳ Ｐゴシック" charset="0"/>
            </a:endParaRPr>
          </a:p>
        </p:txBody>
      </p:sp>
      <p:sp>
        <p:nvSpPr>
          <p:cNvPr id="2970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Times" charset="0"/>
                <a:ea typeface="ＭＳ Ｐゴシック" charset="0"/>
                <a:cs typeface="ＭＳ Ｐゴシック" charset="0"/>
              </a:defRPr>
            </a:lvl1pPr>
            <a:lvl2pPr marL="37931725" indent="-37474525">
              <a:defRPr sz="1000" b="1">
                <a:solidFill>
                  <a:schemeClr val="tx1"/>
                </a:solidFill>
                <a:latin typeface="Times" charset="0"/>
                <a:ea typeface="ＭＳ Ｐゴシック" charset="0"/>
              </a:defRPr>
            </a:lvl2pPr>
            <a:lvl3pPr>
              <a:defRPr sz="1000" b="1">
                <a:solidFill>
                  <a:schemeClr val="tx1"/>
                </a:solidFill>
                <a:latin typeface="Times" charset="0"/>
                <a:ea typeface="ＭＳ Ｐゴシック" charset="0"/>
              </a:defRPr>
            </a:lvl3pPr>
            <a:lvl4pPr>
              <a:defRPr sz="1000" b="1">
                <a:solidFill>
                  <a:schemeClr val="tx1"/>
                </a:solidFill>
                <a:latin typeface="Times" charset="0"/>
                <a:ea typeface="ＭＳ Ｐゴシック" charset="0"/>
              </a:defRPr>
            </a:lvl4pPr>
            <a:lvl5pPr>
              <a:defRPr sz="1000" b="1">
                <a:solidFill>
                  <a:schemeClr val="tx1"/>
                </a:solidFill>
                <a:latin typeface="Times" charset="0"/>
                <a:ea typeface="ＭＳ Ｐゴシック" charset="0"/>
              </a:defRPr>
            </a:lvl5pPr>
            <a:lvl6pPr marL="457200" eaLnBrk="0" fontAlgn="base" hangingPunct="0">
              <a:spcBef>
                <a:spcPct val="0"/>
              </a:spcBef>
              <a:spcAft>
                <a:spcPct val="0"/>
              </a:spcAft>
              <a:defRPr sz="1000" b="1">
                <a:solidFill>
                  <a:schemeClr val="tx1"/>
                </a:solidFill>
                <a:latin typeface="Times" charset="0"/>
                <a:ea typeface="ＭＳ Ｐゴシック" charset="0"/>
              </a:defRPr>
            </a:lvl6pPr>
            <a:lvl7pPr marL="914400" eaLnBrk="0" fontAlgn="base" hangingPunct="0">
              <a:spcBef>
                <a:spcPct val="0"/>
              </a:spcBef>
              <a:spcAft>
                <a:spcPct val="0"/>
              </a:spcAft>
              <a:defRPr sz="1000" b="1">
                <a:solidFill>
                  <a:schemeClr val="tx1"/>
                </a:solidFill>
                <a:latin typeface="Times" charset="0"/>
                <a:ea typeface="ＭＳ Ｐゴシック" charset="0"/>
              </a:defRPr>
            </a:lvl7pPr>
            <a:lvl8pPr marL="1371600" eaLnBrk="0" fontAlgn="base" hangingPunct="0">
              <a:spcBef>
                <a:spcPct val="0"/>
              </a:spcBef>
              <a:spcAft>
                <a:spcPct val="0"/>
              </a:spcAft>
              <a:defRPr sz="1000" b="1">
                <a:solidFill>
                  <a:schemeClr val="tx1"/>
                </a:solidFill>
                <a:latin typeface="Times" charset="0"/>
                <a:ea typeface="ＭＳ Ｐゴシック" charset="0"/>
              </a:defRPr>
            </a:lvl8pPr>
            <a:lvl9pPr marL="1828800" eaLnBrk="0" fontAlgn="base" hangingPunct="0">
              <a:spcBef>
                <a:spcPct val="0"/>
              </a:spcBef>
              <a:spcAft>
                <a:spcPct val="0"/>
              </a:spcAft>
              <a:defRPr sz="1000" b="1">
                <a:solidFill>
                  <a:schemeClr val="tx1"/>
                </a:solidFill>
                <a:latin typeface="Times" charset="0"/>
                <a:ea typeface="ＭＳ Ｐゴシック" charset="0"/>
              </a:defRPr>
            </a:lvl9pPr>
          </a:lstStyle>
          <a:p>
            <a:fld id="{FDC94991-65B9-D146-B89A-8D4DCC8881C2}" type="slidenum">
              <a:rPr lang="de-DE" sz="1200" b="0"/>
              <a:pPr/>
              <a:t>30</a:t>
            </a:fld>
            <a:endParaRPr lang="de-DE" sz="1200"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51BB96-9215-6F43-94B0-2C22FE6BF870}" type="datetimeFigureOut">
              <a:rPr lang="en-US" smtClean="0"/>
              <a:t>6/19/12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B1EE25-1121-924A-BEAF-B55188E027A6}" type="slidenum">
              <a:rPr lang="en-US" smtClean="0"/>
              <a:t>‹#›</a:t>
            </a:fld>
            <a:endParaRPr lang="en-US"/>
          </a:p>
        </p:txBody>
      </p:sp>
    </p:spTree>
    <p:extLst>
      <p:ext uri="{BB962C8B-B14F-4D97-AF65-F5344CB8AC3E}">
        <p14:creationId xmlns:p14="http://schemas.microsoft.com/office/powerpoint/2010/main" val="4145919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51BB96-9215-6F43-94B0-2C22FE6BF870}" type="datetimeFigureOut">
              <a:rPr lang="en-US" smtClean="0"/>
              <a:t>6/19/12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B1EE25-1121-924A-BEAF-B55188E027A6}" type="slidenum">
              <a:rPr lang="en-US" smtClean="0"/>
              <a:t>‹#›</a:t>
            </a:fld>
            <a:endParaRPr lang="en-US"/>
          </a:p>
        </p:txBody>
      </p:sp>
    </p:spTree>
    <p:extLst>
      <p:ext uri="{BB962C8B-B14F-4D97-AF65-F5344CB8AC3E}">
        <p14:creationId xmlns:p14="http://schemas.microsoft.com/office/powerpoint/2010/main" val="909685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51BB96-9215-6F43-94B0-2C22FE6BF870}" type="datetimeFigureOut">
              <a:rPr lang="en-US" smtClean="0"/>
              <a:t>6/19/12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B1EE25-1121-924A-BEAF-B55188E027A6}" type="slidenum">
              <a:rPr lang="en-US" smtClean="0"/>
              <a:t>‹#›</a:t>
            </a:fld>
            <a:endParaRPr lang="en-US"/>
          </a:p>
        </p:txBody>
      </p:sp>
    </p:spTree>
    <p:extLst>
      <p:ext uri="{BB962C8B-B14F-4D97-AF65-F5344CB8AC3E}">
        <p14:creationId xmlns:p14="http://schemas.microsoft.com/office/powerpoint/2010/main" val="5421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51BB96-9215-6F43-94B0-2C22FE6BF870}" type="datetimeFigureOut">
              <a:rPr lang="en-US" smtClean="0"/>
              <a:t>6/19/12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B1EE25-1121-924A-BEAF-B55188E027A6}" type="slidenum">
              <a:rPr lang="en-US" smtClean="0"/>
              <a:t>‹#›</a:t>
            </a:fld>
            <a:endParaRPr lang="en-US"/>
          </a:p>
        </p:txBody>
      </p:sp>
    </p:spTree>
    <p:extLst>
      <p:ext uri="{BB962C8B-B14F-4D97-AF65-F5344CB8AC3E}">
        <p14:creationId xmlns:p14="http://schemas.microsoft.com/office/powerpoint/2010/main" val="918808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51BB96-9215-6F43-94B0-2C22FE6BF870}" type="datetimeFigureOut">
              <a:rPr lang="en-US" smtClean="0"/>
              <a:t>6/19/12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B1EE25-1121-924A-BEAF-B55188E027A6}" type="slidenum">
              <a:rPr lang="en-US" smtClean="0"/>
              <a:t>‹#›</a:t>
            </a:fld>
            <a:endParaRPr lang="en-US"/>
          </a:p>
        </p:txBody>
      </p:sp>
    </p:spTree>
    <p:extLst>
      <p:ext uri="{BB962C8B-B14F-4D97-AF65-F5344CB8AC3E}">
        <p14:creationId xmlns:p14="http://schemas.microsoft.com/office/powerpoint/2010/main" val="781025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51BB96-9215-6F43-94B0-2C22FE6BF870}" type="datetimeFigureOut">
              <a:rPr lang="en-US" smtClean="0"/>
              <a:t>6/19/12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B1EE25-1121-924A-BEAF-B55188E027A6}" type="slidenum">
              <a:rPr lang="en-US" smtClean="0"/>
              <a:t>‹#›</a:t>
            </a:fld>
            <a:endParaRPr lang="en-US"/>
          </a:p>
        </p:txBody>
      </p:sp>
    </p:spTree>
    <p:extLst>
      <p:ext uri="{BB962C8B-B14F-4D97-AF65-F5344CB8AC3E}">
        <p14:creationId xmlns:p14="http://schemas.microsoft.com/office/powerpoint/2010/main" val="3711556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51BB96-9215-6F43-94B0-2C22FE6BF870}" type="datetimeFigureOut">
              <a:rPr lang="en-US" smtClean="0"/>
              <a:t>6/19/12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B1EE25-1121-924A-BEAF-B55188E027A6}" type="slidenum">
              <a:rPr lang="en-US" smtClean="0"/>
              <a:t>‹#›</a:t>
            </a:fld>
            <a:endParaRPr lang="en-US"/>
          </a:p>
        </p:txBody>
      </p:sp>
    </p:spTree>
    <p:extLst>
      <p:ext uri="{BB962C8B-B14F-4D97-AF65-F5344CB8AC3E}">
        <p14:creationId xmlns:p14="http://schemas.microsoft.com/office/powerpoint/2010/main" val="4103721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51BB96-9215-6F43-94B0-2C22FE6BF870}" type="datetimeFigureOut">
              <a:rPr lang="en-US" smtClean="0"/>
              <a:t>6/19/12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B1EE25-1121-924A-BEAF-B55188E027A6}" type="slidenum">
              <a:rPr lang="en-US" smtClean="0"/>
              <a:t>‹#›</a:t>
            </a:fld>
            <a:endParaRPr lang="en-US"/>
          </a:p>
        </p:txBody>
      </p:sp>
    </p:spTree>
    <p:extLst>
      <p:ext uri="{BB962C8B-B14F-4D97-AF65-F5344CB8AC3E}">
        <p14:creationId xmlns:p14="http://schemas.microsoft.com/office/powerpoint/2010/main" val="257450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51BB96-9215-6F43-94B0-2C22FE6BF870}" type="datetimeFigureOut">
              <a:rPr lang="en-US" smtClean="0"/>
              <a:t>6/19/12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B1EE25-1121-924A-BEAF-B55188E027A6}" type="slidenum">
              <a:rPr lang="en-US" smtClean="0"/>
              <a:t>‹#›</a:t>
            </a:fld>
            <a:endParaRPr lang="en-US"/>
          </a:p>
        </p:txBody>
      </p:sp>
    </p:spTree>
    <p:extLst>
      <p:ext uri="{BB962C8B-B14F-4D97-AF65-F5344CB8AC3E}">
        <p14:creationId xmlns:p14="http://schemas.microsoft.com/office/powerpoint/2010/main" val="3186893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51BB96-9215-6F43-94B0-2C22FE6BF870}" type="datetimeFigureOut">
              <a:rPr lang="en-US" smtClean="0"/>
              <a:t>6/19/12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B1EE25-1121-924A-BEAF-B55188E027A6}" type="slidenum">
              <a:rPr lang="en-US" smtClean="0"/>
              <a:t>‹#›</a:t>
            </a:fld>
            <a:endParaRPr lang="en-US"/>
          </a:p>
        </p:txBody>
      </p:sp>
    </p:spTree>
    <p:extLst>
      <p:ext uri="{BB962C8B-B14F-4D97-AF65-F5344CB8AC3E}">
        <p14:creationId xmlns:p14="http://schemas.microsoft.com/office/powerpoint/2010/main" val="3018481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51BB96-9215-6F43-94B0-2C22FE6BF870}" type="datetimeFigureOut">
              <a:rPr lang="en-US" smtClean="0"/>
              <a:t>6/19/12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B1EE25-1121-924A-BEAF-B55188E027A6}" type="slidenum">
              <a:rPr lang="en-US" smtClean="0"/>
              <a:t>‹#›</a:t>
            </a:fld>
            <a:endParaRPr lang="en-US"/>
          </a:p>
        </p:txBody>
      </p:sp>
    </p:spTree>
    <p:extLst>
      <p:ext uri="{BB962C8B-B14F-4D97-AF65-F5344CB8AC3E}">
        <p14:creationId xmlns:p14="http://schemas.microsoft.com/office/powerpoint/2010/main" val="8595748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51BB96-9215-6F43-94B0-2C22FE6BF870}" type="datetimeFigureOut">
              <a:rPr lang="en-US" smtClean="0"/>
              <a:t>6/19/12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B1EE25-1121-924A-BEAF-B55188E027A6}" type="slidenum">
              <a:rPr lang="en-US" smtClean="0"/>
              <a:t>‹#›</a:t>
            </a:fld>
            <a:endParaRPr lang="en-US"/>
          </a:p>
        </p:txBody>
      </p:sp>
    </p:spTree>
    <p:extLst>
      <p:ext uri="{BB962C8B-B14F-4D97-AF65-F5344CB8AC3E}">
        <p14:creationId xmlns:p14="http://schemas.microsoft.com/office/powerpoint/2010/main" val="512882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hyperlink" Target="http://en.wikipedia.org/wiki/Munsell_color_syste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hyperlink" Target="https://tmi.laccore.umn.edu/tutorial/preparatio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png"/><Relationship Id="rId8" Type="http://schemas.openxmlformats.org/officeDocument/2006/relationships/image" Target="../media/image48.emf"/><Relationship Id="rId9" Type="http://schemas.openxmlformats.org/officeDocument/2006/relationships/image" Target="../media/image49.emf"/><Relationship Id="rId10" Type="http://schemas.openxmlformats.org/officeDocument/2006/relationships/image" Target="../media/image50.emf"/><Relationship Id="rId11" Type="http://schemas.openxmlformats.org/officeDocument/2006/relationships/image" Target="../media/image51.jpeg"/><Relationship Id="rId1" Type="http://schemas.openxmlformats.org/officeDocument/2006/relationships/slideLayout" Target="../slideLayouts/slideLayout1.xml"/><Relationship Id="rId2" Type="http://schemas.openxmlformats.org/officeDocument/2006/relationships/image" Target="../media/image4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 Id="rId3" Type="http://schemas.openxmlformats.org/officeDocument/2006/relationships/image" Target="../media/image5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3" Type="http://schemas.openxmlformats.org/officeDocument/2006/relationships/hyperlink" Target="http://portal.chronos.org/psicat-site/" TargetMode="External"/><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8.gif"/></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eg"/><Relationship Id="rId5" Type="http://schemas.openxmlformats.org/officeDocument/2006/relationships/image" Target="../media/image73.jpeg"/><Relationship Id="rId6"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rsbweb.nih.gov/ij/" TargetMode="External"/><Relationship Id="rId3" Type="http://schemas.openxmlformats.org/officeDocument/2006/relationships/image" Target="../media/image7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tiff"/><Relationship Id="rId3" Type="http://schemas.openxmlformats.org/officeDocument/2006/relationships/image" Target="../media/image7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png"/><Relationship Id="rId3" Type="http://schemas.openxmlformats.org/officeDocument/2006/relationships/image" Target="../media/image8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88.tiff"/><Relationship Id="rId4" Type="http://schemas.openxmlformats.org/officeDocument/2006/relationships/image" Target="../media/image89.tiff"/><Relationship Id="rId5" Type="http://schemas.openxmlformats.org/officeDocument/2006/relationships/image" Target="../media/image90.tiff"/><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jpeg"/><Relationship Id="rId9" Type="http://schemas.openxmlformats.org/officeDocument/2006/relationships/image" Target="../media/image94.png"/><Relationship Id="rId10" Type="http://schemas.openxmlformats.org/officeDocument/2006/relationships/image" Target="../media/image95.png"/><Relationship Id="rId11"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image" Target="../media/image87.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emf"/><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790" y="933561"/>
            <a:ext cx="5625051" cy="1470025"/>
          </a:xfrm>
        </p:spPr>
        <p:txBody>
          <a:bodyPr/>
          <a:lstStyle/>
          <a:p>
            <a:r>
              <a:rPr lang="en-US" dirty="0" smtClean="0"/>
              <a:t>Initial Core Descriptions</a:t>
            </a:r>
            <a:endParaRPr lang="en-US" dirty="0"/>
          </a:p>
        </p:txBody>
      </p:sp>
      <p:sp>
        <p:nvSpPr>
          <p:cNvPr id="3" name="Subtitle 2"/>
          <p:cNvSpPr>
            <a:spLocks noGrp="1"/>
          </p:cNvSpPr>
          <p:nvPr>
            <p:ph type="subTitle" idx="1"/>
          </p:nvPr>
        </p:nvSpPr>
        <p:spPr>
          <a:xfrm>
            <a:off x="685800" y="2268878"/>
            <a:ext cx="4874676" cy="1752600"/>
          </a:xfrm>
        </p:spPr>
        <p:txBody>
          <a:bodyPr>
            <a:normAutofit fontScale="92500" lnSpcReduction="10000"/>
          </a:bodyPr>
          <a:lstStyle/>
          <a:p>
            <a:r>
              <a:rPr lang="en-US" dirty="0" smtClean="0"/>
              <a:t>Introduction to making physical observations and documenting a stratigraphic sequence</a:t>
            </a:r>
            <a:endParaRPr lang="en-US" dirty="0"/>
          </a:p>
        </p:txBody>
      </p:sp>
      <p:sp>
        <p:nvSpPr>
          <p:cNvPr id="4" name="TextBox 3"/>
          <p:cNvSpPr txBox="1"/>
          <p:nvPr/>
        </p:nvSpPr>
        <p:spPr>
          <a:xfrm>
            <a:off x="384809" y="277185"/>
            <a:ext cx="4470264" cy="646331"/>
          </a:xfrm>
          <a:prstGeom prst="rect">
            <a:avLst/>
          </a:prstGeom>
          <a:noFill/>
        </p:spPr>
        <p:txBody>
          <a:bodyPr wrap="square" rtlCol="0">
            <a:spAutoFit/>
          </a:bodyPr>
          <a:lstStyle/>
          <a:p>
            <a:r>
              <a:rPr lang="en-US" i="1" dirty="0" smtClean="0"/>
              <a:t>On the Cutting Edge-Teaching Climate Change: Lessons from the Past</a:t>
            </a:r>
            <a:endParaRPr lang="en-US" i="1" dirty="0"/>
          </a:p>
        </p:txBody>
      </p:sp>
      <p:sp>
        <p:nvSpPr>
          <p:cNvPr id="6" name="TextBox 5"/>
          <p:cNvSpPr txBox="1"/>
          <p:nvPr/>
        </p:nvSpPr>
        <p:spPr>
          <a:xfrm>
            <a:off x="768519" y="5724947"/>
            <a:ext cx="2300630" cy="369332"/>
          </a:xfrm>
          <a:prstGeom prst="rect">
            <a:avLst/>
          </a:prstGeom>
          <a:noFill/>
        </p:spPr>
        <p:txBody>
          <a:bodyPr wrap="none" rtlCol="0">
            <a:spAutoFit/>
          </a:bodyPr>
          <a:lstStyle/>
          <a:p>
            <a:r>
              <a:rPr lang="en-US" dirty="0" smtClean="0"/>
              <a:t>June 20, 2012 AMQUA </a:t>
            </a:r>
            <a:endParaRPr lang="en-US" dirty="0"/>
          </a:p>
        </p:txBody>
      </p:sp>
      <p:sp>
        <p:nvSpPr>
          <p:cNvPr id="7" name="TextBox 6"/>
          <p:cNvSpPr txBox="1"/>
          <p:nvPr/>
        </p:nvSpPr>
        <p:spPr>
          <a:xfrm>
            <a:off x="654174" y="6161707"/>
            <a:ext cx="5429692" cy="369332"/>
          </a:xfrm>
          <a:prstGeom prst="rect">
            <a:avLst/>
          </a:prstGeom>
          <a:solidFill>
            <a:srgbClr val="E6B9B8"/>
          </a:solidFill>
        </p:spPr>
        <p:txBody>
          <a:bodyPr wrap="none" rtlCol="0">
            <a:spAutoFit/>
          </a:bodyPr>
          <a:lstStyle/>
          <a:p>
            <a:r>
              <a:rPr lang="en-US" dirty="0" smtClean="0"/>
              <a:t>http://</a:t>
            </a:r>
            <a:r>
              <a:rPr lang="en-US" dirty="0" err="1" smtClean="0"/>
              <a:t>lrc.geo.umn.edu</a:t>
            </a:r>
            <a:r>
              <a:rPr lang="en-US" dirty="0" smtClean="0"/>
              <a:t>/</a:t>
            </a:r>
            <a:r>
              <a:rPr lang="en-US" dirty="0" err="1" smtClean="0"/>
              <a:t>laccore</a:t>
            </a:r>
            <a:r>
              <a:rPr lang="en-US" dirty="0" smtClean="0"/>
              <a:t>/assets/</a:t>
            </a:r>
            <a:r>
              <a:rPr lang="en-US" dirty="0" err="1" smtClean="0"/>
              <a:t>pdf</a:t>
            </a:r>
            <a:r>
              <a:rPr lang="en-US" dirty="0" smtClean="0"/>
              <a:t>/sops/</a:t>
            </a:r>
            <a:r>
              <a:rPr lang="en-US" dirty="0" err="1" smtClean="0"/>
              <a:t>icd.pdf</a:t>
            </a:r>
            <a:endParaRPr lang="en-US" dirty="0"/>
          </a:p>
        </p:txBody>
      </p:sp>
      <p:pic>
        <p:nvPicPr>
          <p:cNvPr id="10" name="Picture 5" descr="Snapshot 2010-05-22 00-14-01.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285709" y="2033421"/>
            <a:ext cx="7042150"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43175" y="4773443"/>
            <a:ext cx="2109321" cy="646331"/>
          </a:xfrm>
          <a:prstGeom prst="rect">
            <a:avLst/>
          </a:prstGeom>
          <a:noFill/>
        </p:spPr>
        <p:txBody>
          <a:bodyPr wrap="none" rtlCol="0">
            <a:spAutoFit/>
          </a:bodyPr>
          <a:lstStyle/>
          <a:p>
            <a:pPr algn="ctr"/>
            <a:r>
              <a:rPr lang="en-US" dirty="0" smtClean="0"/>
              <a:t>Julie Brigham-Grette</a:t>
            </a:r>
          </a:p>
          <a:p>
            <a:pPr algn="ctr"/>
            <a:r>
              <a:rPr lang="en-US" dirty="0" smtClean="0"/>
              <a:t>UMass- Amherst</a:t>
            </a:r>
            <a:endParaRPr lang="en-US" dirty="0"/>
          </a:p>
        </p:txBody>
      </p:sp>
      <p:pic>
        <p:nvPicPr>
          <p:cNvPr id="9" name="Picture 3" descr="nsf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8454" y="165217"/>
            <a:ext cx="1228793" cy="123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737242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304800" y="278032"/>
            <a:ext cx="8534400" cy="6071260"/>
          </a:xfrm>
        </p:spPr>
        <p:txBody>
          <a:bodyPr>
            <a:noAutofit/>
          </a:bodyPr>
          <a:lstStyle/>
          <a:p>
            <a:pPr>
              <a:buFontTx/>
              <a:buNone/>
            </a:pPr>
            <a:r>
              <a:rPr lang="en-US" sz="1800" dirty="0" smtClean="0">
                <a:latin typeface="Times" charset="0"/>
                <a:ea typeface="ＭＳ Ｐゴシック" charset="0"/>
                <a:cs typeface="ＭＳ Ｐゴシック" charset="0"/>
              </a:rPr>
              <a:t>ADD YOUR OWN QUESTIONS:  </a:t>
            </a:r>
          </a:p>
          <a:p>
            <a:pPr>
              <a:buFontTx/>
              <a:buNone/>
            </a:pPr>
            <a:endParaRPr lang="en-US" sz="1800" dirty="0">
              <a:latin typeface="Times" charset="0"/>
              <a:ea typeface="ＭＳ Ｐゴシック" charset="0"/>
              <a:cs typeface="ＭＳ Ｐゴシック" charset="0"/>
            </a:endParaRPr>
          </a:p>
          <a:p>
            <a:r>
              <a:rPr lang="en-US" sz="1800" dirty="0">
                <a:latin typeface="Times" charset="0"/>
                <a:ea typeface="ＭＳ Ｐゴシック" charset="0"/>
                <a:cs typeface="ＭＳ Ｐゴシック" charset="0"/>
              </a:rPr>
              <a:t>How can the core stratigraphy be characterized into recognizable facies assemblages related to changes in climate?</a:t>
            </a:r>
          </a:p>
          <a:p>
            <a:pPr>
              <a:buFontTx/>
              <a:buNone/>
            </a:pPr>
            <a:r>
              <a:rPr lang="en-US" sz="1800" dirty="0">
                <a:latin typeface="Times" charset="0"/>
                <a:ea typeface="ＭＳ Ｐゴシック" charset="0"/>
                <a:cs typeface="ＭＳ Ｐゴシック" charset="0"/>
              </a:rPr>
              <a:t> </a:t>
            </a:r>
          </a:p>
          <a:p>
            <a:r>
              <a:rPr lang="en-US" sz="1800" dirty="0" smtClean="0">
                <a:latin typeface="Times" charset="0"/>
                <a:ea typeface="ＭＳ Ｐゴシック" charset="0"/>
                <a:cs typeface="ＭＳ Ｐゴシック" charset="0"/>
              </a:rPr>
              <a:t>What fundamental changes can we observe in the lake sedimentology . </a:t>
            </a:r>
          </a:p>
          <a:p>
            <a:endParaRPr lang="en-US" sz="1800" dirty="0">
              <a:latin typeface="Times" charset="0"/>
              <a:ea typeface="ＭＳ Ｐゴシック" charset="0"/>
              <a:cs typeface="ＭＳ Ｐゴシック" charset="0"/>
            </a:endParaRPr>
          </a:p>
          <a:p>
            <a:r>
              <a:rPr lang="en-US" sz="1800" dirty="0" smtClean="0">
                <a:latin typeface="Times" charset="0"/>
                <a:ea typeface="ＭＳ Ｐゴシック" charset="0"/>
                <a:cs typeface="ＭＳ Ｐゴシック" charset="0"/>
              </a:rPr>
              <a:t>What </a:t>
            </a:r>
            <a:r>
              <a:rPr lang="en-US" sz="1800" dirty="0">
                <a:latin typeface="Times" charset="0"/>
                <a:ea typeface="ＭＳ Ｐゴシック" charset="0"/>
                <a:cs typeface="ＭＳ Ｐゴシック" charset="0"/>
              </a:rPr>
              <a:t>processes cause these changes as they relate to climate history and landscape change?</a:t>
            </a:r>
          </a:p>
          <a:p>
            <a:pPr>
              <a:buFontTx/>
              <a:buNone/>
            </a:pPr>
            <a:r>
              <a:rPr lang="en-US" sz="1800" dirty="0">
                <a:latin typeface="Times" charset="0"/>
                <a:ea typeface="ＭＳ Ｐゴシック" charset="0"/>
                <a:cs typeface="ＭＳ Ｐゴシック" charset="0"/>
              </a:rPr>
              <a:t> </a:t>
            </a:r>
          </a:p>
          <a:p>
            <a:r>
              <a:rPr lang="en-US" sz="1800" dirty="0">
                <a:latin typeface="Times" charset="0"/>
                <a:ea typeface="ＭＳ Ｐゴシック" charset="0"/>
                <a:cs typeface="ＭＳ Ｐゴシック" charset="0"/>
              </a:rPr>
              <a:t>Is there a fundamental change in the sediment properties and biogenic </a:t>
            </a:r>
            <a:r>
              <a:rPr lang="en-US" sz="1800" dirty="0" smtClean="0">
                <a:latin typeface="Times" charset="0"/>
                <a:ea typeface="ＭＳ Ｐゴシック" charset="0"/>
                <a:cs typeface="ＭＳ Ｐゴシック" charset="0"/>
              </a:rPr>
              <a:t>sedimentation (or organic matter) </a:t>
            </a:r>
            <a:r>
              <a:rPr lang="en-US" sz="1800" dirty="0">
                <a:latin typeface="Times" charset="0"/>
                <a:ea typeface="ＭＳ Ｐゴシック" charset="0"/>
                <a:cs typeface="ＭＳ Ｐゴシック" charset="0"/>
              </a:rPr>
              <a:t>with changes in </a:t>
            </a:r>
            <a:r>
              <a:rPr lang="en-US" sz="1800" dirty="0" smtClean="0">
                <a:latin typeface="Times" charset="0"/>
                <a:ea typeface="ＭＳ Ｐゴシック" charset="0"/>
                <a:cs typeface="ＭＳ Ｐゴシック" charset="0"/>
              </a:rPr>
              <a:t>land use, or external </a:t>
            </a:r>
            <a:r>
              <a:rPr lang="en-US" sz="1800" dirty="0">
                <a:latin typeface="Times" charset="0"/>
                <a:ea typeface="ＭＳ Ｐゴシック" charset="0"/>
                <a:cs typeface="ＭＳ Ｐゴシック" charset="0"/>
              </a:rPr>
              <a:t>and internal forcing over time</a:t>
            </a:r>
            <a:r>
              <a:rPr lang="en-US" sz="1800" dirty="0" smtClean="0">
                <a:latin typeface="Times" charset="0"/>
                <a:ea typeface="ＭＳ Ｐゴシック" charset="0"/>
                <a:cs typeface="ＭＳ Ｐゴシック" charset="0"/>
              </a:rPr>
              <a:t>?</a:t>
            </a:r>
          </a:p>
          <a:p>
            <a:endParaRPr lang="en-US" sz="1800" dirty="0">
              <a:latin typeface="Times" charset="0"/>
              <a:ea typeface="ＭＳ Ｐゴシック" charset="0"/>
              <a:cs typeface="ＭＳ Ｐゴシック" charset="0"/>
            </a:endParaRPr>
          </a:p>
          <a:p>
            <a:r>
              <a:rPr lang="en-US" sz="1800" dirty="0">
                <a:latin typeface="Times" charset="0"/>
                <a:ea typeface="ＭＳ Ｐゴシック" charset="0"/>
                <a:cs typeface="ＭＳ Ｐゴシック" charset="0"/>
              </a:rPr>
              <a:t>Characterization of primary controls on sediment character, flux rates and the proportions of </a:t>
            </a:r>
            <a:r>
              <a:rPr lang="en-US" sz="1800" dirty="0" err="1">
                <a:latin typeface="Times" charset="0"/>
                <a:ea typeface="ＭＳ Ｐゴシック" charset="0"/>
                <a:cs typeface="ＭＳ Ｐゴシック" charset="0"/>
              </a:rPr>
              <a:t>clastic</a:t>
            </a:r>
            <a:r>
              <a:rPr lang="en-US" sz="1800" dirty="0">
                <a:latin typeface="Times" charset="0"/>
                <a:ea typeface="ＭＳ Ｐゴシック" charset="0"/>
                <a:cs typeface="ＭＳ Ｐゴシック" charset="0"/>
              </a:rPr>
              <a:t> vs. biogenic deposition</a:t>
            </a:r>
          </a:p>
          <a:p>
            <a:r>
              <a:rPr lang="en-US" sz="1800" dirty="0">
                <a:latin typeface="Times" charset="0"/>
                <a:ea typeface="ＭＳ Ｐゴシック" charset="0"/>
                <a:cs typeface="ＭＳ Ｐゴシック" charset="0"/>
              </a:rPr>
              <a:t>Quantification of the relationship between sedimentology and climate change  (hydrology, lake ice cover history, terrestrial </a:t>
            </a:r>
            <a:r>
              <a:rPr lang="en-US" sz="1800" dirty="0" err="1">
                <a:latin typeface="Times" charset="0"/>
                <a:ea typeface="ＭＳ Ｐゴシック" charset="0"/>
                <a:cs typeface="ＭＳ Ｐゴシック" charset="0"/>
              </a:rPr>
              <a:t>vs</a:t>
            </a:r>
            <a:r>
              <a:rPr lang="en-US" sz="1800" dirty="0">
                <a:latin typeface="Times" charset="0"/>
                <a:ea typeface="ＭＳ Ｐゴシック" charset="0"/>
                <a:cs typeface="ＭＳ Ｐゴシック" charset="0"/>
              </a:rPr>
              <a:t> aquatic inputs etc.)</a:t>
            </a:r>
          </a:p>
          <a:p>
            <a:r>
              <a:rPr lang="en-US" sz="1800" dirty="0">
                <a:latin typeface="Times" charset="0"/>
                <a:ea typeface="ＭＳ Ｐゴシック" charset="0"/>
                <a:cs typeface="ＭＳ Ｐゴシック" charset="0"/>
              </a:rPr>
              <a:t>Paleoclimate proxy development by comparisons between physical properties, sedimentology, and scanned data sets.</a:t>
            </a:r>
          </a:p>
          <a:p>
            <a:endParaRPr lang="en-US" sz="1800" dirty="0">
              <a:latin typeface="Times" charset="0"/>
              <a:ea typeface="ＭＳ Ｐゴシック" charset="0"/>
              <a:cs typeface="ＭＳ Ｐゴシック" charset="0"/>
            </a:endParaRPr>
          </a:p>
          <a:p>
            <a:pPr>
              <a:buFontTx/>
              <a:buNone/>
            </a:pPr>
            <a:r>
              <a:rPr lang="en-US" sz="1800" dirty="0">
                <a:latin typeface="Times" charset="0"/>
                <a:ea typeface="ＭＳ Ｐゴシック" charset="0"/>
                <a:cs typeface="ＭＳ Ｐゴシック" charset="0"/>
              </a:rPr>
              <a:t> </a:t>
            </a:r>
          </a:p>
          <a:p>
            <a:endParaRPr lang="en-US" sz="1800"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243129006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624"/>
            <a:ext cx="8229600" cy="841636"/>
          </a:xfrm>
          <a:solidFill>
            <a:srgbClr val="E6B9B8"/>
          </a:solidFill>
        </p:spPr>
        <p:txBody>
          <a:bodyPr/>
          <a:lstStyle/>
          <a:p>
            <a:r>
              <a:rPr lang="en-US" dirty="0" smtClean="0"/>
              <a:t>Terms - learning the lingo </a:t>
            </a:r>
            <a:endParaRPr lang="en-US" dirty="0"/>
          </a:p>
        </p:txBody>
      </p:sp>
      <p:sp>
        <p:nvSpPr>
          <p:cNvPr id="3" name="Content Placeholder 2"/>
          <p:cNvSpPr>
            <a:spLocks noGrp="1"/>
          </p:cNvSpPr>
          <p:nvPr>
            <p:ph idx="1"/>
          </p:nvPr>
        </p:nvSpPr>
        <p:spPr>
          <a:xfrm>
            <a:off x="219075" y="1008835"/>
            <a:ext cx="5511226" cy="5658665"/>
          </a:xfrm>
        </p:spPr>
        <p:txBody>
          <a:bodyPr>
            <a:normAutofit fontScale="92500" lnSpcReduction="20000"/>
          </a:bodyPr>
          <a:lstStyle/>
          <a:p>
            <a:r>
              <a:rPr lang="en-US" dirty="0"/>
              <a:t>Age </a:t>
            </a:r>
            <a:r>
              <a:rPr lang="en-US" dirty="0" smtClean="0"/>
              <a:t>resolution – years/cm</a:t>
            </a:r>
            <a:endParaRPr lang="en-US" dirty="0"/>
          </a:p>
          <a:p>
            <a:r>
              <a:rPr lang="en-US" dirty="0" err="1" smtClean="0"/>
              <a:t>Lithostratigraphy</a:t>
            </a:r>
            <a:r>
              <a:rPr lang="en-US" dirty="0" smtClean="0"/>
              <a:t> </a:t>
            </a:r>
          </a:p>
          <a:p>
            <a:pPr lvl="1"/>
            <a:r>
              <a:rPr lang="en-US" dirty="0" smtClean="0"/>
              <a:t>layering based on physical</a:t>
            </a:r>
            <a:r>
              <a:rPr lang="en-US" dirty="0" smtClean="0"/>
              <a:t>, lithic </a:t>
            </a:r>
            <a:r>
              <a:rPr lang="en-US" dirty="0" smtClean="0"/>
              <a:t>properties and petrology</a:t>
            </a:r>
            <a:endParaRPr lang="en-US" dirty="0" smtClean="0"/>
          </a:p>
          <a:p>
            <a:r>
              <a:rPr lang="en-US" dirty="0" smtClean="0"/>
              <a:t>Particle size/grain size</a:t>
            </a:r>
          </a:p>
          <a:p>
            <a:r>
              <a:rPr lang="en-US" dirty="0" smtClean="0"/>
              <a:t>Facies</a:t>
            </a:r>
          </a:p>
          <a:p>
            <a:pPr lvl="1"/>
            <a:r>
              <a:rPr lang="en-US" dirty="0" smtClean="0"/>
              <a:t>Sediments deposited in particular environment or process ; a vertical succession of facies suggest lateral migration of the depositional environment</a:t>
            </a:r>
            <a:endParaRPr lang="en-US" dirty="0" smtClean="0"/>
          </a:p>
          <a:p>
            <a:r>
              <a:rPr lang="en-US" dirty="0" err="1" smtClean="0"/>
              <a:t>Laminae</a:t>
            </a:r>
            <a:r>
              <a:rPr lang="en-US" dirty="0" smtClean="0"/>
              <a:t>/</a:t>
            </a:r>
            <a:r>
              <a:rPr lang="en-US" dirty="0" err="1" smtClean="0"/>
              <a:t>varves</a:t>
            </a:r>
            <a:r>
              <a:rPr lang="en-US" dirty="0" smtClean="0"/>
              <a:t> </a:t>
            </a:r>
          </a:p>
          <a:p>
            <a:pPr lvl="1"/>
            <a:r>
              <a:rPr lang="en-US" dirty="0" smtClean="0"/>
              <a:t>Thin layers, if annual = </a:t>
            </a:r>
            <a:r>
              <a:rPr lang="en-US" dirty="0" err="1" smtClean="0"/>
              <a:t>varves</a:t>
            </a:r>
            <a:endParaRPr lang="en-US" dirty="0" smtClean="0"/>
          </a:p>
          <a:p>
            <a:r>
              <a:rPr lang="en-US" dirty="0" smtClean="0"/>
              <a:t>Lets add more……..</a:t>
            </a:r>
          </a:p>
          <a:p>
            <a:endParaRPr lang="en-US" dirty="0" smtClean="0"/>
          </a:p>
          <a:p>
            <a:endParaRPr lang="en-US" dirty="0" smtClean="0"/>
          </a:p>
          <a:p>
            <a:endParaRPr lang="en-US" dirty="0"/>
          </a:p>
        </p:txBody>
      </p:sp>
      <p:pic>
        <p:nvPicPr>
          <p:cNvPr id="4" name="Picture 3" descr="core_collection_dk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8426" y="1600200"/>
            <a:ext cx="3007441" cy="4009921"/>
          </a:xfrm>
          <a:prstGeom prst="rect">
            <a:avLst/>
          </a:prstGeom>
        </p:spPr>
      </p:pic>
      <p:sp>
        <p:nvSpPr>
          <p:cNvPr id="5" name="Rectangle 4"/>
          <p:cNvSpPr/>
          <p:nvPr/>
        </p:nvSpPr>
        <p:spPr>
          <a:xfrm>
            <a:off x="6333082" y="5864553"/>
            <a:ext cx="2642785" cy="261610"/>
          </a:xfrm>
          <a:prstGeom prst="rect">
            <a:avLst/>
          </a:prstGeom>
        </p:spPr>
        <p:txBody>
          <a:bodyPr wrap="square">
            <a:spAutoFit/>
          </a:bodyPr>
          <a:lstStyle/>
          <a:p>
            <a:r>
              <a:rPr lang="en-US" sz="1100" dirty="0" err="1"/>
              <a:t>Kurupa</a:t>
            </a:r>
            <a:r>
              <a:rPr lang="en-US" sz="1100" dirty="0"/>
              <a:t> Lake </a:t>
            </a:r>
            <a:r>
              <a:rPr lang="en-US" sz="1100" dirty="0" smtClean="0"/>
              <a:t>core. </a:t>
            </a:r>
            <a:r>
              <a:rPr lang="en-US" sz="1100" dirty="0"/>
              <a:t>Photo: Darrell Kaufman</a:t>
            </a:r>
          </a:p>
        </p:txBody>
      </p:sp>
    </p:spTree>
    <p:extLst>
      <p:ext uri="{BB962C8B-B14F-4D97-AF65-F5344CB8AC3E}">
        <p14:creationId xmlns:p14="http://schemas.microsoft.com/office/powerpoint/2010/main" val="12449390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949" y="318351"/>
            <a:ext cx="4839080" cy="1143000"/>
          </a:xfrm>
        </p:spPr>
        <p:txBody>
          <a:bodyPr/>
          <a:lstStyle/>
          <a:p>
            <a:pPr algn="l"/>
            <a:r>
              <a:rPr lang="en-US" dirty="0" smtClean="0"/>
              <a:t>Initial core splitting </a:t>
            </a:r>
            <a:endParaRPr lang="en-US" dirty="0"/>
          </a:p>
        </p:txBody>
      </p:sp>
      <p:pic>
        <p:nvPicPr>
          <p:cNvPr id="4" name="Picture 3" descr="537481_10150868626022839_721067134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 y="1571590"/>
            <a:ext cx="5118100" cy="5118100"/>
          </a:xfrm>
          <a:prstGeom prst="rect">
            <a:avLst/>
          </a:prstGeom>
        </p:spPr>
      </p:pic>
      <p:sp>
        <p:nvSpPr>
          <p:cNvPr id="5" name="TextBox 4"/>
          <p:cNvSpPr txBox="1"/>
          <p:nvPr/>
        </p:nvSpPr>
        <p:spPr>
          <a:xfrm>
            <a:off x="3554908" y="6169479"/>
            <a:ext cx="1459654" cy="369332"/>
          </a:xfrm>
          <a:prstGeom prst="rect">
            <a:avLst/>
          </a:prstGeom>
          <a:noFill/>
        </p:spPr>
        <p:txBody>
          <a:bodyPr wrap="none" rtlCol="0">
            <a:spAutoFit/>
          </a:bodyPr>
          <a:lstStyle/>
          <a:p>
            <a:r>
              <a:rPr lang="en-US" dirty="0" smtClean="0">
                <a:solidFill>
                  <a:schemeClr val="bg1"/>
                </a:solidFill>
              </a:rPr>
              <a:t>Emi Ito photo</a:t>
            </a:r>
            <a:endParaRPr lang="en-US" dirty="0">
              <a:solidFill>
                <a:schemeClr val="bg1"/>
              </a:solidFill>
            </a:endParaRPr>
          </a:p>
        </p:txBody>
      </p:sp>
      <p:pic>
        <p:nvPicPr>
          <p:cNvPr id="6" name="Picture 5"/>
          <p:cNvPicPr>
            <a:picLocks noChangeAspect="1"/>
          </p:cNvPicPr>
          <p:nvPr/>
        </p:nvPicPr>
        <p:blipFill>
          <a:blip r:embed="rId3"/>
          <a:stretch>
            <a:fillRect/>
          </a:stretch>
        </p:blipFill>
        <p:spPr>
          <a:xfrm>
            <a:off x="5334760" y="120686"/>
            <a:ext cx="3429000" cy="4610100"/>
          </a:xfrm>
          <a:prstGeom prst="rect">
            <a:avLst/>
          </a:prstGeom>
        </p:spPr>
      </p:pic>
      <p:sp>
        <p:nvSpPr>
          <p:cNvPr id="7" name="TextBox 6"/>
          <p:cNvSpPr txBox="1"/>
          <p:nvPr/>
        </p:nvSpPr>
        <p:spPr>
          <a:xfrm rot="10800000" flipV="1">
            <a:off x="5632749" y="4795828"/>
            <a:ext cx="3131011" cy="523220"/>
          </a:xfrm>
          <a:prstGeom prst="rect">
            <a:avLst/>
          </a:prstGeom>
          <a:noFill/>
        </p:spPr>
        <p:txBody>
          <a:bodyPr wrap="square" rtlCol="0">
            <a:spAutoFit/>
          </a:bodyPr>
          <a:lstStyle/>
          <a:p>
            <a:r>
              <a:rPr lang="en-US" sz="2800" dirty="0" err="1" smtClean="0"/>
              <a:t>www.geotek.co.uk</a:t>
            </a:r>
            <a:endParaRPr lang="en-US" sz="1200" dirty="0"/>
          </a:p>
        </p:txBody>
      </p:sp>
    </p:spTree>
    <p:extLst>
      <p:ext uri="{BB962C8B-B14F-4D97-AF65-F5344CB8AC3E}">
        <p14:creationId xmlns:p14="http://schemas.microsoft.com/office/powerpoint/2010/main" val="11503921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hevron 5"/>
          <p:cNvSpPr/>
          <p:nvPr/>
        </p:nvSpPr>
        <p:spPr>
          <a:xfrm rot="10800000">
            <a:off x="2359355" y="2153753"/>
            <a:ext cx="619315" cy="484632"/>
          </a:xfrm>
          <a:prstGeom prst="chevron">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Chevron 6"/>
          <p:cNvSpPr/>
          <p:nvPr/>
        </p:nvSpPr>
        <p:spPr>
          <a:xfrm>
            <a:off x="654175" y="2162807"/>
            <a:ext cx="619315" cy="484632"/>
          </a:xfrm>
          <a:prstGeom prst="chevron">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0" name="Group 9"/>
          <p:cNvGrpSpPr/>
          <p:nvPr/>
        </p:nvGrpSpPr>
        <p:grpSpPr>
          <a:xfrm>
            <a:off x="1273490" y="1808913"/>
            <a:ext cx="1054599" cy="1058408"/>
            <a:chOff x="1273490" y="1808913"/>
            <a:chExt cx="1054599" cy="1058408"/>
          </a:xfrm>
        </p:grpSpPr>
        <p:sp>
          <p:nvSpPr>
            <p:cNvPr id="8" name="Donut 7"/>
            <p:cNvSpPr/>
            <p:nvPr/>
          </p:nvSpPr>
          <p:spPr>
            <a:xfrm>
              <a:off x="1273490" y="1808913"/>
              <a:ext cx="1054599" cy="1058408"/>
            </a:xfrm>
            <a:prstGeom prst="donut">
              <a:avLst>
                <a:gd name="adj" fmla="val 6012"/>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Oval 8"/>
            <p:cNvSpPr/>
            <p:nvPr/>
          </p:nvSpPr>
          <p:spPr>
            <a:xfrm>
              <a:off x="1355969" y="1875945"/>
              <a:ext cx="914400" cy="914400"/>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648878" y="4856724"/>
            <a:ext cx="2656123" cy="1210806"/>
            <a:chOff x="595503" y="3117491"/>
            <a:chExt cx="2656123" cy="1210806"/>
          </a:xfrm>
        </p:grpSpPr>
        <p:grpSp>
          <p:nvGrpSpPr>
            <p:cNvPr id="11" name="Group 10"/>
            <p:cNvGrpSpPr/>
            <p:nvPr/>
          </p:nvGrpSpPr>
          <p:grpSpPr>
            <a:xfrm>
              <a:off x="1950527" y="3269889"/>
              <a:ext cx="1054599" cy="1058408"/>
              <a:chOff x="1273490" y="1808913"/>
              <a:chExt cx="1054599" cy="1058408"/>
            </a:xfrm>
          </p:grpSpPr>
          <p:sp>
            <p:nvSpPr>
              <p:cNvPr id="12" name="Donut 11"/>
              <p:cNvSpPr/>
              <p:nvPr/>
            </p:nvSpPr>
            <p:spPr>
              <a:xfrm>
                <a:off x="1273490" y="1808913"/>
                <a:ext cx="1054599" cy="1058408"/>
              </a:xfrm>
              <a:prstGeom prst="donut">
                <a:avLst>
                  <a:gd name="adj" fmla="val 6012"/>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a:off x="1355969" y="1875945"/>
                <a:ext cx="914400" cy="914400"/>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823150" y="3269889"/>
              <a:ext cx="1054599" cy="1058408"/>
              <a:chOff x="1273490" y="1808913"/>
              <a:chExt cx="1054599" cy="1058408"/>
            </a:xfrm>
          </p:grpSpPr>
          <p:sp>
            <p:nvSpPr>
              <p:cNvPr id="15" name="Donut 14"/>
              <p:cNvSpPr/>
              <p:nvPr/>
            </p:nvSpPr>
            <p:spPr>
              <a:xfrm>
                <a:off x="1273490" y="1808913"/>
                <a:ext cx="1054599" cy="1058408"/>
              </a:xfrm>
              <a:prstGeom prst="donut">
                <a:avLst>
                  <a:gd name="adj" fmla="val 6012"/>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Oval 15"/>
              <p:cNvSpPr/>
              <p:nvPr/>
            </p:nvSpPr>
            <p:spPr>
              <a:xfrm>
                <a:off x="1355969" y="1875945"/>
                <a:ext cx="914400" cy="914400"/>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595503" y="3117491"/>
              <a:ext cx="2656123" cy="692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8" name="Picture 17" descr="splitco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8471" y="1158867"/>
            <a:ext cx="4061936" cy="5504493"/>
          </a:xfrm>
          <a:prstGeom prst="rect">
            <a:avLst/>
          </a:prstGeom>
        </p:spPr>
      </p:pic>
      <p:sp>
        <p:nvSpPr>
          <p:cNvPr id="20" name="TextBox 19"/>
          <p:cNvSpPr txBox="1"/>
          <p:nvPr/>
        </p:nvSpPr>
        <p:spPr>
          <a:xfrm>
            <a:off x="128325" y="2886564"/>
            <a:ext cx="3809361" cy="1815882"/>
          </a:xfrm>
          <a:prstGeom prst="rect">
            <a:avLst/>
          </a:prstGeom>
          <a:noFill/>
        </p:spPr>
        <p:txBody>
          <a:bodyPr wrap="square" rtlCol="0">
            <a:spAutoFit/>
          </a:bodyPr>
          <a:lstStyle/>
          <a:p>
            <a:r>
              <a:rPr lang="en-US" sz="2800" dirty="0" smtClean="0"/>
              <a:t>Blades cut only the core liner on either side. Sediment is cut with SS wire. </a:t>
            </a:r>
            <a:endParaRPr lang="en-US" sz="2800" dirty="0"/>
          </a:p>
        </p:txBody>
      </p:sp>
      <p:sp>
        <p:nvSpPr>
          <p:cNvPr id="21" name="TextBox 20"/>
          <p:cNvSpPr txBox="1"/>
          <p:nvPr/>
        </p:nvSpPr>
        <p:spPr>
          <a:xfrm>
            <a:off x="1427700" y="6095141"/>
            <a:ext cx="1152404" cy="369332"/>
          </a:xfrm>
          <a:prstGeom prst="rect">
            <a:avLst/>
          </a:prstGeom>
          <a:noFill/>
        </p:spPr>
        <p:txBody>
          <a:bodyPr wrap="none" rtlCol="0">
            <a:spAutoFit/>
          </a:bodyPr>
          <a:lstStyle/>
          <a:p>
            <a:r>
              <a:rPr lang="en-US" dirty="0" smtClean="0"/>
              <a:t>Split cores</a:t>
            </a:r>
            <a:endParaRPr lang="en-US" dirty="0"/>
          </a:p>
        </p:txBody>
      </p:sp>
      <p:sp>
        <p:nvSpPr>
          <p:cNvPr id="22" name="Title 1"/>
          <p:cNvSpPr>
            <a:spLocks noGrp="1"/>
          </p:cNvSpPr>
          <p:nvPr>
            <p:ph type="title"/>
          </p:nvPr>
        </p:nvSpPr>
        <p:spPr>
          <a:xfrm>
            <a:off x="457200" y="274638"/>
            <a:ext cx="4718468" cy="1143000"/>
          </a:xfrm>
        </p:spPr>
        <p:txBody>
          <a:bodyPr/>
          <a:lstStyle/>
          <a:p>
            <a:pPr algn="l"/>
            <a:r>
              <a:rPr lang="en-US" dirty="0" smtClean="0"/>
              <a:t>Initial core splitting </a:t>
            </a:r>
            <a:endParaRPr lang="en-US" dirty="0"/>
          </a:p>
        </p:txBody>
      </p:sp>
    </p:spTree>
    <p:extLst>
      <p:ext uri="{BB962C8B-B14F-4D97-AF65-F5344CB8AC3E}">
        <p14:creationId xmlns:p14="http://schemas.microsoft.com/office/powerpoint/2010/main" val="26748860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6"/>
                                        </p:tgtEl>
                                        <p:attrNameLst>
                                          <p:attrName>style.color</p:attrName>
                                        </p:attrNameLst>
                                      </p:cBhvr>
                                      <p:by>
                                        <p:hsl h="7200000" s="0" l="0"/>
                                      </p:by>
                                    </p:animClr>
                                    <p:animClr clrSpc="hsl" dir="cw">
                                      <p:cBhvr>
                                        <p:cTn id="12" dur="500" fill="hold"/>
                                        <p:tgtEl>
                                          <p:spTgt spid="6"/>
                                        </p:tgtEl>
                                        <p:attrNameLst>
                                          <p:attrName>fillcolor</p:attrName>
                                        </p:attrNameLst>
                                      </p:cBhvr>
                                      <p:by>
                                        <p:hsl h="7200000" s="0" l="0"/>
                                      </p:by>
                                    </p:animClr>
                                    <p:animClr clrSpc="hsl" dir="cw">
                                      <p:cBhvr>
                                        <p:cTn id="13" dur="500" fill="hold"/>
                                        <p:tgtEl>
                                          <p:spTgt spid="6"/>
                                        </p:tgtEl>
                                        <p:attrNameLst>
                                          <p:attrName>stroke.color</p:attrName>
                                        </p:attrNameLst>
                                      </p:cBhvr>
                                      <p:by>
                                        <p:hsl h="7200000" s="0" l="0"/>
                                      </p:by>
                                    </p:animClr>
                                    <p:set>
                                      <p:cBhvr>
                                        <p:cTn id="14"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6B9B8"/>
          </a:solidFill>
        </p:spPr>
        <p:txBody>
          <a:bodyPr/>
          <a:lstStyle/>
          <a:p>
            <a:r>
              <a:rPr lang="en-US" dirty="0" smtClean="0"/>
              <a:t>Cheap and easy </a:t>
            </a:r>
            <a:r>
              <a:rPr lang="en-US" dirty="0" smtClean="0"/>
              <a:t>too – skill saw?</a:t>
            </a:r>
            <a:endParaRPr lang="en-US" dirty="0"/>
          </a:p>
        </p:txBody>
      </p:sp>
      <p:pic>
        <p:nvPicPr>
          <p:cNvPr id="4" name="Picture 3" descr="P323016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18" y="1667648"/>
            <a:ext cx="3720647" cy="4960862"/>
          </a:xfrm>
          <a:prstGeom prst="rect">
            <a:avLst/>
          </a:prstGeom>
        </p:spPr>
      </p:pic>
      <p:pic>
        <p:nvPicPr>
          <p:cNvPr id="5" name="Picture 4" descr="P32301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48253" y="2287441"/>
            <a:ext cx="4958339" cy="3718754"/>
          </a:xfrm>
          <a:prstGeom prst="rect">
            <a:avLst/>
          </a:prstGeom>
        </p:spPr>
      </p:pic>
      <p:sp>
        <p:nvSpPr>
          <p:cNvPr id="7" name="TextBox 6"/>
          <p:cNvSpPr txBox="1"/>
          <p:nvPr/>
        </p:nvSpPr>
        <p:spPr>
          <a:xfrm>
            <a:off x="1346450" y="6119799"/>
            <a:ext cx="2258776" cy="369332"/>
          </a:xfrm>
          <a:prstGeom prst="rect">
            <a:avLst/>
          </a:prstGeom>
          <a:noFill/>
        </p:spPr>
        <p:txBody>
          <a:bodyPr wrap="none" rtlCol="0">
            <a:spAutoFit/>
          </a:bodyPr>
          <a:lstStyle/>
          <a:p>
            <a:r>
              <a:rPr lang="en-US" dirty="0" smtClean="0">
                <a:solidFill>
                  <a:schemeClr val="bg1">
                    <a:lumMod val="95000"/>
                  </a:schemeClr>
                </a:solidFill>
                <a:latin typeface="Arial"/>
                <a:cs typeface="Arial"/>
              </a:rPr>
              <a:t>Using a </a:t>
            </a:r>
            <a:r>
              <a:rPr lang="en-US" dirty="0" err="1" smtClean="0">
                <a:solidFill>
                  <a:schemeClr val="bg1">
                    <a:lumMod val="95000"/>
                  </a:schemeClr>
                </a:solidFill>
                <a:latin typeface="Arial"/>
                <a:cs typeface="Arial"/>
              </a:rPr>
              <a:t>Dremel</a:t>
            </a:r>
            <a:r>
              <a:rPr lang="en-US" dirty="0" smtClean="0">
                <a:solidFill>
                  <a:schemeClr val="bg1">
                    <a:lumMod val="95000"/>
                  </a:schemeClr>
                </a:solidFill>
                <a:latin typeface="Arial"/>
                <a:cs typeface="Arial"/>
              </a:rPr>
              <a:t> Tool </a:t>
            </a:r>
            <a:endParaRPr lang="en-US" dirty="0">
              <a:solidFill>
                <a:schemeClr val="bg1">
                  <a:lumMod val="95000"/>
                </a:schemeClr>
              </a:solidFill>
              <a:latin typeface="Arial"/>
              <a:cs typeface="Arial"/>
            </a:endParaRPr>
          </a:p>
        </p:txBody>
      </p:sp>
    </p:spTree>
    <p:extLst>
      <p:ext uri="{BB962C8B-B14F-4D97-AF65-F5344CB8AC3E}">
        <p14:creationId xmlns:p14="http://schemas.microsoft.com/office/powerpoint/2010/main" val="21435540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1890171" y="3944221"/>
            <a:ext cx="2229391" cy="765175"/>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1071040" y="1666621"/>
            <a:ext cx="1213373" cy="740170"/>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338" name="Gruppierung 173"/>
          <p:cNvGrpSpPr>
            <a:grpSpLocks/>
          </p:cNvGrpSpPr>
          <p:nvPr/>
        </p:nvGrpSpPr>
        <p:grpSpPr bwMode="auto">
          <a:xfrm>
            <a:off x="6967538" y="1301750"/>
            <a:ext cx="1700212" cy="1547813"/>
            <a:chOff x="838200" y="1151847"/>
            <a:chExt cx="1699943" cy="1547812"/>
          </a:xfrm>
        </p:grpSpPr>
        <p:pic>
          <p:nvPicPr>
            <p:cNvPr id="14388" name="Picture 4"/>
            <p:cNvPicPr>
              <a:picLocks noChangeAspect="1" noChangeArrowheads="1"/>
            </p:cNvPicPr>
            <p:nvPr/>
          </p:nvPicPr>
          <p:blipFill>
            <a:blip r:embed="rId3">
              <a:extLst>
                <a:ext uri="{28A0092B-C50C-407E-A947-70E740481C1C}">
                  <a14:useLocalDpi xmlns:a14="http://schemas.microsoft.com/office/drawing/2010/main" val="0"/>
                </a:ext>
              </a:extLst>
            </a:blip>
            <a:srcRect l="5736" t="13873" r="65646" b="58292"/>
            <a:stretch>
              <a:fillRect/>
            </a:stretch>
          </p:blipFill>
          <p:spPr bwMode="auto">
            <a:xfrm>
              <a:off x="959131" y="1151847"/>
              <a:ext cx="1543693"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84" name="Rechtwinkliges Dreieck 83"/>
            <p:cNvSpPr/>
            <p:nvPr/>
          </p:nvSpPr>
          <p:spPr>
            <a:xfrm rot="5175278">
              <a:off x="870639" y="1160683"/>
              <a:ext cx="1254124" cy="1319003"/>
            </a:xfrm>
            <a:prstGeom prst="r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5" name="Rechtwinkliges Dreieck 84"/>
            <p:cNvSpPr/>
            <p:nvPr/>
          </p:nvSpPr>
          <p:spPr>
            <a:xfrm rot="16019089">
              <a:off x="1251579" y="1355946"/>
              <a:ext cx="1254124" cy="1319003"/>
            </a:xfrm>
            <a:prstGeom prst="r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6" name="Rechteck 85"/>
            <p:cNvSpPr/>
            <p:nvPr/>
          </p:nvSpPr>
          <p:spPr>
            <a:xfrm>
              <a:off x="882643" y="2177371"/>
              <a:ext cx="228564" cy="228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7" name="Rechteck 86"/>
            <p:cNvSpPr/>
            <p:nvPr/>
          </p:nvSpPr>
          <p:spPr>
            <a:xfrm>
              <a:off x="1796898" y="1228047"/>
              <a:ext cx="228564" cy="228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7" name="Rechtwinkliges Dreieck 106"/>
            <p:cNvSpPr/>
            <p:nvPr/>
          </p:nvSpPr>
          <p:spPr>
            <a:xfrm rot="5400000">
              <a:off x="1397668" y="1671788"/>
              <a:ext cx="469900" cy="452365"/>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4394" name="Textfeld 111"/>
            <p:cNvSpPr txBox="1">
              <a:spLocks noChangeArrowheads="1"/>
            </p:cNvSpPr>
            <p:nvPr/>
          </p:nvSpPr>
          <p:spPr bwMode="auto">
            <a:xfrm rot="-2769430">
              <a:off x="1255462" y="1697147"/>
              <a:ext cx="6052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de-DE" sz="1000"/>
                <a:t>100 cm</a:t>
              </a:r>
            </a:p>
          </p:txBody>
        </p:sp>
      </p:grpSp>
      <p:cxnSp>
        <p:nvCxnSpPr>
          <p:cNvPr id="114" name="Gerade Verbindung mit Pfeil 113"/>
          <p:cNvCxnSpPr/>
          <p:nvPr/>
        </p:nvCxnSpPr>
        <p:spPr>
          <a:xfrm rot="5400000">
            <a:off x="4269581" y="2770982"/>
            <a:ext cx="244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9" name="Gerade Verbindung 158"/>
          <p:cNvCxnSpPr/>
          <p:nvPr/>
        </p:nvCxnSpPr>
        <p:spPr>
          <a:xfrm>
            <a:off x="4392613" y="2649538"/>
            <a:ext cx="304800" cy="4762"/>
          </a:xfrm>
          <a:prstGeom prst="line">
            <a:avLst/>
          </a:prstGeom>
        </p:spPr>
        <p:style>
          <a:lnRef idx="2">
            <a:schemeClr val="accent1"/>
          </a:lnRef>
          <a:fillRef idx="0">
            <a:schemeClr val="accent1"/>
          </a:fillRef>
          <a:effectRef idx="1">
            <a:schemeClr val="accent1"/>
          </a:effectRef>
          <a:fontRef idx="minor">
            <a:schemeClr val="tx1"/>
          </a:fontRef>
        </p:style>
      </p:cxnSp>
      <p:sp>
        <p:nvSpPr>
          <p:cNvPr id="162" name="Rechteck 161"/>
          <p:cNvSpPr/>
          <p:nvPr/>
        </p:nvSpPr>
        <p:spPr>
          <a:xfrm>
            <a:off x="609600" y="3175000"/>
            <a:ext cx="2159000" cy="708025"/>
          </a:xfrm>
          <a:prstGeom prst="rect">
            <a:avLst/>
          </a:prstGeom>
          <a:solidFill>
            <a:schemeClr val="bg1"/>
          </a:solidFill>
          <a:ln w="12700" cap="flat" cmpd="sng" algn="ctr">
            <a:solidFill>
              <a:srgbClr val="4F81BD"/>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nvGrpSpPr>
          <p:cNvPr id="14342" name="Gruppierung 53"/>
          <p:cNvGrpSpPr>
            <a:grpSpLocks/>
          </p:cNvGrpSpPr>
          <p:nvPr/>
        </p:nvGrpSpPr>
        <p:grpSpPr bwMode="auto">
          <a:xfrm>
            <a:off x="2867025" y="1292225"/>
            <a:ext cx="2238375" cy="1676400"/>
            <a:chOff x="4443413" y="1143000"/>
            <a:chExt cx="2238375" cy="1676400"/>
          </a:xfrm>
        </p:grpSpPr>
        <p:pic>
          <p:nvPicPr>
            <p:cNvPr id="14383" name="Picture 4"/>
            <p:cNvPicPr>
              <a:picLocks noChangeAspect="1" noChangeArrowheads="1"/>
            </p:cNvPicPr>
            <p:nvPr/>
          </p:nvPicPr>
          <p:blipFill>
            <a:blip r:embed="rId3">
              <a:extLst>
                <a:ext uri="{28A0092B-C50C-407E-A947-70E740481C1C}">
                  <a14:useLocalDpi xmlns:a14="http://schemas.microsoft.com/office/drawing/2010/main" val="0"/>
                </a:ext>
              </a:extLst>
            </a:blip>
            <a:srcRect t="71056" r="59315"/>
            <a:stretch>
              <a:fillRect/>
            </a:stretch>
          </p:blipFill>
          <p:spPr bwMode="auto">
            <a:xfrm>
              <a:off x="4443413" y="1211263"/>
              <a:ext cx="2193925"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78" name="Rechtwinkliges Dreieck 77"/>
            <p:cNvSpPr/>
            <p:nvPr/>
          </p:nvSpPr>
          <p:spPr>
            <a:xfrm rot="5400000">
              <a:off x="4506119" y="1189832"/>
              <a:ext cx="1236663" cy="1143000"/>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9" name="Rechtwinkliges Dreieck 78"/>
            <p:cNvSpPr/>
            <p:nvPr/>
          </p:nvSpPr>
          <p:spPr>
            <a:xfrm rot="16200000">
              <a:off x="5421313" y="1358901"/>
              <a:ext cx="1235075" cy="1143000"/>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0" name="Rechteck 79"/>
            <p:cNvSpPr/>
            <p:nvPr/>
          </p:nvSpPr>
          <p:spPr>
            <a:xfrm>
              <a:off x="6305551" y="1693863"/>
              <a:ext cx="376237" cy="6619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1" name="Rechteck 80"/>
            <p:cNvSpPr/>
            <p:nvPr/>
          </p:nvSpPr>
          <p:spPr>
            <a:xfrm>
              <a:off x="5695951" y="2303463"/>
              <a:ext cx="609600" cy="4460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pic>
        <p:nvPicPr>
          <p:cNvPr id="14344" name="Bild 76" descr="Drilling Logo 1.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625" y="76200"/>
            <a:ext cx="114617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feld 64"/>
          <p:cNvSpPr txBox="1">
            <a:spLocks noChangeArrowheads="1"/>
          </p:cNvSpPr>
          <p:nvPr/>
        </p:nvSpPr>
        <p:spPr bwMode="auto">
          <a:xfrm>
            <a:off x="2150435" y="228600"/>
            <a:ext cx="485741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spcAft>
                <a:spcPts val="600"/>
              </a:spcAft>
            </a:pPr>
            <a:r>
              <a:rPr lang="de-DE" sz="2000" b="1" dirty="0">
                <a:solidFill>
                  <a:srgbClr val="800000"/>
                </a:solidFill>
              </a:rPr>
              <a:t>Lake Sediment Core Processing </a:t>
            </a:r>
            <a:r>
              <a:rPr lang="de-DE" sz="2000" b="1" dirty="0" err="1" smtClean="0">
                <a:solidFill>
                  <a:srgbClr val="800000"/>
                </a:solidFill>
              </a:rPr>
              <a:t>Scheme</a:t>
            </a:r>
            <a:endParaRPr lang="de-DE" sz="2000" b="1" dirty="0" smtClean="0">
              <a:solidFill>
                <a:srgbClr val="800000"/>
              </a:solidFill>
            </a:endParaRPr>
          </a:p>
          <a:p>
            <a:pPr algn="ctr">
              <a:spcAft>
                <a:spcPts val="600"/>
              </a:spcAft>
            </a:pPr>
            <a:r>
              <a:rPr lang="de-DE" sz="2000" b="1" dirty="0" err="1" smtClean="0">
                <a:solidFill>
                  <a:srgbClr val="800000"/>
                </a:solidFill>
              </a:rPr>
              <a:t>Example</a:t>
            </a:r>
            <a:r>
              <a:rPr lang="de-DE" sz="2000" b="1" dirty="0" smtClean="0">
                <a:solidFill>
                  <a:srgbClr val="800000"/>
                </a:solidFill>
              </a:rPr>
              <a:t> </a:t>
            </a:r>
            <a:r>
              <a:rPr lang="de-DE" sz="2000" b="1" dirty="0" err="1" smtClean="0">
                <a:solidFill>
                  <a:srgbClr val="800000"/>
                </a:solidFill>
              </a:rPr>
              <a:t>from</a:t>
            </a:r>
            <a:r>
              <a:rPr lang="de-DE" sz="2000" b="1" dirty="0" smtClean="0">
                <a:solidFill>
                  <a:srgbClr val="800000"/>
                </a:solidFill>
              </a:rPr>
              <a:t> ICDP Lake El‘gygytgyn Project</a:t>
            </a:r>
            <a:endParaRPr lang="de-DE" sz="2000" b="1" dirty="0">
              <a:solidFill>
                <a:srgbClr val="800000"/>
              </a:solidFill>
            </a:endParaRPr>
          </a:p>
        </p:txBody>
      </p:sp>
      <p:cxnSp>
        <p:nvCxnSpPr>
          <p:cNvPr id="67" name="Gerade Verbindung 66"/>
          <p:cNvCxnSpPr/>
          <p:nvPr/>
        </p:nvCxnSpPr>
        <p:spPr>
          <a:xfrm>
            <a:off x="274638" y="1065213"/>
            <a:ext cx="8564562" cy="1587"/>
          </a:xfrm>
          <a:prstGeom prst="line">
            <a:avLst/>
          </a:prstGeom>
        </p:spPr>
        <p:style>
          <a:lnRef idx="2">
            <a:schemeClr val="accent1"/>
          </a:lnRef>
          <a:fillRef idx="0">
            <a:schemeClr val="accent1"/>
          </a:fillRef>
          <a:effectRef idx="1">
            <a:schemeClr val="accent1"/>
          </a:effectRef>
          <a:fontRef idx="minor">
            <a:schemeClr val="tx1"/>
          </a:fontRef>
        </p:style>
      </p:cxnSp>
      <p:sp>
        <p:nvSpPr>
          <p:cNvPr id="94" name="Rechteck 93"/>
          <p:cNvSpPr/>
          <p:nvPr/>
        </p:nvSpPr>
        <p:spPr>
          <a:xfrm>
            <a:off x="1295400" y="1838325"/>
            <a:ext cx="752475" cy="434975"/>
          </a:xfrm>
          <a:prstGeom prst="rect">
            <a:avLst/>
          </a:prstGeom>
          <a:solidFill>
            <a:schemeClr val="bg1"/>
          </a:solidFill>
          <a:ln w="12700" cap="flat" cmpd="sng" algn="ctr">
            <a:solidFill>
              <a:srgbClr val="4F81BD"/>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4348" name="Textfeld 94"/>
          <p:cNvSpPr txBox="1">
            <a:spLocks noChangeArrowheads="1"/>
          </p:cNvSpPr>
          <p:nvPr/>
        </p:nvSpPr>
        <p:spPr bwMode="auto">
          <a:xfrm>
            <a:off x="1347788" y="1839913"/>
            <a:ext cx="661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de-DE" sz="1000"/>
              <a:t>surface</a:t>
            </a:r>
          </a:p>
          <a:p>
            <a:pPr algn="ctr"/>
            <a:r>
              <a:rPr lang="de-DE" sz="1000"/>
              <a:t>cleaning</a:t>
            </a:r>
          </a:p>
        </p:txBody>
      </p:sp>
      <p:cxnSp>
        <p:nvCxnSpPr>
          <p:cNvPr id="109" name="Gerade Verbindung mit Pfeil 108"/>
          <p:cNvCxnSpPr/>
          <p:nvPr/>
        </p:nvCxnSpPr>
        <p:spPr>
          <a:xfrm rot="10800000">
            <a:off x="4800600" y="2052638"/>
            <a:ext cx="666750" cy="63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4350" name="Gruppierung 54"/>
          <p:cNvGrpSpPr>
            <a:grpSpLocks/>
          </p:cNvGrpSpPr>
          <p:nvPr/>
        </p:nvGrpSpPr>
        <p:grpSpPr bwMode="auto">
          <a:xfrm>
            <a:off x="5619750" y="1755775"/>
            <a:ext cx="1106488" cy="587375"/>
            <a:chOff x="2725738" y="1606550"/>
            <a:chExt cx="1106487" cy="587375"/>
          </a:xfrm>
        </p:grpSpPr>
        <p:sp>
          <p:nvSpPr>
            <p:cNvPr id="110" name="Rechteck 109"/>
            <p:cNvSpPr/>
            <p:nvPr/>
          </p:nvSpPr>
          <p:spPr>
            <a:xfrm>
              <a:off x="2725738" y="1606550"/>
              <a:ext cx="1106487" cy="587375"/>
            </a:xfrm>
            <a:prstGeom prst="rect">
              <a:avLst/>
            </a:prstGeom>
            <a:solidFill>
              <a:schemeClr val="bg1"/>
            </a:solidFill>
            <a:ln w="12700" cap="flat" cmpd="sng" algn="ctr">
              <a:solidFill>
                <a:schemeClr val="accent1"/>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4382" name="Textfeld 110"/>
            <p:cNvSpPr txBox="1">
              <a:spLocks noChangeArrowheads="1"/>
            </p:cNvSpPr>
            <p:nvPr/>
          </p:nvSpPr>
          <p:spPr bwMode="auto">
            <a:xfrm>
              <a:off x="2760663" y="1606550"/>
              <a:ext cx="10541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de-DE" sz="1000"/>
                <a:t>whole-core</a:t>
              </a:r>
            </a:p>
            <a:p>
              <a:pPr algn="ctr"/>
              <a:r>
                <a:rPr lang="de-DE" sz="1000"/>
                <a:t>magn. suscept.</a:t>
              </a:r>
            </a:p>
            <a:p>
              <a:pPr algn="ctr"/>
              <a:r>
                <a:rPr lang="de-DE" sz="1000"/>
                <a:t>(on site)</a:t>
              </a:r>
            </a:p>
          </p:txBody>
        </p:sp>
      </p:grpSp>
      <p:cxnSp>
        <p:nvCxnSpPr>
          <p:cNvPr id="124" name="Gerade Verbindung mit Pfeil 123"/>
          <p:cNvCxnSpPr/>
          <p:nvPr/>
        </p:nvCxnSpPr>
        <p:spPr>
          <a:xfrm rot="10800000">
            <a:off x="6877050" y="2049463"/>
            <a:ext cx="571500" cy="9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4352" name="Gruppierung 59"/>
          <p:cNvGrpSpPr>
            <a:grpSpLocks/>
          </p:cNvGrpSpPr>
          <p:nvPr/>
        </p:nvGrpSpPr>
        <p:grpSpPr bwMode="auto">
          <a:xfrm>
            <a:off x="762000" y="2509838"/>
            <a:ext cx="1828800" cy="434975"/>
            <a:chOff x="3783013" y="3473450"/>
            <a:chExt cx="1828800" cy="434975"/>
          </a:xfrm>
        </p:grpSpPr>
        <p:sp>
          <p:nvSpPr>
            <p:cNvPr id="116" name="Rechteck 115"/>
            <p:cNvSpPr/>
            <p:nvPr/>
          </p:nvSpPr>
          <p:spPr>
            <a:xfrm>
              <a:off x="3783013" y="3473450"/>
              <a:ext cx="1828800" cy="434975"/>
            </a:xfrm>
            <a:prstGeom prst="rect">
              <a:avLst/>
            </a:prstGeom>
            <a:solidFill>
              <a:schemeClr val="bg1"/>
            </a:solidFill>
            <a:ln w="12700" cap="flat" cmpd="sng" algn="ctr">
              <a:solidFill>
                <a:srgbClr val="4F81BD"/>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4380" name="Textfeld 127"/>
            <p:cNvSpPr txBox="1">
              <a:spLocks noChangeArrowheads="1"/>
            </p:cNvSpPr>
            <p:nvPr/>
          </p:nvSpPr>
          <p:spPr bwMode="auto">
            <a:xfrm>
              <a:off x="3835400" y="3475038"/>
              <a:ext cx="1700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de-DE" sz="1000"/>
                <a:t>line scan pictures</a:t>
              </a:r>
            </a:p>
            <a:p>
              <a:pPr algn="ctr"/>
              <a:r>
                <a:rPr lang="de-DE" sz="1000">
                  <a:solidFill>
                    <a:srgbClr val="0000FF"/>
                  </a:solidFill>
                </a:rPr>
                <a:t>with MSCL</a:t>
              </a:r>
            </a:p>
          </p:txBody>
        </p:sp>
      </p:grpSp>
      <p:sp>
        <p:nvSpPr>
          <p:cNvPr id="14353" name="Textfeld 133"/>
          <p:cNvSpPr txBox="1">
            <a:spLocks noChangeArrowheads="1"/>
          </p:cNvSpPr>
          <p:nvPr/>
        </p:nvSpPr>
        <p:spPr bwMode="auto">
          <a:xfrm>
            <a:off x="609600" y="3173413"/>
            <a:ext cx="2120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de-DE" sz="1000" dirty="0" err="1"/>
              <a:t>susceptibility</a:t>
            </a:r>
            <a:r>
              <a:rPr lang="de-DE" sz="1000" dirty="0"/>
              <a:t> </a:t>
            </a:r>
          </a:p>
          <a:p>
            <a:pPr algn="ctr"/>
            <a:r>
              <a:rPr lang="de-DE" sz="1000" dirty="0" err="1"/>
              <a:t>and</a:t>
            </a:r>
            <a:endParaRPr lang="de-DE" sz="1000" dirty="0"/>
          </a:p>
          <a:p>
            <a:pPr algn="ctr"/>
            <a:r>
              <a:rPr lang="de-DE" sz="1000" dirty="0" err="1"/>
              <a:t>color</a:t>
            </a:r>
            <a:r>
              <a:rPr lang="de-DE" sz="1000" dirty="0"/>
              <a:t> </a:t>
            </a:r>
            <a:r>
              <a:rPr lang="de-DE" sz="1000" dirty="0" err="1"/>
              <a:t>spectra</a:t>
            </a:r>
            <a:endParaRPr lang="de-DE" sz="1000" dirty="0"/>
          </a:p>
          <a:p>
            <a:pPr algn="ctr"/>
            <a:r>
              <a:rPr lang="de-DE" sz="1000" dirty="0" err="1">
                <a:solidFill>
                  <a:srgbClr val="0000FF"/>
                </a:solidFill>
              </a:rPr>
              <a:t>with</a:t>
            </a:r>
            <a:r>
              <a:rPr lang="de-DE" sz="1000" dirty="0">
                <a:solidFill>
                  <a:srgbClr val="0000FF"/>
                </a:solidFill>
              </a:rPr>
              <a:t> SCLP3</a:t>
            </a:r>
          </a:p>
        </p:txBody>
      </p:sp>
      <p:grpSp>
        <p:nvGrpSpPr>
          <p:cNvPr id="14354" name="Gruppierung 64"/>
          <p:cNvGrpSpPr>
            <a:grpSpLocks/>
          </p:cNvGrpSpPr>
          <p:nvPr/>
        </p:nvGrpSpPr>
        <p:grpSpPr bwMode="auto">
          <a:xfrm>
            <a:off x="609600" y="4797425"/>
            <a:ext cx="2159000" cy="709613"/>
            <a:chOff x="381000" y="5081587"/>
            <a:chExt cx="2159566" cy="709613"/>
          </a:xfrm>
        </p:grpSpPr>
        <p:sp>
          <p:nvSpPr>
            <p:cNvPr id="135" name="Rechteck 134"/>
            <p:cNvSpPr/>
            <p:nvPr/>
          </p:nvSpPr>
          <p:spPr>
            <a:xfrm>
              <a:off x="381000" y="5081587"/>
              <a:ext cx="2159566" cy="709613"/>
            </a:xfrm>
            <a:prstGeom prst="rect">
              <a:avLst/>
            </a:prstGeom>
            <a:solidFill>
              <a:schemeClr val="bg1"/>
            </a:solidFill>
            <a:ln w="12700" cap="flat" cmpd="sng" algn="ctr">
              <a:solidFill>
                <a:srgbClr val="4F81BD"/>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4378" name="Textfeld 135"/>
            <p:cNvSpPr txBox="1">
              <a:spLocks noChangeArrowheads="1"/>
            </p:cNvSpPr>
            <p:nvPr/>
          </p:nvSpPr>
          <p:spPr bwMode="auto">
            <a:xfrm>
              <a:off x="381000" y="5161516"/>
              <a:ext cx="21595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de-DE" sz="1000"/>
                <a:t>1. line scan picture &amp; surface relief</a:t>
              </a:r>
            </a:p>
            <a:p>
              <a:pPr algn="ctr"/>
              <a:r>
                <a:rPr lang="de-DE" sz="1000"/>
                <a:t>2. XRF light elements</a:t>
              </a:r>
            </a:p>
            <a:p>
              <a:pPr algn="ctr"/>
              <a:r>
                <a:rPr lang="de-DE" sz="1000">
                  <a:solidFill>
                    <a:srgbClr val="0000FF"/>
                  </a:solidFill>
                </a:rPr>
                <a:t>with ITRAX core scanner</a:t>
              </a:r>
            </a:p>
          </p:txBody>
        </p:sp>
      </p:grpSp>
      <p:cxnSp>
        <p:nvCxnSpPr>
          <p:cNvPr id="142" name="Gerade Verbindung mit Pfeil 141"/>
          <p:cNvCxnSpPr/>
          <p:nvPr/>
        </p:nvCxnSpPr>
        <p:spPr>
          <a:xfrm rot="5400000">
            <a:off x="1554956" y="3056732"/>
            <a:ext cx="244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5" name="Gerade Verbindung mit Pfeil 144"/>
          <p:cNvCxnSpPr/>
          <p:nvPr/>
        </p:nvCxnSpPr>
        <p:spPr>
          <a:xfrm rot="5400000">
            <a:off x="1554956" y="2404269"/>
            <a:ext cx="244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9" name="Gerade Verbindung mit Pfeil 148"/>
          <p:cNvCxnSpPr/>
          <p:nvPr/>
        </p:nvCxnSpPr>
        <p:spPr>
          <a:xfrm rot="5400000">
            <a:off x="2163763" y="4003675"/>
            <a:ext cx="242888"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0" name="Gerade Verbindung mit Pfeil 149"/>
          <p:cNvCxnSpPr/>
          <p:nvPr/>
        </p:nvCxnSpPr>
        <p:spPr>
          <a:xfrm rot="5400000">
            <a:off x="3064669" y="3536157"/>
            <a:ext cx="1184275"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1" name="Rechteck 150"/>
          <p:cNvSpPr/>
          <p:nvPr/>
        </p:nvSpPr>
        <p:spPr>
          <a:xfrm>
            <a:off x="2047875" y="4125913"/>
            <a:ext cx="1828800" cy="436562"/>
          </a:xfrm>
          <a:prstGeom prst="rect">
            <a:avLst/>
          </a:prstGeom>
          <a:solidFill>
            <a:schemeClr val="bg1"/>
          </a:solidFill>
          <a:ln w="12700" cap="flat" cmpd="sng" algn="ctr">
            <a:solidFill>
              <a:srgbClr val="4F81BD"/>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4360" name="Textfeld 151"/>
          <p:cNvSpPr txBox="1">
            <a:spLocks noChangeArrowheads="1"/>
          </p:cNvSpPr>
          <p:nvPr/>
        </p:nvSpPr>
        <p:spPr bwMode="auto">
          <a:xfrm>
            <a:off x="2100263" y="4129088"/>
            <a:ext cx="1700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de-DE" sz="1000"/>
              <a:t>core description</a:t>
            </a:r>
          </a:p>
          <a:p>
            <a:pPr algn="ctr"/>
            <a:r>
              <a:rPr lang="de-DE" sz="1000">
                <a:solidFill>
                  <a:srgbClr val="0000FF"/>
                </a:solidFill>
              </a:rPr>
              <a:t>manual</a:t>
            </a:r>
          </a:p>
        </p:txBody>
      </p:sp>
      <p:sp>
        <p:nvSpPr>
          <p:cNvPr id="153" name="Rechteck 152"/>
          <p:cNvSpPr/>
          <p:nvPr/>
        </p:nvSpPr>
        <p:spPr>
          <a:xfrm>
            <a:off x="609600" y="5765800"/>
            <a:ext cx="2160588" cy="708025"/>
          </a:xfrm>
          <a:prstGeom prst="rect">
            <a:avLst/>
          </a:prstGeom>
          <a:solidFill>
            <a:schemeClr val="bg1"/>
          </a:solidFill>
          <a:ln w="12700" cap="flat" cmpd="sng" algn="ctr">
            <a:solidFill>
              <a:srgbClr val="4F81BD"/>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4362" name="Textfeld 153"/>
          <p:cNvSpPr txBox="1">
            <a:spLocks noChangeArrowheads="1"/>
          </p:cNvSpPr>
          <p:nvPr/>
        </p:nvSpPr>
        <p:spPr bwMode="auto">
          <a:xfrm>
            <a:off x="609600" y="5829300"/>
            <a:ext cx="21605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de-DE" sz="1000"/>
              <a:t>3. X-radiography</a:t>
            </a:r>
          </a:p>
          <a:p>
            <a:pPr algn="ctr"/>
            <a:r>
              <a:rPr lang="de-DE" sz="1000"/>
              <a:t>4. XRF heavy elements</a:t>
            </a:r>
          </a:p>
          <a:p>
            <a:pPr algn="ctr"/>
            <a:r>
              <a:rPr lang="de-DE" sz="1000">
                <a:solidFill>
                  <a:srgbClr val="0000FF"/>
                </a:solidFill>
              </a:rPr>
              <a:t>with ITRAX core scanner</a:t>
            </a:r>
          </a:p>
        </p:txBody>
      </p:sp>
      <p:cxnSp>
        <p:nvCxnSpPr>
          <p:cNvPr id="155" name="Gerade Verbindung mit Pfeil 154"/>
          <p:cNvCxnSpPr/>
          <p:nvPr/>
        </p:nvCxnSpPr>
        <p:spPr>
          <a:xfrm rot="5400000">
            <a:off x="1477169" y="5639594"/>
            <a:ext cx="244475"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3" name="Rechteck 162"/>
          <p:cNvSpPr/>
          <p:nvPr/>
        </p:nvSpPr>
        <p:spPr>
          <a:xfrm>
            <a:off x="3330575" y="5768975"/>
            <a:ext cx="2160588" cy="708025"/>
          </a:xfrm>
          <a:prstGeom prst="rect">
            <a:avLst/>
          </a:prstGeom>
          <a:solidFill>
            <a:schemeClr val="bg1"/>
          </a:solidFill>
          <a:ln w="12700" cap="flat" cmpd="sng" algn="ctr">
            <a:solidFill>
              <a:srgbClr val="4F81BD"/>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4365" name="Textfeld 163"/>
          <p:cNvSpPr txBox="1">
            <a:spLocks noChangeArrowheads="1"/>
          </p:cNvSpPr>
          <p:nvPr/>
        </p:nvSpPr>
        <p:spPr bwMode="auto">
          <a:xfrm>
            <a:off x="3330575" y="5765800"/>
            <a:ext cx="2120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de-DE" sz="1000"/>
              <a:t>p-wave velocity </a:t>
            </a:r>
          </a:p>
          <a:p>
            <a:pPr algn="ctr"/>
            <a:r>
              <a:rPr lang="de-DE" sz="1000"/>
              <a:t>Gamma-ray density</a:t>
            </a:r>
          </a:p>
          <a:p>
            <a:pPr algn="ctr"/>
            <a:r>
              <a:rPr lang="de-DE" sz="1000"/>
              <a:t>magn. susceptibility</a:t>
            </a:r>
          </a:p>
          <a:p>
            <a:pPr algn="ctr"/>
            <a:r>
              <a:rPr lang="de-DE" sz="1000">
                <a:solidFill>
                  <a:srgbClr val="0000FF"/>
                </a:solidFill>
              </a:rPr>
              <a:t>with MSCL</a:t>
            </a:r>
          </a:p>
        </p:txBody>
      </p:sp>
      <p:sp>
        <p:nvSpPr>
          <p:cNvPr id="176" name="Abgerundetes Rechteck 175"/>
          <p:cNvSpPr/>
          <p:nvPr/>
        </p:nvSpPr>
        <p:spPr>
          <a:xfrm>
            <a:off x="4486275" y="4010025"/>
            <a:ext cx="1295400" cy="652463"/>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4367" name="Textfeld 176"/>
          <p:cNvSpPr txBox="1">
            <a:spLocks noChangeArrowheads="1"/>
          </p:cNvSpPr>
          <p:nvPr/>
        </p:nvSpPr>
        <p:spPr bwMode="auto">
          <a:xfrm>
            <a:off x="4473575" y="4032250"/>
            <a:ext cx="13176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de-DE" sz="1000" u="sng"/>
              <a:t>core archivin</a:t>
            </a:r>
            <a:r>
              <a:rPr lang="de-DE" sz="1000"/>
              <a:t>g</a:t>
            </a:r>
          </a:p>
          <a:p>
            <a:pPr algn="ctr"/>
            <a:endParaRPr lang="de-DE" sz="400"/>
          </a:p>
          <a:p>
            <a:pPr algn="ctr"/>
            <a:r>
              <a:rPr lang="de-DE" sz="1000">
                <a:solidFill>
                  <a:srgbClr val="0000FF"/>
                </a:solidFill>
              </a:rPr>
              <a:t>LacCore Repository</a:t>
            </a:r>
          </a:p>
          <a:p>
            <a:pPr algn="ctr"/>
            <a:r>
              <a:rPr lang="de-DE" sz="1000">
                <a:solidFill>
                  <a:srgbClr val="0000FF"/>
                </a:solidFill>
              </a:rPr>
              <a:t>Duluth, U.S.A.</a:t>
            </a:r>
          </a:p>
        </p:txBody>
      </p:sp>
      <p:grpSp>
        <p:nvGrpSpPr>
          <p:cNvPr id="14368" name="Gruppierung 70"/>
          <p:cNvGrpSpPr>
            <a:grpSpLocks/>
          </p:cNvGrpSpPr>
          <p:nvPr/>
        </p:nvGrpSpPr>
        <p:grpSpPr bwMode="auto">
          <a:xfrm>
            <a:off x="6089650" y="5803900"/>
            <a:ext cx="1295400" cy="652463"/>
            <a:chOff x="4460740" y="4906962"/>
            <a:chExt cx="1295400" cy="652463"/>
          </a:xfrm>
        </p:grpSpPr>
        <p:sp>
          <p:nvSpPr>
            <p:cNvPr id="182" name="Abgerundetes Rechteck 181"/>
            <p:cNvSpPr/>
            <p:nvPr/>
          </p:nvSpPr>
          <p:spPr>
            <a:xfrm>
              <a:off x="4460740" y="4906962"/>
              <a:ext cx="1295400" cy="652463"/>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4376" name="Textfeld 182"/>
            <p:cNvSpPr txBox="1">
              <a:spLocks noChangeArrowheads="1"/>
            </p:cNvSpPr>
            <p:nvPr/>
          </p:nvSpPr>
          <p:spPr bwMode="auto">
            <a:xfrm>
              <a:off x="4544096" y="5061487"/>
              <a:ext cx="10969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de-DE" sz="1000" u="sng" dirty="0" err="1"/>
                <a:t>core</a:t>
              </a:r>
              <a:r>
                <a:rPr lang="de-DE" sz="1000" u="sng" dirty="0"/>
                <a:t> </a:t>
              </a:r>
              <a:r>
                <a:rPr lang="de-DE" sz="1000" u="sng" dirty="0" err="1"/>
                <a:t>subsam</a:t>
              </a:r>
              <a:r>
                <a:rPr lang="de-DE" sz="1000" dirty="0" err="1"/>
                <a:t>p</a:t>
              </a:r>
              <a:r>
                <a:rPr lang="de-DE" sz="1000" u="sng" dirty="0" err="1"/>
                <a:t>lin</a:t>
              </a:r>
              <a:r>
                <a:rPr lang="de-DE" sz="1000" dirty="0" err="1"/>
                <a:t>g</a:t>
              </a:r>
              <a:endParaRPr lang="de-DE" sz="1000" dirty="0"/>
            </a:p>
            <a:p>
              <a:pPr algn="ctr"/>
              <a:endParaRPr lang="de-DE" sz="400" dirty="0"/>
            </a:p>
          </p:txBody>
        </p:sp>
      </p:grpSp>
      <p:cxnSp>
        <p:nvCxnSpPr>
          <p:cNvPr id="59" name="Gerade Verbindung mit Pfeil 58"/>
          <p:cNvCxnSpPr/>
          <p:nvPr/>
        </p:nvCxnSpPr>
        <p:spPr>
          <a:xfrm rot="10800000">
            <a:off x="2381250" y="2066925"/>
            <a:ext cx="666750" cy="63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Gerade Verbindung mit Pfeil 62"/>
          <p:cNvCxnSpPr/>
          <p:nvPr/>
        </p:nvCxnSpPr>
        <p:spPr>
          <a:xfrm flipV="1">
            <a:off x="3927475" y="4340225"/>
            <a:ext cx="52228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Gerade Verbindung mit Pfeil 67"/>
          <p:cNvCxnSpPr/>
          <p:nvPr/>
        </p:nvCxnSpPr>
        <p:spPr>
          <a:xfrm rot="5400000">
            <a:off x="2165350" y="4692650"/>
            <a:ext cx="24288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Gerade Verbindung mit Pfeil 68"/>
          <p:cNvCxnSpPr/>
          <p:nvPr/>
        </p:nvCxnSpPr>
        <p:spPr>
          <a:xfrm flipV="1">
            <a:off x="2805113" y="6110288"/>
            <a:ext cx="52228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Gerade Verbindung mit Pfeil 69"/>
          <p:cNvCxnSpPr/>
          <p:nvPr/>
        </p:nvCxnSpPr>
        <p:spPr>
          <a:xfrm flipV="1">
            <a:off x="5541963" y="6110288"/>
            <a:ext cx="52228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16387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60000"/>
              <a:lumOff val="40000"/>
            </a:schemeClr>
          </a:solidFill>
        </p:spPr>
        <p:txBody>
          <a:bodyPr/>
          <a:lstStyle/>
          <a:p>
            <a:r>
              <a:rPr lang="en-US" dirty="0" smtClean="0"/>
              <a:t>Initial core scanning</a:t>
            </a:r>
            <a:endParaRPr lang="en-US" dirty="0"/>
          </a:p>
        </p:txBody>
      </p:sp>
      <p:sp>
        <p:nvSpPr>
          <p:cNvPr id="3" name="Content Placeholder 2"/>
          <p:cNvSpPr>
            <a:spLocks noGrp="1"/>
          </p:cNvSpPr>
          <p:nvPr>
            <p:ph idx="1"/>
          </p:nvPr>
        </p:nvSpPr>
        <p:spPr>
          <a:xfrm>
            <a:off x="457200" y="1982675"/>
            <a:ext cx="7789804" cy="3907619"/>
          </a:xfrm>
        </p:spPr>
        <p:txBody>
          <a:bodyPr>
            <a:normAutofit fontScale="85000" lnSpcReduction="20000"/>
          </a:bodyPr>
          <a:lstStyle/>
          <a:p>
            <a:r>
              <a:rPr lang="en-US" dirty="0" smtClean="0"/>
              <a:t>Magnetic susceptibility</a:t>
            </a:r>
          </a:p>
          <a:p>
            <a:r>
              <a:rPr lang="en-US" dirty="0" smtClean="0"/>
              <a:t>Line scan  (continuous photography)</a:t>
            </a:r>
          </a:p>
          <a:p>
            <a:pPr lvl="1"/>
            <a:r>
              <a:rPr lang="en-US" dirty="0" smtClean="0"/>
              <a:t>Good digital camera can do!</a:t>
            </a:r>
          </a:p>
          <a:p>
            <a:r>
              <a:rPr lang="en-US" dirty="0" smtClean="0"/>
              <a:t>Gamma density</a:t>
            </a:r>
          </a:p>
          <a:p>
            <a:r>
              <a:rPr lang="en-US" dirty="0" smtClean="0"/>
              <a:t>Color Spectrometer  </a:t>
            </a:r>
          </a:p>
          <a:p>
            <a:pPr lvl="1"/>
            <a:r>
              <a:rPr lang="en-US" dirty="0" smtClean="0"/>
              <a:t>L*a*b* </a:t>
            </a:r>
            <a:r>
              <a:rPr lang="en-US" dirty="0" smtClean="0"/>
              <a:t>parameters</a:t>
            </a:r>
          </a:p>
          <a:p>
            <a:pPr lvl="1"/>
            <a:r>
              <a:rPr lang="en-US" dirty="0" smtClean="0"/>
              <a:t> </a:t>
            </a:r>
            <a:r>
              <a:rPr lang="en-US" dirty="0"/>
              <a:t>http://</a:t>
            </a:r>
            <a:r>
              <a:rPr lang="en-US" dirty="0" err="1"/>
              <a:t>www.hunterlab.com</a:t>
            </a:r>
            <a:r>
              <a:rPr lang="en-US" dirty="0"/>
              <a:t>/</a:t>
            </a:r>
            <a:r>
              <a:rPr lang="en-US" dirty="0" err="1"/>
              <a:t>appnotes</a:t>
            </a:r>
            <a:r>
              <a:rPr lang="en-US" dirty="0"/>
              <a:t>/an07_96a.pdf</a:t>
            </a:r>
            <a:endParaRPr lang="en-US" dirty="0" smtClean="0"/>
          </a:p>
          <a:p>
            <a:r>
              <a:rPr lang="en-US" dirty="0" smtClean="0"/>
              <a:t>X-rays </a:t>
            </a:r>
            <a:r>
              <a:rPr lang="en-US" dirty="0" smtClean="0"/>
              <a:t> (use your </a:t>
            </a:r>
            <a:r>
              <a:rPr lang="en-US" dirty="0" err="1" smtClean="0"/>
              <a:t>univ</a:t>
            </a:r>
            <a:r>
              <a:rPr lang="en-US" dirty="0" smtClean="0"/>
              <a:t> clinic?)</a:t>
            </a:r>
            <a:endParaRPr lang="en-US" dirty="0" smtClean="0"/>
          </a:p>
          <a:p>
            <a:r>
              <a:rPr lang="en-US" dirty="0" smtClean="0"/>
              <a:t>XRF scanning for major </a:t>
            </a:r>
            <a:r>
              <a:rPr lang="en-US" dirty="0" smtClean="0"/>
              <a:t>elements (ITRAX)</a:t>
            </a:r>
            <a:endParaRPr lang="en-US" dirty="0" smtClean="0"/>
          </a:p>
          <a:p>
            <a:endParaRPr lang="en-US" dirty="0"/>
          </a:p>
        </p:txBody>
      </p:sp>
      <p:pic>
        <p:nvPicPr>
          <p:cNvPr id="5" name="Picture 4" descr="mscl and mel.previe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554" y="1561681"/>
            <a:ext cx="2612353" cy="1926610"/>
          </a:xfrm>
          <a:prstGeom prst="rect">
            <a:avLst/>
          </a:prstGeom>
        </p:spPr>
      </p:pic>
      <p:sp>
        <p:nvSpPr>
          <p:cNvPr id="6" name="TextBox 5"/>
          <p:cNvSpPr txBox="1"/>
          <p:nvPr/>
        </p:nvSpPr>
        <p:spPr>
          <a:xfrm>
            <a:off x="7365311" y="3396497"/>
            <a:ext cx="1428596" cy="369332"/>
          </a:xfrm>
          <a:prstGeom prst="rect">
            <a:avLst/>
          </a:prstGeom>
          <a:noFill/>
        </p:spPr>
        <p:txBody>
          <a:bodyPr wrap="none" rtlCol="0">
            <a:spAutoFit/>
          </a:bodyPr>
          <a:lstStyle/>
          <a:p>
            <a:r>
              <a:rPr lang="en-US" dirty="0" err="1" smtClean="0"/>
              <a:t>Geotek.co.uk</a:t>
            </a:r>
            <a:endParaRPr lang="en-US" dirty="0"/>
          </a:p>
        </p:txBody>
      </p:sp>
    </p:spTree>
    <p:extLst>
      <p:ext uri="{BB962C8B-B14F-4D97-AF65-F5344CB8AC3E}">
        <p14:creationId xmlns:p14="http://schemas.microsoft.com/office/powerpoint/2010/main" val="20259260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520" y="229493"/>
            <a:ext cx="3110201" cy="2062103"/>
          </a:xfrm>
          <a:prstGeom prst="rect">
            <a:avLst/>
          </a:prstGeom>
          <a:solidFill>
            <a:srgbClr val="E6B9B8"/>
          </a:solidFill>
        </p:spPr>
        <p:txBody>
          <a:bodyPr wrap="square" rtlCol="0">
            <a:spAutoFit/>
          </a:bodyPr>
          <a:lstStyle/>
          <a:p>
            <a:r>
              <a:rPr lang="en-US" sz="3200" dirty="0" smtClean="0"/>
              <a:t>Filling out the Barrel sheet – what to look for, what to describe</a:t>
            </a:r>
            <a:endParaRPr lang="en-US" sz="3200" dirty="0"/>
          </a:p>
        </p:txBody>
      </p:sp>
      <p:pic>
        <p:nvPicPr>
          <p:cNvPr id="3" name="Picture 2" descr="ICDtemplatebarrelshee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636" y="15299"/>
            <a:ext cx="5299364" cy="6858000"/>
          </a:xfrm>
          <a:prstGeom prst="rect">
            <a:avLst/>
          </a:prstGeom>
        </p:spPr>
      </p:pic>
      <p:sp>
        <p:nvSpPr>
          <p:cNvPr id="4" name="TextBox 3"/>
          <p:cNvSpPr txBox="1"/>
          <p:nvPr/>
        </p:nvSpPr>
        <p:spPr>
          <a:xfrm>
            <a:off x="382520" y="2291596"/>
            <a:ext cx="3125525" cy="4893647"/>
          </a:xfrm>
          <a:prstGeom prst="rect">
            <a:avLst/>
          </a:prstGeom>
          <a:noFill/>
        </p:spPr>
        <p:txBody>
          <a:bodyPr wrap="none" rtlCol="0">
            <a:spAutoFit/>
          </a:bodyPr>
          <a:lstStyle/>
          <a:p>
            <a:r>
              <a:rPr lang="en-US" sz="2400" dirty="0" smtClean="0"/>
              <a:t>Texture (grain size)</a:t>
            </a:r>
          </a:p>
          <a:p>
            <a:r>
              <a:rPr lang="en-US" sz="2400" dirty="0" smtClean="0"/>
              <a:t>Color (</a:t>
            </a:r>
            <a:r>
              <a:rPr lang="en-US" sz="2400" dirty="0" err="1" smtClean="0"/>
              <a:t>munsell</a:t>
            </a:r>
            <a:r>
              <a:rPr lang="en-US" sz="2400" dirty="0" smtClean="0"/>
              <a:t> scheme)</a:t>
            </a:r>
          </a:p>
          <a:p>
            <a:r>
              <a:rPr lang="en-US" sz="2400" dirty="0"/>
              <a:t>Unit </a:t>
            </a:r>
            <a:r>
              <a:rPr lang="en-US" sz="2400" dirty="0" smtClean="0"/>
              <a:t>thicknesses</a:t>
            </a:r>
          </a:p>
          <a:p>
            <a:r>
              <a:rPr lang="en-US" sz="2400" dirty="0"/>
              <a:t>nature </a:t>
            </a:r>
            <a:r>
              <a:rPr lang="en-US" sz="2400" dirty="0" smtClean="0"/>
              <a:t>of </a:t>
            </a:r>
            <a:r>
              <a:rPr lang="en-US" sz="2400" dirty="0"/>
              <a:t>contacts </a:t>
            </a:r>
          </a:p>
          <a:p>
            <a:r>
              <a:rPr lang="en-US" sz="2400" dirty="0" err="1" smtClean="0"/>
              <a:t>clast</a:t>
            </a:r>
            <a:r>
              <a:rPr lang="en-US" sz="2400" dirty="0" smtClean="0"/>
              <a:t> </a:t>
            </a:r>
            <a:r>
              <a:rPr lang="en-US" sz="2400" dirty="0"/>
              <a:t>lithology</a:t>
            </a:r>
          </a:p>
          <a:p>
            <a:r>
              <a:rPr lang="en-US" sz="2400" dirty="0" smtClean="0"/>
              <a:t>Compaction (stiffness)</a:t>
            </a:r>
          </a:p>
          <a:p>
            <a:r>
              <a:rPr lang="en-US" sz="2400" dirty="0" smtClean="0"/>
              <a:t>sedimentary </a:t>
            </a:r>
            <a:r>
              <a:rPr lang="en-US" sz="2400" dirty="0"/>
              <a:t>structures</a:t>
            </a:r>
          </a:p>
          <a:p>
            <a:r>
              <a:rPr lang="en-US" sz="2400" dirty="0" smtClean="0"/>
              <a:t>organic </a:t>
            </a:r>
            <a:r>
              <a:rPr lang="en-US" sz="2400" dirty="0"/>
              <a:t>content</a:t>
            </a:r>
          </a:p>
          <a:p>
            <a:r>
              <a:rPr lang="en-US" sz="2400" dirty="0" smtClean="0"/>
              <a:t>fossils</a:t>
            </a:r>
            <a:r>
              <a:rPr lang="en-US" sz="2400" dirty="0"/>
              <a:t>	</a:t>
            </a:r>
          </a:p>
          <a:p>
            <a:endParaRPr lang="en-US" sz="2400" dirty="0"/>
          </a:p>
          <a:p>
            <a:r>
              <a:rPr lang="en-US" sz="2400" dirty="0" smtClean="0"/>
              <a:t>Defining Facies </a:t>
            </a:r>
          </a:p>
          <a:p>
            <a:r>
              <a:rPr lang="en-US" sz="2400" dirty="0" smtClean="0"/>
              <a:t>Making Smear slides </a:t>
            </a:r>
            <a:endParaRPr lang="en-US" sz="2400" dirty="0"/>
          </a:p>
          <a:p>
            <a:endParaRPr lang="en-US" sz="2400" dirty="0"/>
          </a:p>
        </p:txBody>
      </p:sp>
      <p:pic>
        <p:nvPicPr>
          <p:cNvPr id="5" name="Picture 4" descr="281.23Transi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141290" y="3462866"/>
            <a:ext cx="6073531" cy="533148"/>
          </a:xfrm>
          <a:prstGeom prst="rect">
            <a:avLst/>
          </a:prstGeom>
        </p:spPr>
      </p:pic>
      <p:sp>
        <p:nvSpPr>
          <p:cNvPr id="6" name="TextBox 5"/>
          <p:cNvSpPr txBox="1"/>
          <p:nvPr/>
        </p:nvSpPr>
        <p:spPr>
          <a:xfrm>
            <a:off x="5713635" y="5652790"/>
            <a:ext cx="3065240" cy="923330"/>
          </a:xfrm>
          <a:prstGeom prst="rect">
            <a:avLst/>
          </a:prstGeom>
          <a:noFill/>
        </p:spPr>
        <p:txBody>
          <a:bodyPr wrap="square" rtlCol="0">
            <a:spAutoFit/>
          </a:bodyPr>
          <a:lstStyle/>
          <a:p>
            <a:r>
              <a:rPr lang="en-US" dirty="0"/>
              <a:t>http://</a:t>
            </a:r>
            <a:r>
              <a:rPr lang="en-US" dirty="0" err="1"/>
              <a:t>lrc.geo.umn.edu</a:t>
            </a:r>
            <a:r>
              <a:rPr lang="en-US" dirty="0"/>
              <a:t>/</a:t>
            </a:r>
            <a:r>
              <a:rPr lang="en-US" dirty="0" err="1"/>
              <a:t>laccore</a:t>
            </a:r>
            <a:r>
              <a:rPr lang="en-US" dirty="0"/>
              <a:t>/assets/</a:t>
            </a:r>
            <a:r>
              <a:rPr lang="en-US" dirty="0" err="1"/>
              <a:t>pdf</a:t>
            </a:r>
            <a:r>
              <a:rPr lang="en-US" dirty="0"/>
              <a:t>/sops/</a:t>
            </a:r>
            <a:r>
              <a:rPr lang="en-US" dirty="0" err="1"/>
              <a:t>sedclass_basics.pdf</a:t>
            </a:r>
            <a:endParaRPr lang="en-US" dirty="0"/>
          </a:p>
        </p:txBody>
      </p:sp>
      <p:pic>
        <p:nvPicPr>
          <p:cNvPr id="7" name="Bild 7" descr="VCD_5011_1_A_5_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236291">
            <a:off x="5160585" y="449349"/>
            <a:ext cx="3290887"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6942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242"/>
            <a:ext cx="8229600" cy="1143000"/>
          </a:xfrm>
          <a:solidFill>
            <a:srgbClr val="E6B9B8"/>
          </a:solidFill>
        </p:spPr>
        <p:txBody>
          <a:bodyPr/>
          <a:lstStyle/>
          <a:p>
            <a:r>
              <a:rPr lang="en-US" dirty="0" smtClean="0"/>
              <a:t>Sediment classification</a:t>
            </a:r>
            <a:endParaRPr lang="en-US" dirty="0"/>
          </a:p>
        </p:txBody>
      </p:sp>
      <p:sp>
        <p:nvSpPr>
          <p:cNvPr id="3" name="Content Placeholder 2"/>
          <p:cNvSpPr>
            <a:spLocks noGrp="1"/>
          </p:cNvSpPr>
          <p:nvPr>
            <p:ph idx="1"/>
          </p:nvPr>
        </p:nvSpPr>
        <p:spPr>
          <a:xfrm>
            <a:off x="457200" y="1273155"/>
            <a:ext cx="8229600" cy="2663845"/>
          </a:xfrm>
        </p:spPr>
        <p:txBody>
          <a:bodyPr>
            <a:normAutofit/>
          </a:bodyPr>
          <a:lstStyle/>
          <a:p>
            <a:r>
              <a:rPr lang="en-US" sz="2800" dirty="0" smtClean="0"/>
              <a:t>Macroscopic structure of the sediment –</a:t>
            </a:r>
          </a:p>
          <a:p>
            <a:pPr lvl="1"/>
            <a:r>
              <a:rPr lang="en-US" sz="2400" dirty="0"/>
              <a:t> structures and textures (bedding features, </a:t>
            </a:r>
            <a:r>
              <a:rPr lang="en-US" sz="2400" dirty="0" smtClean="0"/>
              <a:t>texture, color)</a:t>
            </a:r>
          </a:p>
          <a:p>
            <a:r>
              <a:rPr lang="en-US" sz="2800" dirty="0" smtClean="0"/>
              <a:t>ID of major and minor components </a:t>
            </a:r>
          </a:p>
          <a:p>
            <a:pPr lvl="1"/>
            <a:r>
              <a:rPr lang="en-US" sz="2400" dirty="0" err="1" smtClean="0"/>
              <a:t>Eg</a:t>
            </a:r>
            <a:r>
              <a:rPr lang="en-US" sz="2400" dirty="0" smtClean="0"/>
              <a:t>. Clay, carbonate, peat, mud….)</a:t>
            </a:r>
          </a:p>
          <a:p>
            <a:pPr lvl="1"/>
            <a:endParaRPr lang="en-US" sz="2400" dirty="0" smtClean="0"/>
          </a:p>
        </p:txBody>
      </p:sp>
      <p:sp>
        <p:nvSpPr>
          <p:cNvPr id="5" name="TextBox 4"/>
          <p:cNvSpPr txBox="1"/>
          <p:nvPr/>
        </p:nvSpPr>
        <p:spPr>
          <a:xfrm>
            <a:off x="457200" y="3336835"/>
            <a:ext cx="8229600" cy="2677656"/>
          </a:xfrm>
          <a:prstGeom prst="rect">
            <a:avLst/>
          </a:prstGeom>
          <a:noFill/>
        </p:spPr>
        <p:txBody>
          <a:bodyPr wrap="square" rtlCol="0">
            <a:spAutoFit/>
          </a:bodyPr>
          <a:lstStyle/>
          <a:p>
            <a:pPr marL="342900" indent="-342900">
              <a:buAutoNum type="arabicPeriod"/>
            </a:pPr>
            <a:r>
              <a:rPr lang="en-US" sz="2800" dirty="0" smtClean="0"/>
              <a:t>Color </a:t>
            </a:r>
            <a:r>
              <a:rPr lang="en-US" sz="2800" dirty="0"/>
              <a:t>+  2. Bedding +  3. Major Modifier </a:t>
            </a:r>
            <a:r>
              <a:rPr lang="en-US" sz="2800" dirty="0" smtClean="0"/>
              <a:t>+ </a:t>
            </a:r>
            <a:r>
              <a:rPr lang="en-US" sz="2800" dirty="0"/>
              <a:t>4. Principal Name +  5. Minor </a:t>
            </a:r>
            <a:r>
              <a:rPr lang="en-US" sz="2800" dirty="0" smtClean="0"/>
              <a:t>Constituents</a:t>
            </a:r>
          </a:p>
          <a:p>
            <a:endParaRPr lang="en-US" sz="2800" dirty="0"/>
          </a:p>
          <a:p>
            <a:r>
              <a:rPr lang="en-US" sz="2800" dirty="0" err="1"/>
              <a:t>e.g</a:t>
            </a:r>
            <a:r>
              <a:rPr lang="en-US" sz="2800" dirty="0"/>
              <a:t> Dark reddish brown, massive, </a:t>
            </a:r>
            <a:r>
              <a:rPr lang="en-US" sz="2800" dirty="0" err="1"/>
              <a:t>feldspathic</a:t>
            </a:r>
            <a:r>
              <a:rPr lang="en-US" sz="2800" dirty="0"/>
              <a:t> clay with carbonaceous debris and trace gastropod fragments</a:t>
            </a:r>
          </a:p>
          <a:p>
            <a:endParaRPr lang="en-US" sz="2800" dirty="0"/>
          </a:p>
        </p:txBody>
      </p:sp>
      <p:sp>
        <p:nvSpPr>
          <p:cNvPr id="6" name="TextBox 5"/>
          <p:cNvSpPr txBox="1"/>
          <p:nvPr/>
        </p:nvSpPr>
        <p:spPr>
          <a:xfrm>
            <a:off x="183599" y="6257495"/>
            <a:ext cx="8840882" cy="369332"/>
          </a:xfrm>
          <a:prstGeom prst="rect">
            <a:avLst/>
          </a:prstGeom>
          <a:noFill/>
        </p:spPr>
        <p:txBody>
          <a:bodyPr wrap="none" rtlCol="0">
            <a:spAutoFit/>
          </a:bodyPr>
          <a:lstStyle/>
          <a:p>
            <a:r>
              <a:rPr lang="en-US" dirty="0" err="1" smtClean="0"/>
              <a:t>Schnurrenberger</a:t>
            </a:r>
            <a:r>
              <a:rPr lang="en-US" dirty="0" smtClean="0"/>
              <a:t> et al, </a:t>
            </a:r>
            <a:r>
              <a:rPr lang="en-US" dirty="0"/>
              <a:t>2003 at http://</a:t>
            </a:r>
            <a:r>
              <a:rPr lang="en-US" dirty="0" err="1"/>
              <a:t>lrc.geo.umn.edu</a:t>
            </a:r>
            <a:r>
              <a:rPr lang="en-US" dirty="0"/>
              <a:t>/</a:t>
            </a:r>
            <a:r>
              <a:rPr lang="en-US" dirty="0" err="1"/>
              <a:t>laccore</a:t>
            </a:r>
            <a:r>
              <a:rPr lang="en-US" dirty="0"/>
              <a:t>/assets/</a:t>
            </a:r>
            <a:r>
              <a:rPr lang="en-US" dirty="0" err="1"/>
              <a:t>pdf</a:t>
            </a:r>
            <a:r>
              <a:rPr lang="en-US" dirty="0"/>
              <a:t>/sops/</a:t>
            </a:r>
            <a:r>
              <a:rPr lang="en-US" dirty="0" err="1"/>
              <a:t>sedclass.pdf</a:t>
            </a:r>
            <a:r>
              <a:rPr lang="en-US" dirty="0"/>
              <a:t> </a:t>
            </a:r>
          </a:p>
        </p:txBody>
      </p:sp>
    </p:spTree>
    <p:extLst>
      <p:ext uri="{BB962C8B-B14F-4D97-AF65-F5344CB8AC3E}">
        <p14:creationId xmlns:p14="http://schemas.microsoft.com/office/powerpoint/2010/main" val="36666141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6B9B8"/>
          </a:solidFill>
        </p:spPr>
        <p:txBody>
          <a:bodyPr/>
          <a:lstStyle/>
          <a:p>
            <a:r>
              <a:rPr lang="en-US" dirty="0" smtClean="0"/>
              <a:t>Classroom applications</a:t>
            </a:r>
            <a:endParaRPr lang="en-US" dirty="0"/>
          </a:p>
        </p:txBody>
      </p:sp>
      <p:sp>
        <p:nvSpPr>
          <p:cNvPr id="3" name="Content Placeholder 2"/>
          <p:cNvSpPr>
            <a:spLocks noGrp="1"/>
          </p:cNvSpPr>
          <p:nvPr>
            <p:ph idx="1"/>
          </p:nvPr>
        </p:nvSpPr>
        <p:spPr>
          <a:xfrm>
            <a:off x="457200" y="1416613"/>
            <a:ext cx="4087068" cy="710024"/>
          </a:xfrm>
        </p:spPr>
        <p:txBody>
          <a:bodyPr/>
          <a:lstStyle/>
          <a:p>
            <a:r>
              <a:rPr lang="en-US" dirty="0" smtClean="0"/>
              <a:t>Grain size charts</a:t>
            </a:r>
          </a:p>
          <a:p>
            <a:endParaRPr lang="en-US" dirty="0"/>
          </a:p>
          <a:p>
            <a:endParaRPr lang="en-US" dirty="0" smtClean="0"/>
          </a:p>
          <a:p>
            <a:endParaRPr lang="en-US" dirty="0"/>
          </a:p>
          <a:p>
            <a:endParaRPr lang="en-US" dirty="0"/>
          </a:p>
        </p:txBody>
      </p:sp>
      <p:pic>
        <p:nvPicPr>
          <p:cNvPr id="4" name="Picture 3" descr="519px-SoilTextureTriang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8365" y="1518920"/>
            <a:ext cx="4506713" cy="5201389"/>
          </a:xfrm>
          <a:prstGeom prst="rect">
            <a:avLst/>
          </a:prstGeom>
        </p:spPr>
      </p:pic>
      <p:pic>
        <p:nvPicPr>
          <p:cNvPr id="5" name="Picture 4" descr="sieve_te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62" y="2172534"/>
            <a:ext cx="1537925" cy="3905201"/>
          </a:xfrm>
          <a:prstGeom prst="rect">
            <a:avLst/>
          </a:prstGeom>
        </p:spPr>
      </p:pic>
      <p:sp>
        <p:nvSpPr>
          <p:cNvPr id="6" name="Rectangle 5"/>
          <p:cNvSpPr/>
          <p:nvPr/>
        </p:nvSpPr>
        <p:spPr>
          <a:xfrm>
            <a:off x="499631" y="6258644"/>
            <a:ext cx="3482312" cy="461665"/>
          </a:xfrm>
          <a:prstGeom prst="rect">
            <a:avLst/>
          </a:prstGeom>
        </p:spPr>
        <p:txBody>
          <a:bodyPr wrap="square">
            <a:spAutoFit/>
          </a:bodyPr>
          <a:lstStyle/>
          <a:p>
            <a:r>
              <a:rPr lang="en-US" sz="1200" dirty="0"/>
              <a:t>http://</a:t>
            </a:r>
            <a:r>
              <a:rPr lang="en-US" sz="1200" dirty="0" err="1"/>
              <a:t>www.concrete-catalog.com</a:t>
            </a:r>
            <a:r>
              <a:rPr lang="en-US" sz="1200" dirty="0"/>
              <a:t>/</a:t>
            </a:r>
            <a:r>
              <a:rPr lang="en-US" sz="1200" dirty="0" err="1"/>
              <a:t>soil_compaction.html</a:t>
            </a:r>
            <a:endParaRPr lang="en-US" sz="1200" dirty="0"/>
          </a:p>
        </p:txBody>
      </p:sp>
    </p:spTree>
    <p:extLst>
      <p:ext uri="{BB962C8B-B14F-4D97-AF65-F5344CB8AC3E}">
        <p14:creationId xmlns:p14="http://schemas.microsoft.com/office/powerpoint/2010/main" val="36481792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solidFill>
            <a:srgbClr val="D99694"/>
          </a:solidFill>
        </p:spPr>
        <p:txBody>
          <a:bodyPr/>
          <a:lstStyle/>
          <a:p>
            <a:r>
              <a:rPr lang="en-US" dirty="0" smtClean="0"/>
              <a:t>Why study lakes</a:t>
            </a:r>
            <a:endParaRPr lang="en-US" dirty="0"/>
          </a:p>
        </p:txBody>
      </p:sp>
      <p:sp>
        <p:nvSpPr>
          <p:cNvPr id="3" name="Content Placeholder 2"/>
          <p:cNvSpPr>
            <a:spLocks noGrp="1"/>
          </p:cNvSpPr>
          <p:nvPr>
            <p:ph idx="1"/>
          </p:nvPr>
        </p:nvSpPr>
        <p:spPr>
          <a:xfrm>
            <a:off x="457200" y="1157596"/>
            <a:ext cx="6604027" cy="5443021"/>
          </a:xfrm>
        </p:spPr>
        <p:txBody>
          <a:bodyPr>
            <a:normAutofit fontScale="92500" lnSpcReduction="10000"/>
          </a:bodyPr>
          <a:lstStyle/>
          <a:p>
            <a:r>
              <a:rPr lang="en-US" dirty="0" smtClean="0"/>
              <a:t>Lakes found in a variety of environments</a:t>
            </a:r>
          </a:p>
          <a:p>
            <a:r>
              <a:rPr lang="en-US" dirty="0" smtClean="0"/>
              <a:t>Dynamic environmental systems </a:t>
            </a:r>
          </a:p>
          <a:p>
            <a:r>
              <a:rPr lang="en-US" dirty="0" smtClean="0"/>
              <a:t>Integrate environmental and climatic change on a variety of time scales</a:t>
            </a:r>
          </a:p>
          <a:p>
            <a:r>
              <a:rPr lang="en-US" dirty="0" smtClean="0"/>
              <a:t>They collect sediments, organic matter in response to their surroundings</a:t>
            </a:r>
          </a:p>
          <a:p>
            <a:r>
              <a:rPr lang="en-US" dirty="0" smtClean="0"/>
              <a:t>Sediments produce a continuous archive of change; layer upon layer, they record of Earth’s natural experiments in change.   </a:t>
            </a:r>
            <a:endParaRPr lang="en-US" dirty="0"/>
          </a:p>
        </p:txBody>
      </p:sp>
      <p:pic>
        <p:nvPicPr>
          <p:cNvPr id="4" name="Picture 3" descr="713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2110" y="29283"/>
            <a:ext cx="1601763" cy="2402645"/>
          </a:xfrm>
          <a:prstGeom prst="rect">
            <a:avLst/>
          </a:prstGeom>
        </p:spPr>
      </p:pic>
      <p:pic>
        <p:nvPicPr>
          <p:cNvPr id="6" name="Picture 5" descr="Saskatch_banf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4303" y="2277976"/>
            <a:ext cx="1569570" cy="1046380"/>
          </a:xfrm>
          <a:prstGeom prst="rect">
            <a:avLst/>
          </a:prstGeom>
        </p:spPr>
      </p:pic>
      <p:pic>
        <p:nvPicPr>
          <p:cNvPr id="7" name="Picture 5" descr="view_from_the_d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9075" y="3328198"/>
            <a:ext cx="1543514" cy="12349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arial%20finger%20lak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9075" y="4573198"/>
            <a:ext cx="1543514" cy="10793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Miz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7324303" y="5652587"/>
            <a:ext cx="1569570" cy="111430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76273143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6B9B8"/>
          </a:solidFill>
        </p:spPr>
        <p:txBody>
          <a:bodyPr/>
          <a:lstStyle/>
          <a:p>
            <a:r>
              <a:rPr lang="en-US" dirty="0" smtClean="0"/>
              <a:t>Classroom applications</a:t>
            </a:r>
            <a:endParaRPr lang="en-US" dirty="0"/>
          </a:p>
        </p:txBody>
      </p:sp>
      <p:sp>
        <p:nvSpPr>
          <p:cNvPr id="6" name="TextBox 5"/>
          <p:cNvSpPr txBox="1"/>
          <p:nvPr/>
        </p:nvSpPr>
        <p:spPr>
          <a:xfrm>
            <a:off x="657925" y="1759442"/>
            <a:ext cx="3843270" cy="646331"/>
          </a:xfrm>
          <a:prstGeom prst="rect">
            <a:avLst/>
          </a:prstGeom>
          <a:noFill/>
        </p:spPr>
        <p:txBody>
          <a:bodyPr wrap="none" rtlCol="0">
            <a:spAutoFit/>
          </a:bodyPr>
          <a:lstStyle/>
          <a:p>
            <a:r>
              <a:rPr lang="en-US" sz="3600" dirty="0" err="1" smtClean="0"/>
              <a:t>Munsell</a:t>
            </a:r>
            <a:r>
              <a:rPr lang="en-US" sz="3600" dirty="0" smtClean="0"/>
              <a:t> Color Book  </a:t>
            </a:r>
            <a:endParaRPr lang="en-US" sz="3600" dirty="0"/>
          </a:p>
        </p:txBody>
      </p:sp>
      <p:sp>
        <p:nvSpPr>
          <p:cNvPr id="7" name="TextBox 6"/>
          <p:cNvSpPr txBox="1"/>
          <p:nvPr/>
        </p:nvSpPr>
        <p:spPr>
          <a:xfrm>
            <a:off x="703826" y="6012703"/>
            <a:ext cx="5045334" cy="646331"/>
          </a:xfrm>
          <a:prstGeom prst="rect">
            <a:avLst/>
          </a:prstGeom>
          <a:noFill/>
        </p:spPr>
        <p:txBody>
          <a:bodyPr wrap="none" rtlCol="0">
            <a:spAutoFit/>
          </a:bodyPr>
          <a:lstStyle/>
          <a:p>
            <a:r>
              <a:rPr lang="en-US" dirty="0">
                <a:hlinkClick r:id="rId2"/>
              </a:rPr>
              <a:t>http://en.wikipedia.org/wiki/</a:t>
            </a:r>
            <a:r>
              <a:rPr lang="en-US" dirty="0" smtClean="0">
                <a:hlinkClick r:id="rId2"/>
              </a:rPr>
              <a:t>Munsell_color_system</a:t>
            </a:r>
            <a:endParaRPr lang="en-US" dirty="0" smtClean="0"/>
          </a:p>
          <a:p>
            <a:endParaRPr lang="en-US" dirty="0"/>
          </a:p>
        </p:txBody>
      </p:sp>
      <p:pic>
        <p:nvPicPr>
          <p:cNvPr id="8" name="Picture 7"/>
          <p:cNvPicPr>
            <a:picLocks noChangeAspect="1"/>
          </p:cNvPicPr>
          <p:nvPr/>
        </p:nvPicPr>
        <p:blipFill>
          <a:blip r:embed="rId3"/>
          <a:stretch>
            <a:fillRect/>
          </a:stretch>
        </p:blipFill>
        <p:spPr>
          <a:xfrm>
            <a:off x="4770658" y="1621755"/>
            <a:ext cx="4180172" cy="4180172"/>
          </a:xfrm>
          <a:prstGeom prst="rect">
            <a:avLst/>
          </a:prstGeom>
        </p:spPr>
      </p:pic>
      <p:pic>
        <p:nvPicPr>
          <p:cNvPr id="9" name="Picture 8" descr="517CmkV8EXL._SL500_AA300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47" y="2646814"/>
            <a:ext cx="2884168" cy="2884168"/>
          </a:xfrm>
          <a:prstGeom prst="rect">
            <a:avLst/>
          </a:prstGeom>
        </p:spPr>
      </p:pic>
    </p:spTree>
    <p:extLst>
      <p:ext uri="{BB962C8B-B14F-4D97-AF65-F5344CB8AC3E}">
        <p14:creationId xmlns:p14="http://schemas.microsoft.com/office/powerpoint/2010/main" val="35386823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986" y="274638"/>
            <a:ext cx="5687211" cy="1143000"/>
          </a:xfrm>
          <a:solidFill>
            <a:srgbClr val="E6B9B8"/>
          </a:solidFill>
        </p:spPr>
        <p:txBody>
          <a:bodyPr/>
          <a:lstStyle/>
          <a:p>
            <a:r>
              <a:rPr lang="en-US" dirty="0" smtClean="0"/>
              <a:t>Smear Slides </a:t>
            </a:r>
            <a:endParaRPr lang="en-US" dirty="0"/>
          </a:p>
        </p:txBody>
      </p:sp>
      <p:sp>
        <p:nvSpPr>
          <p:cNvPr id="4" name="TextBox 3"/>
          <p:cNvSpPr txBox="1"/>
          <p:nvPr/>
        </p:nvSpPr>
        <p:spPr>
          <a:xfrm>
            <a:off x="229508" y="1417638"/>
            <a:ext cx="5324597" cy="2677656"/>
          </a:xfrm>
          <a:prstGeom prst="rect">
            <a:avLst/>
          </a:prstGeom>
          <a:noFill/>
        </p:spPr>
        <p:txBody>
          <a:bodyPr wrap="square" rtlCol="0">
            <a:spAutoFit/>
          </a:bodyPr>
          <a:lstStyle/>
          <a:p>
            <a:r>
              <a:rPr lang="en-US" sz="2800" dirty="0" smtClean="0"/>
              <a:t>Means of preparing a very thin layer of unconsolidated material embedded on a glass slide  to examine mineralogy, provenance, grain shape, and identification of microfossils, even </a:t>
            </a:r>
            <a:r>
              <a:rPr lang="en-US" sz="2800" dirty="0" err="1" smtClean="0"/>
              <a:t>tephras</a:t>
            </a:r>
            <a:r>
              <a:rPr lang="en-US" sz="2800" dirty="0" smtClean="0"/>
              <a:t>.  </a:t>
            </a:r>
            <a:endParaRPr lang="en-US" sz="2800" dirty="0"/>
          </a:p>
        </p:txBody>
      </p:sp>
      <p:sp>
        <p:nvSpPr>
          <p:cNvPr id="6" name="TextBox 5"/>
          <p:cNvSpPr txBox="1"/>
          <p:nvPr/>
        </p:nvSpPr>
        <p:spPr>
          <a:xfrm>
            <a:off x="198903" y="5737312"/>
            <a:ext cx="6263253" cy="369332"/>
          </a:xfrm>
          <a:prstGeom prst="rect">
            <a:avLst/>
          </a:prstGeom>
          <a:noFill/>
        </p:spPr>
        <p:txBody>
          <a:bodyPr wrap="none" rtlCol="0">
            <a:spAutoFit/>
          </a:bodyPr>
          <a:lstStyle/>
          <a:p>
            <a:r>
              <a:rPr lang="en-US" dirty="0"/>
              <a:t>http://</a:t>
            </a:r>
            <a:r>
              <a:rPr lang="en-US" dirty="0" err="1"/>
              <a:t>lrc.geo.umn.edu</a:t>
            </a:r>
            <a:r>
              <a:rPr lang="en-US" dirty="0"/>
              <a:t>/</a:t>
            </a:r>
            <a:r>
              <a:rPr lang="en-US" dirty="0" err="1"/>
              <a:t>laccore</a:t>
            </a:r>
            <a:r>
              <a:rPr lang="en-US" dirty="0"/>
              <a:t>/assets/</a:t>
            </a:r>
            <a:r>
              <a:rPr lang="en-US" dirty="0" err="1"/>
              <a:t>pdf</a:t>
            </a:r>
            <a:r>
              <a:rPr lang="en-US" dirty="0"/>
              <a:t>/sops/</a:t>
            </a:r>
            <a:r>
              <a:rPr lang="en-US" dirty="0" err="1"/>
              <a:t>smearslides.pdf</a:t>
            </a:r>
            <a:endParaRPr lang="en-US" dirty="0"/>
          </a:p>
        </p:txBody>
      </p:sp>
      <p:sp>
        <p:nvSpPr>
          <p:cNvPr id="7" name="TextBox 6"/>
          <p:cNvSpPr txBox="1"/>
          <p:nvPr/>
        </p:nvSpPr>
        <p:spPr>
          <a:xfrm>
            <a:off x="153000" y="6132954"/>
            <a:ext cx="6968574" cy="369332"/>
          </a:xfrm>
          <a:prstGeom prst="rect">
            <a:avLst/>
          </a:prstGeom>
          <a:noFill/>
        </p:spPr>
        <p:txBody>
          <a:bodyPr wrap="none" rtlCol="0">
            <a:spAutoFit/>
          </a:bodyPr>
          <a:lstStyle/>
          <a:p>
            <a:r>
              <a:rPr lang="en-US" dirty="0"/>
              <a:t>http://</a:t>
            </a:r>
            <a:r>
              <a:rPr lang="en-US" dirty="0" err="1"/>
              <a:t>lrc.geo.umn.edu</a:t>
            </a:r>
            <a:r>
              <a:rPr lang="en-US" dirty="0"/>
              <a:t>/</a:t>
            </a:r>
            <a:r>
              <a:rPr lang="en-US" dirty="0" err="1"/>
              <a:t>laccore</a:t>
            </a:r>
            <a:r>
              <a:rPr lang="en-US" dirty="0"/>
              <a:t>/assets/</a:t>
            </a:r>
            <a:r>
              <a:rPr lang="en-US" dirty="0" err="1"/>
              <a:t>pdf</a:t>
            </a:r>
            <a:r>
              <a:rPr lang="en-US" dirty="0"/>
              <a:t>/sops/</a:t>
            </a:r>
            <a:r>
              <a:rPr lang="en-US" dirty="0" err="1"/>
              <a:t>smear_slide_basics.pdf</a:t>
            </a:r>
            <a:endParaRPr lang="en-US" dirty="0"/>
          </a:p>
        </p:txBody>
      </p:sp>
      <p:sp>
        <p:nvSpPr>
          <p:cNvPr id="8" name="TextBox 7"/>
          <p:cNvSpPr txBox="1"/>
          <p:nvPr/>
        </p:nvSpPr>
        <p:spPr>
          <a:xfrm>
            <a:off x="351913" y="4695069"/>
            <a:ext cx="5351696" cy="646331"/>
          </a:xfrm>
          <a:prstGeom prst="rect">
            <a:avLst/>
          </a:prstGeom>
          <a:noFill/>
        </p:spPr>
        <p:txBody>
          <a:bodyPr wrap="square" rtlCol="0">
            <a:spAutoFit/>
          </a:bodyPr>
          <a:lstStyle/>
          <a:p>
            <a:r>
              <a:rPr lang="en-US" dirty="0" smtClean="0"/>
              <a:t>There is even a </a:t>
            </a:r>
            <a:r>
              <a:rPr lang="en-US" dirty="0"/>
              <a:t>video tutorial </a:t>
            </a:r>
            <a:r>
              <a:rPr lang="en-US" dirty="0" smtClean="0"/>
              <a:t>!!   AMY </a:t>
            </a:r>
            <a:r>
              <a:rPr lang="en-US" dirty="0" err="1" smtClean="0"/>
              <a:t>ROCKS!</a:t>
            </a:r>
            <a:r>
              <a:rPr lang="en-US" u="sng" dirty="0" err="1" smtClean="0">
                <a:hlinkClick r:id="rId2"/>
              </a:rPr>
              <a:t>https</a:t>
            </a:r>
            <a:r>
              <a:rPr lang="en-US" u="sng" dirty="0">
                <a:hlinkClick r:id="rId2"/>
              </a:rPr>
              <a:t>://tmi.laccore.umn.edu/tutorial/preparation</a:t>
            </a:r>
            <a:endParaRPr lang="en-US" dirty="0"/>
          </a:p>
        </p:txBody>
      </p:sp>
      <p:pic>
        <p:nvPicPr>
          <p:cNvPr id="9" name="Picture 4" descr="vascular 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0712" y="355714"/>
            <a:ext cx="2831796" cy="21238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6566077" y="1960464"/>
            <a:ext cx="24264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400" kern="1200" dirty="0">
                <a:solidFill>
                  <a:schemeClr val="accent1"/>
                </a:solidFill>
              </a:rPr>
              <a:t>Vascular (terrestrial or aquatic) organic matter</a:t>
            </a:r>
          </a:p>
        </p:txBody>
      </p:sp>
      <p:pic>
        <p:nvPicPr>
          <p:cNvPr id="11" name="Picture 10" descr="clastic p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0712" y="2529583"/>
            <a:ext cx="2983288" cy="22374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6160712" y="3636819"/>
            <a:ext cx="28480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400" kern="1200" dirty="0">
                <a:solidFill>
                  <a:schemeClr val="accent1"/>
                </a:solidFill>
              </a:rPr>
              <a:t>Quartz and/or feldspar, pitted and stained with . . . something</a:t>
            </a:r>
          </a:p>
        </p:txBody>
      </p:sp>
      <p:pic>
        <p:nvPicPr>
          <p:cNvPr id="13" name="Picture 6" descr="Foceani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2258" y="4711574"/>
            <a:ext cx="840774" cy="15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Fcylindr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4407" y="4726873"/>
            <a:ext cx="1429593" cy="76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Tnord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6815" y="5439090"/>
            <a:ext cx="1063196" cy="106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9717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lide1.png"/>
          <p:cNvPicPr>
            <a:picLocks noChangeAspect="1"/>
          </p:cNvPicPr>
          <p:nvPr/>
        </p:nvPicPr>
        <p:blipFill>
          <a:blip r:embed="rId2">
            <a:extLst>
              <a:ext uri="{28A0092B-C50C-407E-A947-70E740481C1C}">
                <a14:useLocalDpi xmlns:a14="http://schemas.microsoft.com/office/drawing/2010/main" val="0"/>
              </a:ext>
            </a:extLst>
          </a:blip>
          <a:srcRect t="6050"/>
          <a:stretch>
            <a:fillRect/>
          </a:stretch>
        </p:blipFill>
        <p:spPr bwMode="auto">
          <a:xfrm>
            <a:off x="76505" y="424266"/>
            <a:ext cx="8960090" cy="6313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43870" y="766701"/>
            <a:ext cx="5232434" cy="1754327"/>
          </a:xfrm>
          <a:prstGeom prst="rect">
            <a:avLst/>
          </a:prstGeom>
          <a:noFill/>
        </p:spPr>
        <p:txBody>
          <a:bodyPr wrap="none" rtlCol="0">
            <a:spAutoFit/>
          </a:bodyPr>
          <a:lstStyle/>
          <a:p>
            <a:r>
              <a:rPr lang="en-US" dirty="0" smtClean="0"/>
              <a:t>Lake El’gygytgyn Facies – related to ice cover duration</a:t>
            </a:r>
          </a:p>
          <a:p>
            <a:r>
              <a:rPr lang="en-US" dirty="0" smtClean="0"/>
              <a:t>Among other changes in lake system</a:t>
            </a:r>
          </a:p>
          <a:p>
            <a:endParaRPr lang="en-US" dirty="0"/>
          </a:p>
          <a:p>
            <a:r>
              <a:rPr lang="en-US" dirty="0" err="1" smtClean="0"/>
              <a:t>Melles</a:t>
            </a:r>
            <a:r>
              <a:rPr lang="en-US" dirty="0" smtClean="0"/>
              <a:t> et al. 2010</a:t>
            </a:r>
          </a:p>
          <a:p>
            <a:r>
              <a:rPr lang="en-US" dirty="0" err="1" smtClean="0"/>
              <a:t>Melles</a:t>
            </a:r>
            <a:r>
              <a:rPr lang="en-US" dirty="0" smtClean="0"/>
              <a:t> et al. 2012</a:t>
            </a:r>
          </a:p>
          <a:p>
            <a:r>
              <a:rPr lang="en-US" dirty="0" smtClean="0"/>
              <a:t>Brigham-Grette, in prep </a:t>
            </a:r>
            <a:endParaRPr lang="en-US" dirty="0"/>
          </a:p>
        </p:txBody>
      </p:sp>
      <p:sp>
        <p:nvSpPr>
          <p:cNvPr id="6" name="TextBox 5"/>
          <p:cNvSpPr txBox="1"/>
          <p:nvPr/>
        </p:nvSpPr>
        <p:spPr>
          <a:xfrm>
            <a:off x="1774866" y="2694856"/>
            <a:ext cx="1290700" cy="369332"/>
          </a:xfrm>
          <a:prstGeom prst="rect">
            <a:avLst/>
          </a:prstGeom>
          <a:noFill/>
        </p:spPr>
        <p:txBody>
          <a:bodyPr wrap="none" rtlCol="0">
            <a:spAutoFit/>
          </a:bodyPr>
          <a:lstStyle/>
          <a:p>
            <a:r>
              <a:rPr lang="en-US" dirty="0" smtClean="0"/>
              <a:t>Glacial/cold</a:t>
            </a:r>
            <a:endParaRPr lang="en-US" dirty="0"/>
          </a:p>
        </p:txBody>
      </p:sp>
      <p:sp>
        <p:nvSpPr>
          <p:cNvPr id="9" name="TextBox 8"/>
          <p:cNvSpPr txBox="1"/>
          <p:nvPr/>
        </p:nvSpPr>
        <p:spPr>
          <a:xfrm>
            <a:off x="3565032" y="2710155"/>
            <a:ext cx="725116" cy="369332"/>
          </a:xfrm>
          <a:prstGeom prst="rect">
            <a:avLst/>
          </a:prstGeom>
          <a:noFill/>
        </p:spPr>
        <p:txBody>
          <a:bodyPr wrap="none" rtlCol="0">
            <a:spAutoFit/>
          </a:bodyPr>
          <a:lstStyle/>
          <a:p>
            <a:r>
              <a:rPr lang="en-US" dirty="0" smtClean="0"/>
              <a:t>warm</a:t>
            </a:r>
            <a:endParaRPr lang="en-US" dirty="0"/>
          </a:p>
        </p:txBody>
      </p:sp>
      <p:sp>
        <p:nvSpPr>
          <p:cNvPr id="10" name="TextBox 9"/>
          <p:cNvSpPr txBox="1"/>
          <p:nvPr/>
        </p:nvSpPr>
        <p:spPr>
          <a:xfrm>
            <a:off x="4320750" y="2710156"/>
            <a:ext cx="1321245" cy="369332"/>
          </a:xfrm>
          <a:prstGeom prst="rect">
            <a:avLst/>
          </a:prstGeom>
          <a:noFill/>
        </p:spPr>
        <p:txBody>
          <a:bodyPr wrap="none" rtlCol="0">
            <a:spAutoFit/>
          </a:bodyPr>
          <a:lstStyle/>
          <a:p>
            <a:r>
              <a:rPr lang="en-US" dirty="0" smtClean="0"/>
              <a:t>Super warm</a:t>
            </a:r>
            <a:endParaRPr lang="en-US" dirty="0"/>
          </a:p>
        </p:txBody>
      </p:sp>
      <p:sp>
        <p:nvSpPr>
          <p:cNvPr id="12" name="TextBox 11"/>
          <p:cNvSpPr txBox="1"/>
          <p:nvPr/>
        </p:nvSpPr>
        <p:spPr>
          <a:xfrm>
            <a:off x="76505" y="162656"/>
            <a:ext cx="5630893" cy="523220"/>
          </a:xfrm>
          <a:prstGeom prst="rect">
            <a:avLst/>
          </a:prstGeom>
          <a:solidFill>
            <a:srgbClr val="E6B9B8"/>
          </a:solidFill>
        </p:spPr>
        <p:txBody>
          <a:bodyPr wrap="none" rtlCol="0">
            <a:spAutoFit/>
          </a:bodyPr>
          <a:lstStyle/>
          <a:p>
            <a:r>
              <a:rPr lang="en-US" sz="2800" dirty="0" smtClean="0"/>
              <a:t>Objective is to define sediment facies </a:t>
            </a:r>
            <a:endParaRPr lang="en-US" sz="2800" dirty="0"/>
          </a:p>
        </p:txBody>
      </p:sp>
    </p:spTree>
    <p:extLst>
      <p:ext uri="{BB962C8B-B14F-4D97-AF65-F5344CB8AC3E}">
        <p14:creationId xmlns:p14="http://schemas.microsoft.com/office/powerpoint/2010/main" val="16346032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ooter Placeholder 4"/>
          <p:cNvSpPr>
            <a:spLocks noGrp="1"/>
          </p:cNvSpPr>
          <p:nvPr>
            <p:ph type="ftr" sz="quarter" idx="11"/>
          </p:nvPr>
        </p:nvSpPr>
        <p:spPr/>
        <p:txBody>
          <a:bodyPr/>
          <a:lstStyle/>
          <a:p>
            <a:r>
              <a:rPr lang="en-US"/>
              <a:t>Paleolim 591L</a:t>
            </a:r>
          </a:p>
        </p:txBody>
      </p:sp>
      <p:sp>
        <p:nvSpPr>
          <p:cNvPr id="29698" name="Rectangle 2"/>
          <p:cNvSpPr>
            <a:spLocks noGrp="1" noChangeArrowheads="1"/>
          </p:cNvSpPr>
          <p:nvPr>
            <p:ph type="ctrTitle"/>
          </p:nvPr>
        </p:nvSpPr>
        <p:spPr>
          <a:xfrm>
            <a:off x="228600" y="228600"/>
            <a:ext cx="8686800" cy="457200"/>
          </a:xfrm>
        </p:spPr>
        <p:txBody>
          <a:bodyPr>
            <a:normAutofit fontScale="90000"/>
          </a:bodyPr>
          <a:lstStyle/>
          <a:p>
            <a:r>
              <a:rPr lang="en-US" sz="4000" b="1" dirty="0"/>
              <a:t>Core Lithology-</a:t>
            </a:r>
            <a:r>
              <a:rPr lang="en-US" sz="4000" b="1" dirty="0" smtClean="0"/>
              <a:t>PG1351 Lake El’gygytgyn</a:t>
            </a:r>
            <a:endParaRPr lang="en-US" dirty="0"/>
          </a:p>
        </p:txBody>
      </p:sp>
      <p:pic>
        <p:nvPicPr>
          <p:cNvPr id="29699" name="Picture 3" descr=" 5-310.jpg                                                      00000013Pevek                          B9A54E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925" y="1390650"/>
            <a:ext cx="2108200" cy="1535113"/>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 5-380.jpg                                                      00000013Pevek                          B9A54EA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075" y="5357813"/>
            <a:ext cx="2111375" cy="1085850"/>
          </a:xfrm>
          <a:prstGeom prst="rect">
            <a:avLst/>
          </a:prstGeom>
          <a:noFill/>
          <a:extLst>
            <a:ext uri="{909E8E84-426E-40dd-AFC4-6F175D3DCCD1}">
              <a14:hiddenFill xmlns:a14="http://schemas.microsoft.com/office/drawing/2010/main">
                <a:solidFill>
                  <a:srgbClr val="FFFFFF"/>
                </a:solidFill>
              </a14:hiddenFill>
            </a:ext>
          </a:extLst>
        </p:spPr>
      </p:pic>
      <p:sp>
        <p:nvSpPr>
          <p:cNvPr id="29701" name="Text Box 5"/>
          <p:cNvSpPr txBox="1">
            <a:spLocks noChangeArrowheads="1"/>
          </p:cNvSpPr>
          <p:nvPr/>
        </p:nvSpPr>
        <p:spPr bwMode="auto">
          <a:xfrm>
            <a:off x="4719638" y="5002213"/>
            <a:ext cx="1819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latin typeface="Times" charset="0"/>
              </a:rPr>
              <a:t>Silty-Clastic Layer</a:t>
            </a:r>
            <a:endParaRPr lang="en-US">
              <a:latin typeface="Times" charset="0"/>
            </a:endParaRPr>
          </a:p>
        </p:txBody>
      </p:sp>
      <p:pic>
        <p:nvPicPr>
          <p:cNvPr id="29702" name="Picture 6" descr=" 5-420.jpg                                                      00000013Pevek                          B9A54EA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6925" y="1336675"/>
            <a:ext cx="1820863" cy="2116138"/>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p:cNvSpPr txBox="1">
            <a:spLocks noChangeArrowheads="1"/>
          </p:cNvSpPr>
          <p:nvPr/>
        </p:nvSpPr>
        <p:spPr bwMode="auto">
          <a:xfrm>
            <a:off x="4429125" y="1020763"/>
            <a:ext cx="2282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latin typeface="Times" charset="0"/>
              </a:rPr>
              <a:t>Massive Grey Silty Clay</a:t>
            </a:r>
            <a:endParaRPr lang="en-US">
              <a:latin typeface="Times" charset="0"/>
            </a:endParaRPr>
          </a:p>
        </p:txBody>
      </p:sp>
      <p:pic>
        <p:nvPicPr>
          <p:cNvPr id="29704" name="Picture 8" descr=" 6-500.jpg                                                      00000013Pevek                          B9A54EA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7538" y="1336675"/>
            <a:ext cx="1819275" cy="2111375"/>
          </a:xfrm>
          <a:prstGeom prst="rect">
            <a:avLst/>
          </a:prstGeom>
          <a:noFill/>
          <a:extLst>
            <a:ext uri="{909E8E84-426E-40dd-AFC4-6F175D3DCCD1}">
              <a14:hiddenFill xmlns:a14="http://schemas.microsoft.com/office/drawing/2010/main">
                <a:solidFill>
                  <a:srgbClr val="FFFFFF"/>
                </a:solidFill>
              </a14:hiddenFill>
            </a:ext>
          </a:extLst>
        </p:spPr>
      </p:pic>
      <p:pic>
        <p:nvPicPr>
          <p:cNvPr id="29705" name="Picture 9" descr=" 6-600.jpg                                                      00000013Pevek                          B9A54EA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5338" y="4906963"/>
            <a:ext cx="2111375" cy="1535112"/>
          </a:xfrm>
          <a:prstGeom prst="rect">
            <a:avLst/>
          </a:prstGeom>
          <a:noFill/>
          <a:extLst>
            <a:ext uri="{909E8E84-426E-40dd-AFC4-6F175D3DCCD1}">
              <a14:hiddenFill xmlns:a14="http://schemas.microsoft.com/office/drawing/2010/main">
                <a:solidFill>
                  <a:srgbClr val="FFFFFF"/>
                </a:solidFill>
              </a14:hiddenFill>
            </a:ext>
          </a:extLst>
        </p:spPr>
      </p:pic>
      <p:sp>
        <p:nvSpPr>
          <p:cNvPr id="29706" name="Text Box 10"/>
          <p:cNvSpPr txBox="1">
            <a:spLocks noChangeArrowheads="1"/>
          </p:cNvSpPr>
          <p:nvPr/>
        </p:nvSpPr>
        <p:spPr bwMode="auto">
          <a:xfrm>
            <a:off x="6661150" y="1071563"/>
            <a:ext cx="24336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latin typeface="Times" charset="0"/>
              </a:rPr>
              <a:t>Brownish-Grey Silty Clay</a:t>
            </a:r>
            <a:endParaRPr lang="en-US">
              <a:latin typeface="Times" charset="0"/>
            </a:endParaRPr>
          </a:p>
        </p:txBody>
      </p:sp>
      <p:sp>
        <p:nvSpPr>
          <p:cNvPr id="29707" name="Text Box 11"/>
          <p:cNvSpPr txBox="1">
            <a:spLocks noChangeArrowheads="1"/>
          </p:cNvSpPr>
          <p:nvPr/>
        </p:nvSpPr>
        <p:spPr bwMode="auto">
          <a:xfrm>
            <a:off x="2146300" y="1020763"/>
            <a:ext cx="1978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latin typeface="Times" charset="0"/>
              </a:rPr>
              <a:t>Olive-Grey Laminae</a:t>
            </a:r>
            <a:endParaRPr lang="en-US" b="1">
              <a:latin typeface="Times" charset="0"/>
            </a:endParaRPr>
          </a:p>
        </p:txBody>
      </p:sp>
      <p:sp>
        <p:nvSpPr>
          <p:cNvPr id="29708" name="Text Box 12"/>
          <p:cNvSpPr txBox="1">
            <a:spLocks noChangeArrowheads="1"/>
          </p:cNvSpPr>
          <p:nvPr/>
        </p:nvSpPr>
        <p:spPr bwMode="auto">
          <a:xfrm>
            <a:off x="2111375" y="3644900"/>
            <a:ext cx="2020888"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b="1">
                <a:latin typeface="Times" charset="0"/>
              </a:rPr>
              <a:t>Deposited under anoxic conditions</a:t>
            </a:r>
          </a:p>
          <a:p>
            <a:r>
              <a:rPr lang="en-US" sz="1800" b="1">
                <a:latin typeface="Times" charset="0"/>
              </a:rPr>
              <a:t>i.e. Glacial-type climate</a:t>
            </a:r>
          </a:p>
        </p:txBody>
      </p:sp>
      <p:pic>
        <p:nvPicPr>
          <p:cNvPr id="29709" name="Picture 13" descr="strat                                                          00000013Pevek                          B9A54EA5:"/>
          <p:cNvPicPr>
            <a:picLocks noChangeAspect="1" noChangeArrowheads="1"/>
          </p:cNvPicPr>
          <p:nvPr/>
        </p:nvPicPr>
        <p:blipFill>
          <a:blip r:embed="rId7">
            <a:extLst>
              <a:ext uri="{28A0092B-C50C-407E-A947-70E740481C1C}">
                <a14:useLocalDpi xmlns:a14="http://schemas.microsoft.com/office/drawing/2010/main" val="0"/>
              </a:ext>
            </a:extLst>
          </a:blip>
          <a:srcRect t="2556" r="7930"/>
          <a:stretch>
            <a:fillRect/>
          </a:stretch>
        </p:blipFill>
        <p:spPr bwMode="auto">
          <a:xfrm>
            <a:off x="304800" y="1530350"/>
            <a:ext cx="1373188" cy="5232400"/>
          </a:xfrm>
          <a:prstGeom prst="rect">
            <a:avLst/>
          </a:prstGeom>
          <a:noFill/>
          <a:extLst>
            <a:ext uri="{909E8E84-426E-40dd-AFC4-6F175D3DCCD1}">
              <a14:hiddenFill xmlns:a14="http://schemas.microsoft.com/office/drawing/2010/main">
                <a:solidFill>
                  <a:srgbClr val="FFFFFF"/>
                </a:solidFill>
              </a14:hiddenFill>
            </a:ext>
          </a:extLst>
        </p:spPr>
      </p:pic>
      <p:sp>
        <p:nvSpPr>
          <p:cNvPr id="29710" name="Text Box 14"/>
          <p:cNvSpPr txBox="1">
            <a:spLocks noChangeArrowheads="1"/>
          </p:cNvSpPr>
          <p:nvPr/>
        </p:nvSpPr>
        <p:spPr bwMode="auto">
          <a:xfrm>
            <a:off x="377825" y="1000125"/>
            <a:ext cx="1436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latin typeface="Times" charset="0"/>
              </a:rPr>
              <a:t>Lithology</a:t>
            </a:r>
            <a:endParaRPr lang="en-US">
              <a:latin typeface="Times" charset="0"/>
            </a:endParaRPr>
          </a:p>
        </p:txBody>
      </p:sp>
      <p:sp>
        <p:nvSpPr>
          <p:cNvPr id="29711" name="Text Box 15"/>
          <p:cNvSpPr txBox="1">
            <a:spLocks noChangeArrowheads="1"/>
          </p:cNvSpPr>
          <p:nvPr/>
        </p:nvSpPr>
        <p:spPr bwMode="auto">
          <a:xfrm rot="-5400000">
            <a:off x="-140493" y="3975893"/>
            <a:ext cx="1231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latin typeface="Times" charset="0"/>
              </a:rPr>
              <a:t>Depth (cm)</a:t>
            </a:r>
            <a:endParaRPr lang="en-US" sz="2000">
              <a:latin typeface="Times" charset="0"/>
            </a:endParaRPr>
          </a:p>
        </p:txBody>
      </p:sp>
      <p:sp>
        <p:nvSpPr>
          <p:cNvPr id="29712" name="Line 16"/>
          <p:cNvSpPr>
            <a:spLocks noChangeShapeType="1"/>
          </p:cNvSpPr>
          <p:nvPr/>
        </p:nvSpPr>
        <p:spPr bwMode="auto">
          <a:xfrm>
            <a:off x="1695450" y="1862138"/>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9713" name="Group 17"/>
          <p:cNvGrpSpPr>
            <a:grpSpLocks/>
          </p:cNvGrpSpPr>
          <p:nvPr/>
        </p:nvGrpSpPr>
        <p:grpSpPr bwMode="auto">
          <a:xfrm>
            <a:off x="1960563" y="4902200"/>
            <a:ext cx="93662" cy="1541463"/>
            <a:chOff x="1243" y="874"/>
            <a:chExt cx="59" cy="971"/>
          </a:xfrm>
        </p:grpSpPr>
        <p:sp>
          <p:nvSpPr>
            <p:cNvPr id="29714" name="Line 18"/>
            <p:cNvSpPr>
              <a:spLocks noChangeShapeType="1"/>
            </p:cNvSpPr>
            <p:nvPr/>
          </p:nvSpPr>
          <p:spPr bwMode="auto">
            <a:xfrm>
              <a:off x="1245" y="875"/>
              <a:ext cx="0" cy="96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15" name="Line 19"/>
            <p:cNvSpPr>
              <a:spLocks noChangeShapeType="1"/>
            </p:cNvSpPr>
            <p:nvPr/>
          </p:nvSpPr>
          <p:spPr bwMode="auto">
            <a:xfrm>
              <a:off x="1243" y="1845"/>
              <a:ext cx="5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16" name="Line 20"/>
            <p:cNvSpPr>
              <a:spLocks noChangeShapeType="1"/>
            </p:cNvSpPr>
            <p:nvPr/>
          </p:nvSpPr>
          <p:spPr bwMode="auto">
            <a:xfrm>
              <a:off x="1249" y="874"/>
              <a:ext cx="5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9717" name="Line 21"/>
          <p:cNvSpPr>
            <a:spLocks noChangeShapeType="1"/>
          </p:cNvSpPr>
          <p:nvPr/>
        </p:nvSpPr>
        <p:spPr bwMode="auto">
          <a:xfrm>
            <a:off x="1695450" y="56388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9718"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5525" y="3124200"/>
            <a:ext cx="38735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719" name="Text Box 23"/>
          <p:cNvSpPr txBox="1">
            <a:spLocks noChangeArrowheads="1"/>
          </p:cNvSpPr>
          <p:nvPr/>
        </p:nvSpPr>
        <p:spPr bwMode="auto">
          <a:xfrm>
            <a:off x="2247900" y="2892425"/>
            <a:ext cx="500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400">
                <a:latin typeface="Times" charset="0"/>
              </a:rPr>
              <a:t>Unit</a:t>
            </a:r>
            <a:endParaRPr lang="en-US">
              <a:latin typeface="Times" charset="0"/>
            </a:endParaRPr>
          </a:p>
        </p:txBody>
      </p:sp>
      <p:sp>
        <p:nvSpPr>
          <p:cNvPr id="29720" name="Text Box 24"/>
          <p:cNvSpPr txBox="1">
            <a:spLocks noChangeArrowheads="1"/>
          </p:cNvSpPr>
          <p:nvPr/>
        </p:nvSpPr>
        <p:spPr bwMode="auto">
          <a:xfrm>
            <a:off x="2773363" y="3027363"/>
            <a:ext cx="1016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400">
                <a:latin typeface="Times" charset="0"/>
              </a:rPr>
              <a:t>Olive-Grey Silty Clay</a:t>
            </a:r>
            <a:endParaRPr lang="en-US">
              <a:latin typeface="Times" charset="0"/>
            </a:endParaRPr>
          </a:p>
        </p:txBody>
      </p:sp>
      <p:sp>
        <p:nvSpPr>
          <p:cNvPr id="29721" name="Line 25"/>
          <p:cNvSpPr>
            <a:spLocks noChangeShapeType="1"/>
          </p:cNvSpPr>
          <p:nvPr/>
        </p:nvSpPr>
        <p:spPr bwMode="auto">
          <a:xfrm>
            <a:off x="1676400" y="3581400"/>
            <a:ext cx="2590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2" name="Line 26"/>
          <p:cNvSpPr>
            <a:spLocks noChangeShapeType="1"/>
          </p:cNvSpPr>
          <p:nvPr/>
        </p:nvSpPr>
        <p:spPr bwMode="auto">
          <a:xfrm>
            <a:off x="4484688" y="1349375"/>
            <a:ext cx="0" cy="20875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3" name="Line 27"/>
          <p:cNvSpPr>
            <a:spLocks noChangeShapeType="1"/>
          </p:cNvSpPr>
          <p:nvPr/>
        </p:nvSpPr>
        <p:spPr bwMode="auto">
          <a:xfrm>
            <a:off x="4484688" y="3448050"/>
            <a:ext cx="8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4" name="Line 28"/>
          <p:cNvSpPr>
            <a:spLocks noChangeShapeType="1"/>
          </p:cNvSpPr>
          <p:nvPr/>
        </p:nvSpPr>
        <p:spPr bwMode="auto">
          <a:xfrm>
            <a:off x="4484688" y="1347788"/>
            <a:ext cx="8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5" name="Line 29"/>
          <p:cNvSpPr>
            <a:spLocks noChangeShapeType="1"/>
          </p:cNvSpPr>
          <p:nvPr/>
        </p:nvSpPr>
        <p:spPr bwMode="auto">
          <a:xfrm>
            <a:off x="6824663" y="1339850"/>
            <a:ext cx="0" cy="20875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6" name="Line 30"/>
          <p:cNvSpPr>
            <a:spLocks noChangeShapeType="1"/>
          </p:cNvSpPr>
          <p:nvPr/>
        </p:nvSpPr>
        <p:spPr bwMode="auto">
          <a:xfrm>
            <a:off x="6831013" y="1338263"/>
            <a:ext cx="8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7" name="Text Box 31"/>
          <p:cNvSpPr txBox="1">
            <a:spLocks noChangeArrowheads="1"/>
          </p:cNvSpPr>
          <p:nvPr/>
        </p:nvSpPr>
        <p:spPr bwMode="auto">
          <a:xfrm>
            <a:off x="5068888" y="3862388"/>
            <a:ext cx="2020887"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b="1">
                <a:latin typeface="Times" charset="0"/>
              </a:rPr>
              <a:t>Massive Interglacial-type sediments</a:t>
            </a:r>
          </a:p>
        </p:txBody>
      </p:sp>
      <p:pic>
        <p:nvPicPr>
          <p:cNvPr id="29728"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1000" y="3505200"/>
            <a:ext cx="384175"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729" name="Text Box 33"/>
          <p:cNvSpPr txBox="1">
            <a:spLocks noChangeArrowheads="1"/>
          </p:cNvSpPr>
          <p:nvPr/>
        </p:nvSpPr>
        <p:spPr bwMode="auto">
          <a:xfrm>
            <a:off x="7467600" y="3505200"/>
            <a:ext cx="500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400">
                <a:latin typeface="Times" charset="0"/>
              </a:rPr>
              <a:t>Unit</a:t>
            </a:r>
            <a:endParaRPr lang="en-US">
              <a:latin typeface="Times" charset="0"/>
            </a:endParaRPr>
          </a:p>
        </p:txBody>
      </p:sp>
      <p:pic>
        <p:nvPicPr>
          <p:cNvPr id="29730"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03888" y="3484563"/>
            <a:ext cx="384175"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731" name="Text Box 35"/>
          <p:cNvSpPr txBox="1">
            <a:spLocks noChangeArrowheads="1"/>
          </p:cNvSpPr>
          <p:nvPr/>
        </p:nvSpPr>
        <p:spPr bwMode="auto">
          <a:xfrm>
            <a:off x="4978400" y="3540125"/>
            <a:ext cx="500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400">
                <a:latin typeface="Times" charset="0"/>
              </a:rPr>
              <a:t>Unit</a:t>
            </a:r>
            <a:endParaRPr lang="en-US">
              <a:latin typeface="Times" charset="0"/>
            </a:endParaRPr>
          </a:p>
        </p:txBody>
      </p:sp>
      <p:sp>
        <p:nvSpPr>
          <p:cNvPr id="29732" name="Line 36"/>
          <p:cNvSpPr>
            <a:spLocks noChangeShapeType="1"/>
          </p:cNvSpPr>
          <p:nvPr/>
        </p:nvSpPr>
        <p:spPr bwMode="auto">
          <a:xfrm flipV="1">
            <a:off x="4419600" y="3886200"/>
            <a:ext cx="0" cy="917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9733" name="Picture 37" descr="sand.jpg                                                       00000013Pevek                          B9A54EA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88213" y="4605338"/>
            <a:ext cx="1379537" cy="1692275"/>
          </a:xfrm>
          <a:prstGeom prst="rect">
            <a:avLst/>
          </a:prstGeom>
          <a:noFill/>
          <a:extLst>
            <a:ext uri="{909E8E84-426E-40dd-AFC4-6F175D3DCCD1}">
              <a14:hiddenFill xmlns:a14="http://schemas.microsoft.com/office/drawing/2010/main">
                <a:solidFill>
                  <a:srgbClr val="FFFFFF"/>
                </a:solidFill>
              </a14:hiddenFill>
            </a:ext>
          </a:extLst>
        </p:spPr>
      </p:pic>
      <p:sp>
        <p:nvSpPr>
          <p:cNvPr id="29734" name="Text Box 38"/>
          <p:cNvSpPr txBox="1">
            <a:spLocks noChangeArrowheads="1"/>
          </p:cNvSpPr>
          <p:nvPr/>
        </p:nvSpPr>
        <p:spPr bwMode="auto">
          <a:xfrm>
            <a:off x="7391400" y="4276725"/>
            <a:ext cx="129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latin typeface="Times" charset="0"/>
              </a:rPr>
              <a:t>Sandy Layer</a:t>
            </a:r>
            <a:endParaRPr lang="en-US">
              <a:latin typeface="Times" charset="0"/>
            </a:endParaRPr>
          </a:p>
        </p:txBody>
      </p:sp>
      <p:sp>
        <p:nvSpPr>
          <p:cNvPr id="29735" name="Text Box 39"/>
          <p:cNvSpPr txBox="1">
            <a:spLocks noChangeArrowheads="1"/>
          </p:cNvSpPr>
          <p:nvPr/>
        </p:nvSpPr>
        <p:spPr bwMode="auto">
          <a:xfrm>
            <a:off x="7315200" y="6248400"/>
            <a:ext cx="1393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latin typeface="Times" charset="0"/>
              </a:rPr>
              <a:t>Depth: 385 cm</a:t>
            </a:r>
            <a:endParaRPr lang="en-US">
              <a:latin typeface="Times" charset="0"/>
            </a:endParaRPr>
          </a:p>
        </p:txBody>
      </p:sp>
      <p:sp>
        <p:nvSpPr>
          <p:cNvPr id="29736" name="Rectangle 40"/>
          <p:cNvSpPr>
            <a:spLocks noChangeArrowheads="1"/>
          </p:cNvSpPr>
          <p:nvPr/>
        </p:nvSpPr>
        <p:spPr bwMode="auto">
          <a:xfrm>
            <a:off x="304800" y="1531938"/>
            <a:ext cx="1371600" cy="5229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9737" name="Group 41"/>
          <p:cNvGrpSpPr>
            <a:grpSpLocks/>
          </p:cNvGrpSpPr>
          <p:nvPr/>
        </p:nvGrpSpPr>
        <p:grpSpPr bwMode="auto">
          <a:xfrm>
            <a:off x="1960563" y="1385888"/>
            <a:ext cx="84137" cy="1543050"/>
            <a:chOff x="1235" y="873"/>
            <a:chExt cx="53" cy="972"/>
          </a:xfrm>
        </p:grpSpPr>
        <p:sp>
          <p:nvSpPr>
            <p:cNvPr id="29738" name="Line 42"/>
            <p:cNvSpPr>
              <a:spLocks noChangeShapeType="1"/>
            </p:cNvSpPr>
            <p:nvPr/>
          </p:nvSpPr>
          <p:spPr bwMode="auto">
            <a:xfrm>
              <a:off x="1235" y="875"/>
              <a:ext cx="0" cy="96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39" name="Line 43"/>
            <p:cNvSpPr>
              <a:spLocks noChangeShapeType="1"/>
            </p:cNvSpPr>
            <p:nvPr/>
          </p:nvSpPr>
          <p:spPr bwMode="auto">
            <a:xfrm>
              <a:off x="1235" y="1845"/>
              <a:ext cx="5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40" name="Line 44"/>
            <p:cNvSpPr>
              <a:spLocks noChangeShapeType="1"/>
            </p:cNvSpPr>
            <p:nvPr/>
          </p:nvSpPr>
          <p:spPr bwMode="auto">
            <a:xfrm>
              <a:off x="1235" y="873"/>
              <a:ext cx="5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9741" name="Group 45"/>
          <p:cNvGrpSpPr>
            <a:grpSpLocks/>
          </p:cNvGrpSpPr>
          <p:nvPr/>
        </p:nvGrpSpPr>
        <p:grpSpPr bwMode="auto">
          <a:xfrm>
            <a:off x="4267200" y="2362200"/>
            <a:ext cx="152400" cy="1219200"/>
            <a:chOff x="2688" y="1488"/>
            <a:chExt cx="96" cy="768"/>
          </a:xfrm>
        </p:grpSpPr>
        <p:sp>
          <p:nvSpPr>
            <p:cNvPr id="29742" name="Line 46"/>
            <p:cNvSpPr>
              <a:spLocks noChangeShapeType="1"/>
            </p:cNvSpPr>
            <p:nvPr/>
          </p:nvSpPr>
          <p:spPr bwMode="auto">
            <a:xfrm flipV="1">
              <a:off x="2688" y="1488"/>
              <a:ext cx="0"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43" name="Line 47"/>
            <p:cNvSpPr>
              <a:spLocks noChangeShapeType="1"/>
            </p:cNvSpPr>
            <p:nvPr/>
          </p:nvSpPr>
          <p:spPr bwMode="auto">
            <a:xfrm>
              <a:off x="2688" y="1488"/>
              <a:ext cx="9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9744" name="Line 48"/>
          <p:cNvSpPr>
            <a:spLocks noChangeShapeType="1"/>
          </p:cNvSpPr>
          <p:nvPr/>
        </p:nvSpPr>
        <p:spPr bwMode="auto">
          <a:xfrm flipH="1">
            <a:off x="4419600" y="3886200"/>
            <a:ext cx="22018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45" name="Line 49"/>
          <p:cNvSpPr>
            <a:spLocks noChangeShapeType="1"/>
          </p:cNvSpPr>
          <p:nvPr/>
        </p:nvSpPr>
        <p:spPr bwMode="auto">
          <a:xfrm flipV="1">
            <a:off x="6629400" y="23622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46" name="Line 50"/>
          <p:cNvSpPr>
            <a:spLocks noChangeShapeType="1"/>
          </p:cNvSpPr>
          <p:nvPr/>
        </p:nvSpPr>
        <p:spPr bwMode="auto">
          <a:xfrm>
            <a:off x="6824663" y="3427413"/>
            <a:ext cx="8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47" name="Line 51"/>
          <p:cNvSpPr>
            <a:spLocks noChangeShapeType="1"/>
          </p:cNvSpPr>
          <p:nvPr/>
        </p:nvSpPr>
        <p:spPr bwMode="auto">
          <a:xfrm>
            <a:off x="6629400" y="2362200"/>
            <a:ext cx="152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48" name="Line 52"/>
          <p:cNvSpPr>
            <a:spLocks noChangeShapeType="1"/>
          </p:cNvSpPr>
          <p:nvPr/>
        </p:nvSpPr>
        <p:spPr bwMode="auto">
          <a:xfrm flipH="1">
            <a:off x="1676400" y="4800600"/>
            <a:ext cx="2743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6839308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6aggradation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469" y="719076"/>
            <a:ext cx="3740121" cy="3255708"/>
          </a:xfrm>
          <a:prstGeom prst="rect">
            <a:avLst/>
          </a:prstGeom>
        </p:spPr>
      </p:pic>
      <p:pic>
        <p:nvPicPr>
          <p:cNvPr id="7" name="Picture 6" descr="16transgressi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6874" y="2708011"/>
            <a:ext cx="3917120" cy="3336806"/>
          </a:xfrm>
          <a:prstGeom prst="rect">
            <a:avLst/>
          </a:prstGeom>
        </p:spPr>
      </p:pic>
      <p:sp>
        <p:nvSpPr>
          <p:cNvPr id="9" name="TextBox 8"/>
          <p:cNvSpPr txBox="1"/>
          <p:nvPr/>
        </p:nvSpPr>
        <p:spPr>
          <a:xfrm>
            <a:off x="3398394" y="180467"/>
            <a:ext cx="5654513" cy="1077218"/>
          </a:xfrm>
          <a:prstGeom prst="rect">
            <a:avLst/>
          </a:prstGeom>
          <a:solidFill>
            <a:srgbClr val="E6B9B8"/>
          </a:solidFill>
        </p:spPr>
        <p:txBody>
          <a:bodyPr wrap="none" rtlCol="0">
            <a:spAutoFit/>
          </a:bodyPr>
          <a:lstStyle/>
          <a:p>
            <a:r>
              <a:rPr lang="en-US" sz="3200" dirty="0" err="1" smtClean="0"/>
              <a:t>Transgressive</a:t>
            </a:r>
            <a:r>
              <a:rPr lang="en-US" sz="3200" dirty="0" smtClean="0"/>
              <a:t> – Regressive facies </a:t>
            </a:r>
          </a:p>
          <a:p>
            <a:r>
              <a:rPr lang="en-US" sz="3200" dirty="0" smtClean="0"/>
              <a:t>With Lake level changes. </a:t>
            </a:r>
            <a:endParaRPr lang="en-US" sz="3200" dirty="0"/>
          </a:p>
        </p:txBody>
      </p:sp>
      <p:sp>
        <p:nvSpPr>
          <p:cNvPr id="10" name="TextBox 9"/>
          <p:cNvSpPr txBox="1"/>
          <p:nvPr/>
        </p:nvSpPr>
        <p:spPr>
          <a:xfrm>
            <a:off x="183607" y="6318061"/>
            <a:ext cx="6002252" cy="369332"/>
          </a:xfrm>
          <a:prstGeom prst="rect">
            <a:avLst/>
          </a:prstGeom>
          <a:noFill/>
        </p:spPr>
        <p:txBody>
          <a:bodyPr wrap="none" rtlCol="0">
            <a:spAutoFit/>
          </a:bodyPr>
          <a:lstStyle/>
          <a:p>
            <a:r>
              <a:rPr lang="en-US" dirty="0"/>
              <a:t>http://</a:t>
            </a:r>
            <a:r>
              <a:rPr lang="en-US" dirty="0" err="1"/>
              <a:t>www.geol.umd.edu</a:t>
            </a:r>
            <a:r>
              <a:rPr lang="en-US" dirty="0"/>
              <a:t>/~</a:t>
            </a:r>
            <a:r>
              <a:rPr lang="en-US" dirty="0" err="1"/>
              <a:t>jmerck</a:t>
            </a:r>
            <a:r>
              <a:rPr lang="en-US" dirty="0"/>
              <a:t>/geol342/lectures/16.html</a:t>
            </a:r>
          </a:p>
        </p:txBody>
      </p:sp>
    </p:spTree>
    <p:extLst>
      <p:ext uri="{BB962C8B-B14F-4D97-AF65-F5344CB8AC3E}">
        <p14:creationId xmlns:p14="http://schemas.microsoft.com/office/powerpoint/2010/main" val="19237398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032000"/>
            <a:ext cx="875823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4"/>
          <p:cNvSpPr txBox="1">
            <a:spLocks noChangeArrowheads="1"/>
          </p:cNvSpPr>
          <p:nvPr/>
        </p:nvSpPr>
        <p:spPr bwMode="auto">
          <a:xfrm>
            <a:off x="635000" y="490538"/>
            <a:ext cx="76914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tx1"/>
                </a:solidFill>
                <a:latin typeface="Times" charset="0"/>
                <a:ea typeface="ＭＳ Ｐゴシック" charset="0"/>
                <a:cs typeface="ＭＳ Ｐゴシック" charset="0"/>
              </a:defRPr>
            </a:lvl1pPr>
            <a:lvl2pPr marL="37931725" indent="-37474525">
              <a:defRPr sz="1000" b="1">
                <a:solidFill>
                  <a:schemeClr val="tx1"/>
                </a:solidFill>
                <a:latin typeface="Times" charset="0"/>
                <a:ea typeface="ＭＳ Ｐゴシック" charset="0"/>
              </a:defRPr>
            </a:lvl2pPr>
            <a:lvl3pPr>
              <a:defRPr sz="1000" b="1">
                <a:solidFill>
                  <a:schemeClr val="tx1"/>
                </a:solidFill>
                <a:latin typeface="Times" charset="0"/>
                <a:ea typeface="ＭＳ Ｐゴシック" charset="0"/>
              </a:defRPr>
            </a:lvl3pPr>
            <a:lvl4pPr>
              <a:defRPr sz="1000" b="1">
                <a:solidFill>
                  <a:schemeClr val="tx1"/>
                </a:solidFill>
                <a:latin typeface="Times" charset="0"/>
                <a:ea typeface="ＭＳ Ｐゴシック" charset="0"/>
              </a:defRPr>
            </a:lvl4pPr>
            <a:lvl5pPr>
              <a:defRPr sz="1000" b="1">
                <a:solidFill>
                  <a:schemeClr val="tx1"/>
                </a:solidFill>
                <a:latin typeface="Times" charset="0"/>
                <a:ea typeface="ＭＳ Ｐゴシック" charset="0"/>
              </a:defRPr>
            </a:lvl5pPr>
            <a:lvl6pPr marL="457200" eaLnBrk="0" fontAlgn="base" hangingPunct="0">
              <a:spcBef>
                <a:spcPct val="0"/>
              </a:spcBef>
              <a:spcAft>
                <a:spcPct val="0"/>
              </a:spcAft>
              <a:defRPr sz="1000" b="1">
                <a:solidFill>
                  <a:schemeClr val="tx1"/>
                </a:solidFill>
                <a:latin typeface="Times" charset="0"/>
                <a:ea typeface="ＭＳ Ｐゴシック" charset="0"/>
              </a:defRPr>
            </a:lvl6pPr>
            <a:lvl7pPr marL="914400" eaLnBrk="0" fontAlgn="base" hangingPunct="0">
              <a:spcBef>
                <a:spcPct val="0"/>
              </a:spcBef>
              <a:spcAft>
                <a:spcPct val="0"/>
              </a:spcAft>
              <a:defRPr sz="1000" b="1">
                <a:solidFill>
                  <a:schemeClr val="tx1"/>
                </a:solidFill>
                <a:latin typeface="Times" charset="0"/>
                <a:ea typeface="ＭＳ Ｐゴシック" charset="0"/>
              </a:defRPr>
            </a:lvl7pPr>
            <a:lvl8pPr marL="1371600" eaLnBrk="0" fontAlgn="base" hangingPunct="0">
              <a:spcBef>
                <a:spcPct val="0"/>
              </a:spcBef>
              <a:spcAft>
                <a:spcPct val="0"/>
              </a:spcAft>
              <a:defRPr sz="1000" b="1">
                <a:solidFill>
                  <a:schemeClr val="tx1"/>
                </a:solidFill>
                <a:latin typeface="Times" charset="0"/>
                <a:ea typeface="ＭＳ Ｐゴシック" charset="0"/>
              </a:defRPr>
            </a:lvl8pPr>
            <a:lvl9pPr marL="1828800" eaLnBrk="0" fontAlgn="base" hangingPunct="0">
              <a:spcBef>
                <a:spcPct val="0"/>
              </a:spcBef>
              <a:spcAft>
                <a:spcPct val="0"/>
              </a:spcAft>
              <a:defRPr sz="1000" b="1">
                <a:solidFill>
                  <a:schemeClr val="tx1"/>
                </a:solidFill>
                <a:latin typeface="Times" charset="0"/>
                <a:ea typeface="ＭＳ Ｐゴシック" charset="0"/>
              </a:defRPr>
            </a:lvl9pPr>
          </a:lstStyle>
          <a:p>
            <a:pPr algn="l"/>
            <a:r>
              <a:rPr lang="en-US" sz="3200" dirty="0"/>
              <a:t>Should develop a common language and facies </a:t>
            </a:r>
            <a:r>
              <a:rPr lang="en-US" sz="3200" dirty="0" smtClean="0"/>
              <a:t>description</a:t>
            </a:r>
            <a:endParaRPr lang="en-US" sz="3200" dirty="0"/>
          </a:p>
        </p:txBody>
      </p:sp>
    </p:spTree>
    <p:extLst>
      <p:ext uri="{BB962C8B-B14F-4D97-AF65-F5344CB8AC3E}">
        <p14:creationId xmlns:p14="http://schemas.microsoft.com/office/powerpoint/2010/main" val="288311971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662"/>
            <a:ext cx="8229600" cy="1143000"/>
          </a:xfrm>
        </p:spPr>
        <p:txBody>
          <a:bodyPr/>
          <a:lstStyle/>
          <a:p>
            <a:r>
              <a:rPr lang="en-US" dirty="0" smtClean="0"/>
              <a:t>From mud to seeing fine </a:t>
            </a:r>
            <a:r>
              <a:rPr lang="en-US" dirty="0" err="1" smtClean="0"/>
              <a:t>laminae</a:t>
            </a:r>
            <a:endParaRPr lang="en-US" dirty="0"/>
          </a:p>
        </p:txBody>
      </p:sp>
      <p:grpSp>
        <p:nvGrpSpPr>
          <p:cNvPr id="4" name="Group 2"/>
          <p:cNvGrpSpPr>
            <a:grpSpLocks/>
          </p:cNvGrpSpPr>
          <p:nvPr/>
        </p:nvGrpSpPr>
        <p:grpSpPr bwMode="auto">
          <a:xfrm>
            <a:off x="885070" y="1321418"/>
            <a:ext cx="6573274" cy="5440362"/>
            <a:chOff x="384" y="0"/>
            <a:chExt cx="4702" cy="3744"/>
          </a:xfrm>
        </p:grpSpPr>
        <p:pic>
          <p:nvPicPr>
            <p:cNvPr id="5" name="Picture 3" descr="C:\MyFiles\2005 Work\Svalbard\GC-03_ppt-close-up.jpg"/>
            <p:cNvPicPr>
              <a:picLocks noChangeAspect="1" noChangeArrowheads="1"/>
            </p:cNvPicPr>
            <p:nvPr/>
          </p:nvPicPr>
          <p:blipFill>
            <a:blip r:embed="rId2">
              <a:lum bright="12000" contrast="54000"/>
              <a:extLst>
                <a:ext uri="{28A0092B-C50C-407E-A947-70E740481C1C}">
                  <a14:useLocalDpi xmlns:a14="http://schemas.microsoft.com/office/drawing/2010/main" val="0"/>
                </a:ext>
              </a:extLst>
            </a:blip>
            <a:srcRect/>
            <a:stretch>
              <a:fillRect/>
            </a:stretch>
          </p:blipFill>
          <p:spPr bwMode="auto">
            <a:xfrm>
              <a:off x="384" y="96"/>
              <a:ext cx="2880" cy="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4"/>
            <p:cNvSpPr>
              <a:spLocks noChangeShapeType="1"/>
            </p:cNvSpPr>
            <p:nvPr/>
          </p:nvSpPr>
          <p:spPr bwMode="auto">
            <a:xfrm flipH="1">
              <a:off x="3264" y="3072"/>
              <a:ext cx="1056" cy="384"/>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5"/>
            <p:cNvSpPr>
              <a:spLocks noChangeShapeType="1"/>
            </p:cNvSpPr>
            <p:nvPr/>
          </p:nvSpPr>
          <p:spPr bwMode="auto">
            <a:xfrm flipH="1" flipV="1">
              <a:off x="3264" y="96"/>
              <a:ext cx="1056" cy="2496"/>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 name="Group 6"/>
            <p:cNvGrpSpPr>
              <a:grpSpLocks/>
            </p:cNvGrpSpPr>
            <p:nvPr/>
          </p:nvGrpSpPr>
          <p:grpSpPr bwMode="auto">
            <a:xfrm>
              <a:off x="4320" y="0"/>
              <a:ext cx="766" cy="3744"/>
              <a:chOff x="4320" y="0"/>
              <a:chExt cx="766" cy="3744"/>
            </a:xfrm>
          </p:grpSpPr>
          <p:pic>
            <p:nvPicPr>
              <p:cNvPr id="9" name="Picture 7" descr="C:\MyFiles\2005 Work\Svalbard\GC-03_full-ppt.jpg"/>
              <p:cNvPicPr>
                <a:picLocks noChangeAspect="1" noChangeArrowheads="1"/>
              </p:cNvPicPr>
              <p:nvPr/>
            </p:nvPicPr>
            <p:blipFill>
              <a:blip r:embed="rId3">
                <a:lum bright="12000" contrast="60000"/>
                <a:extLst>
                  <a:ext uri="{28A0092B-C50C-407E-A947-70E740481C1C}">
                    <a14:useLocalDpi xmlns:a14="http://schemas.microsoft.com/office/drawing/2010/main" val="0"/>
                  </a:ext>
                </a:extLst>
              </a:blip>
              <a:srcRect t="3174" b="8861"/>
              <a:stretch>
                <a:fillRect/>
              </a:stretch>
            </p:blipFill>
            <p:spPr bwMode="auto">
              <a:xfrm>
                <a:off x="4320" y="0"/>
                <a:ext cx="766" cy="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8"/>
              <p:cNvSpPr>
                <a:spLocks noChangeShapeType="1"/>
              </p:cNvSpPr>
              <p:nvPr/>
            </p:nvSpPr>
            <p:spPr bwMode="auto">
              <a:xfrm>
                <a:off x="4320" y="2572"/>
                <a:ext cx="141"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9"/>
              <p:cNvSpPr>
                <a:spLocks noChangeShapeType="1"/>
              </p:cNvSpPr>
              <p:nvPr/>
            </p:nvSpPr>
            <p:spPr bwMode="auto">
              <a:xfrm>
                <a:off x="4320" y="3087"/>
                <a:ext cx="141"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2" name="Text Box 10"/>
          <p:cNvSpPr txBox="1">
            <a:spLocks noChangeArrowheads="1"/>
          </p:cNvSpPr>
          <p:nvPr/>
        </p:nvSpPr>
        <p:spPr bwMode="auto">
          <a:xfrm>
            <a:off x="457200" y="6452942"/>
            <a:ext cx="5115152" cy="400110"/>
          </a:xfrm>
          <a:prstGeom prst="rect">
            <a:avLst/>
          </a:prstGeom>
          <a:noFill/>
          <a:ln w="9525">
            <a:noFill/>
            <a:miter lim="800000"/>
            <a:headEnd/>
            <a:tailEnd/>
          </a:ln>
          <a:effectLst/>
        </p:spPr>
        <p:txBody>
          <a:bodyPr wrap="none">
            <a:spAutoFit/>
          </a:bodyPr>
          <a:lstStyle>
            <a:lvl1pPr eaLnBrk="0" hangingPunct="0">
              <a:defRPr sz="2400" b="1">
                <a:solidFill>
                  <a:srgbClr val="FF3300"/>
                </a:solidFill>
                <a:latin typeface="Comic Sans MS" charset="0"/>
                <a:ea typeface="ＭＳ Ｐゴシック" charset="0"/>
                <a:cs typeface="ＭＳ Ｐゴシック" charset="0"/>
              </a:defRPr>
            </a:lvl1pPr>
            <a:lvl2pPr marL="37931725" indent="-37474525" eaLnBrk="0" hangingPunct="0">
              <a:defRPr sz="2400" b="1">
                <a:solidFill>
                  <a:srgbClr val="FF3300"/>
                </a:solidFill>
                <a:latin typeface="Comic Sans MS" charset="0"/>
                <a:ea typeface="ＭＳ Ｐゴシック" charset="0"/>
              </a:defRPr>
            </a:lvl2pPr>
            <a:lvl3pPr eaLnBrk="0" hangingPunct="0">
              <a:defRPr sz="2400" b="1">
                <a:solidFill>
                  <a:srgbClr val="FF3300"/>
                </a:solidFill>
                <a:latin typeface="Comic Sans MS" charset="0"/>
                <a:ea typeface="ＭＳ Ｐゴシック" charset="0"/>
              </a:defRPr>
            </a:lvl3pPr>
            <a:lvl4pPr eaLnBrk="0" hangingPunct="0">
              <a:defRPr sz="2400" b="1">
                <a:solidFill>
                  <a:srgbClr val="FF3300"/>
                </a:solidFill>
                <a:latin typeface="Comic Sans MS" charset="0"/>
                <a:ea typeface="ＭＳ Ｐゴシック" charset="0"/>
              </a:defRPr>
            </a:lvl4pPr>
            <a:lvl5pPr eaLnBrk="0" hangingPunct="0">
              <a:defRPr sz="2400" b="1">
                <a:solidFill>
                  <a:srgbClr val="FF3300"/>
                </a:solidFill>
                <a:latin typeface="Comic Sans MS" charset="0"/>
                <a:ea typeface="ＭＳ Ｐゴシック" charset="0"/>
              </a:defRPr>
            </a:lvl5pPr>
            <a:lvl6pPr marL="457200" eaLnBrk="0" fontAlgn="base" hangingPunct="0">
              <a:spcBef>
                <a:spcPct val="0"/>
              </a:spcBef>
              <a:spcAft>
                <a:spcPct val="0"/>
              </a:spcAft>
              <a:defRPr sz="2400" b="1">
                <a:solidFill>
                  <a:srgbClr val="FF3300"/>
                </a:solidFill>
                <a:latin typeface="Comic Sans MS" charset="0"/>
                <a:ea typeface="ＭＳ Ｐゴシック" charset="0"/>
              </a:defRPr>
            </a:lvl6pPr>
            <a:lvl7pPr marL="914400" eaLnBrk="0" fontAlgn="base" hangingPunct="0">
              <a:spcBef>
                <a:spcPct val="0"/>
              </a:spcBef>
              <a:spcAft>
                <a:spcPct val="0"/>
              </a:spcAft>
              <a:defRPr sz="2400" b="1">
                <a:solidFill>
                  <a:srgbClr val="FF3300"/>
                </a:solidFill>
                <a:latin typeface="Comic Sans MS" charset="0"/>
                <a:ea typeface="ＭＳ Ｐゴシック" charset="0"/>
              </a:defRPr>
            </a:lvl7pPr>
            <a:lvl8pPr marL="1371600" eaLnBrk="0" fontAlgn="base" hangingPunct="0">
              <a:spcBef>
                <a:spcPct val="0"/>
              </a:spcBef>
              <a:spcAft>
                <a:spcPct val="0"/>
              </a:spcAft>
              <a:defRPr sz="2400" b="1">
                <a:solidFill>
                  <a:srgbClr val="FF3300"/>
                </a:solidFill>
                <a:latin typeface="Comic Sans MS" charset="0"/>
                <a:ea typeface="ＭＳ Ｐゴシック" charset="0"/>
              </a:defRPr>
            </a:lvl8pPr>
            <a:lvl9pPr marL="1828800" eaLnBrk="0" fontAlgn="base" hangingPunct="0">
              <a:spcBef>
                <a:spcPct val="0"/>
              </a:spcBef>
              <a:spcAft>
                <a:spcPct val="0"/>
              </a:spcAft>
              <a:defRPr sz="2400" b="1">
                <a:solidFill>
                  <a:srgbClr val="FF3300"/>
                </a:solidFill>
                <a:latin typeface="Comic Sans MS" charset="0"/>
                <a:ea typeface="ＭＳ Ｐゴシック" charset="0"/>
              </a:defRPr>
            </a:lvl9pPr>
          </a:lstStyle>
          <a:p>
            <a:pPr eaLnBrk="1" hangingPunct="1"/>
            <a:r>
              <a:rPr lang="en-US" sz="2000" dirty="0">
                <a:effectLst>
                  <a:outerShdw blurRad="38100" dist="38100" dir="2700000" algn="tl">
                    <a:srgbClr val="DDDDDD"/>
                  </a:outerShdw>
                </a:effectLst>
              </a:rPr>
              <a:t>Gravity Core GC-K05-</a:t>
            </a:r>
            <a:r>
              <a:rPr lang="en-US" sz="2000" dirty="0" smtClean="0">
                <a:effectLst>
                  <a:outerShdw blurRad="38100" dist="38100" dir="2700000" algn="tl">
                    <a:srgbClr val="DDDDDD"/>
                  </a:outerShdw>
                </a:effectLst>
              </a:rPr>
              <a:t>03 Svalbard REU</a:t>
            </a:r>
            <a:endParaRPr lang="en-US" sz="2000" dirty="0">
              <a:effectLst>
                <a:outerShdw blurRad="38100" dist="38100" dir="2700000" algn="tl">
                  <a:srgbClr val="DDDDDD"/>
                </a:outerShdw>
              </a:effectLst>
            </a:endParaRPr>
          </a:p>
        </p:txBody>
      </p:sp>
    </p:spTree>
    <p:extLst>
      <p:ext uri="{BB962C8B-B14F-4D97-AF65-F5344CB8AC3E}">
        <p14:creationId xmlns:p14="http://schemas.microsoft.com/office/powerpoint/2010/main" val="117434779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Snapshot 2010-05-14 09-38-2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0637" y="2582862"/>
            <a:ext cx="91440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Snapshot 2010-05-14 09-36-58.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667126" y="3260725"/>
            <a:ext cx="9144001" cy="181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Snapshot 2010-05-14 09-36-27.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882776" y="2268538"/>
            <a:ext cx="9144001"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Snapshot 2010-05-14 09-35-52.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874837" y="2976563"/>
            <a:ext cx="9144001"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Snapshot 2010-05-22 07-38-31.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698875" y="3041650"/>
            <a:ext cx="9144001"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39115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iocene faci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991"/>
            <a:ext cx="5010912" cy="6717792"/>
          </a:xfrm>
          <a:prstGeom prst="rect">
            <a:avLst/>
          </a:prstGeom>
        </p:spPr>
      </p:pic>
      <p:sp>
        <p:nvSpPr>
          <p:cNvPr id="3" name="Rectangle 2"/>
          <p:cNvSpPr/>
          <p:nvPr/>
        </p:nvSpPr>
        <p:spPr>
          <a:xfrm>
            <a:off x="6015479" y="76200"/>
            <a:ext cx="2971800" cy="6705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Calibri" charset="0"/>
              <a:ea typeface="ＭＳ Ｐゴシック" charset="0"/>
            </a:endParaRPr>
          </a:p>
        </p:txBody>
      </p:sp>
      <p:pic>
        <p:nvPicPr>
          <p:cNvPr id="5" name="Content Placeholder 3" descr="KB017011_presentation.jpg"/>
          <p:cNvPicPr>
            <a:picLocks noGrp="1" noChangeAspect="1"/>
          </p:cNvPicPr>
          <p:nvPr>
            <p:ph idx="1"/>
          </p:nvPr>
        </p:nvPicPr>
        <p:blipFill>
          <a:blip r:embed="rId3">
            <a:extLst>
              <a:ext uri="{28A0092B-C50C-407E-A947-70E740481C1C}">
                <a14:useLocalDpi xmlns:a14="http://schemas.microsoft.com/office/drawing/2010/main" val="0"/>
              </a:ext>
            </a:extLst>
          </a:blip>
          <a:srcRect l="5714"/>
          <a:stretch>
            <a:fillRect/>
          </a:stretch>
        </p:blipFill>
        <p:spPr>
          <a:xfrm>
            <a:off x="6167879" y="152400"/>
            <a:ext cx="2514600" cy="6491288"/>
          </a:xfrm>
          <a:effectLst>
            <a:outerShdw blurRad="63500" dist="38100" dir="2700000" algn="tl" rotWithShape="0">
              <a:srgbClr val="000000">
                <a:alpha val="42999"/>
              </a:srgbClr>
            </a:outerShdw>
          </a:effectLst>
          <a:extLst>
            <a:ext uri="{91240B29-F687-4f45-9708-019B960494DF}">
              <a14:hiddenLine xmlns:a14="http://schemas.microsoft.com/office/drawing/2010/main" w="38100" cap="sq">
                <a:solidFill>
                  <a:srgbClr val="000000"/>
                </a:solidFill>
                <a:miter lim="800000"/>
                <a:headEnd/>
                <a:tailEnd/>
              </a14:hiddenLine>
            </a:ext>
          </a:extLst>
        </p:spPr>
      </p:pic>
      <p:cxnSp>
        <p:nvCxnSpPr>
          <p:cNvPr id="6" name="Straight Connector 5"/>
          <p:cNvCxnSpPr>
            <a:cxnSpLocks noChangeShapeType="1"/>
          </p:cNvCxnSpPr>
          <p:nvPr/>
        </p:nvCxnSpPr>
        <p:spPr bwMode="auto">
          <a:xfrm rot="5400000" flipH="1" flipV="1">
            <a:off x="6701279" y="2514600"/>
            <a:ext cx="1600200" cy="1600200"/>
          </a:xfrm>
          <a:prstGeom prst="line">
            <a:avLst/>
          </a:prstGeom>
          <a:noFill/>
          <a:ln w="25400">
            <a:solidFill>
              <a:srgbClr val="FFFF00">
                <a:alpha val="30980"/>
              </a:srgbClr>
            </a:solidFill>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7" name="Straight Connector 6"/>
          <p:cNvCxnSpPr>
            <a:cxnSpLocks noChangeShapeType="1"/>
          </p:cNvCxnSpPr>
          <p:nvPr/>
        </p:nvCxnSpPr>
        <p:spPr bwMode="auto">
          <a:xfrm rot="5400000" flipH="1" flipV="1">
            <a:off x="6586979" y="4305300"/>
            <a:ext cx="1828800" cy="1600200"/>
          </a:xfrm>
          <a:prstGeom prst="line">
            <a:avLst/>
          </a:prstGeom>
          <a:noFill/>
          <a:ln w="25400">
            <a:solidFill>
              <a:srgbClr val="FFFF00">
                <a:alpha val="30980"/>
              </a:srgbClr>
            </a:solidFill>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8" name="Picture 14" descr="55cm.jpg"/>
          <p:cNvPicPr>
            <a:picLocks noChangeAspect="1"/>
          </p:cNvPicPr>
          <p:nvPr/>
        </p:nvPicPr>
        <p:blipFill>
          <a:blip r:embed="rId4">
            <a:extLst>
              <a:ext uri="{28A0092B-C50C-407E-A947-70E740481C1C}">
                <a14:useLocalDpi xmlns:a14="http://schemas.microsoft.com/office/drawing/2010/main" val="0"/>
              </a:ext>
            </a:extLst>
          </a:blip>
          <a:srcRect r="37595" b="14474"/>
          <a:stretch>
            <a:fillRect/>
          </a:stretch>
        </p:blipFill>
        <p:spPr bwMode="auto">
          <a:xfrm>
            <a:off x="6167879" y="1676400"/>
            <a:ext cx="228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descr="75cm.jpg"/>
          <p:cNvPicPr>
            <a:picLocks noChangeAspect="1"/>
          </p:cNvPicPr>
          <p:nvPr/>
        </p:nvPicPr>
        <p:blipFill>
          <a:blip r:embed="rId5">
            <a:extLst>
              <a:ext uri="{28A0092B-C50C-407E-A947-70E740481C1C}">
                <a14:useLocalDpi xmlns:a14="http://schemas.microsoft.com/office/drawing/2010/main" val="0"/>
              </a:ext>
            </a:extLst>
          </a:blip>
          <a:srcRect l="20554" r="17787" b="14894"/>
          <a:stretch>
            <a:fillRect/>
          </a:stretch>
        </p:blipFill>
        <p:spPr bwMode="auto">
          <a:xfrm>
            <a:off x="8682479" y="609600"/>
            <a:ext cx="228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9"/>
          <p:cNvSpPr txBox="1">
            <a:spLocks noChangeArrowheads="1"/>
          </p:cNvSpPr>
          <p:nvPr/>
        </p:nvSpPr>
        <p:spPr bwMode="auto">
          <a:xfrm>
            <a:off x="7158479" y="3897313"/>
            <a:ext cx="68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solidFill>
                  <a:srgbClr val="FFFF00"/>
                </a:solidFill>
              </a:rPr>
              <a:t>1 yr?</a:t>
            </a:r>
          </a:p>
        </p:txBody>
      </p:sp>
      <p:sp>
        <p:nvSpPr>
          <p:cNvPr id="2" name="TextBox 1"/>
          <p:cNvSpPr txBox="1"/>
          <p:nvPr/>
        </p:nvSpPr>
        <p:spPr>
          <a:xfrm>
            <a:off x="5191401" y="152402"/>
            <a:ext cx="2165339" cy="923330"/>
          </a:xfrm>
          <a:prstGeom prst="rect">
            <a:avLst/>
          </a:prstGeom>
          <a:solidFill>
            <a:schemeClr val="accent2">
              <a:lumMod val="40000"/>
              <a:lumOff val="60000"/>
            </a:schemeClr>
          </a:solidFill>
        </p:spPr>
        <p:txBody>
          <a:bodyPr wrap="none" rtlCol="0">
            <a:spAutoFit/>
          </a:bodyPr>
          <a:lstStyle/>
          <a:p>
            <a:r>
              <a:rPr lang="en-US" dirty="0" smtClean="0"/>
              <a:t>L </a:t>
            </a:r>
            <a:r>
              <a:rPr lang="en-US" dirty="0" err="1" smtClean="0"/>
              <a:t>Poppick</a:t>
            </a:r>
            <a:r>
              <a:rPr lang="en-US" dirty="0" smtClean="0"/>
              <a:t>, Bates</a:t>
            </a:r>
          </a:p>
          <a:p>
            <a:r>
              <a:rPr lang="en-US" dirty="0" err="1" smtClean="0"/>
              <a:t>Xrays</a:t>
            </a:r>
            <a:r>
              <a:rPr lang="en-US" dirty="0" smtClean="0"/>
              <a:t> done at </a:t>
            </a:r>
          </a:p>
          <a:p>
            <a:r>
              <a:rPr lang="en-US" dirty="0" err="1" smtClean="0"/>
              <a:t>Umass</a:t>
            </a:r>
            <a:r>
              <a:rPr lang="en-US" dirty="0" smtClean="0"/>
              <a:t> Health Center</a:t>
            </a:r>
            <a:endParaRPr lang="en-US" dirty="0"/>
          </a:p>
        </p:txBody>
      </p:sp>
      <p:sp>
        <p:nvSpPr>
          <p:cNvPr id="11" name="TextBox 10"/>
          <p:cNvSpPr txBox="1"/>
          <p:nvPr/>
        </p:nvSpPr>
        <p:spPr>
          <a:xfrm>
            <a:off x="321304" y="61199"/>
            <a:ext cx="2626215" cy="369332"/>
          </a:xfrm>
          <a:prstGeom prst="rect">
            <a:avLst/>
          </a:prstGeom>
          <a:noFill/>
        </p:spPr>
        <p:txBody>
          <a:bodyPr wrap="none" rtlCol="0">
            <a:spAutoFit/>
          </a:bodyPr>
          <a:lstStyle/>
          <a:p>
            <a:r>
              <a:rPr lang="en-US" dirty="0" smtClean="0"/>
              <a:t>Lake E Pliocene and </a:t>
            </a:r>
            <a:r>
              <a:rPr lang="en-US" dirty="0" err="1" smtClean="0"/>
              <a:t>xrays</a:t>
            </a:r>
            <a:r>
              <a:rPr lang="en-US" dirty="0" smtClean="0"/>
              <a:t> </a:t>
            </a:r>
            <a:endParaRPr lang="en-US" dirty="0"/>
          </a:p>
        </p:txBody>
      </p:sp>
    </p:spTree>
    <p:extLst>
      <p:ext uri="{BB962C8B-B14F-4D97-AF65-F5344CB8AC3E}">
        <p14:creationId xmlns:p14="http://schemas.microsoft.com/office/powerpoint/2010/main" val="42631227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3" descr="(2) Core sampling.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98298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3430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174"/>
            <a:ext cx="8229600" cy="1143000"/>
          </a:xfrm>
          <a:solidFill>
            <a:srgbClr val="D99694"/>
          </a:solidFill>
        </p:spPr>
        <p:txBody>
          <a:bodyPr/>
          <a:lstStyle/>
          <a:p>
            <a:r>
              <a:rPr lang="en-US" dirty="0" smtClean="0"/>
              <a:t>Earth Scientists – Time lords! </a:t>
            </a:r>
            <a:endParaRPr lang="en-US" dirty="0"/>
          </a:p>
        </p:txBody>
      </p:sp>
      <p:pic>
        <p:nvPicPr>
          <p:cNvPr id="4" name="Picture 3" descr="Doctor-Who-&amp;-Tard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705" y="1417638"/>
            <a:ext cx="2769095" cy="4150715"/>
          </a:xfrm>
          <a:prstGeom prst="rect">
            <a:avLst/>
          </a:prstGeom>
        </p:spPr>
      </p:pic>
      <p:sp>
        <p:nvSpPr>
          <p:cNvPr id="5" name="TextBox 4"/>
          <p:cNvSpPr txBox="1"/>
          <p:nvPr/>
        </p:nvSpPr>
        <p:spPr>
          <a:xfrm>
            <a:off x="457200" y="1350786"/>
            <a:ext cx="5060226" cy="2246769"/>
          </a:xfrm>
          <a:prstGeom prst="rect">
            <a:avLst/>
          </a:prstGeom>
          <a:noFill/>
        </p:spPr>
        <p:txBody>
          <a:bodyPr wrap="square" rtlCol="0">
            <a:spAutoFit/>
          </a:bodyPr>
          <a:lstStyle/>
          <a:p>
            <a:r>
              <a:rPr lang="en-US" sz="2800" dirty="0" smtClean="0"/>
              <a:t>Sediment cores allow one to understand past change and system dynamics  and to use this information to improve predictions about the future!</a:t>
            </a:r>
            <a:endParaRPr lang="en-US" sz="2800" dirty="0"/>
          </a:p>
        </p:txBody>
      </p:sp>
      <p:sp>
        <p:nvSpPr>
          <p:cNvPr id="6" name="TextBox 5"/>
          <p:cNvSpPr txBox="1"/>
          <p:nvPr/>
        </p:nvSpPr>
        <p:spPr>
          <a:xfrm>
            <a:off x="6478080" y="5568353"/>
            <a:ext cx="2185777" cy="307777"/>
          </a:xfrm>
          <a:prstGeom prst="rect">
            <a:avLst/>
          </a:prstGeom>
          <a:noFill/>
        </p:spPr>
        <p:txBody>
          <a:bodyPr wrap="none" rtlCol="0">
            <a:spAutoFit/>
          </a:bodyPr>
          <a:lstStyle/>
          <a:p>
            <a:r>
              <a:rPr lang="en-US" sz="1400" dirty="0" err="1" smtClean="0"/>
              <a:t>www.bbc.co.uk</a:t>
            </a:r>
            <a:r>
              <a:rPr lang="en-US" sz="1400" dirty="0" smtClean="0"/>
              <a:t>/</a:t>
            </a:r>
            <a:r>
              <a:rPr lang="en-US" sz="1400" dirty="0" err="1" smtClean="0"/>
              <a:t>doctorwho</a:t>
            </a:r>
            <a:endParaRPr lang="en-US" sz="1400" dirty="0"/>
          </a:p>
        </p:txBody>
      </p:sp>
      <p:sp>
        <p:nvSpPr>
          <p:cNvPr id="7" name="TextBox 6"/>
          <p:cNvSpPr txBox="1"/>
          <p:nvPr/>
        </p:nvSpPr>
        <p:spPr>
          <a:xfrm>
            <a:off x="457200" y="4121803"/>
            <a:ext cx="4904727" cy="2246769"/>
          </a:xfrm>
          <a:prstGeom prst="rect">
            <a:avLst/>
          </a:prstGeom>
          <a:noFill/>
        </p:spPr>
        <p:txBody>
          <a:bodyPr wrap="square" rtlCol="0">
            <a:spAutoFit/>
          </a:bodyPr>
          <a:lstStyle/>
          <a:p>
            <a:r>
              <a:rPr lang="en-US" sz="2000" b="1" i="1" dirty="0">
                <a:latin typeface="Arial"/>
                <a:cs typeface="Arial"/>
              </a:rPr>
              <a:t>If men could learn from history, what lessons it might teach us! But passion and party blind our eyes, and the light which experience gives is a lantern on the stern, which shines only on the waves behind us!</a:t>
            </a:r>
            <a:endParaRPr lang="en-US" sz="2000" i="1" dirty="0">
              <a:latin typeface="Arial"/>
              <a:cs typeface="Arial"/>
            </a:endParaRPr>
          </a:p>
          <a:p>
            <a:pPr algn="r"/>
            <a:r>
              <a:rPr lang="en-US" sz="2000" i="1" dirty="0">
                <a:latin typeface="Arial"/>
                <a:cs typeface="Arial"/>
              </a:rPr>
              <a:t> </a:t>
            </a:r>
            <a:r>
              <a:rPr lang="en-US" sz="2000" i="1" dirty="0" smtClean="0">
                <a:latin typeface="Arial"/>
                <a:cs typeface="Arial"/>
              </a:rPr>
              <a:t> Samuel Taylor Coleridge, 1831</a:t>
            </a:r>
            <a:endParaRPr lang="en-US" sz="2000" i="1" dirty="0">
              <a:latin typeface="Arial"/>
              <a:cs typeface="Arial"/>
            </a:endParaRPr>
          </a:p>
        </p:txBody>
      </p:sp>
    </p:spTree>
    <p:extLst>
      <p:ext uri="{BB962C8B-B14F-4D97-AF65-F5344CB8AC3E}">
        <p14:creationId xmlns:p14="http://schemas.microsoft.com/office/powerpoint/2010/main" val="284136527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Bild 7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7478" y="4735885"/>
            <a:ext cx="1985962"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feld 23"/>
          <p:cNvSpPr txBox="1">
            <a:spLocks noChangeArrowheads="1"/>
          </p:cNvSpPr>
          <p:nvPr/>
        </p:nvSpPr>
        <p:spPr bwMode="auto">
          <a:xfrm>
            <a:off x="4557713" y="3344863"/>
            <a:ext cx="10827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b="1">
                <a:solidFill>
                  <a:schemeClr val="tx1"/>
                </a:solidFill>
                <a:latin typeface="Times" charset="0"/>
                <a:ea typeface="ＭＳ Ｐゴシック" charset="0"/>
                <a:cs typeface="ＭＳ Ｐゴシック" charset="0"/>
              </a:defRPr>
            </a:lvl1pPr>
            <a:lvl2pPr marL="37931725" indent="-37474525">
              <a:defRPr sz="1000" b="1">
                <a:solidFill>
                  <a:schemeClr val="tx1"/>
                </a:solidFill>
                <a:latin typeface="Times" charset="0"/>
                <a:ea typeface="ＭＳ Ｐゴシック" charset="0"/>
              </a:defRPr>
            </a:lvl2pPr>
            <a:lvl3pPr>
              <a:defRPr sz="1000" b="1">
                <a:solidFill>
                  <a:schemeClr val="tx1"/>
                </a:solidFill>
                <a:latin typeface="Times" charset="0"/>
                <a:ea typeface="ＭＳ Ｐゴシック" charset="0"/>
              </a:defRPr>
            </a:lvl3pPr>
            <a:lvl4pPr>
              <a:defRPr sz="1000" b="1">
                <a:solidFill>
                  <a:schemeClr val="tx1"/>
                </a:solidFill>
                <a:latin typeface="Times" charset="0"/>
                <a:ea typeface="ＭＳ Ｐゴシック" charset="0"/>
              </a:defRPr>
            </a:lvl4pPr>
            <a:lvl5pPr>
              <a:defRPr sz="1000" b="1">
                <a:solidFill>
                  <a:schemeClr val="tx1"/>
                </a:solidFill>
                <a:latin typeface="Times" charset="0"/>
                <a:ea typeface="ＭＳ Ｐゴシック" charset="0"/>
              </a:defRPr>
            </a:lvl5pPr>
            <a:lvl6pPr marL="457200" eaLnBrk="0" fontAlgn="base" hangingPunct="0">
              <a:spcBef>
                <a:spcPct val="0"/>
              </a:spcBef>
              <a:spcAft>
                <a:spcPct val="0"/>
              </a:spcAft>
              <a:defRPr sz="1000" b="1">
                <a:solidFill>
                  <a:schemeClr val="tx1"/>
                </a:solidFill>
                <a:latin typeface="Times" charset="0"/>
                <a:ea typeface="ＭＳ Ｐゴシック" charset="0"/>
              </a:defRPr>
            </a:lvl6pPr>
            <a:lvl7pPr marL="914400" eaLnBrk="0" fontAlgn="base" hangingPunct="0">
              <a:spcBef>
                <a:spcPct val="0"/>
              </a:spcBef>
              <a:spcAft>
                <a:spcPct val="0"/>
              </a:spcAft>
              <a:defRPr sz="1000" b="1">
                <a:solidFill>
                  <a:schemeClr val="tx1"/>
                </a:solidFill>
                <a:latin typeface="Times" charset="0"/>
                <a:ea typeface="ＭＳ Ｐゴシック" charset="0"/>
              </a:defRPr>
            </a:lvl7pPr>
            <a:lvl8pPr marL="1371600" eaLnBrk="0" fontAlgn="base" hangingPunct="0">
              <a:spcBef>
                <a:spcPct val="0"/>
              </a:spcBef>
              <a:spcAft>
                <a:spcPct val="0"/>
              </a:spcAft>
              <a:defRPr sz="1000" b="1">
                <a:solidFill>
                  <a:schemeClr val="tx1"/>
                </a:solidFill>
                <a:latin typeface="Times" charset="0"/>
                <a:ea typeface="ＭＳ Ｐゴシック" charset="0"/>
              </a:defRPr>
            </a:lvl8pPr>
            <a:lvl9pPr marL="1828800" eaLnBrk="0" fontAlgn="base" hangingPunct="0">
              <a:spcBef>
                <a:spcPct val="0"/>
              </a:spcBef>
              <a:spcAft>
                <a:spcPct val="0"/>
              </a:spcAft>
              <a:defRPr sz="1000" b="1">
                <a:solidFill>
                  <a:schemeClr val="tx1"/>
                </a:solidFill>
                <a:latin typeface="Times" charset="0"/>
                <a:ea typeface="ＭＳ Ｐゴシック" charset="0"/>
              </a:defRPr>
            </a:lvl9pPr>
          </a:lstStyle>
          <a:p>
            <a:pPr algn="l"/>
            <a:r>
              <a:rPr lang="en-US" sz="2000" b="0" dirty="0">
                <a:latin typeface="Arial" charset="0"/>
                <a:cs typeface="Arial" charset="0"/>
              </a:rPr>
              <a:t>diatoms</a:t>
            </a:r>
          </a:p>
          <a:p>
            <a:pPr algn="l"/>
            <a:r>
              <a:rPr lang="en-US" sz="2000" b="0" dirty="0">
                <a:solidFill>
                  <a:srgbClr val="008000"/>
                </a:solidFill>
                <a:latin typeface="Arial" charset="0"/>
                <a:cs typeface="Arial" charset="0"/>
              </a:rPr>
              <a:t>0.5 g</a:t>
            </a:r>
          </a:p>
          <a:p>
            <a:pPr algn="l"/>
            <a:endParaRPr lang="en-US" sz="2000" b="0" dirty="0">
              <a:solidFill>
                <a:srgbClr val="0000FF"/>
              </a:solidFill>
              <a:latin typeface="Arial" charset="0"/>
              <a:cs typeface="Arial" charset="0"/>
            </a:endParaRPr>
          </a:p>
        </p:txBody>
      </p:sp>
      <p:sp>
        <p:nvSpPr>
          <p:cNvPr id="28676" name="Textfeld 4"/>
          <p:cNvSpPr txBox="1">
            <a:spLocks noChangeArrowheads="1"/>
          </p:cNvSpPr>
          <p:nvPr/>
        </p:nvSpPr>
        <p:spPr bwMode="auto">
          <a:xfrm>
            <a:off x="4289425" y="1590675"/>
            <a:ext cx="439578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tx1"/>
                </a:solidFill>
                <a:latin typeface="Times" charset="0"/>
                <a:ea typeface="ＭＳ Ｐゴシック" charset="0"/>
                <a:cs typeface="ＭＳ Ｐゴシック" charset="0"/>
              </a:defRPr>
            </a:lvl1pPr>
            <a:lvl2pPr marL="37931725" indent="-37474525">
              <a:defRPr sz="1000" b="1">
                <a:solidFill>
                  <a:schemeClr val="tx1"/>
                </a:solidFill>
                <a:latin typeface="Times" charset="0"/>
                <a:ea typeface="ＭＳ Ｐゴシック" charset="0"/>
              </a:defRPr>
            </a:lvl2pPr>
            <a:lvl3pPr>
              <a:defRPr sz="1000" b="1">
                <a:solidFill>
                  <a:schemeClr val="tx1"/>
                </a:solidFill>
                <a:latin typeface="Times" charset="0"/>
                <a:ea typeface="ＭＳ Ｐゴシック" charset="0"/>
              </a:defRPr>
            </a:lvl3pPr>
            <a:lvl4pPr>
              <a:defRPr sz="1000" b="1">
                <a:solidFill>
                  <a:schemeClr val="tx1"/>
                </a:solidFill>
                <a:latin typeface="Times" charset="0"/>
                <a:ea typeface="ＭＳ Ｐゴシック" charset="0"/>
              </a:defRPr>
            </a:lvl4pPr>
            <a:lvl5pPr>
              <a:defRPr sz="1000" b="1">
                <a:solidFill>
                  <a:schemeClr val="tx1"/>
                </a:solidFill>
                <a:latin typeface="Times" charset="0"/>
                <a:ea typeface="ＭＳ Ｐゴシック" charset="0"/>
              </a:defRPr>
            </a:lvl5pPr>
            <a:lvl6pPr marL="457200" eaLnBrk="0" fontAlgn="base" hangingPunct="0">
              <a:spcBef>
                <a:spcPct val="0"/>
              </a:spcBef>
              <a:spcAft>
                <a:spcPct val="0"/>
              </a:spcAft>
              <a:defRPr sz="1000" b="1">
                <a:solidFill>
                  <a:schemeClr val="tx1"/>
                </a:solidFill>
                <a:latin typeface="Times" charset="0"/>
                <a:ea typeface="ＭＳ Ｐゴシック" charset="0"/>
              </a:defRPr>
            </a:lvl6pPr>
            <a:lvl7pPr marL="914400" eaLnBrk="0" fontAlgn="base" hangingPunct="0">
              <a:spcBef>
                <a:spcPct val="0"/>
              </a:spcBef>
              <a:spcAft>
                <a:spcPct val="0"/>
              </a:spcAft>
              <a:defRPr sz="1000" b="1">
                <a:solidFill>
                  <a:schemeClr val="tx1"/>
                </a:solidFill>
                <a:latin typeface="Times" charset="0"/>
                <a:ea typeface="ＭＳ Ｐゴシック" charset="0"/>
              </a:defRPr>
            </a:lvl7pPr>
            <a:lvl8pPr marL="1371600" eaLnBrk="0" fontAlgn="base" hangingPunct="0">
              <a:spcBef>
                <a:spcPct val="0"/>
              </a:spcBef>
              <a:spcAft>
                <a:spcPct val="0"/>
              </a:spcAft>
              <a:defRPr sz="1000" b="1">
                <a:solidFill>
                  <a:schemeClr val="tx1"/>
                </a:solidFill>
                <a:latin typeface="Times" charset="0"/>
                <a:ea typeface="ＭＳ Ｐゴシック" charset="0"/>
              </a:defRPr>
            </a:lvl8pPr>
            <a:lvl9pPr marL="1828800" eaLnBrk="0" fontAlgn="base" hangingPunct="0">
              <a:spcBef>
                <a:spcPct val="0"/>
              </a:spcBef>
              <a:spcAft>
                <a:spcPct val="0"/>
              </a:spcAft>
              <a:defRPr sz="1000" b="1">
                <a:solidFill>
                  <a:schemeClr val="tx1"/>
                </a:solidFill>
                <a:latin typeface="Times" charset="0"/>
                <a:ea typeface="ＭＳ Ｐゴシック" charset="0"/>
              </a:defRPr>
            </a:lvl9pPr>
          </a:lstStyle>
          <a:p>
            <a:pPr algn="l"/>
            <a:r>
              <a:rPr lang="en-US" sz="1800" b="0" u="sng" dirty="0">
                <a:latin typeface="Arial" charset="0"/>
                <a:cs typeface="Arial" charset="0"/>
              </a:rPr>
              <a:t>U-channel</a:t>
            </a:r>
            <a:r>
              <a:rPr lang="en-US" sz="1800" b="0" dirty="0">
                <a:latin typeface="Arial" charset="0"/>
                <a:cs typeface="Arial" charset="0"/>
              </a:rPr>
              <a:t> </a:t>
            </a:r>
          </a:p>
          <a:p>
            <a:pPr algn="l"/>
            <a:r>
              <a:rPr lang="en-US" sz="1800" b="0" dirty="0">
                <a:latin typeface="Arial" charset="0"/>
                <a:cs typeface="Arial" charset="0"/>
              </a:rPr>
              <a:t>1. </a:t>
            </a:r>
            <a:r>
              <a:rPr lang="en-US" sz="1800" b="0" dirty="0" err="1">
                <a:latin typeface="Arial" charset="0"/>
                <a:cs typeface="Arial" charset="0"/>
              </a:rPr>
              <a:t>paleomagnetics</a:t>
            </a:r>
            <a:endParaRPr lang="en-US" sz="1800" b="0" dirty="0">
              <a:latin typeface="Arial" charset="0"/>
              <a:cs typeface="Arial" charset="0"/>
            </a:endParaRPr>
          </a:p>
          <a:p>
            <a:pPr algn="l"/>
            <a:r>
              <a:rPr lang="en-US" sz="1800" b="0" dirty="0">
                <a:latin typeface="Arial" charset="0"/>
                <a:cs typeface="Arial" charset="0"/>
              </a:rPr>
              <a:t>2. thin sections and archive</a:t>
            </a:r>
          </a:p>
          <a:p>
            <a:pPr algn="l"/>
            <a:r>
              <a:rPr lang="en-US" sz="1800" b="0" dirty="0">
                <a:solidFill>
                  <a:srgbClr val="008000"/>
                </a:solidFill>
                <a:latin typeface="Arial" charset="0"/>
                <a:cs typeface="Arial" charset="0"/>
              </a:rPr>
              <a:t>2 x 2 cm (ca. 15 g / 2 cm)</a:t>
            </a:r>
          </a:p>
          <a:p>
            <a:pPr algn="l"/>
            <a:endParaRPr lang="en-US" sz="1800" b="0" dirty="0">
              <a:solidFill>
                <a:srgbClr val="0000FF"/>
              </a:solidFill>
              <a:latin typeface="Arial" charset="0"/>
              <a:cs typeface="Arial" charset="0"/>
            </a:endParaRPr>
          </a:p>
        </p:txBody>
      </p:sp>
      <p:sp>
        <p:nvSpPr>
          <p:cNvPr id="28677" name="Textfeld 48"/>
          <p:cNvSpPr txBox="1">
            <a:spLocks noChangeArrowheads="1"/>
          </p:cNvSpPr>
          <p:nvPr/>
        </p:nvSpPr>
        <p:spPr bwMode="auto">
          <a:xfrm>
            <a:off x="474663" y="2165350"/>
            <a:ext cx="4083050"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b="1">
                <a:solidFill>
                  <a:schemeClr val="tx1"/>
                </a:solidFill>
                <a:latin typeface="Times" charset="0"/>
                <a:ea typeface="ＭＳ Ｐゴシック" charset="0"/>
                <a:cs typeface="ＭＳ Ｐゴシック" charset="0"/>
              </a:defRPr>
            </a:lvl1pPr>
            <a:lvl2pPr marL="37931725" indent="-37474525">
              <a:defRPr sz="1000" b="1">
                <a:solidFill>
                  <a:schemeClr val="tx1"/>
                </a:solidFill>
                <a:latin typeface="Times" charset="0"/>
                <a:ea typeface="ＭＳ Ｐゴシック" charset="0"/>
              </a:defRPr>
            </a:lvl2pPr>
            <a:lvl3pPr>
              <a:defRPr sz="1000" b="1">
                <a:solidFill>
                  <a:schemeClr val="tx1"/>
                </a:solidFill>
                <a:latin typeface="Times" charset="0"/>
                <a:ea typeface="ＭＳ Ｐゴシック" charset="0"/>
              </a:defRPr>
            </a:lvl3pPr>
            <a:lvl4pPr>
              <a:defRPr sz="1000" b="1">
                <a:solidFill>
                  <a:schemeClr val="tx1"/>
                </a:solidFill>
                <a:latin typeface="Times" charset="0"/>
                <a:ea typeface="ＭＳ Ｐゴシック" charset="0"/>
              </a:defRPr>
            </a:lvl4pPr>
            <a:lvl5pPr>
              <a:defRPr sz="1000" b="1">
                <a:solidFill>
                  <a:schemeClr val="tx1"/>
                </a:solidFill>
                <a:latin typeface="Times" charset="0"/>
                <a:ea typeface="ＭＳ Ｐゴシック" charset="0"/>
              </a:defRPr>
            </a:lvl5pPr>
            <a:lvl6pPr marL="457200" eaLnBrk="0" fontAlgn="base" hangingPunct="0">
              <a:spcBef>
                <a:spcPct val="0"/>
              </a:spcBef>
              <a:spcAft>
                <a:spcPct val="0"/>
              </a:spcAft>
              <a:defRPr sz="1000" b="1">
                <a:solidFill>
                  <a:schemeClr val="tx1"/>
                </a:solidFill>
                <a:latin typeface="Times" charset="0"/>
                <a:ea typeface="ＭＳ Ｐゴシック" charset="0"/>
              </a:defRPr>
            </a:lvl6pPr>
            <a:lvl7pPr marL="914400" eaLnBrk="0" fontAlgn="base" hangingPunct="0">
              <a:spcBef>
                <a:spcPct val="0"/>
              </a:spcBef>
              <a:spcAft>
                <a:spcPct val="0"/>
              </a:spcAft>
              <a:defRPr sz="1000" b="1">
                <a:solidFill>
                  <a:schemeClr val="tx1"/>
                </a:solidFill>
                <a:latin typeface="Times" charset="0"/>
                <a:ea typeface="ＭＳ Ｐゴシック" charset="0"/>
              </a:defRPr>
            </a:lvl7pPr>
            <a:lvl8pPr marL="1371600" eaLnBrk="0" fontAlgn="base" hangingPunct="0">
              <a:spcBef>
                <a:spcPct val="0"/>
              </a:spcBef>
              <a:spcAft>
                <a:spcPct val="0"/>
              </a:spcAft>
              <a:defRPr sz="1000" b="1">
                <a:solidFill>
                  <a:schemeClr val="tx1"/>
                </a:solidFill>
                <a:latin typeface="Times" charset="0"/>
                <a:ea typeface="ＭＳ Ｐゴシック" charset="0"/>
              </a:defRPr>
            </a:lvl8pPr>
            <a:lvl9pPr marL="1828800" eaLnBrk="0" fontAlgn="base" hangingPunct="0">
              <a:spcBef>
                <a:spcPct val="0"/>
              </a:spcBef>
              <a:spcAft>
                <a:spcPct val="0"/>
              </a:spcAft>
              <a:defRPr sz="1000" b="1">
                <a:solidFill>
                  <a:schemeClr val="tx1"/>
                </a:solidFill>
                <a:latin typeface="Times" charset="0"/>
                <a:ea typeface="ＭＳ Ｐゴシック" charset="0"/>
              </a:defRPr>
            </a:lvl9pPr>
          </a:lstStyle>
          <a:p>
            <a:pPr algn="l"/>
            <a:r>
              <a:rPr lang="en-US" sz="1800" b="0" u="sng" dirty="0">
                <a:latin typeface="Arial" charset="0"/>
                <a:cs typeface="Arial" charset="0"/>
              </a:rPr>
              <a:t>pretreatment of samples:</a:t>
            </a:r>
          </a:p>
          <a:p>
            <a:pPr algn="l">
              <a:buFontTx/>
              <a:buChar char="-"/>
            </a:pPr>
            <a:r>
              <a:rPr lang="en-US" sz="1800" b="0" dirty="0">
                <a:latin typeface="Arial" charset="0"/>
                <a:cs typeface="Arial" charset="0"/>
              </a:rPr>
              <a:t> H</a:t>
            </a:r>
            <a:r>
              <a:rPr lang="en-US" sz="1800" b="0" baseline="-25000" dirty="0">
                <a:latin typeface="Arial" charset="0"/>
                <a:cs typeface="Arial" charset="0"/>
              </a:rPr>
              <a:t>2</a:t>
            </a:r>
            <a:r>
              <a:rPr lang="en-US" sz="1800" b="0" dirty="0">
                <a:latin typeface="Arial" charset="0"/>
                <a:cs typeface="Arial" charset="0"/>
              </a:rPr>
              <a:t>O</a:t>
            </a:r>
            <a:r>
              <a:rPr lang="en-US" sz="1800" b="0" baseline="-25000" dirty="0">
                <a:latin typeface="Arial" charset="0"/>
                <a:cs typeface="Arial" charset="0"/>
              </a:rPr>
              <a:t>2</a:t>
            </a:r>
            <a:r>
              <a:rPr lang="en-US" sz="1800" b="0" dirty="0">
                <a:latin typeface="Arial" charset="0"/>
                <a:cs typeface="Arial" charset="0"/>
              </a:rPr>
              <a:t> (organic carbon)</a:t>
            </a:r>
          </a:p>
          <a:p>
            <a:pPr algn="l">
              <a:buFontTx/>
              <a:buChar char="-"/>
            </a:pPr>
            <a:r>
              <a:rPr lang="en-US" sz="1800" b="0" dirty="0">
                <a:latin typeface="Arial" charset="0"/>
                <a:cs typeface="Arial" charset="0"/>
              </a:rPr>
              <a:t> </a:t>
            </a:r>
            <a:r>
              <a:rPr lang="en-US" sz="1800" b="0" dirty="0" err="1">
                <a:latin typeface="Arial" charset="0"/>
                <a:cs typeface="Arial" charset="0"/>
              </a:rPr>
              <a:t>NaOH</a:t>
            </a:r>
            <a:r>
              <a:rPr lang="en-US" sz="1800" b="0" dirty="0">
                <a:latin typeface="Arial" charset="0"/>
                <a:cs typeface="Arial" charset="0"/>
              </a:rPr>
              <a:t> (opal)</a:t>
            </a:r>
          </a:p>
          <a:p>
            <a:pPr algn="l">
              <a:buFontTx/>
              <a:buChar char="-"/>
            </a:pPr>
            <a:r>
              <a:rPr lang="en-US" sz="1800" b="0" dirty="0">
                <a:latin typeface="Arial" charset="0"/>
                <a:cs typeface="Arial" charset="0"/>
              </a:rPr>
              <a:t> Acid (</a:t>
            </a:r>
            <a:r>
              <a:rPr lang="en-US" sz="1800" b="0" dirty="0" err="1">
                <a:latin typeface="Arial" charset="0"/>
                <a:cs typeface="Arial" charset="0"/>
              </a:rPr>
              <a:t>vivianite</a:t>
            </a:r>
            <a:r>
              <a:rPr lang="en-US" sz="1800" b="0" dirty="0">
                <a:latin typeface="Arial" charset="0"/>
                <a:cs typeface="Arial" charset="0"/>
              </a:rPr>
              <a:t>)</a:t>
            </a:r>
          </a:p>
          <a:p>
            <a:pPr algn="l"/>
            <a:endParaRPr lang="en-US" sz="1800" b="0" dirty="0">
              <a:latin typeface="Arial" charset="0"/>
              <a:cs typeface="Arial" charset="0"/>
            </a:endParaRPr>
          </a:p>
          <a:p>
            <a:pPr algn="l"/>
            <a:r>
              <a:rPr lang="en-US" sz="1800" b="0" u="sng" dirty="0">
                <a:latin typeface="Arial" charset="0"/>
                <a:cs typeface="Arial" charset="0"/>
              </a:rPr>
              <a:t>analyses of remaining fractions:</a:t>
            </a:r>
          </a:p>
          <a:p>
            <a:pPr algn="l">
              <a:buFontTx/>
              <a:buChar char="-"/>
            </a:pPr>
            <a:r>
              <a:rPr lang="en-US" sz="1800" b="0" dirty="0">
                <a:latin typeface="Arial" charset="0"/>
                <a:cs typeface="Arial" charset="0"/>
              </a:rPr>
              <a:t> </a:t>
            </a:r>
            <a:r>
              <a:rPr lang="en-US" sz="2000" b="0" dirty="0">
                <a:latin typeface="Arial" charset="0"/>
                <a:cs typeface="Arial" charset="0"/>
              </a:rPr>
              <a:t>gravel</a:t>
            </a:r>
            <a:r>
              <a:rPr lang="en-US" sz="1800" b="0" dirty="0">
                <a:latin typeface="Arial" charset="0"/>
                <a:cs typeface="Arial" charset="0"/>
              </a:rPr>
              <a:t>/sand/silt/clay</a:t>
            </a:r>
          </a:p>
          <a:p>
            <a:pPr algn="l">
              <a:buFontTx/>
              <a:buChar char="-"/>
            </a:pPr>
            <a:r>
              <a:rPr lang="en-US" sz="1800" b="0" dirty="0">
                <a:latin typeface="Arial" charset="0"/>
                <a:cs typeface="Arial" charset="0"/>
              </a:rPr>
              <a:t> </a:t>
            </a:r>
            <a:r>
              <a:rPr lang="en-US" sz="1800" b="0" dirty="0" err="1">
                <a:latin typeface="Arial" charset="0"/>
                <a:cs typeface="Arial" charset="0"/>
              </a:rPr>
              <a:t>lazer</a:t>
            </a:r>
            <a:r>
              <a:rPr lang="en-US" sz="1800" b="0" dirty="0">
                <a:latin typeface="Arial" charset="0"/>
                <a:cs typeface="Arial" charset="0"/>
              </a:rPr>
              <a:t> particle analysis</a:t>
            </a:r>
          </a:p>
          <a:p>
            <a:pPr algn="l">
              <a:buFontTx/>
              <a:buChar char="-"/>
            </a:pPr>
            <a:r>
              <a:rPr lang="en-US" sz="1800" b="0" dirty="0">
                <a:latin typeface="Arial" charset="0"/>
                <a:cs typeface="Arial" charset="0"/>
              </a:rPr>
              <a:t> clay mineralogy</a:t>
            </a:r>
          </a:p>
          <a:p>
            <a:pPr algn="l">
              <a:buFontTx/>
              <a:buChar char="-"/>
            </a:pPr>
            <a:r>
              <a:rPr lang="en-US" sz="1800" b="0" dirty="0">
                <a:latin typeface="Arial" charset="0"/>
                <a:cs typeface="Arial" charset="0"/>
              </a:rPr>
              <a:t> heavy minerals</a:t>
            </a:r>
          </a:p>
          <a:p>
            <a:pPr algn="l">
              <a:buFontTx/>
              <a:buChar char="-"/>
            </a:pPr>
            <a:r>
              <a:rPr lang="de-DE" sz="1800" b="0" dirty="0">
                <a:latin typeface="Arial" charset="0"/>
                <a:cs typeface="Arial" charset="0"/>
              </a:rPr>
              <a:t> s</a:t>
            </a:r>
            <a:r>
              <a:rPr lang="en-US" sz="1800" b="0" dirty="0">
                <a:latin typeface="Arial" charset="0"/>
                <a:cs typeface="Arial" charset="0"/>
              </a:rPr>
              <a:t>and grain surfaces (SEM/EDS)</a:t>
            </a:r>
          </a:p>
          <a:p>
            <a:pPr algn="l">
              <a:buFontTx/>
              <a:buChar char="-"/>
            </a:pPr>
            <a:endParaRPr lang="en-US" sz="1800" b="0" dirty="0">
              <a:latin typeface="Arial" charset="0"/>
              <a:cs typeface="Arial" charset="0"/>
            </a:endParaRPr>
          </a:p>
          <a:p>
            <a:pPr algn="l">
              <a:buFontTx/>
              <a:buChar char="-"/>
            </a:pPr>
            <a:r>
              <a:rPr lang="en-US" sz="1800" b="0" dirty="0">
                <a:latin typeface="Arial" charset="0"/>
                <a:cs typeface="Arial" charset="0"/>
              </a:rPr>
              <a:t>Sedimentology and </a:t>
            </a:r>
            <a:r>
              <a:rPr lang="en-US" sz="1800" b="0" dirty="0" err="1">
                <a:latin typeface="Arial" charset="0"/>
                <a:cs typeface="Arial" charset="0"/>
              </a:rPr>
              <a:t>downhole</a:t>
            </a:r>
            <a:r>
              <a:rPr lang="en-US" sz="1800" b="0" dirty="0">
                <a:latin typeface="Arial" charset="0"/>
                <a:cs typeface="Arial" charset="0"/>
              </a:rPr>
              <a:t> logging</a:t>
            </a:r>
          </a:p>
          <a:p>
            <a:pPr algn="l"/>
            <a:r>
              <a:rPr lang="en-US" sz="1800" b="0" dirty="0">
                <a:latin typeface="Arial" charset="0"/>
                <a:cs typeface="Arial" charset="0"/>
              </a:rPr>
              <a:t>Analysis and </a:t>
            </a:r>
          </a:p>
        </p:txBody>
      </p:sp>
      <p:sp>
        <p:nvSpPr>
          <p:cNvPr id="28678" name="Rechteck 49"/>
          <p:cNvSpPr>
            <a:spLocks noChangeArrowheads="1"/>
          </p:cNvSpPr>
          <p:nvPr/>
        </p:nvSpPr>
        <p:spPr bwMode="auto">
          <a:xfrm>
            <a:off x="409575" y="1289050"/>
            <a:ext cx="3879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400" b="0" u="sng">
                <a:latin typeface="Arial" charset="0"/>
                <a:cs typeface="Arial" charset="0"/>
              </a:rPr>
              <a:t>Clastic sedimentolo</a:t>
            </a:r>
            <a:r>
              <a:rPr lang="en-US" sz="2400" b="0">
                <a:latin typeface="Arial" charset="0"/>
                <a:cs typeface="Arial" charset="0"/>
              </a:rPr>
              <a:t>gy</a:t>
            </a:r>
          </a:p>
        </p:txBody>
      </p:sp>
      <p:grpSp>
        <p:nvGrpSpPr>
          <p:cNvPr id="28679" name="Gruppierung 60"/>
          <p:cNvGrpSpPr>
            <a:grpSpLocks/>
          </p:cNvGrpSpPr>
          <p:nvPr/>
        </p:nvGrpSpPr>
        <p:grpSpPr bwMode="auto">
          <a:xfrm>
            <a:off x="274638" y="316078"/>
            <a:ext cx="8861425" cy="963451"/>
            <a:chOff x="274638" y="316064"/>
            <a:chExt cx="8861944" cy="963613"/>
          </a:xfrm>
        </p:grpSpPr>
        <p:pic>
          <p:nvPicPr>
            <p:cNvPr id="28684" name="Bild 75" descr="Drilling Logo 1.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90407" y="316064"/>
              <a:ext cx="114617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feld 64"/>
            <p:cNvSpPr txBox="1">
              <a:spLocks noChangeArrowheads="1"/>
            </p:cNvSpPr>
            <p:nvPr/>
          </p:nvSpPr>
          <p:spPr bwMode="auto">
            <a:xfrm>
              <a:off x="3530845" y="343922"/>
              <a:ext cx="4635111" cy="369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b="1">
                  <a:solidFill>
                    <a:schemeClr val="tx1"/>
                  </a:solidFill>
                  <a:latin typeface="Times" charset="0"/>
                  <a:ea typeface="ＭＳ Ｐゴシック" charset="0"/>
                  <a:cs typeface="ＭＳ Ｐゴシック" charset="0"/>
                </a:defRPr>
              </a:lvl1pPr>
              <a:lvl2pPr marL="37931725" indent="-37474525">
                <a:defRPr sz="1000" b="1">
                  <a:solidFill>
                    <a:schemeClr val="tx1"/>
                  </a:solidFill>
                  <a:latin typeface="Times" charset="0"/>
                  <a:ea typeface="ＭＳ Ｐゴシック" charset="0"/>
                </a:defRPr>
              </a:lvl2pPr>
              <a:lvl3pPr>
                <a:defRPr sz="1000" b="1">
                  <a:solidFill>
                    <a:schemeClr val="tx1"/>
                  </a:solidFill>
                  <a:latin typeface="Times" charset="0"/>
                  <a:ea typeface="ＭＳ Ｐゴシック" charset="0"/>
                </a:defRPr>
              </a:lvl3pPr>
              <a:lvl4pPr>
                <a:defRPr sz="1000" b="1">
                  <a:solidFill>
                    <a:schemeClr val="tx1"/>
                  </a:solidFill>
                  <a:latin typeface="Times" charset="0"/>
                  <a:ea typeface="ＭＳ Ｐゴシック" charset="0"/>
                </a:defRPr>
              </a:lvl4pPr>
              <a:lvl5pPr>
                <a:defRPr sz="1000" b="1">
                  <a:solidFill>
                    <a:schemeClr val="tx1"/>
                  </a:solidFill>
                  <a:latin typeface="Times" charset="0"/>
                  <a:ea typeface="ＭＳ Ｐゴシック" charset="0"/>
                </a:defRPr>
              </a:lvl5pPr>
              <a:lvl6pPr marL="457200" eaLnBrk="0" fontAlgn="base" hangingPunct="0">
                <a:spcBef>
                  <a:spcPct val="0"/>
                </a:spcBef>
                <a:spcAft>
                  <a:spcPct val="0"/>
                </a:spcAft>
                <a:defRPr sz="1000" b="1">
                  <a:solidFill>
                    <a:schemeClr val="tx1"/>
                  </a:solidFill>
                  <a:latin typeface="Times" charset="0"/>
                  <a:ea typeface="ＭＳ Ｐゴシック" charset="0"/>
                </a:defRPr>
              </a:lvl6pPr>
              <a:lvl7pPr marL="914400" eaLnBrk="0" fontAlgn="base" hangingPunct="0">
                <a:spcBef>
                  <a:spcPct val="0"/>
                </a:spcBef>
                <a:spcAft>
                  <a:spcPct val="0"/>
                </a:spcAft>
                <a:defRPr sz="1000" b="1">
                  <a:solidFill>
                    <a:schemeClr val="tx1"/>
                  </a:solidFill>
                  <a:latin typeface="Times" charset="0"/>
                  <a:ea typeface="ＭＳ Ｐゴシック" charset="0"/>
                </a:defRPr>
              </a:lvl7pPr>
              <a:lvl8pPr marL="1371600" eaLnBrk="0" fontAlgn="base" hangingPunct="0">
                <a:spcBef>
                  <a:spcPct val="0"/>
                </a:spcBef>
                <a:spcAft>
                  <a:spcPct val="0"/>
                </a:spcAft>
                <a:defRPr sz="1000" b="1">
                  <a:solidFill>
                    <a:schemeClr val="tx1"/>
                  </a:solidFill>
                  <a:latin typeface="Times" charset="0"/>
                  <a:ea typeface="ＭＳ Ｐゴシック" charset="0"/>
                </a:defRPr>
              </a:lvl8pPr>
              <a:lvl9pPr marL="1828800" eaLnBrk="0" fontAlgn="base" hangingPunct="0">
                <a:spcBef>
                  <a:spcPct val="0"/>
                </a:spcBef>
                <a:spcAft>
                  <a:spcPct val="0"/>
                </a:spcAft>
                <a:defRPr sz="1000" b="1">
                  <a:solidFill>
                    <a:schemeClr val="tx1"/>
                  </a:solidFill>
                  <a:latin typeface="Times" charset="0"/>
                  <a:ea typeface="ＭＳ Ｐゴシック" charset="0"/>
                </a:defRPr>
              </a:lvl9pPr>
            </a:lstStyle>
            <a:p>
              <a:pPr>
                <a:spcAft>
                  <a:spcPts val="600"/>
                </a:spcAft>
              </a:pPr>
              <a:r>
                <a:rPr lang="de-DE" sz="1800" dirty="0">
                  <a:solidFill>
                    <a:srgbClr val="800000"/>
                  </a:solidFill>
                  <a:latin typeface="Calibri" charset="0"/>
                </a:rPr>
                <a:t>Lake Sediment </a:t>
              </a:r>
              <a:r>
                <a:rPr lang="de-DE" sz="1800" dirty="0" err="1">
                  <a:solidFill>
                    <a:srgbClr val="800000"/>
                  </a:solidFill>
                  <a:latin typeface="Calibri" charset="0"/>
                </a:rPr>
                <a:t>Analyses</a:t>
              </a:r>
              <a:r>
                <a:rPr lang="de-DE" sz="1800" dirty="0">
                  <a:solidFill>
                    <a:srgbClr val="800000"/>
                  </a:solidFill>
                  <a:latin typeface="Calibri" charset="0"/>
                </a:rPr>
                <a:t> </a:t>
              </a:r>
              <a:r>
                <a:rPr lang="de-DE" sz="1800" dirty="0" err="1">
                  <a:solidFill>
                    <a:srgbClr val="800000"/>
                  </a:solidFill>
                  <a:latin typeface="Calibri" charset="0"/>
                </a:rPr>
                <a:t>and</a:t>
              </a:r>
              <a:r>
                <a:rPr lang="de-DE" sz="1800" dirty="0">
                  <a:solidFill>
                    <a:srgbClr val="800000"/>
                  </a:solidFill>
                  <a:latin typeface="Calibri" charset="0"/>
                </a:rPr>
                <a:t> Sampling </a:t>
              </a:r>
              <a:r>
                <a:rPr lang="de-DE" sz="1800" dirty="0" err="1" smtClean="0">
                  <a:solidFill>
                    <a:srgbClr val="800000"/>
                  </a:solidFill>
                  <a:latin typeface="Calibri" charset="0"/>
                </a:rPr>
                <a:t>Scheme</a:t>
              </a:r>
              <a:endParaRPr lang="de-DE" sz="1800" dirty="0">
                <a:solidFill>
                  <a:srgbClr val="800000"/>
                </a:solidFill>
                <a:latin typeface="Calibri" charset="0"/>
              </a:endParaRPr>
            </a:p>
          </p:txBody>
        </p:sp>
        <p:cxnSp>
          <p:nvCxnSpPr>
            <p:cNvPr id="49" name="Gerade Verbindung 48"/>
            <p:cNvCxnSpPr/>
            <p:nvPr/>
          </p:nvCxnSpPr>
          <p:spPr bwMode="auto">
            <a:xfrm>
              <a:off x="274638" y="1017695"/>
              <a:ext cx="7715702" cy="158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nvGrpSpPr>
          <p:cNvPr id="3" name="Gruppierung 52"/>
          <p:cNvGrpSpPr>
            <a:grpSpLocks/>
          </p:cNvGrpSpPr>
          <p:nvPr/>
        </p:nvGrpSpPr>
        <p:grpSpPr bwMode="auto">
          <a:xfrm>
            <a:off x="274638" y="255588"/>
            <a:ext cx="3136900" cy="506412"/>
            <a:chOff x="274637" y="256154"/>
            <a:chExt cx="3136407" cy="505846"/>
          </a:xfrm>
        </p:grpSpPr>
        <p:sp>
          <p:nvSpPr>
            <p:cNvPr id="54" name="Abgerundetes Rechteck 53"/>
            <p:cNvSpPr/>
            <p:nvPr/>
          </p:nvSpPr>
          <p:spPr bwMode="auto">
            <a:xfrm>
              <a:off x="274637" y="256154"/>
              <a:ext cx="3136407" cy="505846"/>
            </a:xfrm>
            <a:prstGeom prst="roundRect">
              <a:avLst/>
            </a:prstGeom>
            <a:solidFill>
              <a:schemeClr val="bg1"/>
            </a:solidFill>
            <a:ln w="9525" cap="flat" cmpd="sng" algn="ctr">
              <a:solidFill>
                <a:schemeClr val="tx1"/>
              </a:solidFill>
              <a:prstDash val="solid"/>
              <a:round/>
              <a:headEnd type="none" w="med" len="med"/>
              <a:tailEnd type="none" w="med" len="med"/>
            </a:ln>
            <a:effectLst>
              <a:outerShdw blurRad="50800" dist="38100" dir="19620000" sx="101000" sy="101000">
                <a:srgbClr val="000000">
                  <a:alpha val="43000"/>
                </a:srgbClr>
              </a:outerShdw>
            </a:effectLst>
          </p:spPr>
          <p:txBody>
            <a:bodyPr/>
            <a:lstStyle/>
            <a:p>
              <a:pPr>
                <a:defRPr/>
              </a:pPr>
              <a:endParaRPr lang="de-DE">
                <a:latin typeface="Times" pitchFamily="-107" charset="0"/>
                <a:ea typeface="+mn-ea"/>
                <a:cs typeface="+mn-cs"/>
              </a:endParaRPr>
            </a:p>
          </p:txBody>
        </p:sp>
        <p:sp>
          <p:nvSpPr>
            <p:cNvPr id="28683" name="Textfeld 54"/>
            <p:cNvSpPr txBox="1">
              <a:spLocks noChangeArrowheads="1"/>
            </p:cNvSpPr>
            <p:nvPr/>
          </p:nvSpPr>
          <p:spPr bwMode="auto">
            <a:xfrm>
              <a:off x="408800" y="292100"/>
              <a:ext cx="2864362" cy="39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b="1">
                  <a:solidFill>
                    <a:schemeClr val="tx1"/>
                  </a:solidFill>
                  <a:latin typeface="Times" charset="0"/>
                  <a:ea typeface="ＭＳ Ｐゴシック" charset="0"/>
                  <a:cs typeface="ＭＳ Ｐゴシック" charset="0"/>
                </a:defRPr>
              </a:lvl1pPr>
              <a:lvl2pPr marL="37931725" indent="-37474525">
                <a:defRPr sz="1000" b="1">
                  <a:solidFill>
                    <a:schemeClr val="tx1"/>
                  </a:solidFill>
                  <a:latin typeface="Times" charset="0"/>
                  <a:ea typeface="ＭＳ Ｐゴシック" charset="0"/>
                </a:defRPr>
              </a:lvl2pPr>
              <a:lvl3pPr>
                <a:defRPr sz="1000" b="1">
                  <a:solidFill>
                    <a:schemeClr val="tx1"/>
                  </a:solidFill>
                  <a:latin typeface="Times" charset="0"/>
                  <a:ea typeface="ＭＳ Ｐゴシック" charset="0"/>
                </a:defRPr>
              </a:lvl3pPr>
              <a:lvl4pPr>
                <a:defRPr sz="1000" b="1">
                  <a:solidFill>
                    <a:schemeClr val="tx1"/>
                  </a:solidFill>
                  <a:latin typeface="Times" charset="0"/>
                  <a:ea typeface="ＭＳ Ｐゴシック" charset="0"/>
                </a:defRPr>
              </a:lvl4pPr>
              <a:lvl5pPr>
                <a:defRPr sz="1000" b="1">
                  <a:solidFill>
                    <a:schemeClr val="tx1"/>
                  </a:solidFill>
                  <a:latin typeface="Times" charset="0"/>
                  <a:ea typeface="ＭＳ Ｐゴシック" charset="0"/>
                </a:defRPr>
              </a:lvl5pPr>
              <a:lvl6pPr marL="457200" eaLnBrk="0" fontAlgn="base" hangingPunct="0">
                <a:spcBef>
                  <a:spcPct val="0"/>
                </a:spcBef>
                <a:spcAft>
                  <a:spcPct val="0"/>
                </a:spcAft>
                <a:defRPr sz="1000" b="1">
                  <a:solidFill>
                    <a:schemeClr val="tx1"/>
                  </a:solidFill>
                  <a:latin typeface="Times" charset="0"/>
                  <a:ea typeface="ＭＳ Ｐゴシック" charset="0"/>
                </a:defRPr>
              </a:lvl6pPr>
              <a:lvl7pPr marL="914400" eaLnBrk="0" fontAlgn="base" hangingPunct="0">
                <a:spcBef>
                  <a:spcPct val="0"/>
                </a:spcBef>
                <a:spcAft>
                  <a:spcPct val="0"/>
                </a:spcAft>
                <a:defRPr sz="1000" b="1">
                  <a:solidFill>
                    <a:schemeClr val="tx1"/>
                  </a:solidFill>
                  <a:latin typeface="Times" charset="0"/>
                  <a:ea typeface="ＭＳ Ｐゴシック" charset="0"/>
                </a:defRPr>
              </a:lvl7pPr>
              <a:lvl8pPr marL="1371600" eaLnBrk="0" fontAlgn="base" hangingPunct="0">
                <a:spcBef>
                  <a:spcPct val="0"/>
                </a:spcBef>
                <a:spcAft>
                  <a:spcPct val="0"/>
                </a:spcAft>
                <a:defRPr sz="1000" b="1">
                  <a:solidFill>
                    <a:schemeClr val="tx1"/>
                  </a:solidFill>
                  <a:latin typeface="Times" charset="0"/>
                  <a:ea typeface="ＭＳ Ｐゴシック" charset="0"/>
                </a:defRPr>
              </a:lvl8pPr>
              <a:lvl9pPr marL="1828800" eaLnBrk="0" fontAlgn="base" hangingPunct="0">
                <a:spcBef>
                  <a:spcPct val="0"/>
                </a:spcBef>
                <a:spcAft>
                  <a:spcPct val="0"/>
                </a:spcAft>
                <a:defRPr sz="1000" b="1">
                  <a:solidFill>
                    <a:schemeClr val="tx1"/>
                  </a:solidFill>
                  <a:latin typeface="Times" charset="0"/>
                  <a:ea typeface="ＭＳ Ｐゴシック" charset="0"/>
                </a:defRPr>
              </a:lvl9pPr>
            </a:lstStyle>
            <a:p>
              <a:r>
                <a:rPr lang="de-DE" sz="2000" b="0">
                  <a:solidFill>
                    <a:srgbClr val="800000"/>
                  </a:solidFill>
                  <a:latin typeface="Arial" charset="0"/>
                  <a:cs typeface="Arial" charset="0"/>
                </a:rPr>
                <a:t> Analytical Assignments</a:t>
              </a:r>
            </a:p>
          </p:txBody>
        </p:sp>
      </p:grpSp>
      <p:sp>
        <p:nvSpPr>
          <p:cNvPr id="28681" name="TextBox 60"/>
          <p:cNvSpPr txBox="1">
            <a:spLocks noChangeArrowheads="1"/>
          </p:cNvSpPr>
          <p:nvPr/>
        </p:nvSpPr>
        <p:spPr bwMode="auto">
          <a:xfrm>
            <a:off x="6271401" y="4375697"/>
            <a:ext cx="20520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b="1">
                <a:solidFill>
                  <a:schemeClr val="tx1"/>
                </a:solidFill>
                <a:latin typeface="Times" charset="0"/>
                <a:ea typeface="ＭＳ Ｐゴシック" charset="0"/>
                <a:cs typeface="ＭＳ Ｐゴシック" charset="0"/>
              </a:defRPr>
            </a:lvl1pPr>
            <a:lvl2pPr marL="37931725" indent="-37474525">
              <a:defRPr sz="1000" b="1">
                <a:solidFill>
                  <a:schemeClr val="tx1"/>
                </a:solidFill>
                <a:latin typeface="Times" charset="0"/>
                <a:ea typeface="ＭＳ Ｐゴシック" charset="0"/>
              </a:defRPr>
            </a:lvl2pPr>
            <a:lvl3pPr>
              <a:defRPr sz="1000" b="1">
                <a:solidFill>
                  <a:schemeClr val="tx1"/>
                </a:solidFill>
                <a:latin typeface="Times" charset="0"/>
                <a:ea typeface="ＭＳ Ｐゴシック" charset="0"/>
              </a:defRPr>
            </a:lvl3pPr>
            <a:lvl4pPr>
              <a:defRPr sz="1000" b="1">
                <a:solidFill>
                  <a:schemeClr val="tx1"/>
                </a:solidFill>
                <a:latin typeface="Times" charset="0"/>
                <a:ea typeface="ＭＳ Ｐゴシック" charset="0"/>
              </a:defRPr>
            </a:lvl4pPr>
            <a:lvl5pPr>
              <a:defRPr sz="1000" b="1">
                <a:solidFill>
                  <a:schemeClr val="tx1"/>
                </a:solidFill>
                <a:latin typeface="Times" charset="0"/>
                <a:ea typeface="ＭＳ Ｐゴシック" charset="0"/>
              </a:defRPr>
            </a:lvl5pPr>
            <a:lvl6pPr marL="457200" eaLnBrk="0" fontAlgn="base" hangingPunct="0">
              <a:spcBef>
                <a:spcPct val="0"/>
              </a:spcBef>
              <a:spcAft>
                <a:spcPct val="0"/>
              </a:spcAft>
              <a:defRPr sz="1000" b="1">
                <a:solidFill>
                  <a:schemeClr val="tx1"/>
                </a:solidFill>
                <a:latin typeface="Times" charset="0"/>
                <a:ea typeface="ＭＳ Ｐゴシック" charset="0"/>
              </a:defRPr>
            </a:lvl6pPr>
            <a:lvl7pPr marL="914400" eaLnBrk="0" fontAlgn="base" hangingPunct="0">
              <a:spcBef>
                <a:spcPct val="0"/>
              </a:spcBef>
              <a:spcAft>
                <a:spcPct val="0"/>
              </a:spcAft>
              <a:defRPr sz="1000" b="1">
                <a:solidFill>
                  <a:schemeClr val="tx1"/>
                </a:solidFill>
                <a:latin typeface="Times" charset="0"/>
                <a:ea typeface="ＭＳ Ｐゴシック" charset="0"/>
              </a:defRPr>
            </a:lvl7pPr>
            <a:lvl8pPr marL="1371600" eaLnBrk="0" fontAlgn="base" hangingPunct="0">
              <a:spcBef>
                <a:spcPct val="0"/>
              </a:spcBef>
              <a:spcAft>
                <a:spcPct val="0"/>
              </a:spcAft>
              <a:defRPr sz="1000" b="1">
                <a:solidFill>
                  <a:schemeClr val="tx1"/>
                </a:solidFill>
                <a:latin typeface="Times" charset="0"/>
                <a:ea typeface="ＭＳ Ｐゴシック" charset="0"/>
              </a:defRPr>
            </a:lvl8pPr>
            <a:lvl9pPr marL="1828800" eaLnBrk="0" fontAlgn="base" hangingPunct="0">
              <a:spcBef>
                <a:spcPct val="0"/>
              </a:spcBef>
              <a:spcAft>
                <a:spcPct val="0"/>
              </a:spcAft>
              <a:defRPr sz="1000" b="1">
                <a:solidFill>
                  <a:schemeClr val="tx1"/>
                </a:solidFill>
                <a:latin typeface="Times" charset="0"/>
                <a:ea typeface="ＭＳ Ｐゴシック" charset="0"/>
              </a:defRPr>
            </a:lvl9pPr>
          </a:lstStyle>
          <a:p>
            <a:r>
              <a:rPr lang="en-US" b="0" dirty="0">
                <a:solidFill>
                  <a:srgbClr val="008000"/>
                </a:solidFill>
                <a:latin typeface="Arial" charset="0"/>
                <a:cs typeface="Arial" charset="0"/>
              </a:rPr>
              <a:t>10-20 g (rest after samples 1 - 8)</a:t>
            </a:r>
          </a:p>
          <a:p>
            <a:endParaRPr lang="en-US" dirty="0">
              <a:ea typeface="Arial" charset="0"/>
              <a:cs typeface="Arial" charset="0"/>
            </a:endParaRPr>
          </a:p>
        </p:txBody>
      </p:sp>
    </p:spTree>
    <p:extLst>
      <p:ext uri="{BB962C8B-B14F-4D97-AF65-F5344CB8AC3E}">
        <p14:creationId xmlns:p14="http://schemas.microsoft.com/office/powerpoint/2010/main" val="459540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84" y="274638"/>
            <a:ext cx="8229600" cy="1143000"/>
          </a:xfrm>
          <a:solidFill>
            <a:srgbClr val="E6B9B8"/>
          </a:solidFill>
        </p:spPr>
        <p:txBody>
          <a:bodyPr>
            <a:normAutofit fontScale="90000"/>
          </a:bodyPr>
          <a:lstStyle/>
          <a:p>
            <a:pPr algn="l"/>
            <a:r>
              <a:rPr lang="en-US" dirty="0" smtClean="0"/>
              <a:t>PSICAT – simple software for constructing stratigraphic columns </a:t>
            </a:r>
            <a:endParaRPr lang="en-US" dirty="0"/>
          </a:p>
        </p:txBody>
      </p:sp>
      <p:pic>
        <p:nvPicPr>
          <p:cNvPr id="4" name="Picture 3" descr="logo.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7503" y="274638"/>
            <a:ext cx="1460608" cy="1232753"/>
          </a:xfrm>
          <a:prstGeom prst="rect">
            <a:avLst/>
          </a:prstGeom>
        </p:spPr>
      </p:pic>
      <p:sp>
        <p:nvSpPr>
          <p:cNvPr id="5" name="TextBox 4"/>
          <p:cNvSpPr txBox="1"/>
          <p:nvPr/>
        </p:nvSpPr>
        <p:spPr>
          <a:xfrm>
            <a:off x="242986" y="1943037"/>
            <a:ext cx="4376173" cy="4001096"/>
          </a:xfrm>
          <a:prstGeom prst="rect">
            <a:avLst/>
          </a:prstGeom>
          <a:noFill/>
        </p:spPr>
        <p:txBody>
          <a:bodyPr wrap="square" rtlCol="0">
            <a:spAutoFit/>
          </a:bodyPr>
          <a:lstStyle/>
          <a:p>
            <a:r>
              <a:rPr lang="en-US" dirty="0">
                <a:hlinkClick r:id="rId3"/>
              </a:rPr>
              <a:t>http://portal.chronos.org/psicat-site</a:t>
            </a:r>
            <a:r>
              <a:rPr lang="en-US" dirty="0" smtClean="0">
                <a:hlinkClick r:id="rId3"/>
              </a:rPr>
              <a:t>/</a:t>
            </a:r>
            <a:endParaRPr lang="en-US" dirty="0" smtClean="0"/>
          </a:p>
          <a:p>
            <a:endParaRPr lang="en-US" dirty="0"/>
          </a:p>
          <a:p>
            <a:r>
              <a:rPr lang="en-US" sz="2000" dirty="0"/>
              <a:t>PSICAT, CHRONOS's Paleontological Stratigraphic Interval Construction and Analysis Tool, is a stand-alone Java based graphical editing tool for creating and viewing stratigraphic column diagrams from drill cores and outcrops. It is customized to the task of working with stratigraphic columns and captures data digitally as you draw and edit the diagram.</a:t>
            </a:r>
            <a:endParaRPr lang="en-US" sz="2000" dirty="0" smtClean="0"/>
          </a:p>
          <a:p>
            <a:endParaRPr lang="en-US" dirty="0"/>
          </a:p>
        </p:txBody>
      </p:sp>
      <p:pic>
        <p:nvPicPr>
          <p:cNvPr id="6" name="Picture 5" descr="Screensho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154" y="2270125"/>
            <a:ext cx="4397957" cy="3397250"/>
          </a:xfrm>
          <a:prstGeom prst="rect">
            <a:avLst/>
          </a:prstGeom>
        </p:spPr>
      </p:pic>
      <p:sp>
        <p:nvSpPr>
          <p:cNvPr id="7" name="TextBox 6"/>
          <p:cNvSpPr txBox="1"/>
          <p:nvPr/>
        </p:nvSpPr>
        <p:spPr>
          <a:xfrm>
            <a:off x="476250" y="6175375"/>
            <a:ext cx="4970381" cy="369332"/>
          </a:xfrm>
          <a:prstGeom prst="rect">
            <a:avLst/>
          </a:prstGeom>
          <a:noFill/>
        </p:spPr>
        <p:txBody>
          <a:bodyPr wrap="none" rtlCol="0">
            <a:spAutoFit/>
          </a:bodyPr>
          <a:lstStyle/>
          <a:p>
            <a:r>
              <a:rPr lang="en-US" dirty="0" smtClean="0"/>
              <a:t>Initial developed by Josh Reed for ANDRILL Project. </a:t>
            </a:r>
            <a:endParaRPr lang="en-US" dirty="0"/>
          </a:p>
        </p:txBody>
      </p:sp>
    </p:spTree>
    <p:extLst>
      <p:ext uri="{BB962C8B-B14F-4D97-AF65-F5344CB8AC3E}">
        <p14:creationId xmlns:p14="http://schemas.microsoft.com/office/powerpoint/2010/main" val="130916761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46283" y="2928728"/>
            <a:ext cx="3763905" cy="1013364"/>
          </a:xfrm>
        </p:spPr>
        <p:txBody>
          <a:bodyPr/>
          <a:lstStyle/>
          <a:p>
            <a:r>
              <a:rPr lang="en-US" dirty="0" smtClean="0"/>
              <a:t>`</a:t>
            </a:r>
            <a:endParaRPr lang="en-US" dirty="0"/>
          </a:p>
        </p:txBody>
      </p:sp>
      <p:sp>
        <p:nvSpPr>
          <p:cNvPr id="3" name="Subtitle 2"/>
          <p:cNvSpPr>
            <a:spLocks noGrp="1"/>
          </p:cNvSpPr>
          <p:nvPr>
            <p:ph type="subTitle" idx="1"/>
          </p:nvPr>
        </p:nvSpPr>
        <p:spPr>
          <a:xfrm>
            <a:off x="4724701" y="4772284"/>
            <a:ext cx="3099687" cy="1208158"/>
          </a:xfrm>
        </p:spPr>
        <p:txBody>
          <a:bodyPr/>
          <a:lstStyle/>
          <a:p>
            <a:endParaRPr lang="en-US"/>
          </a:p>
        </p:txBody>
      </p:sp>
      <p:pic>
        <p:nvPicPr>
          <p:cNvPr id="4" name="Picture 3" descr="2PM, better than 1PM_0.00-3.53.jpeg"/>
          <p:cNvPicPr>
            <a:picLocks noChangeAspect="1"/>
          </p:cNvPicPr>
          <p:nvPr/>
        </p:nvPicPr>
        <p:blipFill>
          <a:blip r:embed="rId2"/>
          <a:stretch>
            <a:fillRect/>
          </a:stretch>
        </p:blipFill>
        <p:spPr>
          <a:xfrm>
            <a:off x="2239764" y="1815002"/>
            <a:ext cx="2665827" cy="4727576"/>
          </a:xfrm>
          <a:prstGeom prst="rect">
            <a:avLst/>
          </a:prstGeom>
        </p:spPr>
      </p:pic>
      <p:pic>
        <p:nvPicPr>
          <p:cNvPr id="5" name="Picture 4" descr="3 PM_0.00-3.05.png"/>
          <p:cNvPicPr>
            <a:picLocks noChangeAspect="1"/>
          </p:cNvPicPr>
          <p:nvPr/>
        </p:nvPicPr>
        <p:blipFill>
          <a:blip r:embed="rId3"/>
          <a:stretch>
            <a:fillRect/>
          </a:stretch>
        </p:blipFill>
        <p:spPr>
          <a:xfrm>
            <a:off x="4099624" y="1777867"/>
            <a:ext cx="3048848" cy="4727576"/>
          </a:xfrm>
          <a:prstGeom prst="rect">
            <a:avLst/>
          </a:prstGeom>
        </p:spPr>
      </p:pic>
      <p:pic>
        <p:nvPicPr>
          <p:cNvPr id="6" name="Picture 5" descr="All Class 4pm_0.00-3.29.jpeg"/>
          <p:cNvPicPr>
            <a:picLocks noChangeAspect="1"/>
          </p:cNvPicPr>
          <p:nvPr/>
        </p:nvPicPr>
        <p:blipFill>
          <a:blip r:embed="rId4"/>
          <a:stretch>
            <a:fillRect/>
          </a:stretch>
        </p:blipFill>
        <p:spPr>
          <a:xfrm>
            <a:off x="6242720" y="1807575"/>
            <a:ext cx="2845300" cy="4727575"/>
          </a:xfrm>
          <a:prstGeom prst="rect">
            <a:avLst/>
          </a:prstGeom>
        </p:spPr>
      </p:pic>
      <p:pic>
        <p:nvPicPr>
          <p:cNvPr id="7" name="Picture 6" descr="Awesome WOW!_0.00-3.32.jpeg"/>
          <p:cNvPicPr>
            <a:picLocks noChangeAspect="1"/>
          </p:cNvPicPr>
          <p:nvPr/>
        </p:nvPicPr>
        <p:blipFill>
          <a:blip r:embed="rId5"/>
          <a:stretch>
            <a:fillRect/>
          </a:stretch>
        </p:blipFill>
        <p:spPr>
          <a:xfrm>
            <a:off x="51989" y="1815002"/>
            <a:ext cx="2819036" cy="4727575"/>
          </a:xfrm>
          <a:prstGeom prst="rect">
            <a:avLst/>
          </a:prstGeom>
        </p:spPr>
      </p:pic>
      <p:sp>
        <p:nvSpPr>
          <p:cNvPr id="8" name="TextBox 7"/>
          <p:cNvSpPr txBox="1"/>
          <p:nvPr/>
        </p:nvSpPr>
        <p:spPr>
          <a:xfrm>
            <a:off x="200521" y="1449292"/>
            <a:ext cx="1805139" cy="307777"/>
          </a:xfrm>
          <a:prstGeom prst="rect">
            <a:avLst/>
          </a:prstGeom>
          <a:noFill/>
        </p:spPr>
        <p:txBody>
          <a:bodyPr wrap="none" rtlCol="0">
            <a:spAutoFit/>
          </a:bodyPr>
          <a:lstStyle/>
          <a:p>
            <a:r>
              <a:rPr lang="en-US" sz="1400" u="sng" dirty="0" smtClean="0"/>
              <a:t>1pm Awesome WOW!</a:t>
            </a:r>
            <a:endParaRPr lang="en-US" sz="1400" u="sng" dirty="0"/>
          </a:p>
        </p:txBody>
      </p:sp>
      <p:sp>
        <p:nvSpPr>
          <p:cNvPr id="9" name="TextBox 8"/>
          <p:cNvSpPr txBox="1"/>
          <p:nvPr/>
        </p:nvSpPr>
        <p:spPr>
          <a:xfrm>
            <a:off x="2471952" y="1412156"/>
            <a:ext cx="1809961" cy="307777"/>
          </a:xfrm>
          <a:prstGeom prst="rect">
            <a:avLst/>
          </a:prstGeom>
          <a:noFill/>
        </p:spPr>
        <p:txBody>
          <a:bodyPr wrap="none" rtlCol="0">
            <a:spAutoFit/>
          </a:bodyPr>
          <a:lstStyle/>
          <a:p>
            <a:r>
              <a:rPr lang="en-US" sz="1400" u="sng" dirty="0" smtClean="0"/>
              <a:t>2PM, better than 1PM</a:t>
            </a:r>
            <a:endParaRPr lang="en-US" sz="1400" u="sng" dirty="0"/>
          </a:p>
        </p:txBody>
      </p:sp>
      <p:sp>
        <p:nvSpPr>
          <p:cNvPr id="10" name="TextBox 9"/>
          <p:cNvSpPr txBox="1"/>
          <p:nvPr/>
        </p:nvSpPr>
        <p:spPr>
          <a:xfrm>
            <a:off x="5061549" y="1412156"/>
            <a:ext cx="562499" cy="307777"/>
          </a:xfrm>
          <a:prstGeom prst="rect">
            <a:avLst/>
          </a:prstGeom>
          <a:noFill/>
        </p:spPr>
        <p:txBody>
          <a:bodyPr wrap="none" rtlCol="0">
            <a:spAutoFit/>
          </a:bodyPr>
          <a:lstStyle/>
          <a:p>
            <a:r>
              <a:rPr lang="en-US" sz="1400" u="sng" dirty="0" smtClean="0"/>
              <a:t>3 PM</a:t>
            </a:r>
            <a:endParaRPr lang="en-US" sz="1400" u="sng" dirty="0"/>
          </a:p>
        </p:txBody>
      </p:sp>
      <p:sp>
        <p:nvSpPr>
          <p:cNvPr id="11" name="TextBox 10"/>
          <p:cNvSpPr txBox="1"/>
          <p:nvPr/>
        </p:nvSpPr>
        <p:spPr>
          <a:xfrm>
            <a:off x="6706765" y="1449292"/>
            <a:ext cx="1443700" cy="307777"/>
          </a:xfrm>
          <a:prstGeom prst="rect">
            <a:avLst/>
          </a:prstGeom>
          <a:noFill/>
        </p:spPr>
        <p:txBody>
          <a:bodyPr wrap="none" rtlCol="0">
            <a:spAutoFit/>
          </a:bodyPr>
          <a:lstStyle/>
          <a:p>
            <a:r>
              <a:rPr lang="en-US" sz="1400" u="sng" dirty="0" smtClean="0"/>
              <a:t>4pm classy group</a:t>
            </a:r>
            <a:endParaRPr lang="en-US" sz="1400" u="sng" dirty="0"/>
          </a:p>
        </p:txBody>
      </p:sp>
      <p:sp>
        <p:nvSpPr>
          <p:cNvPr id="12" name="TextBox 11"/>
          <p:cNvSpPr txBox="1"/>
          <p:nvPr/>
        </p:nvSpPr>
        <p:spPr>
          <a:xfrm>
            <a:off x="2552874" y="453052"/>
            <a:ext cx="4554765" cy="461665"/>
          </a:xfrm>
          <a:prstGeom prst="rect">
            <a:avLst/>
          </a:prstGeom>
          <a:noFill/>
        </p:spPr>
        <p:txBody>
          <a:bodyPr wrap="none" rtlCol="0">
            <a:spAutoFit/>
          </a:bodyPr>
          <a:lstStyle/>
          <a:p>
            <a:r>
              <a:rPr lang="en-US" sz="2400" dirty="0" smtClean="0"/>
              <a:t>PSICAT </a:t>
            </a:r>
            <a:r>
              <a:rPr lang="en-US" sz="2400" dirty="0" err="1" smtClean="0"/>
              <a:t>Stratigraphic</a:t>
            </a:r>
            <a:r>
              <a:rPr lang="en-US" sz="2400" dirty="0" smtClean="0"/>
              <a:t> Log Summary</a:t>
            </a:r>
            <a:endParaRPr lang="en-US" sz="2400" dirty="0"/>
          </a:p>
        </p:txBody>
      </p:sp>
      <p:pic>
        <p:nvPicPr>
          <p:cNvPr id="13" name="Picture 12"/>
          <p:cNvPicPr>
            <a:picLocks noChangeAspect="1"/>
          </p:cNvPicPr>
          <p:nvPr/>
        </p:nvPicPr>
        <p:blipFill>
          <a:blip r:embed="rId6"/>
          <a:stretch>
            <a:fillRect/>
          </a:stretch>
        </p:blipFill>
        <p:spPr>
          <a:xfrm>
            <a:off x="879704" y="0"/>
            <a:ext cx="1673170" cy="1412156"/>
          </a:xfrm>
          <a:prstGeom prst="rect">
            <a:avLst/>
          </a:prstGeom>
        </p:spPr>
      </p:pic>
    </p:spTree>
    <p:extLst>
      <p:ext uri="{BB962C8B-B14F-4D97-AF65-F5344CB8AC3E}">
        <p14:creationId xmlns:p14="http://schemas.microsoft.com/office/powerpoint/2010/main" val="282600934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874" y="274638"/>
            <a:ext cx="6133926" cy="893044"/>
          </a:xfrm>
        </p:spPr>
        <p:txBody>
          <a:bodyPr>
            <a:normAutofit/>
          </a:bodyPr>
          <a:lstStyle/>
          <a:p>
            <a:r>
              <a:rPr lang="en-US" sz="3000" i="1" dirty="0" smtClean="0"/>
              <a:t>File </a:t>
            </a:r>
            <a:r>
              <a:rPr lang="en-US" sz="3000" i="1" dirty="0" err="1" smtClean="0">
                <a:sym typeface="Wingdings"/>
              </a:rPr>
              <a:t></a:t>
            </a:r>
            <a:r>
              <a:rPr lang="en-US" sz="3000" i="1" dirty="0" smtClean="0">
                <a:sym typeface="Wingdings"/>
              </a:rPr>
              <a:t> </a:t>
            </a:r>
            <a:r>
              <a:rPr lang="en-US" sz="3000" i="1" dirty="0" smtClean="0"/>
              <a:t>Export Summary Spreadsheet</a:t>
            </a:r>
            <a:endParaRPr lang="en-US" sz="3000" i="1" dirty="0"/>
          </a:p>
        </p:txBody>
      </p:sp>
      <p:pic>
        <p:nvPicPr>
          <p:cNvPr id="6" name="Picture 5"/>
          <p:cNvPicPr>
            <a:picLocks noChangeAspect="1"/>
          </p:cNvPicPr>
          <p:nvPr/>
        </p:nvPicPr>
        <p:blipFill>
          <a:blip r:embed="rId2"/>
          <a:srcRect r="20407" b="25828"/>
          <a:stretch>
            <a:fillRect/>
          </a:stretch>
        </p:blipFill>
        <p:spPr>
          <a:xfrm>
            <a:off x="0" y="1026949"/>
            <a:ext cx="9181994" cy="5347920"/>
          </a:xfrm>
          <a:prstGeom prst="rect">
            <a:avLst/>
          </a:prstGeom>
        </p:spPr>
      </p:pic>
      <p:pic>
        <p:nvPicPr>
          <p:cNvPr id="8" name="Picture 7"/>
          <p:cNvPicPr>
            <a:picLocks noChangeAspect="1"/>
          </p:cNvPicPr>
          <p:nvPr/>
        </p:nvPicPr>
        <p:blipFill>
          <a:blip r:embed="rId3"/>
          <a:stretch>
            <a:fillRect/>
          </a:stretch>
        </p:blipFill>
        <p:spPr>
          <a:xfrm>
            <a:off x="879704" y="0"/>
            <a:ext cx="1673170" cy="1412156"/>
          </a:xfrm>
          <a:prstGeom prst="rect">
            <a:avLst/>
          </a:prstGeom>
        </p:spPr>
      </p:pic>
    </p:spTree>
    <p:extLst>
      <p:ext uri="{BB962C8B-B14F-4D97-AF65-F5344CB8AC3E}">
        <p14:creationId xmlns:p14="http://schemas.microsoft.com/office/powerpoint/2010/main" val="35480867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6B9B8"/>
          </a:solidFill>
        </p:spPr>
        <p:txBody>
          <a:bodyPr/>
          <a:lstStyle/>
          <a:p>
            <a:r>
              <a:rPr lang="en-US" dirty="0" smtClean="0"/>
              <a:t>Image J – simple analysis software</a:t>
            </a:r>
            <a:endParaRPr lang="en-US" dirty="0"/>
          </a:p>
        </p:txBody>
      </p:sp>
      <p:sp>
        <p:nvSpPr>
          <p:cNvPr id="4" name="TextBox 3"/>
          <p:cNvSpPr txBox="1"/>
          <p:nvPr/>
        </p:nvSpPr>
        <p:spPr>
          <a:xfrm>
            <a:off x="275411" y="1426731"/>
            <a:ext cx="5110388" cy="5693867"/>
          </a:xfrm>
          <a:prstGeom prst="rect">
            <a:avLst/>
          </a:prstGeom>
          <a:noFill/>
        </p:spPr>
        <p:txBody>
          <a:bodyPr wrap="square" rtlCol="0">
            <a:spAutoFit/>
          </a:bodyPr>
          <a:lstStyle/>
          <a:p>
            <a:r>
              <a:rPr lang="en-US" sz="2800" dirty="0">
                <a:hlinkClick r:id="rId2"/>
              </a:rPr>
              <a:t>http://rsbweb.nih.gov/ij</a:t>
            </a:r>
            <a:r>
              <a:rPr lang="en-US" sz="2800" dirty="0" smtClean="0">
                <a:hlinkClick r:id="rId2"/>
              </a:rPr>
              <a:t>/</a:t>
            </a:r>
            <a:endParaRPr lang="en-US" sz="2800" dirty="0" smtClean="0"/>
          </a:p>
          <a:p>
            <a:endParaRPr lang="en-US" sz="2800" dirty="0"/>
          </a:p>
          <a:p>
            <a:pPr marL="457200" indent="-457200">
              <a:buFont typeface="Arial"/>
              <a:buChar char="•"/>
            </a:pPr>
            <a:r>
              <a:rPr lang="en-US" sz="2800" dirty="0" smtClean="0"/>
              <a:t>Allows simple or complex analysis of textures, layering, color </a:t>
            </a:r>
          </a:p>
          <a:p>
            <a:pPr marL="457200" indent="-457200">
              <a:buFont typeface="Arial"/>
              <a:buChar char="•"/>
            </a:pPr>
            <a:endParaRPr lang="en-US" sz="2800" dirty="0"/>
          </a:p>
          <a:p>
            <a:pPr marL="457200" indent="-457200">
              <a:buFont typeface="Arial"/>
              <a:buChar char="•"/>
            </a:pPr>
            <a:r>
              <a:rPr lang="en-US" sz="2800" dirty="0" smtClean="0"/>
              <a:t>Runs on any platform, public domain</a:t>
            </a:r>
          </a:p>
          <a:p>
            <a:pPr marL="457200" indent="-457200">
              <a:buFont typeface="Arial"/>
              <a:buChar char="•"/>
            </a:pPr>
            <a:endParaRPr lang="en-US" sz="2800" dirty="0" smtClean="0"/>
          </a:p>
          <a:p>
            <a:pPr marL="457200" indent="-457200">
              <a:buFont typeface="Arial"/>
              <a:buChar char="•"/>
            </a:pPr>
            <a:r>
              <a:rPr lang="en-US" sz="2800" dirty="0" smtClean="0"/>
              <a:t>Allows statistics, histograms and surface profiles to transfer to excel.</a:t>
            </a:r>
            <a:endParaRPr lang="en-US" sz="2800" dirty="0"/>
          </a:p>
          <a:p>
            <a:endParaRPr lang="en-US" sz="2800" dirty="0" smtClean="0"/>
          </a:p>
        </p:txBody>
      </p:sp>
      <p:pic>
        <p:nvPicPr>
          <p:cNvPr id="5" name="Picture 4"/>
          <p:cNvPicPr>
            <a:picLocks noChangeAspect="1"/>
          </p:cNvPicPr>
          <p:nvPr/>
        </p:nvPicPr>
        <p:blipFill>
          <a:blip r:embed="rId3"/>
          <a:stretch>
            <a:fillRect/>
          </a:stretch>
        </p:blipFill>
        <p:spPr>
          <a:xfrm>
            <a:off x="4730581" y="1595020"/>
            <a:ext cx="4189648" cy="973028"/>
          </a:xfrm>
          <a:prstGeom prst="rect">
            <a:avLst/>
          </a:prstGeom>
        </p:spPr>
      </p:pic>
      <p:sp>
        <p:nvSpPr>
          <p:cNvPr id="6" name="TextBox 5"/>
          <p:cNvSpPr txBox="1"/>
          <p:nvPr/>
        </p:nvSpPr>
        <p:spPr>
          <a:xfrm>
            <a:off x="6321424" y="3984624"/>
            <a:ext cx="2365376" cy="2677656"/>
          </a:xfrm>
          <a:prstGeom prst="rect">
            <a:avLst/>
          </a:prstGeom>
          <a:noFill/>
        </p:spPr>
        <p:txBody>
          <a:bodyPr wrap="square" rtlCol="0">
            <a:spAutoFit/>
          </a:bodyPr>
          <a:lstStyle/>
          <a:p>
            <a:r>
              <a:rPr lang="en-US" sz="2800" dirty="0" smtClean="0"/>
              <a:t>Use your own core images or have students examine cores accessible at </a:t>
            </a:r>
            <a:r>
              <a:rPr lang="en-US" sz="2800" dirty="0" err="1" smtClean="0"/>
              <a:t>CoreRef.org</a:t>
            </a:r>
            <a:endParaRPr lang="en-US" sz="2800" dirty="0"/>
          </a:p>
        </p:txBody>
      </p:sp>
    </p:spTree>
    <p:extLst>
      <p:ext uri="{BB962C8B-B14F-4D97-AF65-F5344CB8AC3E}">
        <p14:creationId xmlns:p14="http://schemas.microsoft.com/office/powerpoint/2010/main" val="364265149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descr="Slide1.tiff"/>
          <p:cNvPicPr>
            <a:picLocks noChangeAspect="1"/>
          </p:cNvPicPr>
          <p:nvPr/>
        </p:nvPicPr>
        <p:blipFill rotWithShape="1">
          <a:blip r:embed="rId2">
            <a:extLst>
              <a:ext uri="{28A0092B-C50C-407E-A947-70E740481C1C}">
                <a14:useLocalDpi xmlns:a14="http://schemas.microsoft.com/office/drawing/2010/main" val="0"/>
              </a:ext>
            </a:extLst>
          </a:blip>
          <a:srcRect l="15364" r="51875"/>
          <a:stretch/>
        </p:blipFill>
        <p:spPr>
          <a:xfrm rot="16200000">
            <a:off x="3254938" y="-1761531"/>
            <a:ext cx="2995709" cy="6988671"/>
          </a:xfrm>
          <a:prstGeom prst="rect">
            <a:avLst/>
          </a:prstGeom>
        </p:spPr>
      </p:pic>
      <p:pic>
        <p:nvPicPr>
          <p:cNvPr id="5" name="Picture 4" descr="Pliocenete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95" y="2772120"/>
            <a:ext cx="8310525" cy="4085880"/>
          </a:xfrm>
          <a:prstGeom prst="rect">
            <a:avLst/>
          </a:prstGeom>
        </p:spPr>
      </p:pic>
      <p:sp>
        <p:nvSpPr>
          <p:cNvPr id="6" name="TextBox 5"/>
          <p:cNvSpPr txBox="1"/>
          <p:nvPr/>
        </p:nvSpPr>
        <p:spPr>
          <a:xfrm>
            <a:off x="2883450" y="5737771"/>
            <a:ext cx="2249872" cy="369332"/>
          </a:xfrm>
          <a:prstGeom prst="rect">
            <a:avLst/>
          </a:prstGeom>
          <a:noFill/>
        </p:spPr>
        <p:txBody>
          <a:bodyPr wrap="none" rtlCol="0">
            <a:spAutoFit/>
          </a:bodyPr>
          <a:lstStyle/>
          <a:p>
            <a:r>
              <a:rPr lang="en-US" dirty="0" smtClean="0"/>
              <a:t>289.00 m comp depth</a:t>
            </a:r>
            <a:endParaRPr lang="en-US" dirty="0"/>
          </a:p>
        </p:txBody>
      </p:sp>
      <p:sp>
        <p:nvSpPr>
          <p:cNvPr id="2" name="TextBox 1"/>
          <p:cNvSpPr txBox="1"/>
          <p:nvPr/>
        </p:nvSpPr>
        <p:spPr>
          <a:xfrm>
            <a:off x="4918533" y="912313"/>
            <a:ext cx="752843" cy="369332"/>
          </a:xfrm>
          <a:prstGeom prst="rect">
            <a:avLst/>
          </a:prstGeom>
          <a:noFill/>
        </p:spPr>
        <p:txBody>
          <a:bodyPr wrap="none" rtlCol="0">
            <a:spAutoFit/>
          </a:bodyPr>
          <a:lstStyle/>
          <a:p>
            <a:r>
              <a:rPr lang="en-US" dirty="0" smtClean="0"/>
              <a:t>10 cm </a:t>
            </a:r>
            <a:endParaRPr lang="en-US" dirty="0"/>
          </a:p>
        </p:txBody>
      </p:sp>
      <p:cxnSp>
        <p:nvCxnSpPr>
          <p:cNvPr id="8" name="Straight Connector 7"/>
          <p:cNvCxnSpPr/>
          <p:nvPr/>
        </p:nvCxnSpPr>
        <p:spPr>
          <a:xfrm>
            <a:off x="3845399" y="1281645"/>
            <a:ext cx="3559229" cy="178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422380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utputte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982" y="2395657"/>
            <a:ext cx="8590135" cy="4168742"/>
          </a:xfrm>
          <a:prstGeom prst="rect">
            <a:avLst/>
          </a:prstGeom>
        </p:spPr>
      </p:pic>
      <p:pic>
        <p:nvPicPr>
          <p:cNvPr id="4" name="Picture 3" descr="testpict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573620" y="-1258147"/>
            <a:ext cx="842941" cy="7165755"/>
          </a:xfrm>
          <a:prstGeom prst="rect">
            <a:avLst/>
          </a:prstGeom>
        </p:spPr>
      </p:pic>
      <p:sp>
        <p:nvSpPr>
          <p:cNvPr id="6" name="TextBox 5"/>
          <p:cNvSpPr txBox="1"/>
          <p:nvPr/>
        </p:nvSpPr>
        <p:spPr>
          <a:xfrm>
            <a:off x="589258" y="570539"/>
            <a:ext cx="7988710" cy="954107"/>
          </a:xfrm>
          <a:prstGeom prst="rect">
            <a:avLst/>
          </a:prstGeom>
          <a:noFill/>
        </p:spPr>
        <p:txBody>
          <a:bodyPr wrap="none" rtlCol="0">
            <a:spAutoFit/>
          </a:bodyPr>
          <a:lstStyle/>
          <a:p>
            <a:pPr algn="ctr"/>
            <a:r>
              <a:rPr lang="en-US" sz="2800" dirty="0" smtClean="0">
                <a:latin typeface="Arial"/>
                <a:cs typeface="Arial"/>
              </a:rPr>
              <a:t>Image J analysis of Lake El’gygytgyn thin section</a:t>
            </a:r>
          </a:p>
          <a:p>
            <a:pPr algn="ctr"/>
            <a:r>
              <a:rPr lang="en-US" sz="2800" dirty="0">
                <a:latin typeface="Arial"/>
                <a:cs typeface="Arial"/>
              </a:rPr>
              <a:t>w</a:t>
            </a:r>
            <a:r>
              <a:rPr lang="en-US" sz="2800" dirty="0" smtClean="0">
                <a:latin typeface="Arial"/>
                <a:cs typeface="Arial"/>
              </a:rPr>
              <a:t>ithout any enhancements to default settings.  </a:t>
            </a:r>
            <a:endParaRPr lang="en-US" sz="2800" dirty="0">
              <a:latin typeface="Arial"/>
              <a:cs typeface="Arial"/>
            </a:endParaRPr>
          </a:p>
        </p:txBody>
      </p:sp>
    </p:spTree>
    <p:extLst>
      <p:ext uri="{BB962C8B-B14F-4D97-AF65-F5344CB8AC3E}">
        <p14:creationId xmlns:p14="http://schemas.microsoft.com/office/powerpoint/2010/main" val="127277415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146-140.jpg                                                    00006BFBFichiers                       B63471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77913"/>
            <a:ext cx="1984375"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pic>
      <p:sp>
        <p:nvSpPr>
          <p:cNvPr id="14339" name="Line 3"/>
          <p:cNvSpPr>
            <a:spLocks noChangeShapeType="1"/>
          </p:cNvSpPr>
          <p:nvPr/>
        </p:nvSpPr>
        <p:spPr bwMode="auto">
          <a:xfrm>
            <a:off x="1189038" y="3587750"/>
            <a:ext cx="749776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40" name="Rectangle 4"/>
          <p:cNvSpPr>
            <a:spLocks noGrp="1" noChangeArrowheads="1"/>
          </p:cNvSpPr>
          <p:nvPr>
            <p:ph type="title"/>
          </p:nvPr>
        </p:nvSpPr>
        <p:spPr>
          <a:xfrm>
            <a:off x="3200400" y="914400"/>
            <a:ext cx="4267200" cy="838200"/>
          </a:xfrm>
        </p:spPr>
        <p:txBody>
          <a:bodyPr/>
          <a:lstStyle/>
          <a:p>
            <a:r>
              <a:rPr lang="en-US" sz="3600" u="sng"/>
              <a:t>Main Facies</a:t>
            </a:r>
            <a:endParaRPr lang="en-US"/>
          </a:p>
        </p:txBody>
      </p:sp>
      <p:sp>
        <p:nvSpPr>
          <p:cNvPr id="14341" name="Rectangle 5"/>
          <p:cNvSpPr>
            <a:spLocks noGrp="1" noChangeArrowheads="1"/>
          </p:cNvSpPr>
          <p:nvPr>
            <p:ph type="body" idx="1"/>
          </p:nvPr>
        </p:nvSpPr>
        <p:spPr>
          <a:xfrm>
            <a:off x="3200400" y="1752600"/>
            <a:ext cx="5233988" cy="4114800"/>
          </a:xfrm>
        </p:spPr>
        <p:txBody>
          <a:bodyPr/>
          <a:lstStyle/>
          <a:p>
            <a:r>
              <a:rPr lang="en-US" sz="1800"/>
              <a:t>Interglacial</a:t>
            </a:r>
          </a:p>
          <a:p>
            <a:pPr lvl="1"/>
            <a:r>
              <a:rPr lang="en-US" sz="1800"/>
              <a:t>Non-laminated</a:t>
            </a:r>
          </a:p>
          <a:p>
            <a:pPr lvl="1"/>
            <a:r>
              <a:rPr lang="en-US" sz="1800"/>
              <a:t>Lower TOC</a:t>
            </a:r>
          </a:p>
          <a:p>
            <a:pPr lvl="1"/>
            <a:r>
              <a:rPr lang="en-US" sz="1800"/>
              <a:t>High Magnetic susceptibility (MS)</a:t>
            </a:r>
          </a:p>
          <a:p>
            <a:pPr lvl="1"/>
            <a:r>
              <a:rPr lang="en-US" sz="1800"/>
              <a:t>Median Grain-size = 3.5 µm</a:t>
            </a:r>
          </a:p>
          <a:p>
            <a:pPr>
              <a:lnSpc>
                <a:spcPct val="140000"/>
              </a:lnSpc>
            </a:pPr>
            <a:r>
              <a:rPr lang="en-US" sz="1800"/>
              <a:t>Glacial</a:t>
            </a:r>
          </a:p>
          <a:p>
            <a:pPr lvl="1"/>
            <a:r>
              <a:rPr lang="en-US" sz="1800"/>
              <a:t>Finely Laminated</a:t>
            </a:r>
          </a:p>
          <a:p>
            <a:pPr lvl="1"/>
            <a:r>
              <a:rPr lang="ja-JP" altLang="en-US" sz="1800">
                <a:latin typeface="Arial"/>
              </a:rPr>
              <a:t>“</a:t>
            </a:r>
            <a:r>
              <a:rPr lang="en-US" sz="1800"/>
              <a:t>Bleb</a:t>
            </a:r>
            <a:r>
              <a:rPr lang="ja-JP" altLang="en-US" sz="1800">
                <a:latin typeface="Arial"/>
              </a:rPr>
              <a:t>”</a:t>
            </a:r>
            <a:r>
              <a:rPr lang="en-US" sz="1800"/>
              <a:t> Structures</a:t>
            </a:r>
          </a:p>
          <a:p>
            <a:pPr lvl="1"/>
            <a:r>
              <a:rPr lang="en-US" sz="1800"/>
              <a:t>Higher TOC, low MS</a:t>
            </a:r>
          </a:p>
          <a:p>
            <a:pPr lvl="1"/>
            <a:r>
              <a:rPr lang="en-US" sz="1800"/>
              <a:t>Authigenic minerals</a:t>
            </a:r>
          </a:p>
          <a:p>
            <a:pPr lvl="1"/>
            <a:r>
              <a:rPr lang="en-US" sz="1800"/>
              <a:t>Median Grain-size = 3.5 µm</a:t>
            </a:r>
            <a:endParaRPr lang="en-US" sz="2400"/>
          </a:p>
        </p:txBody>
      </p:sp>
      <p:sp>
        <p:nvSpPr>
          <p:cNvPr id="14342" name="Text Box 6"/>
          <p:cNvSpPr txBox="1">
            <a:spLocks noChangeArrowheads="1"/>
          </p:cNvSpPr>
          <p:nvPr/>
        </p:nvSpPr>
        <p:spPr bwMode="auto">
          <a:xfrm>
            <a:off x="381000" y="152400"/>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solidFill>
                  <a:srgbClr val="A50021"/>
                </a:solidFill>
                <a:latin typeface="Times" charset="0"/>
              </a:rPr>
              <a:t>Detailed Sedimentology via Image Analysis </a:t>
            </a:r>
            <a:r>
              <a:rPr lang="en-US" sz="1800">
                <a:solidFill>
                  <a:srgbClr val="A50021"/>
                </a:solidFill>
                <a:latin typeface="Times" charset="0"/>
              </a:rPr>
              <a:t>(Francus and Asikainen)</a:t>
            </a:r>
          </a:p>
        </p:txBody>
      </p:sp>
      <p:sp>
        <p:nvSpPr>
          <p:cNvPr id="14344" name="Text Box 8"/>
          <p:cNvSpPr txBox="1">
            <a:spLocks noChangeArrowheads="1"/>
          </p:cNvSpPr>
          <p:nvPr/>
        </p:nvSpPr>
        <p:spPr bwMode="auto">
          <a:xfrm>
            <a:off x="685800" y="5334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800">
                <a:latin typeface="Times" charset="0"/>
              </a:rPr>
              <a:t>http://www.geo.umass.edu/climate/francus/ss1_slide_show.htm</a:t>
            </a:r>
          </a:p>
        </p:txBody>
      </p:sp>
    </p:spTree>
    <p:extLst>
      <p:ext uri="{BB962C8B-B14F-4D97-AF65-F5344CB8AC3E}">
        <p14:creationId xmlns:p14="http://schemas.microsoft.com/office/powerpoint/2010/main" val="283992017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SEM view</a:t>
            </a:r>
          </a:p>
        </p:txBody>
      </p:sp>
      <p:pic>
        <p:nvPicPr>
          <p:cNvPr id="15363" name="Picture 3" descr="146-140.jpg                                                    00006BFBFichiers                       B63471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77913"/>
            <a:ext cx="1984375"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pic>
      <p:sp>
        <p:nvSpPr>
          <p:cNvPr id="15364" name="Rectangle 4"/>
          <p:cNvSpPr>
            <a:spLocks noChangeAspect="1" noChangeArrowheads="1"/>
          </p:cNvSpPr>
          <p:nvPr/>
        </p:nvSpPr>
        <p:spPr bwMode="auto">
          <a:xfrm>
            <a:off x="1862138" y="2479675"/>
            <a:ext cx="438150" cy="365125"/>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5365" name="Group 5"/>
          <p:cNvGrpSpPr>
            <a:grpSpLocks/>
          </p:cNvGrpSpPr>
          <p:nvPr/>
        </p:nvGrpSpPr>
        <p:grpSpPr bwMode="auto">
          <a:xfrm>
            <a:off x="2300288" y="1077913"/>
            <a:ext cx="5049837" cy="3246437"/>
            <a:chOff x="1449" y="679"/>
            <a:chExt cx="3181" cy="2045"/>
          </a:xfrm>
        </p:grpSpPr>
        <p:pic>
          <p:nvPicPr>
            <p:cNvPr id="15366" name="Picture 6" descr="AA8-1 (35).jpg                                                 00006BFBFichiers                       B63471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2" y="679"/>
              <a:ext cx="2458" cy="2045"/>
            </a:xfrm>
            <a:prstGeom prst="rect">
              <a:avLst/>
            </a:prstGeom>
            <a:noFill/>
            <a:extLst>
              <a:ext uri="{909E8E84-426E-40dd-AFC4-6F175D3DCCD1}">
                <a14:hiddenFill xmlns:a14="http://schemas.microsoft.com/office/drawing/2010/main">
                  <a:solidFill>
                    <a:srgbClr val="FFFFFF"/>
                  </a:solidFill>
                </a14:hiddenFill>
              </a:ext>
            </a:extLst>
          </p:spPr>
        </p:pic>
        <p:sp>
          <p:nvSpPr>
            <p:cNvPr id="15367" name="Line 7"/>
            <p:cNvSpPr>
              <a:spLocks noChangeShapeType="1"/>
            </p:cNvSpPr>
            <p:nvPr/>
          </p:nvSpPr>
          <p:spPr bwMode="auto">
            <a:xfrm flipV="1">
              <a:off x="1449" y="679"/>
              <a:ext cx="723" cy="883"/>
            </a:xfrm>
            <a:prstGeom prst="line">
              <a:avLst/>
            </a:prstGeom>
            <a:noFill/>
            <a:ln w="1905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368" name="Line 8"/>
            <p:cNvSpPr>
              <a:spLocks noChangeShapeType="1"/>
            </p:cNvSpPr>
            <p:nvPr/>
          </p:nvSpPr>
          <p:spPr bwMode="auto">
            <a:xfrm>
              <a:off x="1449" y="1792"/>
              <a:ext cx="723" cy="932"/>
            </a:xfrm>
            <a:prstGeom prst="line">
              <a:avLst/>
            </a:prstGeom>
            <a:noFill/>
            <a:ln w="1905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5369" name="Rectangle 9"/>
          <p:cNvSpPr>
            <a:spLocks noChangeAspect="1" noChangeArrowheads="1"/>
          </p:cNvSpPr>
          <p:nvPr/>
        </p:nvSpPr>
        <p:spPr bwMode="auto">
          <a:xfrm>
            <a:off x="5583238" y="1252538"/>
            <a:ext cx="1169987" cy="976312"/>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5370" name="Group 10"/>
          <p:cNvGrpSpPr>
            <a:grpSpLocks/>
          </p:cNvGrpSpPr>
          <p:nvPr/>
        </p:nvGrpSpPr>
        <p:grpSpPr bwMode="auto">
          <a:xfrm>
            <a:off x="3632200" y="1252538"/>
            <a:ext cx="3902075" cy="4694237"/>
            <a:chOff x="2288" y="789"/>
            <a:chExt cx="2458" cy="2957"/>
          </a:xfrm>
        </p:grpSpPr>
        <p:sp>
          <p:nvSpPr>
            <p:cNvPr id="15371" name="Line 11"/>
            <p:cNvSpPr>
              <a:spLocks noChangeShapeType="1"/>
            </p:cNvSpPr>
            <p:nvPr/>
          </p:nvSpPr>
          <p:spPr bwMode="auto">
            <a:xfrm>
              <a:off x="4254" y="1404"/>
              <a:ext cx="492" cy="2342"/>
            </a:xfrm>
            <a:prstGeom prst="line">
              <a:avLst/>
            </a:prstGeom>
            <a:noFill/>
            <a:ln w="1905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372" name="Line 12"/>
            <p:cNvSpPr>
              <a:spLocks noChangeShapeType="1"/>
            </p:cNvSpPr>
            <p:nvPr/>
          </p:nvSpPr>
          <p:spPr bwMode="auto">
            <a:xfrm flipH="1">
              <a:off x="2288" y="1404"/>
              <a:ext cx="1229" cy="2342"/>
            </a:xfrm>
            <a:prstGeom prst="line">
              <a:avLst/>
            </a:prstGeom>
            <a:noFill/>
            <a:ln w="1905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5373" name="Picture 13" descr="AA8-11 (200).jpg                                               00006BFBFichiers                       B63471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8" y="1701"/>
              <a:ext cx="2458" cy="2045"/>
            </a:xfrm>
            <a:prstGeom prst="rect">
              <a:avLst/>
            </a:prstGeom>
            <a:noFill/>
            <a:ln w="19050">
              <a:solidFill>
                <a:srgbClr val="990033"/>
              </a:solidFill>
              <a:miter lim="800000"/>
              <a:headEnd/>
              <a:tailEnd/>
            </a:ln>
            <a:extLst>
              <a:ext uri="{909E8E84-426E-40dd-AFC4-6F175D3DCCD1}">
                <a14:hiddenFill xmlns:a14="http://schemas.microsoft.com/office/drawing/2010/main">
                  <a:solidFill>
                    <a:srgbClr val="FFFFFF"/>
                  </a:solidFill>
                </a14:hiddenFill>
              </a:ext>
            </a:extLst>
          </p:spPr>
        </p:pic>
        <p:sp>
          <p:nvSpPr>
            <p:cNvPr id="15374" name="Line 14"/>
            <p:cNvSpPr>
              <a:spLocks noChangeShapeType="1"/>
            </p:cNvSpPr>
            <p:nvPr/>
          </p:nvSpPr>
          <p:spPr bwMode="auto">
            <a:xfrm flipH="1">
              <a:off x="2288" y="789"/>
              <a:ext cx="1229" cy="912"/>
            </a:xfrm>
            <a:prstGeom prst="line">
              <a:avLst/>
            </a:prstGeom>
            <a:noFill/>
            <a:ln w="1905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375" name="Line 15"/>
            <p:cNvSpPr>
              <a:spLocks noChangeShapeType="1"/>
            </p:cNvSpPr>
            <p:nvPr/>
          </p:nvSpPr>
          <p:spPr bwMode="auto">
            <a:xfrm>
              <a:off x="4254" y="789"/>
              <a:ext cx="492" cy="912"/>
            </a:xfrm>
            <a:prstGeom prst="line">
              <a:avLst/>
            </a:prstGeom>
            <a:noFill/>
            <a:ln w="1905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5376" name="Group 16"/>
          <p:cNvGrpSpPr>
            <a:grpSpLocks/>
          </p:cNvGrpSpPr>
          <p:nvPr/>
        </p:nvGrpSpPr>
        <p:grpSpPr bwMode="auto">
          <a:xfrm>
            <a:off x="3632200" y="2355850"/>
            <a:ext cx="3902075" cy="4084638"/>
            <a:chOff x="2288" y="1484"/>
            <a:chExt cx="2458" cy="2573"/>
          </a:xfrm>
        </p:grpSpPr>
        <p:sp>
          <p:nvSpPr>
            <p:cNvPr id="15377" name="Line 17"/>
            <p:cNvSpPr>
              <a:spLocks noChangeShapeType="1"/>
            </p:cNvSpPr>
            <p:nvPr/>
          </p:nvSpPr>
          <p:spPr bwMode="auto">
            <a:xfrm flipH="1">
              <a:off x="2288" y="1484"/>
              <a:ext cx="638" cy="528"/>
            </a:xfrm>
            <a:prstGeom prst="line">
              <a:avLst/>
            </a:prstGeom>
            <a:noFill/>
            <a:ln w="1905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378" name="Line 18"/>
            <p:cNvSpPr>
              <a:spLocks noChangeShapeType="1"/>
            </p:cNvSpPr>
            <p:nvPr/>
          </p:nvSpPr>
          <p:spPr bwMode="auto">
            <a:xfrm>
              <a:off x="3663" y="1484"/>
              <a:ext cx="1083" cy="528"/>
            </a:xfrm>
            <a:prstGeom prst="line">
              <a:avLst/>
            </a:prstGeom>
            <a:noFill/>
            <a:ln w="1905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379" name="Rectangle 19"/>
            <p:cNvSpPr>
              <a:spLocks noChangeAspect="1" noChangeArrowheads="1"/>
            </p:cNvSpPr>
            <p:nvPr/>
          </p:nvSpPr>
          <p:spPr bwMode="auto">
            <a:xfrm>
              <a:off x="2926" y="1484"/>
              <a:ext cx="737" cy="615"/>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5380" name="Picture 20" descr="AA8-15 (200).jpg                                               00006BFBFichiers                       B63471C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8" y="2012"/>
              <a:ext cx="2458" cy="2045"/>
            </a:xfrm>
            <a:prstGeom prst="rect">
              <a:avLst/>
            </a:prstGeom>
            <a:noFill/>
            <a:ln w="19050">
              <a:solidFill>
                <a:srgbClr val="990033"/>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6382756"/>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wipe(left)">
                                      <p:cBhvr>
                                        <p:cTn id="7" dur="500"/>
                                        <p:tgtEl>
                                          <p:spTgt spid="15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5369"/>
                                        </p:tgtEl>
                                        <p:attrNameLst>
                                          <p:attrName>style.visibility</p:attrName>
                                        </p:attrNameLst>
                                      </p:cBhvr>
                                      <p:to>
                                        <p:strVal val="visible"/>
                                      </p:to>
                                    </p:set>
                                    <p:animEffect transition="in" filter="box(out)">
                                      <p:cBhvr>
                                        <p:cTn id="12" dur="500"/>
                                        <p:tgtEl>
                                          <p:spTgt spid="153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5370"/>
                                        </p:tgtEl>
                                        <p:attrNameLst>
                                          <p:attrName>style.visibility</p:attrName>
                                        </p:attrNameLst>
                                      </p:cBhvr>
                                      <p:to>
                                        <p:strVal val="visible"/>
                                      </p:to>
                                    </p:set>
                                    <p:anim calcmode="lin" valueType="num">
                                      <p:cBhvr>
                                        <p:cTn id="17" dur="500" fill="hold"/>
                                        <p:tgtEl>
                                          <p:spTgt spid="15370"/>
                                        </p:tgtEl>
                                        <p:attrNameLst>
                                          <p:attrName>ppt_w</p:attrName>
                                        </p:attrNameLst>
                                      </p:cBhvr>
                                      <p:tavLst>
                                        <p:tav tm="0">
                                          <p:val>
                                            <p:fltVal val="0"/>
                                          </p:val>
                                        </p:tav>
                                        <p:tav tm="100000">
                                          <p:val>
                                            <p:strVal val="#ppt_w"/>
                                          </p:val>
                                        </p:tav>
                                      </p:tavLst>
                                    </p:anim>
                                    <p:anim calcmode="lin" valueType="num">
                                      <p:cBhvr>
                                        <p:cTn id="18" dur="500" fill="hold"/>
                                        <p:tgtEl>
                                          <p:spTgt spid="15370"/>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5370"/>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15376"/>
                                        </p:tgtEl>
                                        <p:attrNameLst>
                                          <p:attrName>style.visibility</p:attrName>
                                        </p:attrNameLst>
                                      </p:cBhvr>
                                      <p:to>
                                        <p:strVal val="visible"/>
                                      </p:to>
                                    </p:set>
                                    <p:animEffect transition="in" filter="wipe(up)">
                                      <p:cBhvr>
                                        <p:cTn id="23" dur="500"/>
                                        <p:tgtEl>
                                          <p:spTgt spid="15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SEM view</a:t>
            </a:r>
          </a:p>
        </p:txBody>
      </p:sp>
      <p:pic>
        <p:nvPicPr>
          <p:cNvPr id="16387" name="Picture 3" descr="146-140.jpg                                                    00006BFBFichiers                       B63471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77913"/>
            <a:ext cx="1984375"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pic>
      <p:grpSp>
        <p:nvGrpSpPr>
          <p:cNvPr id="16388" name="Group 4"/>
          <p:cNvGrpSpPr>
            <a:grpSpLocks/>
          </p:cNvGrpSpPr>
          <p:nvPr/>
        </p:nvGrpSpPr>
        <p:grpSpPr bwMode="auto">
          <a:xfrm>
            <a:off x="1643063" y="3040063"/>
            <a:ext cx="5707062" cy="3246437"/>
            <a:chOff x="1035" y="1915"/>
            <a:chExt cx="3595" cy="2045"/>
          </a:xfrm>
        </p:grpSpPr>
        <p:sp>
          <p:nvSpPr>
            <p:cNvPr id="16389" name="Rectangle 5"/>
            <p:cNvSpPr>
              <a:spLocks noChangeAspect="1" noChangeArrowheads="1"/>
            </p:cNvSpPr>
            <p:nvPr/>
          </p:nvSpPr>
          <p:spPr bwMode="auto">
            <a:xfrm>
              <a:off x="1035" y="3445"/>
              <a:ext cx="276" cy="230"/>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0" name="Line 6"/>
            <p:cNvSpPr>
              <a:spLocks noChangeShapeType="1"/>
            </p:cNvSpPr>
            <p:nvPr/>
          </p:nvSpPr>
          <p:spPr bwMode="auto">
            <a:xfrm flipV="1">
              <a:off x="1311" y="1915"/>
              <a:ext cx="861" cy="1530"/>
            </a:xfrm>
            <a:prstGeom prst="line">
              <a:avLst/>
            </a:prstGeom>
            <a:noFill/>
            <a:ln w="1905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1" name="Line 7"/>
            <p:cNvSpPr>
              <a:spLocks noChangeShapeType="1"/>
            </p:cNvSpPr>
            <p:nvPr/>
          </p:nvSpPr>
          <p:spPr bwMode="auto">
            <a:xfrm>
              <a:off x="1311" y="3675"/>
              <a:ext cx="861" cy="285"/>
            </a:xfrm>
            <a:prstGeom prst="line">
              <a:avLst/>
            </a:prstGeom>
            <a:noFill/>
            <a:ln w="1905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6392" name="Picture 8" descr="&#10;AA7-4(35).jpg                                                  00006BFBFichiers                       B63471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2" y="1915"/>
              <a:ext cx="2458" cy="2045"/>
            </a:xfrm>
            <a:prstGeom prst="rect">
              <a:avLst/>
            </a:prstGeom>
            <a:noFill/>
            <a:ln w="19050">
              <a:solidFill>
                <a:srgbClr val="990033"/>
              </a:solidFill>
              <a:miter lim="800000"/>
              <a:headEnd/>
              <a:tailEnd/>
            </a:ln>
            <a:extLst>
              <a:ext uri="{909E8E84-426E-40dd-AFC4-6F175D3DCCD1}">
                <a14:hiddenFill xmlns:a14="http://schemas.microsoft.com/office/drawing/2010/main">
                  <a:solidFill>
                    <a:srgbClr val="FFFFFF"/>
                  </a:solidFill>
                </a14:hiddenFill>
              </a:ext>
            </a:extLst>
          </p:spPr>
        </p:pic>
      </p:grpSp>
      <p:pic>
        <p:nvPicPr>
          <p:cNvPr id="16393" name="Picture 9" descr="AA7-12 (200).jpg                                               00006BFBFichiers                       B63471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1175" y="1416050"/>
            <a:ext cx="5853113" cy="4870450"/>
          </a:xfrm>
          <a:prstGeom prst="rect">
            <a:avLst/>
          </a:prstGeom>
          <a:noFill/>
          <a:ln w="19050">
            <a:solidFill>
              <a:srgbClr val="99003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750980"/>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wipe(left)">
                                      <p:cBhvr>
                                        <p:cTn id="7" dur="500"/>
                                        <p:tgtEl>
                                          <p:spTgt spid="16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6393"/>
                                        </p:tgtEl>
                                        <p:attrNameLst>
                                          <p:attrName>style.visibility</p:attrName>
                                        </p:attrNameLst>
                                      </p:cBhvr>
                                      <p:to>
                                        <p:strVal val="visible"/>
                                      </p:to>
                                    </p:set>
                                    <p:anim calcmode="lin" valueType="num">
                                      <p:cBhvr>
                                        <p:cTn id="12" dur="500" fill="hold"/>
                                        <p:tgtEl>
                                          <p:spTgt spid="16393"/>
                                        </p:tgtEl>
                                        <p:attrNameLst>
                                          <p:attrName>ppt_w</p:attrName>
                                        </p:attrNameLst>
                                      </p:cBhvr>
                                      <p:tavLst>
                                        <p:tav tm="0">
                                          <p:val>
                                            <p:fltVal val="0"/>
                                          </p:val>
                                        </p:tav>
                                        <p:tav tm="100000">
                                          <p:val>
                                            <p:strVal val="#ppt_w"/>
                                          </p:val>
                                        </p:tav>
                                      </p:tavLst>
                                    </p:anim>
                                    <p:anim calcmode="lin" valueType="num">
                                      <p:cBhvr>
                                        <p:cTn id="13" dur="500" fill="hold"/>
                                        <p:tgtEl>
                                          <p:spTgt spid="163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6319" y="365631"/>
            <a:ext cx="711895" cy="6234983"/>
          </a:xfrm>
          <a:prstGeom prst="rect">
            <a:avLst/>
          </a:prstGeom>
          <a:blipFill rotWithShape="1">
            <a:blip r:embed="rId3"/>
            <a:tile tx="0" ty="0" sx="100000" sy="100000" flip="none" algn="tl"/>
          </a:bli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2362907" y="442126"/>
            <a:ext cx="0" cy="981433"/>
          </a:xfrm>
          <a:prstGeom prst="straightConnector1">
            <a:avLst/>
          </a:prstGeom>
          <a:ln w="762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404028" y="423363"/>
            <a:ext cx="0" cy="1751183"/>
          </a:xfrm>
          <a:prstGeom prst="straightConnector1">
            <a:avLst/>
          </a:prstGeom>
          <a:ln w="76200" cmpd="sng">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479957" y="423363"/>
            <a:ext cx="0" cy="4137411"/>
          </a:xfrm>
          <a:prstGeom prst="straightConnector1">
            <a:avLst/>
          </a:prstGeom>
          <a:ln w="76200" cmpd="sng">
            <a:solidFill>
              <a:schemeClr val="accent1">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743732" y="423363"/>
            <a:ext cx="0" cy="5465232"/>
          </a:xfrm>
          <a:prstGeom prst="straightConnector1">
            <a:avLst/>
          </a:prstGeom>
          <a:ln w="76200" cmpd="sng">
            <a:solidFill>
              <a:schemeClr val="accent4">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020242" y="1347064"/>
            <a:ext cx="685329" cy="369332"/>
          </a:xfrm>
          <a:prstGeom prst="rect">
            <a:avLst/>
          </a:prstGeom>
          <a:noFill/>
        </p:spPr>
        <p:txBody>
          <a:bodyPr wrap="none" rtlCol="0">
            <a:spAutoFit/>
          </a:bodyPr>
          <a:lstStyle/>
          <a:p>
            <a:r>
              <a:rPr lang="en-US" dirty="0" smtClean="0"/>
              <a:t>years</a:t>
            </a:r>
            <a:endParaRPr lang="en-US" dirty="0"/>
          </a:p>
        </p:txBody>
      </p:sp>
      <p:sp>
        <p:nvSpPr>
          <p:cNvPr id="15" name="TextBox 14"/>
          <p:cNvSpPr txBox="1"/>
          <p:nvPr/>
        </p:nvSpPr>
        <p:spPr>
          <a:xfrm>
            <a:off x="2926335" y="2447660"/>
            <a:ext cx="955385" cy="369332"/>
          </a:xfrm>
          <a:prstGeom prst="rect">
            <a:avLst/>
          </a:prstGeom>
          <a:noFill/>
        </p:spPr>
        <p:txBody>
          <a:bodyPr wrap="none" rtlCol="0">
            <a:spAutoFit/>
          </a:bodyPr>
          <a:lstStyle/>
          <a:p>
            <a:r>
              <a:rPr lang="en-US" dirty="0" smtClean="0"/>
              <a:t>decades</a:t>
            </a:r>
            <a:endParaRPr lang="en-US" dirty="0"/>
          </a:p>
        </p:txBody>
      </p:sp>
      <p:sp>
        <p:nvSpPr>
          <p:cNvPr id="16" name="TextBox 15"/>
          <p:cNvSpPr txBox="1"/>
          <p:nvPr/>
        </p:nvSpPr>
        <p:spPr>
          <a:xfrm>
            <a:off x="3951607" y="4810944"/>
            <a:ext cx="1056700" cy="369332"/>
          </a:xfrm>
          <a:prstGeom prst="rect">
            <a:avLst/>
          </a:prstGeom>
          <a:noFill/>
        </p:spPr>
        <p:txBody>
          <a:bodyPr wrap="none" rtlCol="0">
            <a:spAutoFit/>
          </a:bodyPr>
          <a:lstStyle/>
          <a:p>
            <a:r>
              <a:rPr lang="en-US" dirty="0" smtClean="0"/>
              <a:t>centuries</a:t>
            </a:r>
            <a:endParaRPr lang="en-US" dirty="0"/>
          </a:p>
        </p:txBody>
      </p:sp>
      <p:sp>
        <p:nvSpPr>
          <p:cNvPr id="17" name="TextBox 16"/>
          <p:cNvSpPr txBox="1"/>
          <p:nvPr/>
        </p:nvSpPr>
        <p:spPr>
          <a:xfrm>
            <a:off x="5212783" y="6088804"/>
            <a:ext cx="1061897" cy="369332"/>
          </a:xfrm>
          <a:prstGeom prst="rect">
            <a:avLst/>
          </a:prstGeom>
          <a:noFill/>
        </p:spPr>
        <p:txBody>
          <a:bodyPr wrap="none" rtlCol="0">
            <a:spAutoFit/>
          </a:bodyPr>
          <a:lstStyle/>
          <a:p>
            <a:r>
              <a:rPr lang="en-US" dirty="0" smtClean="0"/>
              <a:t>Millennia </a:t>
            </a:r>
            <a:endParaRPr lang="en-US" dirty="0"/>
          </a:p>
        </p:txBody>
      </p:sp>
      <p:sp>
        <p:nvSpPr>
          <p:cNvPr id="22" name="TextBox 21"/>
          <p:cNvSpPr txBox="1"/>
          <p:nvPr/>
        </p:nvSpPr>
        <p:spPr>
          <a:xfrm>
            <a:off x="375168" y="166151"/>
            <a:ext cx="755210" cy="369332"/>
          </a:xfrm>
          <a:prstGeom prst="rect">
            <a:avLst/>
          </a:prstGeom>
          <a:noFill/>
        </p:spPr>
        <p:txBody>
          <a:bodyPr wrap="none" rtlCol="0">
            <a:spAutoFit/>
          </a:bodyPr>
          <a:lstStyle/>
          <a:p>
            <a:r>
              <a:rPr lang="en-US" dirty="0" smtClean="0"/>
              <a:t>Today</a:t>
            </a:r>
            <a:endParaRPr lang="en-US" dirty="0"/>
          </a:p>
        </p:txBody>
      </p:sp>
      <p:sp>
        <p:nvSpPr>
          <p:cNvPr id="23" name="TextBox 22"/>
          <p:cNvSpPr txBox="1"/>
          <p:nvPr/>
        </p:nvSpPr>
        <p:spPr>
          <a:xfrm>
            <a:off x="268061" y="5918359"/>
            <a:ext cx="849774" cy="646331"/>
          </a:xfrm>
          <a:prstGeom prst="rect">
            <a:avLst/>
          </a:prstGeom>
          <a:noFill/>
        </p:spPr>
        <p:txBody>
          <a:bodyPr wrap="none" rtlCol="0">
            <a:spAutoFit/>
          </a:bodyPr>
          <a:lstStyle/>
          <a:p>
            <a:pPr algn="ctr"/>
            <a:r>
              <a:rPr lang="en-US" dirty="0" smtClean="0"/>
              <a:t>Back in</a:t>
            </a:r>
          </a:p>
          <a:p>
            <a:pPr algn="ctr"/>
            <a:r>
              <a:rPr lang="en-US" dirty="0" smtClean="0"/>
              <a:t>Time</a:t>
            </a:r>
            <a:endParaRPr lang="en-US" dirty="0"/>
          </a:p>
        </p:txBody>
      </p:sp>
      <p:pic>
        <p:nvPicPr>
          <p:cNvPr id="25" name="Picture 24" descr="36lab-books_2_1.jpg"/>
          <p:cNvPicPr>
            <a:picLocks noChangeAspect="1"/>
          </p:cNvPicPr>
          <p:nvPr/>
        </p:nvPicPr>
        <p:blipFill rotWithShape="1">
          <a:blip r:embed="rId4">
            <a:extLst>
              <a:ext uri="{28A0092B-C50C-407E-A947-70E740481C1C}">
                <a14:useLocalDpi xmlns:a14="http://schemas.microsoft.com/office/drawing/2010/main" val="0"/>
              </a:ext>
            </a:extLst>
          </a:blip>
          <a:srcRect r="13816"/>
          <a:stretch/>
        </p:blipFill>
        <p:spPr>
          <a:xfrm>
            <a:off x="6343214" y="2612832"/>
            <a:ext cx="2430408" cy="2820026"/>
          </a:xfrm>
          <a:prstGeom prst="rect">
            <a:avLst/>
          </a:prstGeom>
          <a:ln>
            <a:noFill/>
          </a:ln>
          <a:effectLst>
            <a:outerShdw blurRad="292100" dist="139700" dir="2700000" algn="tl" rotWithShape="0">
              <a:srgbClr val="333333">
                <a:alpha val="65000"/>
              </a:srgbClr>
            </a:outerShdw>
          </a:effectLst>
        </p:spPr>
      </p:pic>
      <p:sp>
        <p:nvSpPr>
          <p:cNvPr id="26" name="Rectangle 25"/>
          <p:cNvSpPr/>
          <p:nvPr/>
        </p:nvSpPr>
        <p:spPr>
          <a:xfrm>
            <a:off x="7553377" y="2612832"/>
            <a:ext cx="335186" cy="2820026"/>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rot="16200000">
            <a:off x="-838379" y="2793644"/>
            <a:ext cx="2887930" cy="646331"/>
          </a:xfrm>
          <a:prstGeom prst="rect">
            <a:avLst/>
          </a:prstGeom>
          <a:noFill/>
        </p:spPr>
        <p:txBody>
          <a:bodyPr wrap="none" rtlCol="0">
            <a:spAutoFit/>
          </a:bodyPr>
          <a:lstStyle/>
          <a:p>
            <a:r>
              <a:rPr lang="en-US" sz="3600" dirty="0" smtClean="0"/>
              <a:t>Length of core</a:t>
            </a:r>
            <a:endParaRPr lang="en-US" sz="3600" dirty="0"/>
          </a:p>
        </p:txBody>
      </p:sp>
      <p:sp>
        <p:nvSpPr>
          <p:cNvPr id="2" name="TextBox 1"/>
          <p:cNvSpPr txBox="1"/>
          <p:nvPr/>
        </p:nvSpPr>
        <p:spPr>
          <a:xfrm>
            <a:off x="6104925" y="535482"/>
            <a:ext cx="2852063" cy="1815882"/>
          </a:xfrm>
          <a:prstGeom prst="rect">
            <a:avLst/>
          </a:prstGeom>
          <a:noFill/>
        </p:spPr>
        <p:txBody>
          <a:bodyPr wrap="none" rtlCol="0">
            <a:spAutoFit/>
          </a:bodyPr>
          <a:lstStyle/>
          <a:p>
            <a:r>
              <a:rPr lang="en-US" sz="2800" b="1" dirty="0" smtClean="0">
                <a:latin typeface="Arial"/>
                <a:cs typeface="Arial"/>
              </a:rPr>
              <a:t>Geochronology</a:t>
            </a:r>
          </a:p>
          <a:p>
            <a:endParaRPr lang="en-US" sz="2800" dirty="0" smtClean="0"/>
          </a:p>
          <a:p>
            <a:pPr marL="457200" indent="-457200">
              <a:buFont typeface="Arial"/>
              <a:buChar char="•"/>
            </a:pPr>
            <a:r>
              <a:rPr lang="en-US" sz="2800" dirty="0" smtClean="0">
                <a:latin typeface="Arial"/>
                <a:cs typeface="Arial"/>
              </a:rPr>
              <a:t>Age/Time</a:t>
            </a:r>
          </a:p>
          <a:p>
            <a:pPr marL="457200" indent="-457200">
              <a:buFont typeface="Arial"/>
              <a:buChar char="•"/>
            </a:pPr>
            <a:r>
              <a:rPr lang="en-US" sz="2800" dirty="0" smtClean="0">
                <a:latin typeface="Arial"/>
                <a:cs typeface="Arial"/>
              </a:rPr>
              <a:t>Resolution</a:t>
            </a:r>
            <a:endParaRPr lang="en-US" sz="2800" dirty="0">
              <a:latin typeface="Arial"/>
              <a:cs typeface="Arial"/>
            </a:endParaRPr>
          </a:p>
        </p:txBody>
      </p:sp>
    </p:spTree>
    <p:extLst>
      <p:ext uri="{BB962C8B-B14F-4D97-AF65-F5344CB8AC3E}">
        <p14:creationId xmlns:p14="http://schemas.microsoft.com/office/powerpoint/2010/main" val="2758514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381000" y="152400"/>
            <a:ext cx="8153400" cy="838200"/>
          </a:xfrm>
        </p:spPr>
        <p:txBody>
          <a:bodyPr/>
          <a:lstStyle/>
          <a:p>
            <a:r>
              <a:rPr lang="en-US" sz="3200">
                <a:latin typeface="Arial" charset="0"/>
                <a:ea typeface="ＭＳ Ｐゴシック" charset="0"/>
                <a:cs typeface="ＭＳ Ｐゴシック" charset="0"/>
              </a:rPr>
              <a:t>On-line Data Archiving and Global Access</a:t>
            </a:r>
          </a:p>
        </p:txBody>
      </p:sp>
      <p:pic>
        <p:nvPicPr>
          <p:cNvPr id="5" name="Picture 4" descr="Snapshot 2009-12-13 11-07-33.tiff"/>
          <p:cNvPicPr>
            <a:picLocks noChangeAspect="1"/>
          </p:cNvPicPr>
          <p:nvPr/>
        </p:nvPicPr>
        <p:blipFill>
          <a:blip r:embed="rId2"/>
          <a:stretch>
            <a:fillRect/>
          </a:stretch>
        </p:blipFill>
        <p:spPr>
          <a:xfrm>
            <a:off x="609600" y="1066800"/>
            <a:ext cx="2899163"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Snapshot 2009-12-13 11-09-11.tiff"/>
          <p:cNvPicPr>
            <a:picLocks noChangeAspect="1"/>
          </p:cNvPicPr>
          <p:nvPr/>
        </p:nvPicPr>
        <p:blipFill>
          <a:blip r:embed="rId3"/>
          <a:stretch>
            <a:fillRect/>
          </a:stretch>
        </p:blipFill>
        <p:spPr>
          <a:xfrm>
            <a:off x="2590800" y="1828800"/>
            <a:ext cx="2046146"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Snapshot 2009-12-13 11-14-04.tiff"/>
          <p:cNvPicPr>
            <a:picLocks noChangeAspect="1"/>
          </p:cNvPicPr>
          <p:nvPr/>
        </p:nvPicPr>
        <p:blipFill>
          <a:blip r:embed="rId4"/>
          <a:stretch>
            <a:fillRect/>
          </a:stretch>
        </p:blipFill>
        <p:spPr>
          <a:xfrm>
            <a:off x="3581400" y="2590800"/>
            <a:ext cx="2216150" cy="2829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Snapshot 2009-12-13 11-22-54.tiff"/>
          <p:cNvPicPr>
            <a:picLocks noChangeAspect="1"/>
          </p:cNvPicPr>
          <p:nvPr/>
        </p:nvPicPr>
        <p:blipFill>
          <a:blip r:embed="rId5"/>
          <a:stretch>
            <a:fillRect/>
          </a:stretch>
        </p:blipFill>
        <p:spPr>
          <a:xfrm>
            <a:off x="5181600" y="3810000"/>
            <a:ext cx="2286000" cy="20949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scl_large_demo.png"/>
          <p:cNvPicPr>
            <a:picLocks noChangeAspect="1"/>
          </p:cNvPicPr>
          <p:nvPr/>
        </p:nvPicPr>
        <p:blipFill>
          <a:blip r:embed="rId6"/>
          <a:stretch>
            <a:fillRect/>
          </a:stretch>
        </p:blipFill>
        <p:spPr>
          <a:xfrm>
            <a:off x="6235700" y="4953000"/>
            <a:ext cx="2603500" cy="1515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6328" name="Picture 11" descr="icdplogo"/>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6600" y="2667000"/>
            <a:ext cx="15240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14" descr="corelyzerlogo.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5181600"/>
            <a:ext cx="12954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16" descr="corewall_logo.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5181600"/>
            <a:ext cx="16446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17" descr="laccorelogo.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4419600"/>
            <a:ext cx="20701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2" name="Picture 18" descr="nsflogo.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315200" y="1219200"/>
            <a:ext cx="1350963"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241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686"/>
            <a:ext cx="8229600" cy="1143000"/>
          </a:xfrm>
          <a:solidFill>
            <a:schemeClr val="accent2">
              <a:lumMod val="60000"/>
              <a:lumOff val="40000"/>
            </a:schemeClr>
          </a:solidFill>
        </p:spPr>
        <p:txBody>
          <a:bodyPr/>
          <a:lstStyle/>
          <a:p>
            <a:pPr algn="l"/>
            <a:r>
              <a:rPr lang="en-US" dirty="0" smtClean="0"/>
              <a:t>Learning Goals</a:t>
            </a:r>
            <a:endParaRPr lang="en-US" dirty="0"/>
          </a:p>
        </p:txBody>
      </p:sp>
      <p:sp>
        <p:nvSpPr>
          <p:cNvPr id="3" name="Content Placeholder 2"/>
          <p:cNvSpPr>
            <a:spLocks noGrp="1"/>
          </p:cNvSpPr>
          <p:nvPr>
            <p:ph idx="1"/>
          </p:nvPr>
        </p:nvSpPr>
        <p:spPr>
          <a:xfrm>
            <a:off x="341760" y="1263686"/>
            <a:ext cx="8686800" cy="5375416"/>
          </a:xfrm>
        </p:spPr>
        <p:txBody>
          <a:bodyPr>
            <a:normAutofit fontScale="92500" lnSpcReduction="20000"/>
          </a:bodyPr>
          <a:lstStyle/>
          <a:p>
            <a:r>
              <a:rPr lang="en-US" dirty="0"/>
              <a:t>C</a:t>
            </a:r>
            <a:r>
              <a:rPr lang="en-US" dirty="0" smtClean="0"/>
              <a:t>oncepts of </a:t>
            </a:r>
            <a:r>
              <a:rPr lang="en-US" dirty="0"/>
              <a:t>the recent geologic </a:t>
            </a:r>
            <a:r>
              <a:rPr lang="en-US" dirty="0" smtClean="0"/>
              <a:t>record</a:t>
            </a:r>
          </a:p>
          <a:p>
            <a:pPr lvl="1"/>
            <a:r>
              <a:rPr lang="en-US" dirty="0" smtClean="0"/>
              <a:t> </a:t>
            </a:r>
            <a:r>
              <a:rPr lang="en-US" dirty="0"/>
              <a:t>causality at a distance, cyclic </a:t>
            </a:r>
            <a:r>
              <a:rPr lang="en-US" dirty="0" smtClean="0"/>
              <a:t>causality, environmental </a:t>
            </a:r>
            <a:r>
              <a:rPr lang="en-US" dirty="0"/>
              <a:t>time delays</a:t>
            </a:r>
            <a:endParaRPr lang="en-US" dirty="0" smtClean="0"/>
          </a:p>
          <a:p>
            <a:r>
              <a:rPr lang="en-US" dirty="0" smtClean="0"/>
              <a:t>How to describe sediments – standardized approach to physical descriptions</a:t>
            </a:r>
          </a:p>
          <a:p>
            <a:pPr lvl="1"/>
            <a:r>
              <a:rPr lang="en-US" dirty="0" smtClean="0"/>
              <a:t>Photographic and written documentation</a:t>
            </a:r>
          </a:p>
          <a:p>
            <a:pPr lvl="1"/>
            <a:r>
              <a:rPr lang="en-US" dirty="0" smtClean="0"/>
              <a:t>Making observations and documenting those observations in meaningful way</a:t>
            </a:r>
          </a:p>
          <a:p>
            <a:pPr lvl="1"/>
            <a:r>
              <a:rPr lang="en-US" dirty="0" smtClean="0"/>
              <a:t>Concept of particle size and sedimentary structures for understanding depositional environments</a:t>
            </a:r>
          </a:p>
          <a:p>
            <a:pPr lvl="1"/>
            <a:r>
              <a:rPr lang="en-US" dirty="0" smtClean="0"/>
              <a:t>Facies model development</a:t>
            </a:r>
          </a:p>
          <a:p>
            <a:r>
              <a:rPr lang="en-US" dirty="0" smtClean="0"/>
              <a:t>Develop stratigraphic column, (</a:t>
            </a:r>
            <a:r>
              <a:rPr lang="en-US" dirty="0" err="1" smtClean="0"/>
              <a:t>Psicat</a:t>
            </a:r>
            <a:r>
              <a:rPr lang="en-US" dirty="0" smtClean="0"/>
              <a:t>)</a:t>
            </a:r>
          </a:p>
          <a:p>
            <a:r>
              <a:rPr lang="en-US" dirty="0" smtClean="0"/>
              <a:t>Quantitative image analysis  (Image J)</a:t>
            </a:r>
          </a:p>
          <a:p>
            <a:endParaRPr lang="en-US" dirty="0" smtClean="0"/>
          </a:p>
          <a:p>
            <a:endParaRPr lang="en-US" dirty="0" smtClean="0"/>
          </a:p>
          <a:p>
            <a:endParaRPr lang="en-US" dirty="0"/>
          </a:p>
        </p:txBody>
      </p:sp>
      <p:pic>
        <p:nvPicPr>
          <p:cNvPr id="6" name="Picture 5" descr="google-earth-api-jp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6693" y="105387"/>
            <a:ext cx="2018424" cy="1577558"/>
          </a:xfrm>
          <a:prstGeom prst="rect">
            <a:avLst/>
          </a:prstGeom>
        </p:spPr>
      </p:pic>
    </p:spTree>
    <p:extLst>
      <p:ext uri="{BB962C8B-B14F-4D97-AF65-F5344CB8AC3E}">
        <p14:creationId xmlns:p14="http://schemas.microsoft.com/office/powerpoint/2010/main" val="24633502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p:spPr>
        <p:txBody>
          <a:bodyPr/>
          <a:lstStyle/>
          <a:p>
            <a:r>
              <a:rPr lang="en-US" dirty="0" smtClean="0"/>
              <a:t>Science Goals </a:t>
            </a:r>
            <a:endParaRPr lang="en-US" dirty="0"/>
          </a:p>
        </p:txBody>
      </p:sp>
      <p:pic>
        <p:nvPicPr>
          <p:cNvPr id="4" name="Picture 4" descr="EXP323_4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7" y="1253666"/>
            <a:ext cx="5275262" cy="3516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L&amp;T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4167" y="3839384"/>
            <a:ext cx="3616835" cy="2712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Maar_Eif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4494" y="1555329"/>
            <a:ext cx="3617689" cy="202475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Box 6"/>
          <p:cNvSpPr txBox="1"/>
          <p:nvPr/>
        </p:nvSpPr>
        <p:spPr>
          <a:xfrm>
            <a:off x="321312" y="5002936"/>
            <a:ext cx="4131152" cy="1631216"/>
          </a:xfrm>
          <a:prstGeom prst="rect">
            <a:avLst/>
          </a:prstGeom>
          <a:noFill/>
        </p:spPr>
        <p:txBody>
          <a:bodyPr wrap="square" rtlCol="0">
            <a:spAutoFit/>
          </a:bodyPr>
          <a:lstStyle/>
          <a:p>
            <a:pPr marL="342900" indent="-342900">
              <a:buFont typeface="Wingdings" charset="2"/>
              <a:buChar char="ü"/>
            </a:pPr>
            <a:r>
              <a:rPr lang="en-US" sz="2000" dirty="0" smtClean="0"/>
              <a:t>Difference between weather and climate (</a:t>
            </a:r>
            <a:r>
              <a:rPr lang="en-US" sz="2000" dirty="0" err="1" smtClean="0"/>
              <a:t>ave</a:t>
            </a:r>
            <a:r>
              <a:rPr lang="en-US" sz="2000" dirty="0" smtClean="0"/>
              <a:t> of &gt; 3 decades)</a:t>
            </a:r>
          </a:p>
          <a:p>
            <a:endParaRPr lang="en-US" sz="2000" dirty="0"/>
          </a:p>
          <a:p>
            <a:pPr marL="342900" indent="-342900">
              <a:buFont typeface="Wingdings" charset="2"/>
              <a:buChar char="ü"/>
            </a:pPr>
            <a:r>
              <a:rPr lang="en-US" sz="2000" dirty="0" smtClean="0"/>
              <a:t>Regional climate change </a:t>
            </a:r>
            <a:r>
              <a:rPr lang="en-US" sz="2000" dirty="0" err="1" smtClean="0"/>
              <a:t>vs</a:t>
            </a:r>
            <a:r>
              <a:rPr lang="en-US" sz="2000" dirty="0" smtClean="0"/>
              <a:t> global climate change</a:t>
            </a:r>
            <a:endParaRPr lang="en-US" sz="2000" dirty="0"/>
          </a:p>
        </p:txBody>
      </p:sp>
    </p:spTree>
    <p:extLst>
      <p:ext uri="{BB962C8B-B14F-4D97-AF65-F5344CB8AC3E}">
        <p14:creationId xmlns:p14="http://schemas.microsoft.com/office/powerpoint/2010/main" val="27950083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241300" y="214313"/>
            <a:ext cx="8467725" cy="661987"/>
          </a:xfrm>
          <a:solidFill>
            <a:schemeClr val="accent2">
              <a:lumMod val="40000"/>
              <a:lumOff val="60000"/>
            </a:schemeClr>
          </a:solidFill>
        </p:spPr>
        <p:txBody>
          <a:bodyPr>
            <a:normAutofit/>
          </a:bodyPr>
          <a:lstStyle/>
          <a:p>
            <a:pPr eaLnBrk="1" hangingPunct="1"/>
            <a:r>
              <a:rPr lang="en-US" sz="3200" dirty="0" smtClean="0">
                <a:latin typeface="Calibri" charset="0"/>
                <a:ea typeface="ＭＳ Ｐゴシック" charset="0"/>
                <a:cs typeface="ＭＳ Ｐゴシック" charset="0"/>
              </a:rPr>
              <a:t>The approach – </a:t>
            </a:r>
            <a:r>
              <a:rPr lang="en-US" sz="3200" dirty="0">
                <a:latin typeface="Calibri" charset="0"/>
                <a:ea typeface="ＭＳ Ｐゴシック" charset="0"/>
                <a:cs typeface="ＭＳ Ｐゴシック" charset="0"/>
              </a:rPr>
              <a:t>lake </a:t>
            </a:r>
            <a:r>
              <a:rPr lang="en-US" sz="3200" dirty="0" smtClean="0">
                <a:latin typeface="Calibri" charset="0"/>
                <a:ea typeface="ＭＳ Ｐゴシック" charset="0"/>
                <a:cs typeface="ＭＳ Ｐゴシック" charset="0"/>
              </a:rPr>
              <a:t>sediments (Lake E example)  </a:t>
            </a:r>
            <a:endParaRPr lang="en-US" sz="3200" dirty="0">
              <a:latin typeface="Calibri" charset="0"/>
              <a:ea typeface="ＭＳ Ｐゴシック" charset="0"/>
              <a:cs typeface="ＭＳ Ｐゴシック" charset="0"/>
            </a:endParaRPr>
          </a:p>
        </p:txBody>
      </p:sp>
      <p:pic>
        <p:nvPicPr>
          <p:cNvPr id="28674" name="Picture 2" descr="Fig5. Integrated PerspectiveLake E.png"/>
          <p:cNvPicPr>
            <a:picLocks noChangeAspect="1"/>
          </p:cNvPicPr>
          <p:nvPr/>
        </p:nvPicPr>
        <p:blipFill>
          <a:blip r:embed="rId2">
            <a:extLst>
              <a:ext uri="{28A0092B-C50C-407E-A947-70E740481C1C}">
                <a14:useLocalDpi xmlns:a14="http://schemas.microsoft.com/office/drawing/2010/main" val="0"/>
              </a:ext>
            </a:extLst>
          </a:blip>
          <a:srcRect t="61031"/>
          <a:stretch>
            <a:fillRect/>
          </a:stretch>
        </p:blipFill>
        <p:spPr bwMode="auto">
          <a:xfrm>
            <a:off x="349250" y="1016000"/>
            <a:ext cx="3556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Fig4. facies scan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825" y="3735388"/>
            <a:ext cx="39624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a:srcRect/>
          <a:stretch>
            <a:fillRect/>
          </a:stretch>
        </p:blipFill>
        <p:spPr bwMode="auto">
          <a:xfrm>
            <a:off x="5199471" y="954115"/>
            <a:ext cx="3510242" cy="26331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677" name="Picture 3" descr="(2) colour MIS 5-13 .pdf"/>
          <p:cNvPicPr>
            <a:picLocks noChangeAspect="1"/>
          </p:cNvPicPr>
          <p:nvPr/>
        </p:nvPicPr>
        <p:blipFill>
          <a:blip r:embed="rId5">
            <a:lum bright="-6000"/>
            <a:extLst>
              <a:ext uri="{28A0092B-C50C-407E-A947-70E740481C1C}">
                <a14:useLocalDpi xmlns:a14="http://schemas.microsoft.com/office/drawing/2010/main" val="0"/>
              </a:ext>
            </a:extLst>
          </a:blip>
          <a:srcRect t="9058" r="2260" b="9058"/>
          <a:stretch>
            <a:fillRect/>
          </a:stretch>
        </p:blipFill>
        <p:spPr bwMode="auto">
          <a:xfrm>
            <a:off x="4902200" y="3673475"/>
            <a:ext cx="6324600"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rot="5400000">
            <a:off x="5951538" y="5030787"/>
            <a:ext cx="2654300" cy="3492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6334919" y="5045869"/>
            <a:ext cx="2654300" cy="3333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Down Arrow 13"/>
          <p:cNvSpPr/>
          <p:nvPr/>
        </p:nvSpPr>
        <p:spPr>
          <a:xfrm>
            <a:off x="2047875" y="2982913"/>
            <a:ext cx="485775" cy="979487"/>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0000"/>
              </a:solidFill>
            </a:endParaRPr>
          </a:p>
        </p:txBody>
      </p:sp>
      <p:sp>
        <p:nvSpPr>
          <p:cNvPr id="15" name="Striped Right Arrow 14"/>
          <p:cNvSpPr/>
          <p:nvPr/>
        </p:nvSpPr>
        <p:spPr>
          <a:xfrm>
            <a:off x="4467225" y="4972050"/>
            <a:ext cx="1711325" cy="484188"/>
          </a:xfrm>
          <a:prstGeom prst="stripedRight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pic>
        <p:nvPicPr>
          <p:cNvPr id="13" name="Bild 9" descr="Drilling Logo.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32212" y="903315"/>
            <a:ext cx="1169988" cy="98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001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accel="50000" decel="5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strVal val="#ppt_w+.3"/>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animEffect transition="in" filter="fade">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298450" y="274638"/>
            <a:ext cx="8515350" cy="1930400"/>
          </a:xfrm>
          <a:solidFill>
            <a:srgbClr val="E6B9B8"/>
          </a:solidFill>
        </p:spPr>
        <p:txBody>
          <a:bodyPr/>
          <a:lstStyle/>
          <a:p>
            <a:pPr eaLnBrk="1" hangingPunct="1"/>
            <a:r>
              <a:rPr lang="en-US">
                <a:latin typeface="Calibri" charset="0"/>
                <a:ea typeface="ＭＳ Ｐゴシック" charset="0"/>
                <a:cs typeface="ＭＳ Ｐゴシック" charset="0"/>
              </a:rPr>
              <a:t>Proxies of climate </a:t>
            </a:r>
            <a:r>
              <a:rPr lang="en-US">
                <a:latin typeface="Calibri" charset="0"/>
                <a:ea typeface="ＭＳ Ｐゴシック" charset="0"/>
                <a:cs typeface="ＭＳ Ｐゴシック" charset="0"/>
                <a:sym typeface="Wingdings" charset="0"/>
              </a:rPr>
              <a:t> Modeling </a:t>
            </a:r>
            <a:br>
              <a:rPr lang="en-US">
                <a:latin typeface="Calibri" charset="0"/>
                <a:ea typeface="ＭＳ Ｐゴシック" charset="0"/>
                <a:cs typeface="ＭＳ Ｐゴシック" charset="0"/>
                <a:sym typeface="Wingdings" charset="0"/>
              </a:rPr>
            </a:br>
            <a:r>
              <a:rPr lang="en-US">
                <a:latin typeface="Calibri" charset="0"/>
                <a:ea typeface="ＭＳ Ｐゴシック" charset="0"/>
                <a:cs typeface="ＭＳ Ｐゴシック" charset="0"/>
                <a:sym typeface="Wingdings" charset="0"/>
              </a:rPr>
              <a:t>and prediction of future change</a:t>
            </a:r>
            <a:endParaRPr lang="en-US">
              <a:latin typeface="Calibri" charset="0"/>
              <a:ea typeface="ＭＳ Ｐゴシック" charset="0"/>
              <a:cs typeface="ＭＳ Ｐゴシック" charset="0"/>
            </a:endParaRPr>
          </a:p>
        </p:txBody>
      </p:sp>
      <p:pic>
        <p:nvPicPr>
          <p:cNvPr id="2969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0075" y="2695575"/>
            <a:ext cx="8483600"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4"/>
          <p:cNvSpPr txBox="1">
            <a:spLocks noChangeArrowheads="1"/>
          </p:cNvSpPr>
          <p:nvPr/>
        </p:nvSpPr>
        <p:spPr bwMode="auto">
          <a:xfrm>
            <a:off x="239713" y="3043238"/>
            <a:ext cx="814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today</a:t>
            </a:r>
          </a:p>
        </p:txBody>
      </p:sp>
      <p:sp>
        <p:nvSpPr>
          <p:cNvPr id="29700" name="TextBox 5"/>
          <p:cNvSpPr txBox="1">
            <a:spLocks noChangeArrowheads="1"/>
          </p:cNvSpPr>
          <p:nvPr/>
        </p:nvSpPr>
        <p:spPr bwMode="auto">
          <a:xfrm rot="5400000">
            <a:off x="-223838" y="4840288"/>
            <a:ext cx="1731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Back in time </a:t>
            </a:r>
            <a:r>
              <a:rPr lang="en-US" sz="1800">
                <a:sym typeface="Wingdings" charset="0"/>
              </a:rPr>
              <a:t></a:t>
            </a:r>
            <a:endParaRPr lang="en-US" sz="1800"/>
          </a:p>
        </p:txBody>
      </p:sp>
    </p:spTree>
    <p:extLst>
      <p:ext uri="{BB962C8B-B14F-4D97-AF65-F5344CB8AC3E}">
        <p14:creationId xmlns:p14="http://schemas.microsoft.com/office/powerpoint/2010/main" val="19166502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304800" y="1547869"/>
            <a:ext cx="8534400" cy="6697662"/>
          </a:xfrm>
        </p:spPr>
        <p:txBody>
          <a:bodyPr/>
          <a:lstStyle/>
          <a:p>
            <a:r>
              <a:rPr lang="en-US" sz="2400" dirty="0">
                <a:latin typeface="Times" charset="0"/>
                <a:ea typeface="ＭＳ Ｐゴシック" charset="0"/>
                <a:cs typeface="ＭＳ Ｐゴシック" charset="0"/>
              </a:rPr>
              <a:t>Sedimentation rates and the geochronology of the core are fundamental to understanding all of the physical properties and quantifying the </a:t>
            </a:r>
            <a:r>
              <a:rPr lang="en-US" sz="2400" dirty="0" smtClean="0">
                <a:latin typeface="Times" charset="0"/>
                <a:ea typeface="ＭＳ Ｐゴシック" charset="0"/>
                <a:cs typeface="ＭＳ Ｐゴシック" charset="0"/>
              </a:rPr>
              <a:t>climate/environmental  history.  </a:t>
            </a:r>
            <a:r>
              <a:rPr lang="en-US" sz="2400" dirty="0">
                <a:latin typeface="Times" charset="0"/>
                <a:ea typeface="ＭＳ Ｐゴシック" charset="0"/>
                <a:cs typeface="ＭＳ Ｐゴシック" charset="0"/>
              </a:rPr>
              <a:t>How can studies of the sedimentology and sediment flux rates be used with other proxies to best constrain the chronology? </a:t>
            </a:r>
          </a:p>
          <a:p>
            <a:pPr>
              <a:buFontTx/>
              <a:buNone/>
            </a:pPr>
            <a:endParaRPr lang="en-US" sz="2400" dirty="0">
              <a:latin typeface="Times" charset="0"/>
              <a:ea typeface="ＭＳ Ｐゴシック" charset="0"/>
              <a:cs typeface="ＭＳ Ｐゴシック" charset="0"/>
            </a:endParaRPr>
          </a:p>
          <a:p>
            <a:r>
              <a:rPr lang="en-US" sz="2400" dirty="0">
                <a:latin typeface="Times" charset="0"/>
                <a:ea typeface="ＭＳ Ｐゴシック" charset="0"/>
                <a:cs typeface="ＭＳ Ｐゴシック" charset="0"/>
              </a:rPr>
              <a:t>What are the hydrological, biological, and geochemical controls on changes in sediment texture as they relate to changes in climate? </a:t>
            </a:r>
          </a:p>
          <a:p>
            <a:pPr>
              <a:buFontTx/>
              <a:buNone/>
            </a:pPr>
            <a:endParaRPr lang="en-US" sz="2400" dirty="0">
              <a:latin typeface="Times" charset="0"/>
              <a:ea typeface="ＭＳ Ｐゴシック" charset="0"/>
              <a:cs typeface="ＭＳ Ｐゴシック" charset="0"/>
            </a:endParaRPr>
          </a:p>
          <a:p>
            <a:r>
              <a:rPr lang="en-US" sz="2400" dirty="0">
                <a:latin typeface="Times" charset="0"/>
                <a:ea typeface="ＭＳ Ｐゴシック" charset="0"/>
                <a:cs typeface="ＭＳ Ｐゴシック" charset="0"/>
              </a:rPr>
              <a:t>What are the lake processes and climatic conditions that produce laminated, non-laminated and weakly laminated units throughout the core? </a:t>
            </a:r>
          </a:p>
          <a:p>
            <a:pPr>
              <a:buFontTx/>
              <a:buNone/>
            </a:pPr>
            <a:endParaRPr lang="en-US" sz="2400" dirty="0">
              <a:latin typeface="Times" charset="0"/>
              <a:ea typeface="ＭＳ Ｐゴシック" charset="0"/>
              <a:cs typeface="ＭＳ Ｐゴシック" charset="0"/>
            </a:endParaRPr>
          </a:p>
          <a:p>
            <a:endParaRPr lang="en-US" sz="2400" dirty="0">
              <a:latin typeface="Times" charset="0"/>
              <a:ea typeface="ＭＳ Ｐゴシック" charset="0"/>
              <a:cs typeface="ＭＳ Ｐゴシック" charset="0"/>
            </a:endParaRPr>
          </a:p>
        </p:txBody>
      </p:sp>
      <p:sp>
        <p:nvSpPr>
          <p:cNvPr id="5" name="Subtitle 2"/>
          <p:cNvSpPr>
            <a:spLocks noGrp="1"/>
          </p:cNvSpPr>
          <p:nvPr>
            <p:ph type="title"/>
          </p:nvPr>
        </p:nvSpPr>
        <p:spPr>
          <a:solidFill>
            <a:srgbClr val="D99694"/>
          </a:solidFill>
        </p:spPr>
        <p:txBody>
          <a:bodyPr>
            <a:normAutofit/>
          </a:bodyPr>
          <a:lstStyle/>
          <a:p>
            <a:r>
              <a:rPr lang="en-US" sz="3600" dirty="0">
                <a:latin typeface="Times" charset="0"/>
                <a:ea typeface="ＭＳ Ｐゴシック" charset="0"/>
                <a:cs typeface="ＭＳ Ｐゴシック" charset="0"/>
              </a:rPr>
              <a:t>Science questions should drive </a:t>
            </a:r>
            <a:r>
              <a:rPr lang="en-US" sz="3600" dirty="0" smtClean="0">
                <a:latin typeface="Times" charset="0"/>
                <a:ea typeface="ＭＳ Ｐゴシック" charset="0"/>
                <a:cs typeface="ＭＳ Ｐゴシック" charset="0"/>
              </a:rPr>
              <a:t>analysis</a:t>
            </a:r>
            <a:br>
              <a:rPr lang="en-US" sz="3600" dirty="0" smtClean="0">
                <a:latin typeface="Times" charset="0"/>
                <a:ea typeface="ＭＳ Ｐゴシック" charset="0"/>
                <a:cs typeface="ＭＳ Ｐゴシック" charset="0"/>
              </a:rPr>
            </a:br>
            <a:r>
              <a:rPr lang="en-US" sz="2400" dirty="0" smtClean="0">
                <a:latin typeface="Times" charset="0"/>
                <a:ea typeface="ＭＳ Ｐゴシック" charset="0"/>
                <a:cs typeface="ＭＳ Ｐゴシック" charset="0"/>
              </a:rPr>
              <a:t>(ask students to develop their own) </a:t>
            </a:r>
            <a:endParaRPr lang="en-US" sz="2400"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8375457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2451</TotalTime>
  <Words>1650</Words>
  <Application>Microsoft Macintosh PowerPoint</Application>
  <PresentationFormat>On-screen Show (4:3)</PresentationFormat>
  <Paragraphs>287</Paragraphs>
  <Slides>40</Slides>
  <Notes>8</Notes>
  <HiddenSlides>2</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Initial Core Descriptions</vt:lpstr>
      <vt:lpstr>Why study lakes</vt:lpstr>
      <vt:lpstr>Earth Scientists – Time lords! </vt:lpstr>
      <vt:lpstr>PowerPoint Presentation</vt:lpstr>
      <vt:lpstr>Learning Goals</vt:lpstr>
      <vt:lpstr>Science Goals </vt:lpstr>
      <vt:lpstr>The approach – lake sediments (Lake E example)  </vt:lpstr>
      <vt:lpstr>Proxies of climate  Modeling  and prediction of future change</vt:lpstr>
      <vt:lpstr>Science questions should drive analysis (ask students to develop their own) </vt:lpstr>
      <vt:lpstr>PowerPoint Presentation</vt:lpstr>
      <vt:lpstr>Terms - learning the lingo </vt:lpstr>
      <vt:lpstr>Initial core splitting </vt:lpstr>
      <vt:lpstr>Initial core splitting </vt:lpstr>
      <vt:lpstr>Cheap and easy too – skill saw?</vt:lpstr>
      <vt:lpstr>PowerPoint Presentation</vt:lpstr>
      <vt:lpstr>Initial core scanning</vt:lpstr>
      <vt:lpstr>PowerPoint Presentation</vt:lpstr>
      <vt:lpstr>Sediment classification</vt:lpstr>
      <vt:lpstr>Classroom applications</vt:lpstr>
      <vt:lpstr>Classroom applications</vt:lpstr>
      <vt:lpstr>Smear Slides </vt:lpstr>
      <vt:lpstr>PowerPoint Presentation</vt:lpstr>
      <vt:lpstr>Core Lithology-PG1351 Lake El’gygytgyn</vt:lpstr>
      <vt:lpstr>PowerPoint Presentation</vt:lpstr>
      <vt:lpstr>PowerPoint Presentation</vt:lpstr>
      <vt:lpstr>From mud to seeing fine laminae</vt:lpstr>
      <vt:lpstr>PowerPoint Presentation</vt:lpstr>
      <vt:lpstr>PowerPoint Presentation</vt:lpstr>
      <vt:lpstr>PowerPoint Presentation</vt:lpstr>
      <vt:lpstr>PowerPoint Presentation</vt:lpstr>
      <vt:lpstr>PSICAT – simple software for constructing stratigraphic columns </vt:lpstr>
      <vt:lpstr>`</vt:lpstr>
      <vt:lpstr>File  Export Summary Spreadsheet</vt:lpstr>
      <vt:lpstr>Image J – simple analysis software</vt:lpstr>
      <vt:lpstr>PowerPoint Presentation</vt:lpstr>
      <vt:lpstr>PowerPoint Presentation</vt:lpstr>
      <vt:lpstr>Main Facies</vt:lpstr>
      <vt:lpstr>SEM view</vt:lpstr>
      <vt:lpstr>SEM view</vt:lpstr>
      <vt:lpstr>On-line Data Archiving and Global Access</vt:lpstr>
    </vt:vector>
  </TitlesOfParts>
  <Company>UMass-Amherst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Initial Core Descriptions</dc:title>
  <dc:creator>Julie Brigham-Grette</dc:creator>
  <cp:lastModifiedBy>Julie Brigham-Grette</cp:lastModifiedBy>
  <cp:revision>88</cp:revision>
  <dcterms:created xsi:type="dcterms:W3CDTF">2012-06-18T02:29:56Z</dcterms:created>
  <dcterms:modified xsi:type="dcterms:W3CDTF">2012-06-20T06:32:55Z</dcterms:modified>
</cp:coreProperties>
</file>