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27" r:id="rId3"/>
    <p:sldId id="515" r:id="rId4"/>
    <p:sldId id="422" r:id="rId5"/>
    <p:sldId id="337" r:id="rId6"/>
    <p:sldId id="338" r:id="rId7"/>
    <p:sldId id="434" r:id="rId8"/>
    <p:sldId id="431" r:id="rId9"/>
    <p:sldId id="433" r:id="rId10"/>
    <p:sldId id="432" r:id="rId11"/>
    <p:sldId id="339" r:id="rId12"/>
    <p:sldId id="484" r:id="rId13"/>
    <p:sldId id="458" r:id="rId14"/>
    <p:sldId id="459" r:id="rId15"/>
    <p:sldId id="460" r:id="rId16"/>
    <p:sldId id="485" r:id="rId17"/>
    <p:sldId id="462" r:id="rId18"/>
    <p:sldId id="463" r:id="rId19"/>
    <p:sldId id="464" r:id="rId20"/>
    <p:sldId id="490" r:id="rId21"/>
    <p:sldId id="491" r:id="rId22"/>
    <p:sldId id="468" r:id="rId23"/>
    <p:sldId id="469" r:id="rId24"/>
    <p:sldId id="470" r:id="rId25"/>
    <p:sldId id="572" r:id="rId26"/>
    <p:sldId id="563" r:id="rId27"/>
    <p:sldId id="564" r:id="rId28"/>
    <p:sldId id="494" r:id="rId29"/>
    <p:sldId id="573" r:id="rId30"/>
    <p:sldId id="551" r:id="rId31"/>
    <p:sldId id="574" r:id="rId32"/>
    <p:sldId id="449" r:id="rId33"/>
    <p:sldId id="477" r:id="rId34"/>
    <p:sldId id="478" r:id="rId35"/>
    <p:sldId id="565" r:id="rId36"/>
    <p:sldId id="548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60"/>
  </p:normalViewPr>
  <p:slideViewPr>
    <p:cSldViewPr>
      <p:cViewPr>
        <p:scale>
          <a:sx n="80" d="100"/>
          <a:sy n="80" d="100"/>
        </p:scale>
        <p:origin x="-16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36747F3-C152-42BA-BEA3-C6C44AAD9B8E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2E3D70-7E9C-47E2-B1D6-A8DC34EBA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385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bedrock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D64F38-89C5-4743-9FD5-0E8D1788E78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8C59CB-4856-4DB2-A25D-C588F827776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b="1" smtClean="0"/>
              <a:t>5.12c.</a:t>
            </a:r>
            <a:r>
              <a:rPr lang="en-US" smtClean="0"/>
              <a:t> Sequence of lakes and ice advances in the Lake Michigan basin. … Dark gray line shows the southern extent of the Lake Michigan Lobe.—Modified from Hansel, Mickelson, Schneider, and Larsen, 1985 [p. 249]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Need 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29AFBB-3CE0-41E2-A377-87FF53DE188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Need map of each bay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7E28EE-E92C-4FAB-AD54-47C193B081E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Clark Lake Geomorph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A7CE08-C8C4-4E48-8751-B3C7F324CE3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Need Relief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BB5CFF-4ECA-4C6D-B44E-65A59EEF94F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Need Relief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07BEB7-CDDD-4DF4-95F2-2A1FB469505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D0DCE-DCBB-4A82-ADA1-9EBA73F81333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87D1-1F9E-46D6-9320-C96BF5C771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52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B3B90-EC8D-49D1-9225-A258FA15FB3C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53FCA-7A82-453D-BB5D-E9B30A5D2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98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731E4-44E0-4BF2-9AB7-5F36077859C5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49886-3E31-4053-B162-CAC5CD3ECB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4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55E0B-AEFE-44B9-B3B1-885CFF20F285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568A9-CC34-42CB-92C3-A83791B0D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9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6CC1B-6C74-41DF-A8AF-4C61C4E44DBD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95C78-7B1F-43A5-8FFE-086942114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86EEC-F29C-41A6-82DE-8AF4ECA90989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95123-B814-4CDC-AAA0-3A27AEACA8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777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D5FA0-CB29-416F-8B3A-A5AF5D9574E2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1B3CE-1965-4BCE-B161-92FFE6980D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91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B0C57-A376-4BB9-98CB-F2DCA060F967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FDCF3-4539-4067-8A7F-1672B42DC1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02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F116C-9065-494B-8AAC-A4391D5E92F3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C605-D6D6-456A-9FE6-AA06D072C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99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D4011-11D8-4575-AEB0-E68B4B317CBC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370FC-5A20-4680-BEF9-6A59DC0A37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73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0BD5-3088-4067-8548-BAF2451A65B2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5641C-0487-4A45-96AC-004213045F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9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0E2905-2679-4578-9FDC-9647B92F4E12}" type="datetimeFigureOut">
              <a:rPr lang="en-US"/>
              <a:pPr>
                <a:defRPr/>
              </a:pPr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A455E7-0443-496A-A2A3-2A7051ECF5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DSC002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Box 5"/>
          <p:cNvSpPr txBox="1">
            <a:spLocks noChangeArrowheads="1"/>
          </p:cNvSpPr>
          <p:nvPr/>
        </p:nvSpPr>
        <p:spPr bwMode="auto">
          <a:xfrm>
            <a:off x="157655" y="228599"/>
            <a:ext cx="88392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/>
              <a:t>The Geomorphology of Dunes Along the Western Shoreline of Lake Michigan: Disseminating NSF-REU Data in the Classroom</a:t>
            </a:r>
            <a:endParaRPr lang="en-US" sz="3200" b="1" dirty="0">
              <a:latin typeface="Calibri" pitchFamily="34" charset="0"/>
            </a:endParaRPr>
          </a:p>
          <a:p>
            <a:pPr eaLnBrk="1" hangingPunct="1"/>
            <a:endParaRPr lang="en-US" sz="3200" b="1" dirty="0">
              <a:latin typeface="Calibri" pitchFamily="34" charset="0"/>
            </a:endParaRPr>
          </a:p>
          <a:p>
            <a:pPr eaLnBrk="1" hangingPunct="1"/>
            <a:r>
              <a:rPr lang="en-US" sz="3200" b="1" dirty="0">
                <a:latin typeface="Calibri" pitchFamily="34" charset="0"/>
              </a:rPr>
              <a:t> </a:t>
            </a:r>
          </a:p>
          <a:p>
            <a:pPr eaLnBrk="1" hangingPunct="1"/>
            <a:r>
              <a:rPr lang="en-US" sz="3200" b="1" dirty="0">
                <a:latin typeface="Calibri" pitchFamily="34" charset="0"/>
              </a:rPr>
              <a:t>J Elmo </a:t>
            </a:r>
            <a:r>
              <a:rPr lang="en-US" sz="3200" b="1" dirty="0" err="1">
                <a:latin typeface="Calibri" pitchFamily="34" charset="0"/>
              </a:rPr>
              <a:t>Rawling</a:t>
            </a:r>
            <a:r>
              <a:rPr lang="en-US" sz="3200" b="1" dirty="0">
                <a:latin typeface="Calibri" pitchFamily="34" charset="0"/>
              </a:rPr>
              <a:t> 3</a:t>
            </a:r>
            <a:r>
              <a:rPr lang="en-US" sz="3200" b="1" baseline="30000" dirty="0">
                <a:latin typeface="Calibri" pitchFamily="34" charset="0"/>
              </a:rPr>
              <a:t>rd</a:t>
            </a:r>
            <a:r>
              <a:rPr lang="en-US" sz="3200" b="1" dirty="0">
                <a:latin typeface="Calibri" pitchFamily="34" charset="0"/>
              </a:rPr>
              <a:t> UW-Platteville</a:t>
            </a:r>
          </a:p>
          <a:p>
            <a:pPr eaLnBrk="1" hangingPunct="1"/>
            <a:r>
              <a:rPr lang="en-US" sz="3200" b="1" dirty="0">
                <a:latin typeface="Calibri" pitchFamily="34" charset="0"/>
              </a:rPr>
              <a:t>Paul Hanson UN-Lincoln</a:t>
            </a:r>
          </a:p>
          <a:p>
            <a:pPr eaLnBrk="1" hangingPunct="1"/>
            <a:r>
              <a:rPr lang="en-US" sz="3200" b="1" dirty="0">
                <a:latin typeface="Calibri" pitchFamily="34" charset="0"/>
              </a:rPr>
              <a:t>Dave Hart WGNHS</a:t>
            </a:r>
          </a:p>
          <a:p>
            <a:pPr eaLnBrk="1" hangingPunct="1"/>
            <a:r>
              <a:rPr lang="en-US" sz="2400" b="1" dirty="0">
                <a:latin typeface="Calibri" pitchFamily="34" charset="0"/>
              </a:rPr>
              <a:t>National Science Foundation Grant #EAR-0850024</a:t>
            </a:r>
          </a:p>
          <a:p>
            <a:pPr eaLnBrk="1" hangingPunct="1"/>
            <a:r>
              <a:rPr lang="en-US" sz="2400" b="1" dirty="0">
                <a:latin typeface="Calibri" pitchFamily="34" charset="0"/>
              </a:rPr>
              <a:t>Research Experience for Undergraduates Grant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952" y="4572000"/>
            <a:ext cx="989815" cy="995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urop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938" y="1676400"/>
            <a:ext cx="64690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C:\Documents and Settings\Student\Desktop\Newport Poster\DUGG 2011_Team 2\NP Poster\Site Description\Study_Area_Whitefis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51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14068372">
            <a:off x="3468688" y="1204913"/>
            <a:ext cx="1790700" cy="565150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95800" y="3352800"/>
            <a:ext cx="19970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>
                <a:latin typeface="Calibri" pitchFamily="34" charset="0"/>
              </a:rPr>
              <a:t>Europe</a:t>
            </a:r>
          </a:p>
        </p:txBody>
      </p:sp>
      <p:sp>
        <p:nvSpPr>
          <p:cNvPr id="6" name="Rectangle 5"/>
          <p:cNvSpPr/>
          <p:nvPr/>
        </p:nvSpPr>
        <p:spPr>
          <a:xfrm>
            <a:off x="2800624" y="6400800"/>
            <a:ext cx="2362200" cy="76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Europe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9144000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172200"/>
            <a:ext cx="57150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4572000" y="4343400"/>
            <a:ext cx="45720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~0.3 km wide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Large Beach Ridge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 Smaller Beach Ridges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No Parabolic Dune Forms</a:t>
            </a:r>
          </a:p>
          <a:p>
            <a:pPr algn="r">
              <a:defRPr/>
            </a:pPr>
            <a:endParaRPr lang="en-US" sz="2800" b="1" dirty="0">
              <a:latin typeface="+mj-lt"/>
            </a:endParaRPr>
          </a:p>
        </p:txBody>
      </p:sp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1295400" y="2133600"/>
            <a:ext cx="2254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Calibri" pitchFamily="34" charset="0"/>
              </a:rPr>
              <a:t>Europe Lake</a:t>
            </a:r>
          </a:p>
        </p:txBody>
      </p:sp>
      <p:sp>
        <p:nvSpPr>
          <p:cNvPr id="6" name="Right Arrow 5"/>
          <p:cNvSpPr/>
          <p:nvPr/>
        </p:nvSpPr>
        <p:spPr>
          <a:xfrm rot="13209477">
            <a:off x="6886575" y="2328863"/>
            <a:ext cx="1181100" cy="2825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ight Arrow 6"/>
          <p:cNvSpPr/>
          <p:nvPr/>
        </p:nvSpPr>
        <p:spPr>
          <a:xfrm rot="20172443">
            <a:off x="2444750" y="4341813"/>
            <a:ext cx="1181100" cy="2825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7600" y="5911334"/>
            <a:ext cx="3938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Elevations from </a:t>
            </a:r>
            <a:r>
              <a:rPr lang="en-US" sz="3200" b="1" dirty="0" err="1" smtClean="0">
                <a:solidFill>
                  <a:schemeClr val="bg1"/>
                </a:solidFill>
                <a:latin typeface="+mj-lt"/>
              </a:rPr>
              <a:t>LiDAR</a:t>
            </a:r>
            <a:endParaRPr lang="en-US" sz="3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5322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GP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9000"/>
            <a:ext cx="9144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1752600" y="304800"/>
            <a:ext cx="5432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Calibri" pitchFamily="34" charset="0"/>
              </a:rPr>
              <a:t>GPR Ground Penetrating Radar</a:t>
            </a:r>
          </a:p>
        </p:txBody>
      </p:sp>
    </p:spTree>
    <p:extLst>
      <p:ext uri="{BB962C8B-B14F-4D97-AF65-F5344CB8AC3E}">
        <p14:creationId xmlns:p14="http://schemas.microsoft.com/office/powerpoint/2010/main" val="373131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P104029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0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P10403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45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5200" y="1676400"/>
            <a:ext cx="1916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Dave Hart WGNHS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62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PR1201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Tracing of GPR1201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2150"/>
            <a:ext cx="9144000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4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DSC001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0" y="533400"/>
            <a:ext cx="3833813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Calibri" pitchFamily="34" charset="0"/>
              </a:rPr>
              <a:t>Bucket Augering </a:t>
            </a:r>
          </a:p>
          <a:p>
            <a:pPr eaLnBrk="1" hangingPunct="1"/>
            <a:r>
              <a:rPr lang="en-US" sz="3200" b="1">
                <a:latin typeface="Calibri" pitchFamily="34" charset="0"/>
              </a:rPr>
              <a:t>for Particle-Size </a:t>
            </a:r>
          </a:p>
          <a:p>
            <a:pPr eaLnBrk="1" hangingPunct="1"/>
            <a:r>
              <a:rPr lang="en-US" sz="3200" b="1">
                <a:latin typeface="Calibri" pitchFamily="34" charset="0"/>
              </a:rPr>
              <a:t>Analysis and </a:t>
            </a:r>
          </a:p>
          <a:p>
            <a:pPr eaLnBrk="1" hangingPunct="1"/>
            <a:r>
              <a:rPr lang="en-US" sz="3200" b="1">
                <a:latin typeface="Calibri" pitchFamily="34" charset="0"/>
              </a:rPr>
              <a:t>Stratigraphic</a:t>
            </a:r>
          </a:p>
          <a:p>
            <a:pPr eaLnBrk="1" hangingPunct="1"/>
            <a:r>
              <a:rPr lang="en-US" sz="3200" b="1">
                <a:latin typeface="Calibri" pitchFamily="34" charset="0"/>
              </a:rPr>
              <a:t>Interpretation of GPR</a:t>
            </a:r>
          </a:p>
        </p:txBody>
      </p:sp>
    </p:spTree>
    <p:extLst>
      <p:ext uri="{BB962C8B-B14F-4D97-AF65-F5344CB8AC3E}">
        <p14:creationId xmlns:p14="http://schemas.microsoft.com/office/powerpoint/2010/main" val="352340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DSC001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45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304800"/>
            <a:ext cx="6172200" cy="771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2286000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0" y="228600"/>
            <a:ext cx="2046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Calibri" pitchFamily="34" charset="0"/>
              </a:rPr>
              <a:t>Study Area</a:t>
            </a:r>
          </a:p>
        </p:txBody>
      </p:sp>
      <p:sp>
        <p:nvSpPr>
          <p:cNvPr id="3077" name="TextBox 12"/>
          <p:cNvSpPr txBox="1">
            <a:spLocks noChangeArrowheads="1"/>
          </p:cNvSpPr>
          <p:nvPr/>
        </p:nvSpPr>
        <p:spPr bwMode="auto">
          <a:xfrm>
            <a:off x="5319713" y="6488113"/>
            <a:ext cx="3824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 dirty="0">
                <a:latin typeface="Calibri" pitchFamily="34" charset="0"/>
              </a:rPr>
              <a:t>All </a:t>
            </a:r>
            <a:r>
              <a:rPr lang="en-US" b="1" dirty="0" err="1">
                <a:latin typeface="Calibri" pitchFamily="34" charset="0"/>
              </a:rPr>
              <a:t>LiDAR</a:t>
            </a:r>
            <a:r>
              <a:rPr lang="en-US" b="1" dirty="0">
                <a:latin typeface="Calibri" pitchFamily="34" charset="0"/>
              </a:rPr>
              <a:t> Courtesy of Door County, WI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3276600" y="457199"/>
            <a:ext cx="32934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Laser Diffraction PSA</a:t>
            </a:r>
            <a:endParaRPr lang="en-US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87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 descr="PS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0"/>
            <a:ext cx="7261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49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95600"/>
            <a:ext cx="4038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7" descr="Recycled paper"/>
          <p:cNvSpPr txBox="1">
            <a:spLocks noChangeArrowheads="1"/>
          </p:cNvSpPr>
          <p:nvPr/>
        </p:nvSpPr>
        <p:spPr bwMode="auto">
          <a:xfrm>
            <a:off x="457200" y="609600"/>
            <a:ext cx="8534400" cy="18288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800">
                <a:latin typeface="Calibri" pitchFamily="34" charset="0"/>
              </a:rPr>
              <a:t>Estimating burial ages based on the abundance of energy stored in sand grains.  </a:t>
            </a:r>
          </a:p>
        </p:txBody>
      </p:sp>
      <p:pic>
        <p:nvPicPr>
          <p:cNvPr id="20484" name="Picture 8" descr="OSL_Trapfilli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57413"/>
            <a:ext cx="44958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2"/>
          <p:cNvSpPr txBox="1">
            <a:spLocks noChangeArrowheads="1"/>
          </p:cNvSpPr>
          <p:nvPr/>
        </p:nvSpPr>
        <p:spPr bwMode="auto">
          <a:xfrm>
            <a:off x="304800" y="0"/>
            <a:ext cx="8226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Calibri" pitchFamily="34" charset="0"/>
              </a:rPr>
              <a:t>Optically Stimulated Luminescnce Age Estimate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5105400" y="5605046"/>
            <a:ext cx="3505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alibri" pitchFamily="34" charset="0"/>
              </a:rPr>
              <a:t>Methods following </a:t>
            </a:r>
            <a:r>
              <a:rPr lang="en-US" sz="1600" b="1" dirty="0" err="1" smtClean="0">
                <a:latin typeface="Calibri" pitchFamily="34" charset="0"/>
              </a:rPr>
              <a:t>Rawling</a:t>
            </a:r>
            <a:r>
              <a:rPr lang="en-US" sz="1600" b="1" dirty="0" smtClean="0">
                <a:latin typeface="Calibri" pitchFamily="34" charset="0"/>
              </a:rPr>
              <a:t> et al 2008</a:t>
            </a:r>
            <a:endParaRPr lang="en-US" sz="16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32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DSC001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61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239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228600" y="381000"/>
            <a:ext cx="22971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latin typeface="Calibri" pitchFamily="34" charset="0"/>
              </a:rPr>
              <a:t>Optical Ages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0" y="2057400"/>
            <a:ext cx="762000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0" y="762000"/>
            <a:ext cx="2859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samples from the same site 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1600" y="2057400"/>
            <a:ext cx="762000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2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295400"/>
            <a:ext cx="8720138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2063152" y="228600"/>
            <a:ext cx="49430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>
                <a:latin typeface="Calibri" pitchFamily="34" charset="0"/>
              </a:rPr>
              <a:t>Probability Plot </a:t>
            </a:r>
            <a:r>
              <a:rPr lang="en-US" sz="2800" b="1" dirty="0" smtClean="0">
                <a:latin typeface="Calibri" pitchFamily="34" charset="0"/>
              </a:rPr>
              <a:t>From </a:t>
            </a:r>
            <a:r>
              <a:rPr lang="en-US" sz="2800" b="1" dirty="0">
                <a:latin typeface="Calibri" pitchFamily="34" charset="0"/>
              </a:rPr>
              <a:t>Clark Lake</a:t>
            </a:r>
          </a:p>
        </p:txBody>
      </p:sp>
      <p:pic>
        <p:nvPicPr>
          <p:cNvPr id="12292" name="Picture 2" descr="Clark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819400"/>
            <a:ext cx="28956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0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68384" cy="6096000"/>
          </a:xfrm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31531" y="88900"/>
            <a:ext cx="90674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 err="1" smtClean="0">
                <a:latin typeface="Calibri" pitchFamily="34" charset="0"/>
              </a:rPr>
              <a:t>Vibracoring</a:t>
            </a:r>
            <a:r>
              <a:rPr lang="en-US" sz="2400" b="1" dirty="0" smtClean="0">
                <a:latin typeface="Calibri" pitchFamily="34" charset="0"/>
              </a:rPr>
              <a:t> to reach underlying lake sediments below the water table</a:t>
            </a:r>
            <a:endParaRPr lang="en-US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65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106"/>
            <a:ext cx="9144000" cy="607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7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03" y="1066800"/>
            <a:ext cx="9144000" cy="55433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0" y="334933"/>
            <a:ext cx="31239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</a:rPr>
              <a:t>Dissemination…..</a:t>
            </a:r>
            <a:endParaRPr lang="en-US" sz="32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3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34" y="914400"/>
            <a:ext cx="6248400" cy="5131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 bwMode="auto">
          <a:xfrm>
            <a:off x="152400" y="261628"/>
            <a:ext cx="83812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What’s the best format to get this information in the classroom?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6052074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pitchFamily="34" charset="0"/>
              </a:rPr>
              <a:t>Is the data provided here a good template for a future website?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993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0" y="6273800"/>
            <a:ext cx="2582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Calibri" pitchFamily="34" charset="0"/>
              </a:rPr>
              <a:t>Dott and Attig</a:t>
            </a:r>
          </a:p>
        </p:txBody>
      </p:sp>
      <p:sp>
        <p:nvSpPr>
          <p:cNvPr id="2" name="Oval 1"/>
          <p:cNvSpPr/>
          <p:nvPr/>
        </p:nvSpPr>
        <p:spPr>
          <a:xfrm>
            <a:off x="5486400" y="1143000"/>
            <a:ext cx="3124200" cy="4800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29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urop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938" y="1676400"/>
            <a:ext cx="64690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C:\Documents and Settings\Student\Desktop\Newport Poster\DUGG 2011_Team 2\NP Poster\Site Description\Study_Area_Whitefis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51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14068372">
            <a:off x="3468688" y="1204913"/>
            <a:ext cx="1790700" cy="565150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95800" y="3352800"/>
            <a:ext cx="19970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>
                <a:latin typeface="Calibri" pitchFamily="34" charset="0"/>
              </a:rPr>
              <a:t>Europe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9400" y="6400800"/>
            <a:ext cx="2362200" cy="76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9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4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-28903" y="152400"/>
            <a:ext cx="8735020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</a:rPr>
              <a:t>Potential Assignment Topics = </a:t>
            </a:r>
          </a:p>
          <a:p>
            <a:r>
              <a:rPr lang="en-US" sz="3200" b="1" dirty="0">
                <a:latin typeface="Calibri" pitchFamily="34" charset="0"/>
              </a:rPr>
              <a:t>	</a:t>
            </a:r>
            <a:r>
              <a:rPr lang="en-US" sz="2400" b="1" dirty="0" smtClean="0">
                <a:latin typeface="Calibri" pitchFamily="34" charset="0"/>
              </a:rPr>
              <a:t>Determining the Elevation of Past Lake Levels</a:t>
            </a:r>
          </a:p>
          <a:p>
            <a:endParaRPr lang="en-US" sz="2400" b="1" dirty="0">
              <a:latin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</a:rPr>
              <a:t>	Tracing Shorelines with </a:t>
            </a:r>
            <a:r>
              <a:rPr lang="en-US" sz="2400" b="1" dirty="0" err="1" smtClean="0">
                <a:latin typeface="Calibri" pitchFamily="34" charset="0"/>
              </a:rPr>
              <a:t>LiDAR</a:t>
            </a:r>
            <a:r>
              <a:rPr lang="en-US" sz="2400" b="1" dirty="0" smtClean="0">
                <a:latin typeface="Calibri" pitchFamily="34" charset="0"/>
              </a:rPr>
              <a:t>/Using </a:t>
            </a:r>
            <a:r>
              <a:rPr lang="en-US" sz="2400" b="1" dirty="0" err="1" smtClean="0">
                <a:latin typeface="Calibri" pitchFamily="34" charset="0"/>
              </a:rPr>
              <a:t>LiDAR</a:t>
            </a:r>
            <a:r>
              <a:rPr lang="en-US" sz="2400" b="1" dirty="0" smtClean="0">
                <a:latin typeface="Calibri" pitchFamily="34" charset="0"/>
              </a:rPr>
              <a:t> to get elevations</a:t>
            </a:r>
          </a:p>
          <a:p>
            <a:endParaRPr lang="en-US" sz="2400" b="1" dirty="0">
              <a:latin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</a:rPr>
              <a:t>	Combining </a:t>
            </a:r>
            <a:r>
              <a:rPr lang="en-US" sz="2400" b="1" dirty="0" err="1" smtClean="0">
                <a:latin typeface="Calibri" pitchFamily="34" charset="0"/>
              </a:rPr>
              <a:t>LiDAR</a:t>
            </a:r>
            <a:r>
              <a:rPr lang="en-US" sz="2400" b="1" dirty="0" smtClean="0">
                <a:latin typeface="Calibri" pitchFamily="34" charset="0"/>
              </a:rPr>
              <a:t>, PSD and GPR Data</a:t>
            </a:r>
          </a:p>
          <a:p>
            <a:endParaRPr lang="en-US" sz="2400" b="1" dirty="0" smtClean="0">
              <a:latin typeface="Calibri" pitchFamily="34" charset="0"/>
            </a:endParaRPr>
          </a:p>
          <a:p>
            <a:r>
              <a:rPr lang="en-US" sz="2400" b="1" dirty="0">
                <a:latin typeface="Calibri" pitchFamily="34" charset="0"/>
              </a:rPr>
              <a:t>	</a:t>
            </a:r>
            <a:r>
              <a:rPr lang="en-US" sz="2400" b="1" dirty="0" smtClean="0">
                <a:latin typeface="Calibri" pitchFamily="34" charset="0"/>
              </a:rPr>
              <a:t>Others?</a:t>
            </a:r>
            <a:endParaRPr lang="en-US" sz="2400" b="1" dirty="0">
              <a:latin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</a:rPr>
              <a:t>	</a:t>
            </a:r>
          </a:p>
          <a:p>
            <a:r>
              <a:rPr lang="en-US" sz="2400" b="1" dirty="0" smtClean="0">
                <a:latin typeface="Calibri" pitchFamily="34" charset="0"/>
              </a:rPr>
              <a:t>	OSL Dates</a:t>
            </a:r>
          </a:p>
          <a:p>
            <a:endParaRPr lang="en-US" sz="2400" b="1" dirty="0">
              <a:latin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</a:rPr>
              <a:t>	</a:t>
            </a:r>
            <a:endParaRPr lang="en-US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79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DSC0046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Box 4"/>
          <p:cNvSpPr txBox="1">
            <a:spLocks noChangeArrowheads="1"/>
          </p:cNvSpPr>
          <p:nvPr/>
        </p:nvSpPr>
        <p:spPr bwMode="auto">
          <a:xfrm>
            <a:off x="6021388" y="6273800"/>
            <a:ext cx="3122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bg1"/>
                </a:solidFill>
                <a:latin typeface="Calibri" pitchFamily="34" charset="0"/>
              </a:rPr>
              <a:t>DUGG 2010 Crew</a:t>
            </a:r>
          </a:p>
        </p:txBody>
      </p:sp>
    </p:spTree>
    <p:extLst>
      <p:ext uri="{BB962C8B-B14F-4D97-AF65-F5344CB8AC3E}">
        <p14:creationId xmlns:p14="http://schemas.microsoft.com/office/powerpoint/2010/main" val="359380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52400" y="152400"/>
            <a:ext cx="31227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bg1"/>
                </a:solidFill>
                <a:latin typeface="Calibri" pitchFamily="34" charset="0"/>
              </a:rPr>
              <a:t>DUGG 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</a:rPr>
              <a:t>2011 </a:t>
            </a:r>
            <a:r>
              <a:rPr lang="en-US" sz="3200" b="1" dirty="0">
                <a:solidFill>
                  <a:schemeClr val="bg1"/>
                </a:solidFill>
                <a:latin typeface="Calibri" pitchFamily="34" charset="0"/>
              </a:rPr>
              <a:t>Crew</a:t>
            </a:r>
          </a:p>
        </p:txBody>
      </p:sp>
    </p:spTree>
    <p:extLst>
      <p:ext uri="{BB962C8B-B14F-4D97-AF65-F5344CB8AC3E}">
        <p14:creationId xmlns:p14="http://schemas.microsoft.com/office/powerpoint/2010/main" val="227093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21388" y="6273800"/>
            <a:ext cx="31227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bg1"/>
                </a:solidFill>
                <a:latin typeface="Calibri" pitchFamily="34" charset="0"/>
              </a:rPr>
              <a:t>DUGG </a:t>
            </a:r>
            <a:r>
              <a:rPr lang="en-US" sz="3200" b="1" dirty="0" smtClean="0">
                <a:solidFill>
                  <a:schemeClr val="bg1"/>
                </a:solidFill>
                <a:latin typeface="Calibri" pitchFamily="34" charset="0"/>
              </a:rPr>
              <a:t>2012 </a:t>
            </a:r>
            <a:r>
              <a:rPr lang="en-US" sz="3200" b="1" dirty="0">
                <a:solidFill>
                  <a:schemeClr val="bg1"/>
                </a:solidFill>
                <a:latin typeface="Calibri" pitchFamily="34" charset="0"/>
              </a:rPr>
              <a:t>Crew</a:t>
            </a:r>
          </a:p>
        </p:txBody>
      </p:sp>
    </p:spTree>
    <p:extLst>
      <p:ext uri="{BB962C8B-B14F-4D97-AF65-F5344CB8AC3E}">
        <p14:creationId xmlns:p14="http://schemas.microsoft.com/office/powerpoint/2010/main" val="126344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95925" y="5257800"/>
            <a:ext cx="3186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Thanks for listening.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33400" y="1143000"/>
            <a:ext cx="790472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r>
              <a:rPr lang="en-US" sz="1100" b="1" dirty="0" err="1">
                <a:solidFill>
                  <a:schemeClr val="bg1"/>
                </a:solidFill>
                <a:latin typeface="Calibri" pitchFamily="34" charset="0"/>
              </a:rPr>
              <a:t>Baedke</a:t>
            </a:r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, S.J., Thompson, T.A., 2000. </a:t>
            </a:r>
            <a:endParaRPr lang="en-US" sz="11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	</a:t>
            </a:r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</a:rPr>
              <a:t>A </a:t>
            </a:r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4,700 year record of lake level and </a:t>
            </a:r>
            <a:r>
              <a:rPr lang="en-US" sz="1100" b="1" dirty="0" err="1">
                <a:solidFill>
                  <a:schemeClr val="bg1"/>
                </a:solidFill>
                <a:latin typeface="Calibri" pitchFamily="34" charset="0"/>
              </a:rPr>
              <a:t>isostasy</a:t>
            </a:r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 for Lake Michigan. J. Great Lakes Res. 26, 416– 426.</a:t>
            </a:r>
          </a:p>
          <a:p>
            <a:endParaRPr lang="en-US" sz="11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1100" b="1" dirty="0" err="1" smtClean="0">
                <a:solidFill>
                  <a:schemeClr val="bg1"/>
                </a:solidFill>
                <a:latin typeface="Calibri" pitchFamily="34" charset="0"/>
              </a:rPr>
              <a:t>Dott</a:t>
            </a:r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</a:rPr>
              <a:t>, R.H., and </a:t>
            </a:r>
            <a:r>
              <a:rPr lang="en-US" sz="1100" b="1" dirty="0" err="1" smtClean="0">
                <a:solidFill>
                  <a:schemeClr val="bg1"/>
                </a:solidFill>
                <a:latin typeface="Calibri" pitchFamily="34" charset="0"/>
              </a:rPr>
              <a:t>Attig</a:t>
            </a:r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</a:rPr>
              <a:t> J.W. 2004.</a:t>
            </a:r>
          </a:p>
          <a:p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	</a:t>
            </a:r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</a:rPr>
              <a:t>Roadside Guide to the Geology of Wisconsin.  Mountain Press.</a:t>
            </a:r>
          </a:p>
          <a:p>
            <a:endParaRPr lang="en-US" sz="1100" b="1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1100" b="1" dirty="0" err="1" smtClean="0">
                <a:solidFill>
                  <a:schemeClr val="bg1"/>
                </a:solidFill>
                <a:latin typeface="Calibri" pitchFamily="34" charset="0"/>
              </a:rPr>
              <a:t>Rawling</a:t>
            </a:r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III, J. E., P. R. Hanson, A. R. Young, and J. W. </a:t>
            </a:r>
            <a:r>
              <a:rPr lang="en-US" sz="1100" b="1" dirty="0" err="1">
                <a:solidFill>
                  <a:schemeClr val="bg1"/>
                </a:solidFill>
                <a:latin typeface="Calibri" pitchFamily="34" charset="0"/>
              </a:rPr>
              <a:t>Attig</a:t>
            </a:r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. 2008. </a:t>
            </a:r>
            <a:endParaRPr lang="en-US" sz="11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	</a:t>
            </a:r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</a:rPr>
              <a:t>Late </a:t>
            </a:r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Pleistocene dune construction in the Central Sand Plain of Wisconsin, USA</a:t>
            </a:r>
            <a:r>
              <a:rPr lang="en-US" sz="1100" b="1" dirty="0" smtClean="0">
                <a:solidFill>
                  <a:schemeClr val="bg1"/>
                </a:solidFill>
                <a:latin typeface="Calibri" pitchFamily="34" charset="0"/>
              </a:rPr>
              <a:t>. </a:t>
            </a:r>
            <a:r>
              <a:rPr lang="en-US" sz="1100" b="1" dirty="0">
                <a:solidFill>
                  <a:schemeClr val="bg1"/>
                </a:solidFill>
                <a:latin typeface="Calibri" pitchFamily="34" charset="0"/>
              </a:rPr>
              <a:t>Geomorphology 100 (3-4): 494–505.</a:t>
            </a:r>
          </a:p>
        </p:txBody>
      </p:sp>
    </p:spTree>
    <p:extLst>
      <p:ext uri="{BB962C8B-B14F-4D97-AF65-F5344CB8AC3E}">
        <p14:creationId xmlns:p14="http://schemas.microsoft.com/office/powerpoint/2010/main" val="9420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inkscape_pasted_image_20100722_1409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013"/>
            <a:ext cx="9144000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0" y="6396038"/>
            <a:ext cx="3786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latin typeface="Calibri" pitchFamily="34" charset="0"/>
              </a:rPr>
              <a:t>Baedke and Thompson 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ar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0"/>
            <a:ext cx="6991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4" descr="C:\Documents and Settings\Student\Desktop\Newport Poster\DUGG 2011_Team 2\NP Poster\Site Description\Study_Area_Whitefis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51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 rot="-1914299">
            <a:off x="4889500" y="2395538"/>
            <a:ext cx="14795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>
                <a:latin typeface="Calibri" pitchFamily="34" charset="0"/>
              </a:rPr>
              <a:t>Clark</a:t>
            </a:r>
          </a:p>
        </p:txBody>
      </p:sp>
      <p:sp>
        <p:nvSpPr>
          <p:cNvPr id="8" name="Right Arrow 7"/>
          <p:cNvSpPr/>
          <p:nvPr/>
        </p:nvSpPr>
        <p:spPr>
          <a:xfrm rot="9031837">
            <a:off x="1392238" y="5045075"/>
            <a:ext cx="2476500" cy="6635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00287" y="6586538"/>
            <a:ext cx="1143000" cy="109355"/>
          </a:xfrm>
          <a:prstGeom prst="rect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14600" y="6248400"/>
            <a:ext cx="714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Calibri" pitchFamily="34" charset="0"/>
              </a:rPr>
              <a:t>~1Km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lark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400"/>
            <a:ext cx="9144000" cy="604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914400" y="1295400"/>
            <a:ext cx="19097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>
                <a:latin typeface="Calibri" pitchFamily="34" charset="0"/>
              </a:rPr>
              <a:t>Clark Lake</a:t>
            </a:r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3505200" y="4572000"/>
            <a:ext cx="54864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~0.75 km wide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Small parabolic dunes (3-7 m)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Large parabolic dunes (18-24 m)</a:t>
            </a:r>
          </a:p>
          <a:p>
            <a:pPr algn="r">
              <a:defRPr/>
            </a:pPr>
            <a:endParaRPr lang="en-US" sz="2800" b="1" dirty="0">
              <a:latin typeface="+mj-lt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676400" y="3581400"/>
            <a:ext cx="1181100" cy="2825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 rot="12378878">
            <a:off x="5486400" y="2895600"/>
            <a:ext cx="1181100" cy="2825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10800000" flipV="1">
            <a:off x="195074" y="6553200"/>
            <a:ext cx="2662426" cy="1019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DSC012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angaro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0"/>
            <a:ext cx="68008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4" descr="C:\Documents and Settings\Student\Desktop\Newport Poster\DUGG 2011_Team 2\NP Poster\Site Description\Study_Area_Whitefis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51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 rot="-3847087">
            <a:off x="3928269" y="2005807"/>
            <a:ext cx="32400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>
                <a:latin typeface="Calibri" pitchFamily="34" charset="0"/>
              </a:rPr>
              <a:t>KANGAROO</a:t>
            </a:r>
          </a:p>
        </p:txBody>
      </p:sp>
      <p:sp>
        <p:nvSpPr>
          <p:cNvPr id="5" name="Right Arrow 4"/>
          <p:cNvSpPr/>
          <p:nvPr/>
        </p:nvSpPr>
        <p:spPr>
          <a:xfrm rot="9228834">
            <a:off x="1908175" y="3656013"/>
            <a:ext cx="2411413" cy="6635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6477000"/>
            <a:ext cx="1295400" cy="76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kangaroo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1838"/>
            <a:ext cx="9144000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3733800" y="3581400"/>
            <a:ext cx="5410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~0.8 km wide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 0.35 km separating 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Large Beach Ridge/Parabolic </a:t>
            </a:r>
          </a:p>
          <a:p>
            <a:pPr algn="r">
              <a:defRPr/>
            </a:pPr>
            <a:r>
              <a:rPr lang="en-US" sz="2800" b="1" dirty="0">
                <a:latin typeface="+mj-lt"/>
              </a:rPr>
              <a:t>Dune Complex </a:t>
            </a:r>
          </a:p>
          <a:p>
            <a:pPr algn="r">
              <a:buFont typeface="Arial" pitchFamily="34" charset="0"/>
              <a:buChar char="•"/>
              <a:defRPr/>
            </a:pPr>
            <a:r>
              <a:rPr lang="en-US" sz="2800" b="1" dirty="0">
                <a:latin typeface="+mj-lt"/>
              </a:rPr>
              <a:t>Lower Relief Dunes</a:t>
            </a:r>
          </a:p>
          <a:p>
            <a:pPr algn="r">
              <a:defRPr/>
            </a:pPr>
            <a:endParaRPr lang="en-US" sz="2800" b="1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5867400"/>
            <a:ext cx="3429000" cy="152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1905000" y="1143000"/>
            <a:ext cx="157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>
                <a:latin typeface="Calibri" pitchFamily="34" charset="0"/>
              </a:rPr>
              <a:t>Kangaroo Lake</a:t>
            </a:r>
          </a:p>
        </p:txBody>
      </p:sp>
      <p:sp>
        <p:nvSpPr>
          <p:cNvPr id="6" name="Rectangle 5"/>
          <p:cNvSpPr/>
          <p:nvPr/>
        </p:nvSpPr>
        <p:spPr>
          <a:xfrm rot="3615004">
            <a:off x="3036887" y="1411288"/>
            <a:ext cx="1204913" cy="3627438"/>
          </a:xfrm>
          <a:prstGeom prst="rect">
            <a:avLst/>
          </a:prstGeom>
          <a:solidFill>
            <a:schemeClr val="tx1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ight Arrow 6"/>
          <p:cNvSpPr/>
          <p:nvPr/>
        </p:nvSpPr>
        <p:spPr>
          <a:xfrm rot="12696328">
            <a:off x="4252913" y="4098925"/>
            <a:ext cx="1181100" cy="2825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295400" y="2209800"/>
            <a:ext cx="1181100" cy="282575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wrap="none">
        <a:spAutoFit/>
      </a:bodyPr>
      <a:lstStyle>
        <a:defPPr>
          <a:defRPr sz="3200" b="1" dirty="0">
            <a:latin typeface="Calibri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3189</TotalTime>
  <Words>310</Words>
  <Application>Microsoft Office PowerPoint</Application>
  <PresentationFormat>On-screen Show (4:3)</PresentationFormat>
  <Paragraphs>89</Paragraphs>
  <Slides>36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rawlingj</dc:creator>
  <cp:lastModifiedBy>uwp_user</cp:lastModifiedBy>
  <cp:revision>147</cp:revision>
  <dcterms:created xsi:type="dcterms:W3CDTF">2010-09-04T03:22:16Z</dcterms:created>
  <dcterms:modified xsi:type="dcterms:W3CDTF">2012-06-20T17:07:18Z</dcterms:modified>
</cp:coreProperties>
</file>