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Default Extension="gif" ContentType="image/gif"/>
  <Default Extension="tiff" ContentType="image/tif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56"/>
  </p:notesMasterIdLst>
  <p:handoutMasterIdLst>
    <p:handoutMasterId r:id="rId57"/>
  </p:handoutMasterIdLst>
  <p:sldIdLst>
    <p:sldId id="256" r:id="rId2"/>
    <p:sldId id="259" r:id="rId3"/>
    <p:sldId id="260" r:id="rId4"/>
    <p:sldId id="262" r:id="rId5"/>
    <p:sldId id="261" r:id="rId6"/>
    <p:sldId id="267" r:id="rId7"/>
    <p:sldId id="258" r:id="rId8"/>
    <p:sldId id="357" r:id="rId9"/>
    <p:sldId id="266" r:id="rId10"/>
    <p:sldId id="271" r:id="rId11"/>
    <p:sldId id="273" r:id="rId12"/>
    <p:sldId id="278" r:id="rId13"/>
    <p:sldId id="279" r:id="rId14"/>
    <p:sldId id="281" r:id="rId15"/>
    <p:sldId id="284" r:id="rId16"/>
    <p:sldId id="268" r:id="rId17"/>
    <p:sldId id="280" r:id="rId18"/>
    <p:sldId id="304" r:id="rId19"/>
    <p:sldId id="287" r:id="rId20"/>
    <p:sldId id="306" r:id="rId21"/>
    <p:sldId id="288" r:id="rId22"/>
    <p:sldId id="294" r:id="rId23"/>
    <p:sldId id="293" r:id="rId24"/>
    <p:sldId id="302" r:id="rId25"/>
    <p:sldId id="285" r:id="rId26"/>
    <p:sldId id="291" r:id="rId27"/>
    <p:sldId id="339" r:id="rId28"/>
    <p:sldId id="296" r:id="rId29"/>
    <p:sldId id="297" r:id="rId30"/>
    <p:sldId id="299" r:id="rId31"/>
    <p:sldId id="300" r:id="rId32"/>
    <p:sldId id="349" r:id="rId33"/>
    <p:sldId id="350" r:id="rId34"/>
    <p:sldId id="313" r:id="rId35"/>
    <p:sldId id="315" r:id="rId36"/>
    <p:sldId id="318" r:id="rId37"/>
    <p:sldId id="319" r:id="rId38"/>
    <p:sldId id="321" r:id="rId39"/>
    <p:sldId id="324" r:id="rId40"/>
    <p:sldId id="325" r:id="rId41"/>
    <p:sldId id="326" r:id="rId42"/>
    <p:sldId id="327" r:id="rId43"/>
    <p:sldId id="328" r:id="rId44"/>
    <p:sldId id="329" r:id="rId45"/>
    <p:sldId id="331" r:id="rId46"/>
    <p:sldId id="333" r:id="rId47"/>
    <p:sldId id="360" r:id="rId48"/>
    <p:sldId id="362" r:id="rId49"/>
    <p:sldId id="361" r:id="rId50"/>
    <p:sldId id="363" r:id="rId51"/>
    <p:sldId id="364" r:id="rId52"/>
    <p:sldId id="365" r:id="rId53"/>
    <p:sldId id="366" r:id="rId54"/>
    <p:sldId id="322" r:id="rId55"/>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33"/>
    <a:srgbClr val="0F66B5"/>
    <a:srgbClr val="127EE0"/>
    <a:srgbClr val="268FEE"/>
    <a:srgbClr val="0B5395"/>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8" d="100"/>
          <a:sy n="88" d="100"/>
        </p:scale>
        <p:origin x="-1062"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B0B73D31-D92A-4B22-B7B1-57D8606B0F36}" type="datetimeFigureOut">
              <a:rPr lang="en-US" smtClean="0"/>
              <a:pPr/>
              <a:t>3/11/2011</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5EE81F29-21A8-4C8F-AA90-5FC8E3E14DB9}" type="slidenum">
              <a:rPr lang="en-US" smtClean="0"/>
              <a:pPr/>
              <a:t>‹#›</a:t>
            </a:fld>
            <a:endParaRPr lang="en-US"/>
          </a:p>
        </p:txBody>
      </p:sp>
    </p:spTree>
    <p:extLst>
      <p:ext uri="{BB962C8B-B14F-4D97-AF65-F5344CB8AC3E}">
        <p14:creationId xmlns:p14="http://schemas.microsoft.com/office/powerpoint/2010/main" xmlns="" val="22332691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D8F987EC-4479-4668-A0F4-2B424D3563D9}" type="datetimeFigureOut">
              <a:rPr lang="en-US" smtClean="0"/>
              <a:pPr/>
              <a:t>3/11/2011</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21A6DC16-2D0A-4141-8798-1AB90B3D6625}" type="slidenum">
              <a:rPr lang="en-US" smtClean="0"/>
              <a:pPr/>
              <a:t>‹#›</a:t>
            </a:fld>
            <a:endParaRPr lang="en-US"/>
          </a:p>
        </p:txBody>
      </p:sp>
    </p:spTree>
    <p:extLst>
      <p:ext uri="{BB962C8B-B14F-4D97-AF65-F5344CB8AC3E}">
        <p14:creationId xmlns:p14="http://schemas.microsoft.com/office/powerpoint/2010/main" xmlns="" val="4279476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10</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21</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22</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23</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24</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25</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26</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27</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28</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29</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30</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11</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31</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32</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33</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34</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35</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36</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37</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38</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39</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40</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12</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41</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42</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43</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44</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45</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46</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47</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48</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49</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50</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13</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51</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52</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53</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54</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nuclide shows the 254 naturally-occurring</a:t>
            </a:r>
            <a:r>
              <a:rPr lang="en-US" baseline="0" dirty="0" smtClean="0"/>
              <a:t> stable isotopes (black) that form the stable band. In addition, there are another about 46 radioactive isotopes with relatively long lives. In all the, nuclide chart depicts the 3,000 or so known isotopes. Of these the vast majority are human produced with very short half-</a:t>
            </a:r>
            <a:r>
              <a:rPr lang="en-US" baseline="0" dirty="0" err="1" smtClean="0"/>
              <a:t>lifes</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14</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15</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18</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19</a:t>
            </a:fld>
            <a:endParaRPr lang="en-US"/>
          </a:p>
        </p:txBody>
      </p:sp>
    </p:spTree>
    <p:extLst>
      <p:ext uri="{BB962C8B-B14F-4D97-AF65-F5344CB8AC3E}">
        <p14:creationId xmlns:p14="http://schemas.microsoft.com/office/powerpoint/2010/main" xmlns="" val="28176652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6DC16-2D0A-4141-8798-1AB90B3D6625}" type="slidenum">
              <a:rPr lang="en-US" smtClean="0"/>
              <a:pPr/>
              <a:t>20</a:t>
            </a:fld>
            <a:endParaRPr lang="en-US"/>
          </a:p>
        </p:txBody>
      </p:sp>
    </p:spTree>
    <p:extLst>
      <p:ext uri="{BB962C8B-B14F-4D97-AF65-F5344CB8AC3E}">
        <p14:creationId xmlns:p14="http://schemas.microsoft.com/office/powerpoint/2010/main" xmlns="" val="28176652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hasCustomPrompt="1"/>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ctr" rtl="0">
              <a:spcBef>
                <a:spcPct val="0"/>
              </a:spcBef>
              <a:buNone/>
              <a:defRPr sz="4400" b="1">
                <a:ln>
                  <a:noFill/>
                </a:ln>
                <a:solidFill>
                  <a:srgbClr val="FFFF00"/>
                </a:solidFill>
                <a:effectLst>
                  <a:outerShdw blurRad="38100" dist="25400" dir="5400000" algn="tl" rotWithShape="0">
                    <a:srgbClr val="000000">
                      <a:alpha val="43000"/>
                    </a:srgbClr>
                  </a:outerShdw>
                </a:effectLst>
                <a:latin typeface="+mj-lt"/>
                <a:ea typeface="+mj-ea"/>
                <a:cs typeface="+mj-cs"/>
              </a:defRPr>
            </a:lvl1pPr>
          </a:lstStyle>
          <a:p>
            <a:r>
              <a:rPr kumimoji="0" lang="en-US" dirty="0" smtClean="0"/>
              <a:t>Click to edit Master title style</a:t>
            </a:r>
            <a:br>
              <a:rPr kumimoji="0" lang="en-US" dirty="0" smtClean="0"/>
            </a:br>
            <a:r>
              <a:rPr kumimoji="0" lang="en-US" dirty="0" smtClean="0"/>
              <a:t>Subtitle</a:t>
            </a:r>
            <a:endParaRPr kumimoji="0" lang="en-US"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smtClean="0"/>
              <a:t>Click to edit Master subtitle style</a:t>
            </a:r>
            <a:endParaRPr kumimoji="0" lang="en-US" dirty="0"/>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solidFill>
                  <a:schemeClr val="bg1"/>
                </a:solidFill>
              </a:defRPr>
            </a:lvl1pPr>
            <a:lvl2pPr>
              <a:defRPr sz="1200"/>
            </a:lvl2pPr>
            <a:lvl3pPr>
              <a:defRPr sz="1000"/>
            </a:lvl3pPr>
            <a:lvl4pPr>
              <a:defRPr sz="900"/>
            </a:lvl4pPr>
            <a:lvl5pPr>
              <a:defRPr sz="900"/>
            </a:lvl5pPr>
          </a:lstStyle>
          <a:p>
            <a:pPr lvl="0" eaLnBrk="1" latinLnBrk="0" hangingPunct="1"/>
            <a:r>
              <a:rPr kumimoji="0" lang="en-US" dirty="0" smtClean="0"/>
              <a:t>Click to edit Master text styles</a:t>
            </a:r>
          </a:p>
        </p:txBody>
      </p:sp>
      <p:sp>
        <p:nvSpPr>
          <p:cNvPr id="5" name="Date Placeholder 4"/>
          <p:cNvSpPr>
            <a:spLocks noGrp="1"/>
          </p:cNvSpPr>
          <p:nvPr>
            <p:ph type="dt" sz="half" idx="10"/>
          </p:nvPr>
        </p:nvSpPr>
        <p:spPr/>
        <p:txBody>
          <a:bodyPr/>
          <a:lstStyle/>
          <a:p>
            <a:r>
              <a:rPr lang="en-US" dirty="0" smtClean="0"/>
              <a:t>10-Mar-11</a:t>
            </a:r>
            <a:endParaRPr lang="en-US" dirty="0"/>
          </a:p>
        </p:txBody>
      </p:sp>
      <p:sp>
        <p:nvSpPr>
          <p:cNvPr id="6" name="Footer Placeholder 5"/>
          <p:cNvSpPr>
            <a:spLocks noGrp="1"/>
          </p:cNvSpPr>
          <p:nvPr>
            <p:ph type="ftr" sz="quarter" idx="11"/>
          </p:nvPr>
        </p:nvSpPr>
        <p:spPr/>
        <p:txBody>
          <a:bodyPr/>
          <a:lstStyle/>
          <a:p>
            <a:r>
              <a:rPr lang="en-US" dirty="0" smtClean="0"/>
              <a:t>SERC Webinar: Nuclear Power</a:t>
            </a:r>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DC193C66-282E-4D16-B98A-28848DBC7CB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4" name="Date Placeholder 3"/>
          <p:cNvSpPr>
            <a:spLocks noGrp="1"/>
          </p:cNvSpPr>
          <p:nvPr>
            <p:ph type="dt" sz="half" idx="10"/>
          </p:nvPr>
        </p:nvSpPr>
        <p:spPr/>
        <p:txBody>
          <a:bodyPr/>
          <a:lstStyle/>
          <a:p>
            <a:r>
              <a:rPr lang="en-US" dirty="0" smtClean="0"/>
              <a:t>10-Mar-11</a:t>
            </a:r>
            <a:endParaRPr lang="en-US" dirty="0"/>
          </a:p>
        </p:txBody>
      </p:sp>
      <p:sp>
        <p:nvSpPr>
          <p:cNvPr id="5" name="Footer Placeholder 4"/>
          <p:cNvSpPr>
            <a:spLocks noGrp="1"/>
          </p:cNvSpPr>
          <p:nvPr>
            <p:ph type="ftr" sz="quarter" idx="11"/>
          </p:nvPr>
        </p:nvSpPr>
        <p:spPr/>
        <p:txBody>
          <a:bodyPr/>
          <a:lstStyle/>
          <a:p>
            <a:r>
              <a:rPr lang="en-US" dirty="0" smtClean="0"/>
              <a:t>SERC Webinar: Nuclear Power</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4" name="Date Placeholder 3"/>
          <p:cNvSpPr>
            <a:spLocks noGrp="1"/>
          </p:cNvSpPr>
          <p:nvPr>
            <p:ph type="dt" sz="half" idx="10"/>
          </p:nvPr>
        </p:nvSpPr>
        <p:spPr/>
        <p:txBody>
          <a:bodyPr/>
          <a:lstStyle/>
          <a:p>
            <a:r>
              <a:rPr lang="en-US" dirty="0" smtClean="0"/>
              <a:t>10-Mar-11</a:t>
            </a:r>
            <a:endParaRPr lang="en-US" dirty="0"/>
          </a:p>
        </p:txBody>
      </p:sp>
      <p:sp>
        <p:nvSpPr>
          <p:cNvPr id="5" name="Footer Placeholder 4"/>
          <p:cNvSpPr>
            <a:spLocks noGrp="1"/>
          </p:cNvSpPr>
          <p:nvPr>
            <p:ph type="ftr" sz="quarter" idx="11"/>
          </p:nvPr>
        </p:nvSpPr>
        <p:spPr/>
        <p:txBody>
          <a:bodyPr/>
          <a:lstStyle/>
          <a:p>
            <a:r>
              <a:rPr lang="en-US" dirty="0" smtClean="0"/>
              <a:t>SERC Webinar: Nuclear Power</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320"/>
            <a:ext cx="8229600" cy="1143000"/>
          </a:xfrm>
        </p:spPr>
        <p:txBody>
          <a:bodyPr>
            <a:normAutofit/>
          </a:bodyPr>
          <a:lstStyle>
            <a:lvl1pPr>
              <a:defRPr sz="3200" baseline="0">
                <a:solidFill>
                  <a:schemeClr val="bg1"/>
                </a:solidFill>
                <a:effectLst>
                  <a:outerShdw blurRad="38100" dist="38100" dir="2700000" algn="tl">
                    <a:srgbClr val="000000">
                      <a:alpha val="43137"/>
                    </a:srgbClr>
                  </a:outerShdw>
                </a:effectLst>
              </a:defRPr>
            </a:lvl1pPr>
          </a:lstStyle>
          <a:p>
            <a:r>
              <a:rPr kumimoji="0" lang="en-US" dirty="0" smtClean="0"/>
              <a:t>Click to edit Master title style</a:t>
            </a:r>
            <a:br>
              <a:rPr kumimoji="0" lang="en-US" dirty="0" smtClean="0"/>
            </a:br>
            <a:r>
              <a:rPr kumimoji="0" lang="en-US" dirty="0" err="1" smtClean="0"/>
              <a:t>asfsdfasdf</a:t>
            </a:r>
            <a:endParaRPr kumimoji="0" lang="en-US" dirty="0"/>
          </a:p>
        </p:txBody>
      </p:sp>
      <p:sp>
        <p:nvSpPr>
          <p:cNvPr id="3" name="Content Placeholder 2"/>
          <p:cNvSpPr>
            <a:spLocks noGrp="1"/>
          </p:cNvSpPr>
          <p:nvPr>
            <p:ph idx="1"/>
          </p:nvPr>
        </p:nvSpPr>
        <p:spPr>
          <a:xfrm>
            <a:off x="457200" y="1645920"/>
            <a:ext cx="8229600" cy="466344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4" name="Date Placeholder 3"/>
          <p:cNvSpPr>
            <a:spLocks noGrp="1"/>
          </p:cNvSpPr>
          <p:nvPr>
            <p:ph type="dt" sz="half" idx="10"/>
          </p:nvPr>
        </p:nvSpPr>
        <p:spPr/>
        <p:txBody>
          <a:bodyPr/>
          <a:lstStyle/>
          <a:p>
            <a:r>
              <a:rPr lang="en-US" dirty="0" smtClean="0"/>
              <a:t>10-Mar-11</a:t>
            </a:r>
            <a:endParaRPr lang="en-US" dirty="0"/>
          </a:p>
        </p:txBody>
      </p:sp>
      <p:sp>
        <p:nvSpPr>
          <p:cNvPr id="5" name="Footer Placeholder 4"/>
          <p:cNvSpPr>
            <a:spLocks noGrp="1"/>
          </p:cNvSpPr>
          <p:nvPr>
            <p:ph type="ftr" sz="quarter" idx="11"/>
          </p:nvPr>
        </p:nvSpPr>
        <p:spPr/>
        <p:txBody>
          <a:bodyPr/>
          <a:lstStyle>
            <a:lvl1pPr algn="ctr">
              <a:defRPr>
                <a:latin typeface="+mj-lt"/>
              </a:defRPr>
            </a:lvl1pPr>
          </a:lstStyle>
          <a:p>
            <a:r>
              <a:rPr lang="en-US" dirty="0" smtClean="0"/>
              <a:t>SERC Webinar: Nuclear Power</a:t>
            </a:r>
          </a:p>
        </p:txBody>
      </p:sp>
      <p:sp>
        <p:nvSpPr>
          <p:cNvPr id="6" name="Slide Number Placeholder 5"/>
          <p:cNvSpPr>
            <a:spLocks noGrp="1"/>
          </p:cNvSpPr>
          <p:nvPr>
            <p:ph type="sldNum" sz="quarter" idx="12"/>
          </p:nvPr>
        </p:nvSpPr>
        <p:spPr/>
        <p:txBody>
          <a:bodyPr/>
          <a:lstStyle/>
          <a:p>
            <a:fld id="{DC193C66-282E-4D16-B98A-28848DBC7CB3}"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320"/>
            <a:ext cx="8229600" cy="1143000"/>
          </a:xfrm>
        </p:spPr>
        <p:txBody>
          <a:bodyPr>
            <a:normAutofit/>
          </a:bodyPr>
          <a:lstStyle>
            <a:lvl1pPr>
              <a:defRPr sz="3200" baseline="0">
                <a:solidFill>
                  <a:schemeClr val="bg1"/>
                </a:solidFill>
                <a:effectLst>
                  <a:outerShdw blurRad="38100" dist="38100" dir="2700000" algn="tl">
                    <a:srgbClr val="000000">
                      <a:alpha val="43137"/>
                    </a:srgbClr>
                  </a:outerShdw>
                </a:effectLst>
              </a:defRPr>
            </a:lvl1pPr>
          </a:lstStyle>
          <a:p>
            <a:r>
              <a:rPr kumimoji="0" lang="en-US" dirty="0" smtClean="0"/>
              <a:t>Click to edit Master title style</a:t>
            </a:r>
            <a:br>
              <a:rPr kumimoji="0" lang="en-US" dirty="0" smtClean="0"/>
            </a:br>
            <a:r>
              <a:rPr kumimoji="0" lang="en-US" dirty="0" err="1" smtClean="0"/>
              <a:t>asfsdfasdf</a:t>
            </a:r>
            <a:endParaRPr kumimoji="0" lang="en-US" dirty="0"/>
          </a:p>
        </p:txBody>
      </p:sp>
      <p:sp>
        <p:nvSpPr>
          <p:cNvPr id="3" name="Content Placeholder 2"/>
          <p:cNvSpPr>
            <a:spLocks noGrp="1"/>
          </p:cNvSpPr>
          <p:nvPr>
            <p:ph idx="1"/>
          </p:nvPr>
        </p:nvSpPr>
        <p:spPr>
          <a:xfrm>
            <a:off x="457200" y="1645920"/>
            <a:ext cx="8229600" cy="2286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4" name="Date Placeholder 3"/>
          <p:cNvSpPr>
            <a:spLocks noGrp="1"/>
          </p:cNvSpPr>
          <p:nvPr>
            <p:ph type="dt" sz="half" idx="10"/>
          </p:nvPr>
        </p:nvSpPr>
        <p:spPr/>
        <p:txBody>
          <a:bodyPr/>
          <a:lstStyle/>
          <a:p>
            <a:r>
              <a:rPr lang="en-US" dirty="0" smtClean="0"/>
              <a:t>10-Mar-11</a:t>
            </a:r>
            <a:endParaRPr lang="en-US" dirty="0"/>
          </a:p>
        </p:txBody>
      </p:sp>
      <p:sp>
        <p:nvSpPr>
          <p:cNvPr id="5" name="Footer Placeholder 4"/>
          <p:cNvSpPr>
            <a:spLocks noGrp="1"/>
          </p:cNvSpPr>
          <p:nvPr>
            <p:ph type="ftr" sz="quarter" idx="11"/>
          </p:nvPr>
        </p:nvSpPr>
        <p:spPr/>
        <p:txBody>
          <a:bodyPr/>
          <a:lstStyle>
            <a:lvl1pPr algn="ctr">
              <a:defRPr>
                <a:latin typeface="+mj-lt"/>
              </a:defRPr>
            </a:lvl1pPr>
          </a:lstStyle>
          <a:p>
            <a:r>
              <a:rPr lang="en-US" dirty="0" smtClean="0"/>
              <a:t>SERC Webinar: Nuclear Power</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a:t>
            </a:fld>
            <a:endParaRPr lang="en-US"/>
          </a:p>
        </p:txBody>
      </p:sp>
      <p:sp>
        <p:nvSpPr>
          <p:cNvPr id="7" name="Content Placeholder 2"/>
          <p:cNvSpPr>
            <a:spLocks noGrp="1"/>
          </p:cNvSpPr>
          <p:nvPr>
            <p:ph idx="13"/>
          </p:nvPr>
        </p:nvSpPr>
        <p:spPr>
          <a:xfrm>
            <a:off x="457200" y="4023360"/>
            <a:ext cx="8229600" cy="2286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lvl1pPr>
              <a:defRPr>
                <a:solidFill>
                  <a:schemeClr val="tx1"/>
                </a:solidFill>
              </a:defRPr>
            </a:lvl1pPr>
          </a:lstStyle>
          <a:p>
            <a:r>
              <a:rPr lang="en-US" dirty="0" smtClean="0"/>
              <a:t>10-Mar-11</a:t>
            </a:r>
            <a:endParaRPr lang="en-US" dirty="0"/>
          </a:p>
        </p:txBody>
      </p:sp>
      <p:sp>
        <p:nvSpPr>
          <p:cNvPr id="5" name="Footer Placeholder 4"/>
          <p:cNvSpPr>
            <a:spLocks noGrp="1"/>
          </p:cNvSpPr>
          <p:nvPr>
            <p:ph type="ftr" sz="quarter" idx="11"/>
          </p:nvPr>
        </p:nvSpPr>
        <p:spPr/>
        <p:txBody>
          <a:bodyPr/>
          <a:lstStyle>
            <a:lvl1pPr>
              <a:defRPr>
                <a:solidFill>
                  <a:schemeClr val="tx1"/>
                </a:solidFill>
              </a:defRPr>
            </a:lvl1pPr>
          </a:lstStyle>
          <a:p>
            <a:r>
              <a:rPr lang="en-US" dirty="0" smtClean="0"/>
              <a:t>SERC Webinar: Nuclear Power</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320"/>
            <a:ext cx="8229600" cy="1143000"/>
          </a:xfrm>
        </p:spPr>
        <p:txBody>
          <a:bodyPr/>
          <a:lstStyle>
            <a:lvl1pPr>
              <a:defRPr>
                <a:solidFill>
                  <a:schemeClr val="bg1"/>
                </a:solidFill>
              </a:defRPr>
            </a:lvl1pPr>
          </a:lstStyle>
          <a:p>
            <a:r>
              <a:rPr kumimoji="0" lang="en-US" dirty="0" smtClean="0"/>
              <a:t>Click to edit Master title style</a:t>
            </a:r>
            <a:br>
              <a:rPr kumimoji="0" lang="en-US" dirty="0" smtClean="0"/>
            </a:br>
            <a:r>
              <a:rPr kumimoji="0" lang="en-US" dirty="0" smtClean="0"/>
              <a:t>subtitle</a:t>
            </a:r>
            <a:endParaRPr kumimoji="0" lang="en-US" dirty="0"/>
          </a:p>
        </p:txBody>
      </p:sp>
      <p:sp>
        <p:nvSpPr>
          <p:cNvPr id="3" name="Content Placeholder 2"/>
          <p:cNvSpPr>
            <a:spLocks noGrp="1"/>
          </p:cNvSpPr>
          <p:nvPr>
            <p:ph sz="half" idx="1"/>
          </p:nvPr>
        </p:nvSpPr>
        <p:spPr>
          <a:xfrm>
            <a:off x="457200" y="1645920"/>
            <a:ext cx="4038600" cy="4663440"/>
          </a:xfrm>
        </p:spPr>
        <p:txBody>
          <a:bodyPr/>
          <a:lstStyle>
            <a:lvl1pPr>
              <a:defRPr sz="22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400">
                <a:solidFill>
                  <a:schemeClr val="bg1"/>
                </a:solidFill>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4" name="Content Placeholder 3"/>
          <p:cNvSpPr>
            <a:spLocks noGrp="1"/>
          </p:cNvSpPr>
          <p:nvPr>
            <p:ph sz="half" idx="2"/>
          </p:nvPr>
        </p:nvSpPr>
        <p:spPr>
          <a:xfrm>
            <a:off x="4648200" y="1645920"/>
            <a:ext cx="4038600" cy="4663440"/>
          </a:xfrm>
        </p:spPr>
        <p:txBody>
          <a:bodyPr/>
          <a:lstStyle>
            <a:lvl1pPr>
              <a:defRPr sz="22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400">
                <a:solidFill>
                  <a:schemeClr val="bg1"/>
                </a:solidFill>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5" name="Date Placeholder 4"/>
          <p:cNvSpPr>
            <a:spLocks noGrp="1"/>
          </p:cNvSpPr>
          <p:nvPr>
            <p:ph type="dt" sz="half" idx="10"/>
          </p:nvPr>
        </p:nvSpPr>
        <p:spPr/>
        <p:txBody>
          <a:bodyPr/>
          <a:lstStyle>
            <a:lvl1pPr>
              <a:defRPr sz="800"/>
            </a:lvl1pPr>
          </a:lstStyle>
          <a:p>
            <a:r>
              <a:rPr lang="en-US" dirty="0" smtClean="0"/>
              <a:t>10-Mar-11</a:t>
            </a:r>
            <a:endParaRPr lang="en-US" dirty="0"/>
          </a:p>
        </p:txBody>
      </p:sp>
      <p:sp>
        <p:nvSpPr>
          <p:cNvPr id="6" name="Footer Placeholder 5"/>
          <p:cNvSpPr>
            <a:spLocks noGrp="1"/>
          </p:cNvSpPr>
          <p:nvPr>
            <p:ph type="ftr" sz="quarter" idx="11"/>
          </p:nvPr>
        </p:nvSpPr>
        <p:spPr/>
        <p:txBody>
          <a:bodyPr/>
          <a:lstStyle/>
          <a:p>
            <a:r>
              <a:rPr lang="en-US" dirty="0" smtClean="0"/>
              <a:t>SERC Webinar: Nuclear Power</a:t>
            </a:r>
          </a:p>
        </p:txBody>
      </p:sp>
      <p:sp>
        <p:nvSpPr>
          <p:cNvPr id="7" name="Slide Number Placeholder 6"/>
          <p:cNvSpPr>
            <a:spLocks noGrp="1"/>
          </p:cNvSpPr>
          <p:nvPr>
            <p:ph type="sldNum" sz="quarter" idx="12"/>
          </p:nvPr>
        </p:nvSpPr>
        <p:spPr/>
        <p:txBody>
          <a:bodyPr/>
          <a:lstStyle>
            <a:lvl1pPr>
              <a:defRPr sz="800"/>
            </a:lvl1pPr>
          </a:lstStyle>
          <a:p>
            <a:fld id="{DC193C66-282E-4D16-B98A-28848DBC7CB3}"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320"/>
            <a:ext cx="8229600" cy="1143000"/>
          </a:xfrm>
        </p:spPr>
        <p:txBody>
          <a:bodyPr tIns="45720" anchor="b"/>
          <a:lstStyle>
            <a:lvl1pPr>
              <a:defRPr>
                <a:solidFill>
                  <a:schemeClr val="bg1"/>
                </a:solidFill>
              </a:defRPr>
            </a:lvl1pPr>
          </a:lstStyle>
          <a:p>
            <a:r>
              <a:rPr kumimoji="0" lang="en-US" dirty="0" smtClean="0"/>
              <a:t>Click to edit Master title style</a:t>
            </a:r>
            <a:br>
              <a:rPr kumimoji="0" lang="en-US" dirty="0" smtClean="0"/>
            </a:br>
            <a:r>
              <a:rPr kumimoji="0" lang="en-US" dirty="0" smtClean="0"/>
              <a:t>subtitle</a:t>
            </a:r>
            <a:endParaRPr kumimoji="0" lang="en-US" dirty="0"/>
          </a:p>
        </p:txBody>
      </p:sp>
      <p:sp>
        <p:nvSpPr>
          <p:cNvPr id="3" name="Text Placeholder 2"/>
          <p:cNvSpPr>
            <a:spLocks noGrp="1"/>
          </p:cNvSpPr>
          <p:nvPr>
            <p:ph type="body" idx="1"/>
          </p:nvPr>
        </p:nvSpPr>
        <p:spPr>
          <a:xfrm>
            <a:off x="457200" y="1645920"/>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smtClean="0"/>
              <a:t>Click to edit Master text styles</a:t>
            </a:r>
          </a:p>
        </p:txBody>
      </p:sp>
      <p:sp>
        <p:nvSpPr>
          <p:cNvPr id="4" name="Text Placeholder 3"/>
          <p:cNvSpPr>
            <a:spLocks noGrp="1"/>
          </p:cNvSpPr>
          <p:nvPr>
            <p:ph type="body" sz="half" idx="3"/>
          </p:nvPr>
        </p:nvSpPr>
        <p:spPr>
          <a:xfrm>
            <a:off x="4645025" y="1645920"/>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77440"/>
            <a:ext cx="4040188" cy="3931920"/>
          </a:xfrm>
        </p:spPr>
        <p:txBody>
          <a:bodyPr tIns="0"/>
          <a:lstStyle>
            <a:lvl1pPr>
              <a:defRPr sz="22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6" name="Content Placeholder 5"/>
          <p:cNvSpPr>
            <a:spLocks noGrp="1"/>
          </p:cNvSpPr>
          <p:nvPr>
            <p:ph sz="quarter" idx="4"/>
          </p:nvPr>
        </p:nvSpPr>
        <p:spPr>
          <a:xfrm>
            <a:off x="4572000" y="2377440"/>
            <a:ext cx="4041775" cy="3931920"/>
          </a:xfrm>
        </p:spPr>
        <p:txBody>
          <a:bodyPr tIns="0"/>
          <a:lstStyle>
            <a:lvl1pPr>
              <a:defRPr sz="22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7" name="Date Placeholder 6"/>
          <p:cNvSpPr>
            <a:spLocks noGrp="1"/>
          </p:cNvSpPr>
          <p:nvPr>
            <p:ph type="dt" sz="half" idx="10"/>
          </p:nvPr>
        </p:nvSpPr>
        <p:spPr/>
        <p:txBody>
          <a:bodyPr/>
          <a:lstStyle/>
          <a:p>
            <a:r>
              <a:rPr lang="en-US" dirty="0" smtClean="0"/>
              <a:t>10-Mar-11</a:t>
            </a:r>
          </a:p>
        </p:txBody>
      </p:sp>
      <p:sp>
        <p:nvSpPr>
          <p:cNvPr id="8" name="Footer Placeholder 7"/>
          <p:cNvSpPr>
            <a:spLocks noGrp="1"/>
          </p:cNvSpPr>
          <p:nvPr>
            <p:ph type="ftr" sz="quarter" idx="11"/>
          </p:nvPr>
        </p:nvSpPr>
        <p:spPr/>
        <p:txBody>
          <a:bodyPr/>
          <a:lstStyle/>
          <a:p>
            <a:r>
              <a:rPr lang="en-US" dirty="0" smtClean="0"/>
              <a:t>SERC Webinar: Nuclear Power</a:t>
            </a:r>
          </a:p>
        </p:txBody>
      </p:sp>
      <p:sp>
        <p:nvSpPr>
          <p:cNvPr id="9" name="Slide Number Placeholder 8"/>
          <p:cNvSpPr>
            <a:spLocks noGrp="1"/>
          </p:cNvSpPr>
          <p:nvPr>
            <p:ph type="sldNum" sz="quarter" idx="12"/>
          </p:nvPr>
        </p:nvSpPr>
        <p:spPr/>
        <p:txBody>
          <a:bodyPr/>
          <a:lstStyle/>
          <a:p>
            <a:fld id="{DC193C66-282E-4D16-B98A-28848DBC7CB3}"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ctr" rtl="0">
              <a:spcBef>
                <a:spcPct val="0"/>
              </a:spcBef>
              <a:buNone/>
              <a:defRPr sz="3600" b="0">
                <a:ln>
                  <a:noFill/>
                </a:ln>
                <a:solidFill>
                  <a:schemeClr val="bg1"/>
                </a:solidFill>
                <a:effectLst/>
                <a:latin typeface="+mj-lt"/>
                <a:ea typeface="+mj-ea"/>
                <a:cs typeface="+mj-cs"/>
              </a:defRPr>
            </a:lvl1pPr>
          </a:lstStyle>
          <a:p>
            <a:r>
              <a:rPr kumimoji="0" lang="en-US" dirty="0" smtClean="0"/>
              <a:t>Click to edit Master title style</a:t>
            </a:r>
            <a:endParaRPr kumimoji="0" lang="en-US" dirty="0"/>
          </a:p>
        </p:txBody>
      </p:sp>
      <p:sp>
        <p:nvSpPr>
          <p:cNvPr id="3" name="Date Placeholder 2"/>
          <p:cNvSpPr>
            <a:spLocks noGrp="1"/>
          </p:cNvSpPr>
          <p:nvPr>
            <p:ph type="dt" sz="half" idx="10"/>
          </p:nvPr>
        </p:nvSpPr>
        <p:spPr/>
        <p:txBody>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r>
              <a:rPr lang="en-US" dirty="0" smtClean="0"/>
              <a:t>10-Mar-11</a:t>
            </a:r>
          </a:p>
          <a:p>
            <a:r>
              <a:rPr lang="en-US" dirty="0" smtClean="0"/>
              <a:t>10-Mar-11</a:t>
            </a:r>
          </a:p>
        </p:txBody>
      </p:sp>
      <p:sp>
        <p:nvSpPr>
          <p:cNvPr id="4" name="Footer Placeholder 3"/>
          <p:cNvSpPr>
            <a:spLocks noGrp="1"/>
          </p:cNvSpPr>
          <p:nvPr>
            <p:ph type="ftr" sz="quarter" idx="11"/>
          </p:nvPr>
        </p:nvSpPr>
        <p:spPr/>
        <p:txBody>
          <a:bodyPr/>
          <a:lstStyle/>
          <a:p>
            <a:r>
              <a:rPr lang="en-US" dirty="0" smtClean="0"/>
              <a:t>SERC Webinar: Nuclear Power</a:t>
            </a:r>
            <a:endParaRPr lang="en-US" dirty="0"/>
          </a:p>
        </p:txBody>
      </p:sp>
      <p:sp>
        <p:nvSpPr>
          <p:cNvPr id="5" name="Slide Number Placeholder 4"/>
          <p:cNvSpPr>
            <a:spLocks noGrp="1"/>
          </p:cNvSpPr>
          <p:nvPr>
            <p:ph type="sldNum" sz="quarter" idx="12"/>
          </p:nvPr>
        </p:nvSpPr>
        <p:spPr/>
        <p:txBody>
          <a:bodyPr/>
          <a:lstStyle/>
          <a:p>
            <a:fld id="{DC193C66-282E-4D16-B98A-28848DBC7CB3}"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r>
              <a:rPr lang="en-US" dirty="0" smtClean="0"/>
              <a:t>10-Mar-11</a:t>
            </a:r>
          </a:p>
        </p:txBody>
      </p:sp>
      <p:sp>
        <p:nvSpPr>
          <p:cNvPr id="3" name="Footer Placeholder 2"/>
          <p:cNvSpPr>
            <a:spLocks noGrp="1"/>
          </p:cNvSpPr>
          <p:nvPr>
            <p:ph type="ftr" sz="quarter" idx="11"/>
          </p:nvPr>
        </p:nvSpPr>
        <p:spPr/>
        <p:txBody>
          <a:bodyPr/>
          <a:lstStyle/>
          <a:p>
            <a:r>
              <a:rPr lang="en-US" dirty="0" smtClean="0"/>
              <a:t>SERC Webinar: Nuclear Power</a:t>
            </a:r>
          </a:p>
        </p:txBody>
      </p:sp>
      <p:sp>
        <p:nvSpPr>
          <p:cNvPr id="4" name="Slide Number Placeholder 3"/>
          <p:cNvSpPr>
            <a:spLocks noGrp="1"/>
          </p:cNvSpPr>
          <p:nvPr>
            <p:ph type="sldNum" sz="quarter" idx="12"/>
          </p:nvPr>
        </p:nvSpPr>
        <p:spPr/>
        <p:txBody>
          <a:bodyPr/>
          <a:lstStyle/>
          <a:p>
            <a:fld id="{DC193C66-282E-4D16-B98A-28848DBC7CB3}"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dirty="0" smtClean="0"/>
              <a:t>Click to edit Master title style</a:t>
            </a:r>
            <a:endParaRPr kumimoji="0" lang="en-US" dirty="0"/>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solidFill>
                  <a:schemeClr val="bg1"/>
                </a:solidFill>
              </a:defRPr>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dirty="0"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2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400">
                <a:solidFill>
                  <a:schemeClr val="bg1"/>
                </a:solidFill>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5" name="Date Placeholder 4"/>
          <p:cNvSpPr>
            <a:spLocks noGrp="1"/>
          </p:cNvSpPr>
          <p:nvPr>
            <p:ph type="dt" sz="half" idx="10"/>
          </p:nvPr>
        </p:nvSpPr>
        <p:spPr/>
        <p:txBody>
          <a:bodyPr/>
          <a:lstStyle/>
          <a:p>
            <a:r>
              <a:rPr lang="en-US" dirty="0" smtClean="0"/>
              <a:t>10-Mar-11</a:t>
            </a:r>
            <a:endParaRPr lang="en-US" dirty="0"/>
          </a:p>
        </p:txBody>
      </p:sp>
      <p:sp>
        <p:nvSpPr>
          <p:cNvPr id="6" name="Footer Placeholder 5"/>
          <p:cNvSpPr>
            <a:spLocks noGrp="1"/>
          </p:cNvSpPr>
          <p:nvPr>
            <p:ph type="ftr" sz="quarter" idx="11"/>
          </p:nvPr>
        </p:nvSpPr>
        <p:spPr/>
        <p:txBody>
          <a:bodyPr/>
          <a:lstStyle/>
          <a:p>
            <a:r>
              <a:rPr lang="en-US" dirty="0" smtClean="0"/>
              <a:t>SERC Webinar: Nuclear Power</a:t>
            </a:r>
          </a:p>
        </p:txBody>
      </p:sp>
      <p:sp>
        <p:nvSpPr>
          <p:cNvPr id="7" name="Slide Number Placeholder 6"/>
          <p:cNvSpPr>
            <a:spLocks noGrp="1"/>
          </p:cNvSpPr>
          <p:nvPr>
            <p:ph type="sldNum" sz="quarter" idx="12"/>
          </p:nvPr>
        </p:nvSpPr>
        <p:spPr/>
        <p:txBody>
          <a:bodyPr/>
          <a:lstStyle/>
          <a:p>
            <a:fld id="{DC193C66-282E-4D16-B98A-28848DBC7CB3}" type="slidenum">
              <a:rPr lang="en-US" smtClean="0"/>
              <a:pPr/>
              <a:t>‹#›</a:t>
            </a:fld>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gi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2">
                <a:lumMod val="50000"/>
              </a:schemeClr>
            </a:gs>
            <a:gs pos="25000">
              <a:schemeClr val="accent1">
                <a:lumMod val="40000"/>
                <a:lumOff val="60000"/>
              </a:schemeClr>
            </a:gs>
            <a:gs pos="100000">
              <a:schemeClr val="accent1">
                <a:lumMod val="50000"/>
              </a:schemeClr>
            </a:gs>
          </a:gsLst>
          <a:path path="circle">
            <a:fillToRect l="10000" t="110000" r="10000" b="100000"/>
          </a:path>
          <a:tileRect/>
        </a:gradFill>
        <a:effectLst/>
      </p:bgPr>
    </p:bg>
    <p:spTree>
      <p:nvGrpSpPr>
        <p:cNvPr id="1" name=""/>
        <p:cNvGrpSpPr/>
        <p:nvPr/>
      </p:nvGrpSpPr>
      <p:grpSpPr>
        <a:xfrm>
          <a:off x="0" y="0"/>
          <a:ext cx="0" cy="0"/>
          <a:chOff x="0" y="0"/>
          <a:chExt cx="0" cy="0"/>
        </a:xfrm>
      </p:grpSpPr>
      <p:pic>
        <p:nvPicPr>
          <p:cNvPr id="14" name="Picture 13" descr="Oconee-US smallf.jpg"/>
          <p:cNvPicPr>
            <a:picLocks noChangeAspect="1"/>
          </p:cNvPicPr>
          <p:nvPr userDrawn="1"/>
        </p:nvPicPr>
        <p:blipFill>
          <a:blip r:embed="rId14" cstate="screen"/>
          <a:stretch>
            <a:fillRect/>
          </a:stretch>
        </p:blipFill>
        <p:spPr>
          <a:xfrm>
            <a:off x="304800" y="6172200"/>
            <a:ext cx="685800" cy="538603"/>
          </a:xfrm>
          <a:prstGeom prst="rect">
            <a:avLst/>
          </a:prstGeom>
        </p:spPr>
      </p:pic>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dirty="0" smtClean="0"/>
              <a:t>Click to edit Master title style</a:t>
            </a:r>
            <a:br>
              <a:rPr kumimoji="0" lang="en-US" dirty="0" smtClean="0"/>
            </a:br>
            <a:r>
              <a:rPr kumimoji="0" lang="en-US" dirty="0" smtClean="0"/>
              <a:t>subtitle</a:t>
            </a:r>
            <a:endParaRPr kumimoji="0" lang="en-US" dirty="0"/>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800">
                <a:solidFill>
                  <a:schemeClr val="bg1"/>
                </a:solidFill>
                <a:latin typeface="+mj-lt"/>
              </a:defRPr>
            </a:lvl1pPr>
          </a:lstStyle>
          <a:p>
            <a:r>
              <a:rPr lang="en-US" dirty="0" smtClean="0"/>
              <a:t>10-Mar-11</a:t>
            </a:r>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ctr" eaLnBrk="1" latinLnBrk="0" hangingPunct="1">
              <a:defRPr kumimoji="0" sz="800">
                <a:solidFill>
                  <a:schemeClr val="bg1"/>
                </a:solidFill>
                <a:latin typeface="+mj-lt"/>
              </a:defRPr>
            </a:lvl1pPr>
          </a:lstStyle>
          <a:p>
            <a:r>
              <a:rPr lang="en-US" dirty="0" smtClean="0"/>
              <a:t>SERC Webinar: Nuclear Power</a:t>
            </a:r>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800">
                <a:solidFill>
                  <a:schemeClr val="bg1"/>
                </a:solidFill>
                <a:latin typeface="+mj-lt"/>
              </a:defRPr>
            </a:lvl1pPr>
          </a:lstStyle>
          <a:p>
            <a:fld id="{DC193C66-282E-4D16-B98A-28848DBC7CB3}" type="slidenum">
              <a:rPr lang="en-US" smtClean="0"/>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73"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timing>
    <p:tnLst>
      <p:par>
        <p:cTn id="1" dur="indefinite" restart="never" nodeType="tmRoot"/>
      </p:par>
    </p:tnLst>
  </p:timing>
  <p:hf hdr="0"/>
  <p:txStyles>
    <p:titleStyle>
      <a:lvl1pPr algn="ctr" rtl="0" eaLnBrk="1" latinLnBrk="0" hangingPunct="1">
        <a:spcBef>
          <a:spcPct val="0"/>
        </a:spcBef>
        <a:buNone/>
        <a:defRPr kumimoji="0" sz="3600" b="0" kern="1200" baseline="0">
          <a:ln>
            <a:noFill/>
          </a:ln>
          <a:solidFill>
            <a:srgbClr val="FFFF00"/>
          </a:solidFill>
          <a:effectLst/>
          <a:latin typeface="+mj-lt"/>
          <a:ea typeface="+mj-ea"/>
          <a:cs typeface="+mj-cs"/>
        </a:defRPr>
      </a:lvl1pPr>
    </p:titleStyle>
    <p:bodyStyle>
      <a:lvl1pPr marL="274320" indent="-274320" algn="l" rtl="0" eaLnBrk="1" latinLnBrk="0" hangingPunct="1">
        <a:spcBef>
          <a:spcPts val="0"/>
        </a:spcBef>
        <a:spcAft>
          <a:spcPts val="300"/>
        </a:spcAft>
        <a:buClr>
          <a:srgbClr val="FF0000"/>
        </a:buClr>
        <a:buSzPct val="95000"/>
        <a:buFont typeface="Courier New" pitchFamily="49" charset="0"/>
        <a:buChar char="o"/>
        <a:defRPr kumimoji="0" sz="2200" kern="1200">
          <a:solidFill>
            <a:schemeClr val="bg1"/>
          </a:solidFill>
          <a:latin typeface="+mj-lt"/>
          <a:ea typeface="+mn-ea"/>
          <a:cs typeface="+mn-cs"/>
        </a:defRPr>
      </a:lvl1pPr>
      <a:lvl2pPr marL="640080" indent="-246888" algn="l" rtl="0" eaLnBrk="1" latinLnBrk="0" hangingPunct="1">
        <a:spcBef>
          <a:spcPts val="0"/>
        </a:spcBef>
        <a:spcAft>
          <a:spcPts val="300"/>
        </a:spcAft>
        <a:buClr>
          <a:schemeClr val="accent1"/>
        </a:buClr>
        <a:buSzPct val="85000"/>
        <a:buFont typeface="Wingdings" pitchFamily="2" charset="2"/>
        <a:buChar char="§"/>
        <a:defRPr kumimoji="0" sz="2000" kern="1200">
          <a:solidFill>
            <a:schemeClr val="bg1"/>
          </a:solidFill>
          <a:latin typeface="+mj-lt"/>
          <a:ea typeface="+mn-ea"/>
          <a:cs typeface="+mn-cs"/>
        </a:defRPr>
      </a:lvl2pPr>
      <a:lvl3pPr marL="914400" indent="-246888" algn="l" rtl="0" eaLnBrk="1" latinLnBrk="0" hangingPunct="1">
        <a:spcBef>
          <a:spcPts val="0"/>
        </a:spcBef>
        <a:spcAft>
          <a:spcPts val="300"/>
        </a:spcAft>
        <a:buClr>
          <a:schemeClr val="accent2"/>
        </a:buClr>
        <a:buSzPct val="70000"/>
        <a:buFont typeface="Arial" pitchFamily="34" charset="0"/>
        <a:buChar char="•"/>
        <a:defRPr kumimoji="0" sz="1800" kern="1200">
          <a:solidFill>
            <a:schemeClr val="bg1"/>
          </a:solidFill>
          <a:latin typeface="+mj-lt"/>
          <a:ea typeface="+mn-ea"/>
          <a:cs typeface="+mn-cs"/>
        </a:defRPr>
      </a:lvl3pPr>
      <a:lvl4pPr marL="1188720" indent="-210312" algn="l" rtl="0" eaLnBrk="1" latinLnBrk="0" hangingPunct="1">
        <a:spcBef>
          <a:spcPts val="0"/>
        </a:spcBef>
        <a:spcAft>
          <a:spcPts val="300"/>
        </a:spcAft>
        <a:buClr>
          <a:schemeClr val="accent1">
            <a:lumMod val="75000"/>
          </a:schemeClr>
        </a:buClr>
        <a:buSzPct val="65000"/>
        <a:buFont typeface="Wingdings" pitchFamily="2" charset="2"/>
        <a:buChar char="§"/>
        <a:defRPr kumimoji="0" sz="1600" kern="1200">
          <a:solidFill>
            <a:schemeClr val="bg1"/>
          </a:solidFill>
          <a:latin typeface="+mj-lt"/>
          <a:ea typeface="+mn-ea"/>
          <a:cs typeface="+mn-cs"/>
        </a:defRPr>
      </a:lvl4pPr>
      <a:lvl5pPr marL="1463040" indent="-210312" algn="l" rtl="0" eaLnBrk="1" latinLnBrk="0" hangingPunct="1">
        <a:spcBef>
          <a:spcPts val="0"/>
        </a:spcBef>
        <a:spcAft>
          <a:spcPts val="300"/>
        </a:spcAft>
        <a:buClr>
          <a:schemeClr val="accent4"/>
        </a:buClr>
        <a:buSzPct val="65000"/>
        <a:buFont typeface="Wingdings 2"/>
        <a:buChar char=""/>
        <a:defRPr kumimoji="0" sz="1200" kern="1200">
          <a:solidFill>
            <a:schemeClr val="bg1"/>
          </a:solidFill>
          <a:latin typeface="+mj-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gif"/></Relationships>
</file>

<file path=ppt/slides/_rels/slide14.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gif"/></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32.gif"/><Relationship Id="rId5" Type="http://schemas.openxmlformats.org/officeDocument/2006/relationships/image" Target="../media/image31.gif"/><Relationship Id="rId4" Type="http://schemas.openxmlformats.org/officeDocument/2006/relationships/image" Target="../media/image30.gif"/></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38.jpeg"/></Relationships>
</file>

<file path=ppt/slides/_rels/slide3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40.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3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44.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7.gif"/><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7.xml"/><Relationship Id="rId1" Type="http://schemas.openxmlformats.org/officeDocument/2006/relationships/slideLayout" Target="../slideLayouts/slideLayout5.xml"/><Relationship Id="rId4" Type="http://schemas.openxmlformats.org/officeDocument/2006/relationships/image" Target="../media/image49.jpeg"/></Relationships>
</file>

<file path=ppt/slides/_rels/slide49.xml.rels><?xml version="1.0" encoding="UTF-8" standalone="yes"?>
<Relationships xmlns="http://schemas.openxmlformats.org/package/2006/relationships"><Relationship Id="rId3" Type="http://schemas.openxmlformats.org/officeDocument/2006/relationships/image" Target="../media/image50.tiff"/><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609600"/>
            <a:ext cx="7851648" cy="1828800"/>
          </a:xfrm>
        </p:spPr>
        <p:txBody>
          <a:bodyPr>
            <a:normAutofit fontScale="90000"/>
          </a:bodyPr>
          <a:lstStyle/>
          <a:p>
            <a:r>
              <a:rPr lang="en-US" cap="all" dirty="0" smtClean="0">
                <a:effectLst>
                  <a:outerShdw blurRad="38100" dist="38100" dir="2700000" algn="tl">
                    <a:srgbClr val="000000">
                      <a:alpha val="43137"/>
                    </a:srgbClr>
                  </a:outerShdw>
                </a:effectLst>
              </a:rPr>
              <a:t>Engaging Students and Addressing Critical Thinking Skills via the Nuclear Debate</a:t>
            </a:r>
            <a:endParaRPr lang="en-US" sz="3200" dirty="0">
              <a:effectLst>
                <a:outerShdw blurRad="38100" dist="38100" dir="2700000" algn="tl">
                  <a:srgbClr val="000000">
                    <a:alpha val="43137"/>
                  </a:srgbClr>
                </a:outerShdw>
              </a:effectLst>
            </a:endParaRPr>
          </a:p>
        </p:txBody>
      </p:sp>
      <p:sp>
        <p:nvSpPr>
          <p:cNvPr id="4" name="Subtitle 3"/>
          <p:cNvSpPr>
            <a:spLocks noGrp="1"/>
          </p:cNvSpPr>
          <p:nvPr>
            <p:ph type="subTitle" idx="1"/>
          </p:nvPr>
        </p:nvSpPr>
        <p:spPr/>
        <p:txBody>
          <a:bodyPr/>
          <a:lstStyle/>
          <a:p>
            <a:r>
              <a:rPr lang="en-US" dirty="0" smtClean="0"/>
              <a:t>James D. Myers</a:t>
            </a:r>
          </a:p>
          <a:p>
            <a:r>
              <a:rPr lang="en-US" dirty="0" smtClean="0"/>
              <a:t>Director, Wyoming CCS Technology Institute</a:t>
            </a:r>
          </a:p>
          <a:p>
            <a:r>
              <a:rPr lang="en-US" dirty="0" smtClean="0"/>
              <a:t>Professor, Department of Geology &amp; Geophysics</a:t>
            </a:r>
          </a:p>
          <a:p>
            <a:r>
              <a:rPr lang="en-US" dirty="0" smtClean="0"/>
              <a:t>University of Wyoming</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Physics</a:t>
            </a:r>
            <a:br>
              <a:rPr lang="en-US" sz="3600" dirty="0" smtClean="0"/>
            </a:br>
            <a:r>
              <a:rPr lang="en-US" sz="2400" dirty="0" smtClean="0"/>
              <a:t>Nuclear Transformations: Mechanisms</a:t>
            </a:r>
            <a:endParaRPr lang="en-US" sz="2400" dirty="0"/>
          </a:p>
        </p:txBody>
      </p:sp>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10</a:t>
            </a:fld>
            <a:endParaRPr lang="en-US"/>
          </a:p>
        </p:txBody>
      </p:sp>
      <p:sp>
        <p:nvSpPr>
          <p:cNvPr id="3" name="Content Placeholder 2"/>
          <p:cNvSpPr>
            <a:spLocks noGrp="1"/>
          </p:cNvSpPr>
          <p:nvPr>
            <p:ph idx="1"/>
          </p:nvPr>
        </p:nvSpPr>
        <p:spPr/>
        <p:txBody>
          <a:bodyPr>
            <a:normAutofit lnSpcReduction="10000"/>
          </a:bodyPr>
          <a:lstStyle/>
          <a:p>
            <a:r>
              <a:rPr lang="en-US" dirty="0" smtClean="0"/>
              <a:t>the nuclear structure of atoms is changed by three different mechanisms:</a:t>
            </a:r>
          </a:p>
          <a:p>
            <a:pPr lvl="1"/>
            <a:r>
              <a:rPr lang="en-US" b="1" i="1" dirty="0" smtClean="0">
                <a:solidFill>
                  <a:srgbClr val="FFFF00"/>
                </a:solidFill>
              </a:rPr>
              <a:t>fission</a:t>
            </a:r>
            <a:r>
              <a:rPr lang="en-US" dirty="0" smtClean="0"/>
              <a:t>: </a:t>
            </a:r>
            <a:r>
              <a:rPr lang="en-US" dirty="0"/>
              <a:t>splitting </a:t>
            </a:r>
            <a:r>
              <a:rPr lang="en-US" dirty="0" smtClean="0"/>
              <a:t>of heavy </a:t>
            </a:r>
            <a:r>
              <a:rPr lang="en-US" dirty="0"/>
              <a:t>nuclei into </a:t>
            </a:r>
            <a:r>
              <a:rPr lang="en-US" dirty="0" smtClean="0"/>
              <a:t>two lighter </a:t>
            </a:r>
            <a:r>
              <a:rPr lang="en-US" dirty="0"/>
              <a:t>ones </a:t>
            </a:r>
            <a:r>
              <a:rPr lang="en-US" dirty="0" smtClean="0"/>
              <a:t>with the releases of neutrons </a:t>
            </a:r>
            <a:r>
              <a:rPr lang="en-US" dirty="0"/>
              <a:t>and </a:t>
            </a:r>
            <a:r>
              <a:rPr lang="en-US" dirty="0" smtClean="0"/>
              <a:t>energy</a:t>
            </a:r>
          </a:p>
          <a:p>
            <a:pPr lvl="2"/>
            <a:r>
              <a:rPr lang="en-US" dirty="0" smtClean="0"/>
              <a:t>spontaneous: naturally-occurring, long half-life (for U 10</a:t>
            </a:r>
            <a:r>
              <a:rPr lang="en-US" baseline="30000" dirty="0" smtClean="0"/>
              <a:t>8-9</a:t>
            </a:r>
            <a:r>
              <a:rPr lang="en-US" dirty="0" smtClean="0"/>
              <a:t> y)</a:t>
            </a:r>
          </a:p>
          <a:p>
            <a:pPr lvl="2"/>
            <a:r>
              <a:rPr lang="en-US" dirty="0" smtClean="0"/>
              <a:t>neutron-induced</a:t>
            </a:r>
          </a:p>
          <a:p>
            <a:pPr lvl="1"/>
            <a:r>
              <a:rPr lang="en-US" b="1" i="1" dirty="0" smtClean="0">
                <a:solidFill>
                  <a:srgbClr val="FFFF00"/>
                </a:solidFill>
              </a:rPr>
              <a:t>fusion</a:t>
            </a:r>
            <a:r>
              <a:rPr lang="en-US" dirty="0" smtClean="0"/>
              <a:t>: </a:t>
            </a:r>
            <a:r>
              <a:rPr lang="en-US" dirty="0"/>
              <a:t>combining of two nuclei to </a:t>
            </a:r>
            <a:r>
              <a:rPr lang="en-US" dirty="0" smtClean="0"/>
              <a:t>make </a:t>
            </a:r>
            <a:r>
              <a:rPr lang="en-US" dirty="0"/>
              <a:t>a new </a:t>
            </a:r>
            <a:r>
              <a:rPr lang="en-US" dirty="0" smtClean="0"/>
              <a:t>heavier nuclei</a:t>
            </a:r>
          </a:p>
          <a:p>
            <a:pPr lvl="2"/>
            <a:r>
              <a:rPr lang="en-US" dirty="0" smtClean="0"/>
              <a:t>new </a:t>
            </a:r>
            <a:r>
              <a:rPr lang="en-US" dirty="0"/>
              <a:t>nuclei has less mass than sum of two original nuclei</a:t>
            </a:r>
          </a:p>
          <a:p>
            <a:pPr lvl="1"/>
            <a:r>
              <a:rPr lang="en-US" b="1" i="1" dirty="0" smtClean="0">
                <a:solidFill>
                  <a:srgbClr val="FFFF00"/>
                </a:solidFill>
              </a:rPr>
              <a:t>radioactive decay</a:t>
            </a:r>
            <a:r>
              <a:rPr lang="en-US" dirty="0" smtClean="0"/>
              <a:t>: spontaneous disintegration of a </a:t>
            </a:r>
            <a:r>
              <a:rPr lang="en-US" dirty="0"/>
              <a:t>nucleus into </a:t>
            </a:r>
            <a:r>
              <a:rPr lang="en-US" dirty="0" smtClean="0"/>
              <a:t>a smaller</a:t>
            </a:r>
            <a:r>
              <a:rPr lang="en-US" dirty="0"/>
              <a:t>, less energetic </a:t>
            </a:r>
            <a:r>
              <a:rPr lang="en-US" dirty="0" smtClean="0"/>
              <a:t>nucleus </a:t>
            </a:r>
            <a:r>
              <a:rPr lang="en-US" dirty="0"/>
              <a:t>by emission of particle or electromagnetic radiation </a:t>
            </a:r>
          </a:p>
          <a:p>
            <a:pPr lvl="2"/>
            <a:r>
              <a:rPr lang="en-US" dirty="0" smtClean="0"/>
              <a:t>particle: alpha, beta, electron capture</a:t>
            </a:r>
          </a:p>
          <a:p>
            <a:pPr lvl="2"/>
            <a:r>
              <a:rPr lang="en-US" dirty="0" smtClean="0"/>
              <a:t>electromagnetic: gamma</a:t>
            </a:r>
          </a:p>
          <a:p>
            <a:r>
              <a:rPr lang="en-US" dirty="0" smtClean="0"/>
              <a:t>these processes are not influenced by physical conditions, e.g. pressure, temperature, etc.</a:t>
            </a:r>
            <a:endParaRPr lang="en-US" dirty="0"/>
          </a:p>
        </p:txBody>
      </p:sp>
    </p:spTree>
    <p:extLst>
      <p:ext uri="{BB962C8B-B14F-4D97-AF65-F5344CB8AC3E}">
        <p14:creationId xmlns:p14="http://schemas.microsoft.com/office/powerpoint/2010/main" xmlns="" val="19416691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Physics</a:t>
            </a:r>
            <a:br>
              <a:rPr lang="en-US" sz="3600" dirty="0" smtClean="0"/>
            </a:br>
            <a:r>
              <a:rPr lang="en-US" sz="2400" dirty="0" smtClean="0"/>
              <a:t>Nuclear Transformations: Binding Curve</a:t>
            </a:r>
            <a:endParaRPr lang="en-US" sz="2400" dirty="0"/>
          </a:p>
        </p:txBody>
      </p:sp>
      <p:pic>
        <p:nvPicPr>
          <p:cNvPr id="7" name="Content Placeholder 6"/>
          <p:cNvPicPr>
            <a:picLocks noGrp="1" noChangeAspect="1"/>
          </p:cNvPicPr>
          <p:nvPr>
            <p:ph idx="1"/>
          </p:nvPr>
        </p:nvPicPr>
        <p:blipFill>
          <a:blip r:embed="rId3" cstate="screen">
            <a:extLst>
              <a:ext uri="{28A0092B-C50C-407E-A947-70E740481C1C}">
                <a14:useLocalDpi xmlns:a14="http://schemas.microsoft.com/office/drawing/2010/main" xmlns="" val="0"/>
              </a:ext>
            </a:extLst>
          </a:blip>
          <a:stretch>
            <a:fillRect/>
          </a:stretch>
        </p:blipFill>
        <p:spPr>
          <a:xfrm>
            <a:off x="1702676" y="1600200"/>
            <a:ext cx="5738648" cy="4823791"/>
          </a:xfrm>
        </p:spPr>
      </p:pic>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11</a:t>
            </a:fld>
            <a:endParaRPr lang="en-US"/>
          </a:p>
        </p:txBody>
      </p:sp>
    </p:spTree>
    <p:extLst>
      <p:ext uri="{BB962C8B-B14F-4D97-AF65-F5344CB8AC3E}">
        <p14:creationId xmlns:p14="http://schemas.microsoft.com/office/powerpoint/2010/main" xmlns="" val="35356099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Physics</a:t>
            </a:r>
            <a:br>
              <a:rPr lang="en-US" sz="3600" dirty="0" smtClean="0"/>
            </a:br>
            <a:r>
              <a:rPr lang="en-US" sz="2400" dirty="0" smtClean="0"/>
              <a:t>Nuclide Chart: Periodic Table?</a:t>
            </a:r>
            <a:endParaRPr lang="en-US" sz="2400" dirty="0"/>
          </a:p>
        </p:txBody>
      </p:sp>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12</a:t>
            </a:fld>
            <a:endParaRPr lang="en-US"/>
          </a:p>
        </p:txBody>
      </p:sp>
      <p:pic>
        <p:nvPicPr>
          <p:cNvPr id="9" name="Content Placeholder 8"/>
          <p:cNvPicPr>
            <a:picLocks noGrp="1" noChangeAspect="1"/>
          </p:cNvPicPr>
          <p:nvPr>
            <p:ph idx="1"/>
          </p:nvPr>
        </p:nvPicPr>
        <p:blipFill>
          <a:blip r:embed="rId3" cstate="screen">
            <a:extLst>
              <a:ext uri="{28A0092B-C50C-407E-A947-70E740481C1C}">
                <a14:useLocalDpi xmlns:a14="http://schemas.microsoft.com/office/drawing/2010/main" xmlns="" val="0"/>
              </a:ext>
            </a:extLst>
          </a:blip>
          <a:stretch>
            <a:fillRect/>
          </a:stretch>
        </p:blipFill>
        <p:spPr>
          <a:xfrm>
            <a:off x="751488" y="1752600"/>
            <a:ext cx="7641025" cy="4133247"/>
          </a:xfrm>
        </p:spPr>
      </p:pic>
    </p:spTree>
    <p:extLst>
      <p:ext uri="{BB962C8B-B14F-4D97-AF65-F5344CB8AC3E}">
        <p14:creationId xmlns:p14="http://schemas.microsoft.com/office/powerpoint/2010/main" xmlns="" val="4645727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Physics</a:t>
            </a:r>
            <a:br>
              <a:rPr lang="en-US" sz="3600" dirty="0" smtClean="0"/>
            </a:br>
            <a:r>
              <a:rPr lang="en-US" sz="2400" dirty="0" smtClean="0"/>
              <a:t>Nuclide Chart: Systematics</a:t>
            </a:r>
            <a:endParaRPr lang="en-US" sz="2400" dirty="0"/>
          </a:p>
        </p:txBody>
      </p:sp>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13</a:t>
            </a:fld>
            <a:endParaRPr lang="en-US"/>
          </a:p>
        </p:txBody>
      </p:sp>
      <p:pic>
        <p:nvPicPr>
          <p:cNvPr id="7" name="Content Placeholder 6"/>
          <p:cNvPicPr>
            <a:picLocks noGrp="1" noChangeAspect="1"/>
          </p:cNvPicPr>
          <p:nvPr>
            <p:ph idx="1"/>
          </p:nvPr>
        </p:nvPicPr>
        <p:blipFill>
          <a:blip r:embed="rId3" cstate="screen">
            <a:extLst>
              <a:ext uri="{28A0092B-C50C-407E-A947-70E740481C1C}">
                <a14:useLocalDpi xmlns:a14="http://schemas.microsoft.com/office/drawing/2010/main" xmlns="" val="0"/>
              </a:ext>
            </a:extLst>
          </a:blip>
          <a:stretch>
            <a:fillRect/>
          </a:stretch>
        </p:blipFill>
        <p:spPr>
          <a:xfrm>
            <a:off x="1628806" y="1646238"/>
            <a:ext cx="5886388" cy="4662486"/>
          </a:xfrm>
        </p:spPr>
      </p:pic>
      <p:pic>
        <p:nvPicPr>
          <p:cNvPr id="8" name="Content Placeholder 6"/>
          <p:cNvPicPr>
            <a:picLocks noChangeAspect="1"/>
          </p:cNvPicPr>
          <p:nvPr/>
        </p:nvPicPr>
        <p:blipFill>
          <a:blip r:embed="rId4" cstate="screen">
            <a:extLst>
              <a:ext uri="{28A0092B-C50C-407E-A947-70E740481C1C}">
                <a14:useLocalDpi xmlns:a14="http://schemas.microsoft.com/office/drawing/2010/main" xmlns="" val="0"/>
              </a:ext>
            </a:extLst>
          </a:blip>
          <a:stretch>
            <a:fillRect/>
          </a:stretch>
        </p:blipFill>
        <p:spPr>
          <a:xfrm>
            <a:off x="5334000" y="2963917"/>
            <a:ext cx="2512906" cy="1524000"/>
          </a:xfrm>
          <a:prstGeom prst="rect">
            <a:avLst/>
          </a:prstGeom>
        </p:spPr>
      </p:pic>
    </p:spTree>
    <p:extLst>
      <p:ext uri="{BB962C8B-B14F-4D97-AF65-F5344CB8AC3E}">
        <p14:creationId xmlns:p14="http://schemas.microsoft.com/office/powerpoint/2010/main" xmlns="" val="1664295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Physics</a:t>
            </a:r>
            <a:br>
              <a:rPr lang="en-US" sz="3600" dirty="0" smtClean="0"/>
            </a:br>
            <a:r>
              <a:rPr lang="en-US" sz="2400" dirty="0" smtClean="0"/>
              <a:t>Nuclide Chart: Stable Isotope Band</a:t>
            </a:r>
            <a:endParaRPr lang="en-US" sz="2400" dirty="0"/>
          </a:p>
        </p:txBody>
      </p:sp>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14</a:t>
            </a:fld>
            <a:endParaRPr lang="en-US"/>
          </a:p>
        </p:txBody>
      </p:sp>
      <p:pic>
        <p:nvPicPr>
          <p:cNvPr id="7" name="Content Placeholder 6"/>
          <p:cNvPicPr>
            <a:picLocks noGrp="1" noChangeAspect="1"/>
          </p:cNvPicPr>
          <p:nvPr>
            <p:ph idx="1"/>
          </p:nvPr>
        </p:nvPicPr>
        <p:blipFill>
          <a:blip r:embed="rId3" cstate="screen">
            <a:extLst>
              <a:ext uri="{28A0092B-C50C-407E-A947-70E740481C1C}">
                <a14:useLocalDpi xmlns:a14="http://schemas.microsoft.com/office/drawing/2010/main" xmlns="" val="0"/>
              </a:ext>
            </a:extLst>
          </a:blip>
          <a:stretch>
            <a:fillRect/>
          </a:stretch>
        </p:blipFill>
        <p:spPr>
          <a:xfrm>
            <a:off x="884032" y="1600200"/>
            <a:ext cx="7375937" cy="4742326"/>
          </a:xfrm>
        </p:spPr>
      </p:pic>
    </p:spTree>
    <p:extLst>
      <p:ext uri="{BB962C8B-B14F-4D97-AF65-F5344CB8AC3E}">
        <p14:creationId xmlns:p14="http://schemas.microsoft.com/office/powerpoint/2010/main" xmlns="" val="7554559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Physics</a:t>
            </a:r>
            <a:br>
              <a:rPr lang="en-US" sz="3600" dirty="0" smtClean="0"/>
            </a:br>
            <a:r>
              <a:rPr lang="en-US" sz="2400" dirty="0" smtClean="0"/>
              <a:t>Nuclide Chart: Stability Regions &amp; Decay Mechanisms</a:t>
            </a:r>
            <a:endParaRPr lang="en-US" sz="2400" dirty="0"/>
          </a:p>
        </p:txBody>
      </p:sp>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15</a:t>
            </a:fld>
            <a:endParaRPr lang="en-US"/>
          </a:p>
        </p:txBody>
      </p:sp>
      <p:pic>
        <p:nvPicPr>
          <p:cNvPr id="7" name="Content Placeholder 6"/>
          <p:cNvPicPr>
            <a:picLocks noGrp="1" noChangeAspect="1"/>
          </p:cNvPicPr>
          <p:nvPr>
            <p:ph idx="1"/>
          </p:nvPr>
        </p:nvPicPr>
        <p:blipFill>
          <a:blip r:embed="rId3" cstate="screen">
            <a:extLst>
              <a:ext uri="{28A0092B-C50C-407E-A947-70E740481C1C}">
                <a14:useLocalDpi xmlns:a14="http://schemas.microsoft.com/office/drawing/2010/main" xmlns="" val="0"/>
              </a:ext>
            </a:extLst>
          </a:blip>
          <a:stretch>
            <a:fillRect/>
          </a:stretch>
        </p:blipFill>
        <p:spPr>
          <a:xfrm>
            <a:off x="1272082" y="1600200"/>
            <a:ext cx="6599836" cy="4742326"/>
          </a:xfrm>
        </p:spPr>
      </p:pic>
    </p:spTree>
    <p:extLst>
      <p:ext uri="{BB962C8B-B14F-4D97-AF65-F5344CB8AC3E}">
        <p14:creationId xmlns:p14="http://schemas.microsoft.com/office/powerpoint/2010/main" xmlns="" val="25151570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Physics</a:t>
            </a:r>
            <a:br>
              <a:rPr lang="en-US" sz="3600" dirty="0" smtClean="0"/>
            </a:br>
            <a:r>
              <a:rPr lang="en-US" sz="2400" dirty="0" smtClean="0"/>
              <a:t>Fission: Fundamental Forces</a:t>
            </a:r>
            <a:endParaRPr lang="en-US" sz="2400" dirty="0"/>
          </a:p>
        </p:txBody>
      </p:sp>
      <p:pic>
        <p:nvPicPr>
          <p:cNvPr id="7" name="Content Placeholder 6"/>
          <p:cNvPicPr>
            <a:picLocks noGrp="1" noChangeAspect="1"/>
          </p:cNvPicPr>
          <p:nvPr>
            <p:ph idx="1"/>
          </p:nvPr>
        </p:nvPicPr>
        <p:blipFill>
          <a:blip r:embed="rId2" cstate="screen">
            <a:extLst>
              <a:ext uri="{28A0092B-C50C-407E-A947-70E740481C1C}">
                <a14:useLocalDpi xmlns:a14="http://schemas.microsoft.com/office/drawing/2010/main" xmlns="" val="0"/>
              </a:ext>
            </a:extLst>
          </a:blip>
          <a:stretch>
            <a:fillRect/>
          </a:stretch>
        </p:blipFill>
        <p:spPr>
          <a:xfrm>
            <a:off x="1334691" y="1524000"/>
            <a:ext cx="6474619" cy="4814785"/>
          </a:xfrm>
        </p:spPr>
      </p:pic>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16</a:t>
            </a:fld>
            <a:endParaRPr lang="en-US"/>
          </a:p>
        </p:txBody>
      </p:sp>
    </p:spTree>
    <p:extLst>
      <p:ext uri="{BB962C8B-B14F-4D97-AF65-F5344CB8AC3E}">
        <p14:creationId xmlns:p14="http://schemas.microsoft.com/office/powerpoint/2010/main" xmlns="" val="35740445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Physics</a:t>
            </a:r>
            <a:br>
              <a:rPr lang="en-US" sz="3600" dirty="0" smtClean="0"/>
            </a:br>
            <a:r>
              <a:rPr lang="en-US" sz="2400" dirty="0" smtClean="0"/>
              <a:t>Fission: Balancing Nuclear Forces</a:t>
            </a:r>
            <a:endParaRPr lang="en-US" sz="2400" dirty="0"/>
          </a:p>
        </p:txBody>
      </p:sp>
      <p:pic>
        <p:nvPicPr>
          <p:cNvPr id="7" name="Content Placeholder 6"/>
          <p:cNvPicPr>
            <a:picLocks noGrp="1"/>
          </p:cNvPicPr>
          <p:nvPr>
            <p:ph idx="1"/>
          </p:nvPr>
        </p:nvPicPr>
        <p:blipFill>
          <a:blip r:embed="rId2" cstate="screen">
            <a:extLst>
              <a:ext uri="{28A0092B-C50C-407E-A947-70E740481C1C}">
                <a14:useLocalDpi xmlns:a14="http://schemas.microsoft.com/office/drawing/2010/main" xmlns="" val="0"/>
              </a:ext>
            </a:extLst>
          </a:blip>
          <a:stretch>
            <a:fillRect/>
          </a:stretch>
        </p:blipFill>
        <p:spPr>
          <a:xfrm>
            <a:off x="1170432" y="1829881"/>
            <a:ext cx="6803136" cy="4342185"/>
          </a:xfrm>
        </p:spPr>
      </p:pic>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17</a:t>
            </a:fld>
            <a:endParaRPr lang="en-US"/>
          </a:p>
        </p:txBody>
      </p:sp>
    </p:spTree>
    <p:extLst>
      <p:ext uri="{BB962C8B-B14F-4D97-AF65-F5344CB8AC3E}">
        <p14:creationId xmlns:p14="http://schemas.microsoft.com/office/powerpoint/2010/main" xmlns="" val="39853483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Physics</a:t>
            </a:r>
            <a:br>
              <a:rPr lang="en-US" sz="3600" dirty="0" smtClean="0"/>
            </a:br>
            <a:r>
              <a:rPr lang="en-US" sz="2400" dirty="0" smtClean="0"/>
              <a:t>Fission: Neutron Capture</a:t>
            </a:r>
            <a:endParaRPr lang="en-US" sz="2400" dirty="0"/>
          </a:p>
        </p:txBody>
      </p:sp>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18</a:t>
            </a:fld>
            <a:endParaRPr lang="en-US"/>
          </a:p>
        </p:txBody>
      </p:sp>
      <p:pic>
        <p:nvPicPr>
          <p:cNvPr id="7" name="Content Placeholder 6"/>
          <p:cNvPicPr>
            <a:picLocks noGrp="1" noChangeAspect="1"/>
          </p:cNvPicPr>
          <p:nvPr>
            <p:ph idx="1"/>
          </p:nvPr>
        </p:nvPicPr>
        <p:blipFill>
          <a:blip r:embed="rId3" cstate="screen">
            <a:extLst>
              <a:ext uri="{28A0092B-C50C-407E-A947-70E740481C1C}">
                <a14:useLocalDpi xmlns:a14="http://schemas.microsoft.com/office/drawing/2010/main" xmlns="" val="0"/>
              </a:ext>
            </a:extLst>
          </a:blip>
          <a:stretch>
            <a:fillRect/>
          </a:stretch>
        </p:blipFill>
        <p:spPr>
          <a:xfrm>
            <a:off x="1056304" y="3142540"/>
            <a:ext cx="7031393" cy="2572460"/>
          </a:xfrm>
        </p:spPr>
      </p:pic>
      <p:sp>
        <p:nvSpPr>
          <p:cNvPr id="8" name="Content Placeholder 2"/>
          <p:cNvSpPr txBox="1">
            <a:spLocks/>
          </p:cNvSpPr>
          <p:nvPr/>
        </p:nvSpPr>
        <p:spPr>
          <a:xfrm>
            <a:off x="457200" y="1981200"/>
            <a:ext cx="8229600" cy="563880"/>
          </a:xfrm>
          <a:prstGeom prst="rect">
            <a:avLst/>
          </a:prstGeom>
        </p:spPr>
        <p:txBody>
          <a:bodyPr vert="horz">
            <a:normAutofit/>
          </a:bodyPr>
          <a:lstStyle>
            <a:lvl1pPr marL="274320" indent="-274320" algn="l" rtl="0" eaLnBrk="1" latinLnBrk="0" hangingPunct="1">
              <a:spcBef>
                <a:spcPts val="0"/>
              </a:spcBef>
              <a:spcAft>
                <a:spcPts val="300"/>
              </a:spcAft>
              <a:buClr>
                <a:srgbClr val="FF0000"/>
              </a:buClr>
              <a:buSzPct val="95000"/>
              <a:buFont typeface="Courier New" pitchFamily="49" charset="0"/>
              <a:buChar char="o"/>
              <a:defRPr kumimoji="0" sz="2200" kern="1200">
                <a:solidFill>
                  <a:schemeClr val="bg1"/>
                </a:solidFill>
                <a:latin typeface="+mj-lt"/>
                <a:ea typeface="+mn-ea"/>
                <a:cs typeface="+mn-cs"/>
              </a:defRPr>
            </a:lvl1pPr>
            <a:lvl2pPr marL="640080" indent="-246888" algn="l" rtl="0" eaLnBrk="1" latinLnBrk="0" hangingPunct="1">
              <a:spcBef>
                <a:spcPts val="0"/>
              </a:spcBef>
              <a:spcAft>
                <a:spcPts val="300"/>
              </a:spcAft>
              <a:buClr>
                <a:schemeClr val="accent1"/>
              </a:buClr>
              <a:buSzPct val="85000"/>
              <a:buFont typeface="Wingdings" pitchFamily="2" charset="2"/>
              <a:buChar char="§"/>
              <a:defRPr kumimoji="0" sz="2000" kern="1200">
                <a:solidFill>
                  <a:schemeClr val="bg1"/>
                </a:solidFill>
                <a:latin typeface="+mj-lt"/>
                <a:ea typeface="+mn-ea"/>
                <a:cs typeface="+mn-cs"/>
              </a:defRPr>
            </a:lvl2pPr>
            <a:lvl3pPr marL="914400" indent="-246888" algn="l" rtl="0" eaLnBrk="1" latinLnBrk="0" hangingPunct="1">
              <a:spcBef>
                <a:spcPts val="0"/>
              </a:spcBef>
              <a:spcAft>
                <a:spcPts val="300"/>
              </a:spcAft>
              <a:buClr>
                <a:schemeClr val="accent2"/>
              </a:buClr>
              <a:buSzPct val="70000"/>
              <a:buFont typeface="Arial" pitchFamily="34" charset="0"/>
              <a:buChar char="•"/>
              <a:defRPr kumimoji="0" sz="1800" kern="1200">
                <a:solidFill>
                  <a:schemeClr val="bg1"/>
                </a:solidFill>
                <a:latin typeface="+mj-lt"/>
                <a:ea typeface="+mn-ea"/>
                <a:cs typeface="+mn-cs"/>
              </a:defRPr>
            </a:lvl3pPr>
            <a:lvl4pPr marL="1188720" indent="-210312" algn="l" rtl="0" eaLnBrk="1" latinLnBrk="0" hangingPunct="1">
              <a:spcBef>
                <a:spcPts val="0"/>
              </a:spcBef>
              <a:spcAft>
                <a:spcPts val="300"/>
              </a:spcAft>
              <a:buClr>
                <a:schemeClr val="accent1">
                  <a:lumMod val="75000"/>
                </a:schemeClr>
              </a:buClr>
              <a:buSzPct val="65000"/>
              <a:buFont typeface="Wingdings" pitchFamily="2" charset="2"/>
              <a:buChar char="§"/>
              <a:defRPr kumimoji="0" sz="1600" kern="1200">
                <a:solidFill>
                  <a:schemeClr val="bg1"/>
                </a:solidFill>
                <a:latin typeface="+mj-lt"/>
                <a:ea typeface="+mn-ea"/>
                <a:cs typeface="+mn-cs"/>
              </a:defRPr>
            </a:lvl4pPr>
            <a:lvl5pPr marL="1463040" indent="-210312" algn="l" rtl="0" eaLnBrk="1" latinLnBrk="0" hangingPunct="1">
              <a:spcBef>
                <a:spcPts val="0"/>
              </a:spcBef>
              <a:spcAft>
                <a:spcPts val="300"/>
              </a:spcAft>
              <a:buClr>
                <a:schemeClr val="accent4"/>
              </a:buClr>
              <a:buSzPct val="65000"/>
              <a:buFont typeface="Wingdings 2"/>
              <a:buChar char=""/>
              <a:defRPr kumimoji="0" sz="1200" kern="1200">
                <a:solidFill>
                  <a:schemeClr val="bg1"/>
                </a:solidFill>
                <a:latin typeface="+mj-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en-US" dirty="0" smtClean="0"/>
              <a:t>neutron induced fission starts with neutron capture</a:t>
            </a:r>
          </a:p>
          <a:p>
            <a:pPr lvl="1"/>
            <a:endParaRPr lang="en-US" dirty="0"/>
          </a:p>
        </p:txBody>
      </p:sp>
    </p:spTree>
    <p:extLst>
      <p:ext uri="{BB962C8B-B14F-4D97-AF65-F5344CB8AC3E}">
        <p14:creationId xmlns:p14="http://schemas.microsoft.com/office/powerpoint/2010/main" xmlns="" val="18717239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Physics</a:t>
            </a:r>
            <a:br>
              <a:rPr lang="en-US" sz="3600" dirty="0" smtClean="0"/>
            </a:br>
            <a:r>
              <a:rPr lang="en-US" sz="2400" dirty="0" smtClean="0"/>
              <a:t>Fission: Liquid Drop Model</a:t>
            </a:r>
            <a:endParaRPr lang="en-US" sz="2400" dirty="0"/>
          </a:p>
        </p:txBody>
      </p:sp>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19</a:t>
            </a:fld>
            <a:endParaRPr lang="en-US"/>
          </a:p>
        </p:txBody>
      </p:sp>
      <p:pic>
        <p:nvPicPr>
          <p:cNvPr id="7" name="Content Placeholder 6"/>
          <p:cNvPicPr>
            <a:picLocks noGrp="1" noChangeAspect="1"/>
          </p:cNvPicPr>
          <p:nvPr>
            <p:ph idx="1"/>
          </p:nvPr>
        </p:nvPicPr>
        <p:blipFill>
          <a:blip r:embed="rId3" cstate="screen"/>
          <a:stretch>
            <a:fillRect/>
          </a:stretch>
        </p:blipFill>
        <p:spPr>
          <a:xfrm>
            <a:off x="1306272" y="1997910"/>
            <a:ext cx="6531456" cy="4012746"/>
          </a:xfrm>
        </p:spPr>
      </p:pic>
    </p:spTree>
    <p:extLst>
      <p:ext uri="{BB962C8B-B14F-4D97-AF65-F5344CB8AC3E}">
        <p14:creationId xmlns:p14="http://schemas.microsoft.com/office/powerpoint/2010/main" xmlns="" val="14452981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3600" dirty="0" smtClean="0"/>
              <a:t>A Quick Look at Nuclear Power</a:t>
            </a:r>
            <a:r>
              <a:rPr lang="en-US" dirty="0" smtClean="0"/>
              <a:t/>
            </a:r>
            <a:br>
              <a:rPr lang="en-US" dirty="0" smtClean="0"/>
            </a:br>
            <a:r>
              <a:rPr lang="en-US" sz="2400" dirty="0"/>
              <a:t>Global Nuclear Power Industry</a:t>
            </a:r>
            <a:endParaRPr lang="en-US" dirty="0"/>
          </a:p>
        </p:txBody>
      </p:sp>
      <p:pic>
        <p:nvPicPr>
          <p:cNvPr id="3" name="Content Placeholder 2"/>
          <p:cNvPicPr>
            <a:picLocks noGrp="1" noChangeAspect="1"/>
          </p:cNvPicPr>
          <p:nvPr>
            <p:ph idx="1"/>
          </p:nvPr>
        </p:nvPicPr>
        <p:blipFill>
          <a:blip r:embed="rId2" cstate="screen">
            <a:extLst>
              <a:ext uri="{28A0092B-C50C-407E-A947-70E740481C1C}">
                <a14:useLocalDpi xmlns:a14="http://schemas.microsoft.com/office/drawing/2010/main" xmlns="" val="0"/>
              </a:ext>
            </a:extLst>
          </a:blip>
          <a:stretch>
            <a:fillRect/>
          </a:stretch>
        </p:blipFill>
        <p:spPr>
          <a:xfrm>
            <a:off x="791482" y="1780042"/>
            <a:ext cx="7561036" cy="4392158"/>
          </a:xfrm>
        </p:spPr>
      </p:pic>
      <p:sp>
        <p:nvSpPr>
          <p:cNvPr id="4" name="Date Placeholder 3"/>
          <p:cNvSpPr>
            <a:spLocks noGrp="1"/>
          </p:cNvSpPr>
          <p:nvPr>
            <p:ph type="dt" sz="half" idx="10"/>
          </p:nvPr>
        </p:nvSpPr>
        <p:spPr/>
        <p:txBody>
          <a:bodyPr/>
          <a:lstStyle/>
          <a:p>
            <a:fld id="{1408E435-FC26-4ED3-855D-50702ED525D0}" type="datetime1">
              <a:rPr lang="en-US" smtClean="0"/>
              <a:pPr/>
              <a:t>3/11/2011</a:t>
            </a:fld>
            <a:endParaRPr lang="en-US"/>
          </a:p>
        </p:txBody>
      </p:sp>
      <p:sp>
        <p:nvSpPr>
          <p:cNvPr id="6" name="Footer Placeholder 5"/>
          <p:cNvSpPr>
            <a:spLocks noGrp="1"/>
          </p:cNvSpPr>
          <p:nvPr>
            <p:ph type="ftr" sz="quarter" idx="11"/>
          </p:nvPr>
        </p:nvSpPr>
        <p:spPr/>
        <p:txBody>
          <a:bodyPr/>
          <a:lstStyle/>
          <a:p>
            <a:r>
              <a:rPr lang="en-US" smtClean="0"/>
              <a:t>QR-STEM</a:t>
            </a:r>
            <a:endParaRPr lang="en-US"/>
          </a:p>
        </p:txBody>
      </p:sp>
      <p:sp>
        <p:nvSpPr>
          <p:cNvPr id="5" name="Slide Number Placeholder 4"/>
          <p:cNvSpPr>
            <a:spLocks noGrp="1"/>
          </p:cNvSpPr>
          <p:nvPr>
            <p:ph type="sldNum" sz="quarter" idx="12"/>
          </p:nvPr>
        </p:nvSpPr>
        <p:spPr/>
        <p:txBody>
          <a:bodyPr/>
          <a:lstStyle/>
          <a:p>
            <a:fld id="{DC193C66-282E-4D16-B98A-28848DBC7CB3}" type="slidenum">
              <a:rPr lang="en-US" smtClean="0"/>
              <a:pPr/>
              <a:t>2</a:t>
            </a:fld>
            <a:endParaRPr lang="en-US"/>
          </a:p>
        </p:txBody>
      </p:sp>
    </p:spTree>
    <p:extLst>
      <p:ext uri="{BB962C8B-B14F-4D97-AF65-F5344CB8AC3E}">
        <p14:creationId xmlns:p14="http://schemas.microsoft.com/office/powerpoint/2010/main" xmlns="" val="10820585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Physics</a:t>
            </a:r>
            <a:br>
              <a:rPr lang="en-US" sz="3600" dirty="0" smtClean="0"/>
            </a:br>
            <a:r>
              <a:rPr lang="en-US" sz="2400" dirty="0" smtClean="0"/>
              <a:t>Fission: Product Yield</a:t>
            </a:r>
            <a:endParaRPr lang="en-US" sz="2400" dirty="0"/>
          </a:p>
        </p:txBody>
      </p:sp>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20</a:t>
            </a:fld>
            <a:endParaRPr lang="en-US"/>
          </a:p>
        </p:txBody>
      </p:sp>
      <p:pic>
        <p:nvPicPr>
          <p:cNvPr id="7" name="Content Placeholder 6"/>
          <p:cNvPicPr>
            <a:picLocks noGrp="1" noChangeAspect="1"/>
          </p:cNvPicPr>
          <p:nvPr>
            <p:ph idx="1"/>
          </p:nvPr>
        </p:nvPicPr>
        <p:blipFill>
          <a:blip r:embed="rId3" cstate="screen">
            <a:extLst>
              <a:ext uri="{28A0092B-C50C-407E-A947-70E740481C1C}">
                <a14:useLocalDpi xmlns:a14="http://schemas.microsoft.com/office/drawing/2010/main" xmlns="" val="0"/>
              </a:ext>
            </a:extLst>
          </a:blip>
          <a:stretch>
            <a:fillRect/>
          </a:stretch>
        </p:blipFill>
        <p:spPr>
          <a:xfrm>
            <a:off x="1368472" y="1732279"/>
            <a:ext cx="6407055" cy="4544010"/>
          </a:xfrm>
        </p:spPr>
      </p:pic>
    </p:spTree>
    <p:extLst>
      <p:ext uri="{BB962C8B-B14F-4D97-AF65-F5344CB8AC3E}">
        <p14:creationId xmlns:p14="http://schemas.microsoft.com/office/powerpoint/2010/main" xmlns="" val="24580711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Physics</a:t>
            </a:r>
            <a:br>
              <a:rPr lang="en-US" sz="3600" dirty="0" smtClean="0"/>
            </a:br>
            <a:r>
              <a:rPr lang="en-US" sz="2400" dirty="0" smtClean="0"/>
              <a:t>Fission: Products</a:t>
            </a:r>
            <a:endParaRPr lang="en-US" sz="2400" dirty="0"/>
          </a:p>
        </p:txBody>
      </p:sp>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21</a:t>
            </a:fld>
            <a:endParaRPr lang="en-US"/>
          </a:p>
        </p:txBody>
      </p:sp>
      <p:pic>
        <p:nvPicPr>
          <p:cNvPr id="7" name="Content Placeholder 6"/>
          <p:cNvPicPr>
            <a:picLocks noGrp="1" noChangeAspect="1"/>
          </p:cNvPicPr>
          <p:nvPr>
            <p:ph idx="1"/>
          </p:nvPr>
        </p:nvPicPr>
        <p:blipFill>
          <a:blip r:embed="rId3" cstate="screen">
            <a:extLst>
              <a:ext uri="{28A0092B-C50C-407E-A947-70E740481C1C}">
                <a14:useLocalDpi xmlns:a14="http://schemas.microsoft.com/office/drawing/2010/main" xmlns="" val="0"/>
              </a:ext>
            </a:extLst>
          </a:blip>
          <a:stretch>
            <a:fillRect/>
          </a:stretch>
        </p:blipFill>
        <p:spPr>
          <a:xfrm>
            <a:off x="1368472" y="1600200"/>
            <a:ext cx="6407055" cy="4808167"/>
          </a:xfrm>
        </p:spPr>
      </p:pic>
      <p:pic>
        <p:nvPicPr>
          <p:cNvPr id="8" name="Content Placeholder 6"/>
          <p:cNvPicPr>
            <a:picLocks noChangeAspect="1"/>
          </p:cNvPicPr>
          <p:nvPr/>
        </p:nvPicPr>
        <p:blipFill>
          <a:blip r:embed="rId4" cstate="screen">
            <a:extLst>
              <a:ext uri="{28A0092B-C50C-407E-A947-70E740481C1C}">
                <a14:useLocalDpi xmlns:a14="http://schemas.microsoft.com/office/drawing/2010/main" xmlns="" val="0"/>
              </a:ext>
            </a:extLst>
          </a:blip>
          <a:stretch>
            <a:fillRect/>
          </a:stretch>
        </p:blipFill>
        <p:spPr>
          <a:xfrm>
            <a:off x="2438400" y="1828800"/>
            <a:ext cx="2512906" cy="1524000"/>
          </a:xfrm>
          <a:prstGeom prst="rect">
            <a:avLst/>
          </a:prstGeom>
        </p:spPr>
      </p:pic>
      <p:sp>
        <p:nvSpPr>
          <p:cNvPr id="3" name="TextBox 2"/>
          <p:cNvSpPr txBox="1"/>
          <p:nvPr/>
        </p:nvSpPr>
        <p:spPr>
          <a:xfrm>
            <a:off x="4800600" y="4876800"/>
            <a:ext cx="2065950" cy="369332"/>
          </a:xfrm>
          <a:prstGeom prst="rect">
            <a:avLst/>
          </a:prstGeom>
          <a:noFill/>
        </p:spPr>
        <p:txBody>
          <a:bodyPr wrap="none" rtlCol="0">
            <a:spAutoFit/>
          </a:bodyPr>
          <a:lstStyle/>
          <a:p>
            <a:r>
              <a:rPr lang="en-US" dirty="0" smtClean="0"/>
              <a:t>too many neutrons</a:t>
            </a:r>
            <a:endParaRPr lang="en-US" dirty="0"/>
          </a:p>
        </p:txBody>
      </p:sp>
    </p:spTree>
    <p:extLst>
      <p:ext uri="{BB962C8B-B14F-4D97-AF65-F5344CB8AC3E}">
        <p14:creationId xmlns:p14="http://schemas.microsoft.com/office/powerpoint/2010/main" xmlns="" val="2230003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Physics</a:t>
            </a:r>
            <a:br>
              <a:rPr lang="en-US" sz="3600" dirty="0" smtClean="0"/>
            </a:br>
            <a:r>
              <a:rPr lang="en-US" sz="2400" dirty="0" smtClean="0"/>
              <a:t>Fission: Fissile vs. Fertile Isotopes</a:t>
            </a:r>
            <a:endParaRPr lang="en-US" sz="2400" dirty="0"/>
          </a:p>
        </p:txBody>
      </p:sp>
      <p:sp>
        <p:nvSpPr>
          <p:cNvPr id="8" name="Content Placeholder 7"/>
          <p:cNvSpPr>
            <a:spLocks noGrp="1"/>
          </p:cNvSpPr>
          <p:nvPr>
            <p:ph sz="half" idx="1"/>
          </p:nvPr>
        </p:nvSpPr>
        <p:spPr/>
        <p:txBody>
          <a:bodyPr/>
          <a:lstStyle/>
          <a:p>
            <a:r>
              <a:rPr lang="en-US" b="1" i="1" dirty="0" smtClean="0">
                <a:solidFill>
                  <a:srgbClr val="FFFF00"/>
                </a:solidFill>
              </a:rPr>
              <a:t>fissile</a:t>
            </a:r>
            <a:r>
              <a:rPr lang="en-US" dirty="0"/>
              <a:t>: </a:t>
            </a:r>
            <a:r>
              <a:rPr lang="en-US" dirty="0" smtClean="0"/>
              <a:t>isotopes </a:t>
            </a:r>
            <a:r>
              <a:rPr lang="en-US" dirty="0"/>
              <a:t>that can sustain a chain reaction through fissions induced by thermal </a:t>
            </a:r>
            <a:r>
              <a:rPr lang="en-US" dirty="0" smtClean="0"/>
              <a:t>neutrons</a:t>
            </a:r>
          </a:p>
          <a:p>
            <a:pPr lvl="1"/>
            <a:r>
              <a:rPr lang="en-US" baseline="30000" dirty="0" smtClean="0"/>
              <a:t>235</a:t>
            </a:r>
            <a:r>
              <a:rPr lang="en-US" dirty="0" smtClean="0"/>
              <a:t>U: naturally-occurring</a:t>
            </a:r>
          </a:p>
          <a:p>
            <a:pPr lvl="2"/>
            <a:r>
              <a:rPr lang="en-US" dirty="0" smtClean="0"/>
              <a:t>0.7 % of natural U</a:t>
            </a:r>
          </a:p>
          <a:p>
            <a:pPr lvl="1"/>
            <a:r>
              <a:rPr lang="en-US" baseline="30000" dirty="0" smtClean="0"/>
              <a:t>233</a:t>
            </a:r>
            <a:r>
              <a:rPr lang="en-US" dirty="0" smtClean="0"/>
              <a:t>U: not naturally-occurring</a:t>
            </a:r>
          </a:p>
          <a:p>
            <a:pPr lvl="1"/>
            <a:r>
              <a:rPr lang="en-US" baseline="30000" dirty="0" smtClean="0"/>
              <a:t>239</a:t>
            </a:r>
            <a:r>
              <a:rPr lang="en-US" dirty="0"/>
              <a:t>Pu: not </a:t>
            </a:r>
            <a:r>
              <a:rPr lang="en-US" dirty="0" smtClean="0"/>
              <a:t>naturally-occurring</a:t>
            </a:r>
            <a:endParaRPr lang="en-US" dirty="0"/>
          </a:p>
        </p:txBody>
      </p:sp>
      <p:sp>
        <p:nvSpPr>
          <p:cNvPr id="9" name="Content Placeholder 8"/>
          <p:cNvSpPr>
            <a:spLocks noGrp="1"/>
          </p:cNvSpPr>
          <p:nvPr>
            <p:ph sz="half" idx="2"/>
          </p:nvPr>
        </p:nvSpPr>
        <p:spPr/>
        <p:txBody>
          <a:bodyPr/>
          <a:lstStyle/>
          <a:p>
            <a:r>
              <a:rPr lang="en-US" b="1" i="1" dirty="0" smtClean="0">
                <a:solidFill>
                  <a:srgbClr val="FFFF00"/>
                </a:solidFill>
              </a:rPr>
              <a:t>fertile</a:t>
            </a:r>
            <a:r>
              <a:rPr lang="en-US" dirty="0" smtClean="0"/>
              <a:t>: isotope that can be converted to fissile isotope by neutron capture of a thermal neutron</a:t>
            </a:r>
          </a:p>
          <a:p>
            <a:pPr lvl="1"/>
            <a:r>
              <a:rPr lang="en-US" baseline="30000" dirty="0" smtClean="0"/>
              <a:t>232</a:t>
            </a:r>
            <a:r>
              <a:rPr lang="en-US" dirty="0" smtClean="0"/>
              <a:t>Th</a:t>
            </a:r>
          </a:p>
          <a:p>
            <a:pPr lvl="1"/>
            <a:r>
              <a:rPr lang="en-US" baseline="30000" dirty="0" smtClean="0"/>
              <a:t>238</a:t>
            </a:r>
            <a:r>
              <a:rPr lang="en-US" dirty="0" smtClean="0"/>
              <a:t>U</a:t>
            </a:r>
            <a:endParaRPr lang="en-US" dirty="0"/>
          </a:p>
        </p:txBody>
      </p:sp>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22</a:t>
            </a:fld>
            <a:endParaRPr lang="en-US"/>
          </a:p>
        </p:txBody>
      </p:sp>
    </p:spTree>
    <p:extLst>
      <p:ext uri="{BB962C8B-B14F-4D97-AF65-F5344CB8AC3E}">
        <p14:creationId xmlns:p14="http://schemas.microsoft.com/office/powerpoint/2010/main" xmlns="" val="10196944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Physics</a:t>
            </a:r>
            <a:br>
              <a:rPr lang="en-US" sz="3600" dirty="0" smtClean="0"/>
            </a:br>
            <a:r>
              <a:rPr lang="en-US" sz="2400" dirty="0" smtClean="0"/>
              <a:t>Fission: Reactions</a:t>
            </a:r>
            <a:endParaRPr lang="en-US" sz="2400" dirty="0"/>
          </a:p>
        </p:txBody>
      </p:sp>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23</a:t>
            </a:fld>
            <a:endParaRPr lang="en-US"/>
          </a:p>
        </p:txBody>
      </p:sp>
      <p:sp>
        <p:nvSpPr>
          <p:cNvPr id="3" name="Content Placeholder 2"/>
          <p:cNvSpPr>
            <a:spLocks noGrp="1"/>
          </p:cNvSpPr>
          <p:nvPr>
            <p:ph idx="1"/>
          </p:nvPr>
        </p:nvSpPr>
        <p:spPr>
          <a:xfrm>
            <a:off x="457200" y="1645920"/>
            <a:ext cx="8229600" cy="487680"/>
          </a:xfrm>
        </p:spPr>
        <p:txBody>
          <a:bodyPr/>
          <a:lstStyle/>
          <a:p>
            <a:r>
              <a:rPr lang="en-US" dirty="0" smtClean="0"/>
              <a:t>two primary fission reactions occurring in a light water reactor are:</a:t>
            </a:r>
          </a:p>
        </p:txBody>
      </p:sp>
      <p:pic>
        <p:nvPicPr>
          <p:cNvPr id="8" name="Picture 7"/>
          <p:cNvPicPr>
            <a:picLocks/>
          </p:cNvPicPr>
          <p:nvPr/>
        </p:nvPicPr>
        <p:blipFill>
          <a:blip r:embed="rId3" cstate="screen"/>
          <a:stretch>
            <a:fillRect/>
          </a:stretch>
        </p:blipFill>
        <p:spPr>
          <a:xfrm>
            <a:off x="1303020" y="2667000"/>
            <a:ext cx="6537960" cy="1097280"/>
          </a:xfrm>
          <a:prstGeom prst="rect">
            <a:avLst/>
          </a:prstGeom>
        </p:spPr>
      </p:pic>
      <p:pic>
        <p:nvPicPr>
          <p:cNvPr id="9" name="Picture 8"/>
          <p:cNvPicPr>
            <a:picLocks noChangeAspect="1"/>
          </p:cNvPicPr>
          <p:nvPr/>
        </p:nvPicPr>
        <p:blipFill>
          <a:blip r:embed="rId4" cstate="screen"/>
          <a:stretch>
            <a:fillRect/>
          </a:stretch>
        </p:blipFill>
        <p:spPr>
          <a:xfrm>
            <a:off x="1303897" y="4140752"/>
            <a:ext cx="6536207" cy="1095857"/>
          </a:xfrm>
          <a:prstGeom prst="rect">
            <a:avLst/>
          </a:prstGeom>
        </p:spPr>
      </p:pic>
    </p:spTree>
    <p:extLst>
      <p:ext uri="{BB962C8B-B14F-4D97-AF65-F5344CB8AC3E}">
        <p14:creationId xmlns:p14="http://schemas.microsoft.com/office/powerpoint/2010/main" xmlns="" val="29034669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Physics</a:t>
            </a:r>
            <a:br>
              <a:rPr lang="en-US" sz="3600" dirty="0" smtClean="0"/>
            </a:br>
            <a:r>
              <a:rPr lang="en-US" sz="2400" dirty="0" smtClean="0"/>
              <a:t>Chain Reaction</a:t>
            </a:r>
            <a:endParaRPr lang="en-US" sz="2400" dirty="0"/>
          </a:p>
        </p:txBody>
      </p:sp>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24</a:t>
            </a:fld>
            <a:endParaRPr lang="en-US"/>
          </a:p>
        </p:txBody>
      </p:sp>
      <p:pic>
        <p:nvPicPr>
          <p:cNvPr id="7" name="Content Placeholder 6"/>
          <p:cNvPicPr>
            <a:picLocks noGrp="1" noChangeAspect="1"/>
          </p:cNvPicPr>
          <p:nvPr>
            <p:ph idx="1"/>
          </p:nvPr>
        </p:nvPicPr>
        <p:blipFill>
          <a:blip r:embed="rId3" cstate="screen">
            <a:extLst>
              <a:ext uri="{28A0092B-C50C-407E-A947-70E740481C1C}">
                <a14:useLocalDpi xmlns:a14="http://schemas.microsoft.com/office/drawing/2010/main" xmlns="" val="0"/>
              </a:ext>
            </a:extLst>
          </a:blip>
          <a:stretch>
            <a:fillRect/>
          </a:stretch>
        </p:blipFill>
        <p:spPr>
          <a:xfrm>
            <a:off x="2071687" y="1705769"/>
            <a:ext cx="5000625" cy="4543425"/>
          </a:xfrm>
        </p:spPr>
      </p:pic>
    </p:spTree>
    <p:extLst>
      <p:ext uri="{BB962C8B-B14F-4D97-AF65-F5344CB8AC3E}">
        <p14:creationId xmlns:p14="http://schemas.microsoft.com/office/powerpoint/2010/main" xmlns="" val="424348959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Reactor Design</a:t>
            </a:r>
            <a:br>
              <a:rPr lang="en-US" sz="3600" dirty="0" smtClean="0"/>
            </a:br>
            <a:r>
              <a:rPr lang="en-US" sz="2400" dirty="0" smtClean="0"/>
              <a:t>Thermal Electricity Generation</a:t>
            </a:r>
            <a:endParaRPr lang="en-US" sz="2400" dirty="0"/>
          </a:p>
        </p:txBody>
      </p:sp>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25</a:t>
            </a:fld>
            <a:endParaRPr lang="en-US"/>
          </a:p>
        </p:txBody>
      </p:sp>
      <p:pic>
        <p:nvPicPr>
          <p:cNvPr id="7" name="Content Placeholder 6"/>
          <p:cNvPicPr>
            <a:picLocks noGrp="1" noChangeAspect="1"/>
          </p:cNvPicPr>
          <p:nvPr>
            <p:ph idx="1"/>
          </p:nvPr>
        </p:nvPicPr>
        <p:blipFill>
          <a:blip r:embed="rId3" cstate="screen">
            <a:extLst>
              <a:ext uri="{28A0092B-C50C-407E-A947-70E740481C1C}">
                <a14:useLocalDpi xmlns:a14="http://schemas.microsoft.com/office/drawing/2010/main" xmlns="" val="0"/>
              </a:ext>
            </a:extLst>
          </a:blip>
          <a:stretch>
            <a:fillRect/>
          </a:stretch>
        </p:blipFill>
        <p:spPr>
          <a:xfrm>
            <a:off x="655178" y="2667000"/>
            <a:ext cx="7833645" cy="1524000"/>
          </a:xfrm>
        </p:spPr>
      </p:pic>
    </p:spTree>
    <p:extLst>
      <p:ext uri="{BB962C8B-B14F-4D97-AF65-F5344CB8AC3E}">
        <p14:creationId xmlns:p14="http://schemas.microsoft.com/office/powerpoint/2010/main" xmlns="" val="225332537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Reactor Design</a:t>
            </a:r>
            <a:r>
              <a:rPr lang="en-US" sz="3600" dirty="0" smtClean="0"/>
              <a:t/>
            </a:r>
            <a:br>
              <a:rPr lang="en-US" sz="3600" dirty="0" smtClean="0"/>
            </a:br>
            <a:r>
              <a:rPr lang="en-US" sz="2400" dirty="0" smtClean="0"/>
              <a:t>Component Systems</a:t>
            </a:r>
            <a:endParaRPr lang="en-US" sz="2400" dirty="0"/>
          </a:p>
        </p:txBody>
      </p:sp>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26</a:t>
            </a:fld>
            <a:endParaRPr lang="en-US"/>
          </a:p>
        </p:txBody>
      </p:sp>
      <p:sp>
        <p:nvSpPr>
          <p:cNvPr id="3" name="Content Placeholder 2"/>
          <p:cNvSpPr>
            <a:spLocks noGrp="1"/>
          </p:cNvSpPr>
          <p:nvPr>
            <p:ph idx="1"/>
          </p:nvPr>
        </p:nvSpPr>
        <p:spPr/>
        <p:txBody>
          <a:bodyPr>
            <a:normAutofit/>
          </a:bodyPr>
          <a:lstStyle/>
          <a:p>
            <a:r>
              <a:rPr lang="en-US" dirty="0"/>
              <a:t>all reactors are characterized by fairly standard group of systems or components</a:t>
            </a:r>
            <a:r>
              <a:rPr lang="en-US" dirty="0" smtClean="0"/>
              <a:t>:</a:t>
            </a:r>
          </a:p>
          <a:p>
            <a:pPr lvl="1"/>
            <a:r>
              <a:rPr lang="en-US" b="1" i="1" dirty="0" smtClean="0">
                <a:solidFill>
                  <a:srgbClr val="FFFF00"/>
                </a:solidFill>
              </a:rPr>
              <a:t>moderator</a:t>
            </a:r>
            <a:r>
              <a:rPr lang="en-US" dirty="0"/>
              <a:t>: </a:t>
            </a:r>
            <a:r>
              <a:rPr lang="en-US" dirty="0" smtClean="0"/>
              <a:t>slows fast neutrons to </a:t>
            </a:r>
            <a:r>
              <a:rPr lang="en-US" dirty="0"/>
              <a:t>slow (thermal) neutrons </a:t>
            </a:r>
            <a:r>
              <a:rPr lang="en-US" dirty="0" smtClean="0"/>
              <a:t>(more </a:t>
            </a:r>
            <a:r>
              <a:rPr lang="en-US" dirty="0"/>
              <a:t>efficient at </a:t>
            </a:r>
            <a:r>
              <a:rPr lang="en-US" dirty="0" err="1"/>
              <a:t>fissioning</a:t>
            </a:r>
            <a:r>
              <a:rPr lang="en-US" dirty="0"/>
              <a:t> </a:t>
            </a:r>
            <a:r>
              <a:rPr lang="en-US" baseline="30000" dirty="0" smtClean="0"/>
              <a:t>235</a:t>
            </a:r>
            <a:r>
              <a:rPr lang="en-US" dirty="0" smtClean="0"/>
              <a:t>U)</a:t>
            </a:r>
            <a:endParaRPr lang="en-US" dirty="0"/>
          </a:p>
          <a:p>
            <a:pPr lvl="1"/>
            <a:r>
              <a:rPr lang="en-US" b="1" i="1" dirty="0">
                <a:solidFill>
                  <a:srgbClr val="FFFF00"/>
                </a:solidFill>
              </a:rPr>
              <a:t>coolant</a:t>
            </a:r>
            <a:r>
              <a:rPr lang="en-US" dirty="0"/>
              <a:t>: </a:t>
            </a:r>
            <a:r>
              <a:rPr lang="en-US" dirty="0" smtClean="0"/>
              <a:t>liquid/gas </a:t>
            </a:r>
            <a:r>
              <a:rPr lang="en-US" dirty="0"/>
              <a:t>circulated through </a:t>
            </a:r>
            <a:r>
              <a:rPr lang="en-US" dirty="0" smtClean="0"/>
              <a:t>reactor </a:t>
            </a:r>
            <a:r>
              <a:rPr lang="en-US" dirty="0"/>
              <a:t>core to remove the </a:t>
            </a:r>
            <a:r>
              <a:rPr lang="en-US" dirty="0" smtClean="0"/>
              <a:t>heat</a:t>
            </a:r>
            <a:endParaRPr lang="en-US" dirty="0"/>
          </a:p>
          <a:p>
            <a:pPr lvl="1"/>
            <a:r>
              <a:rPr lang="en-US" b="1" i="1" dirty="0">
                <a:solidFill>
                  <a:srgbClr val="FFFF00"/>
                </a:solidFill>
              </a:rPr>
              <a:t>control rods</a:t>
            </a:r>
            <a:r>
              <a:rPr lang="en-US" dirty="0"/>
              <a:t>: </a:t>
            </a:r>
            <a:r>
              <a:rPr lang="en-US" dirty="0" smtClean="0"/>
              <a:t>neutron-absorbing </a:t>
            </a:r>
            <a:r>
              <a:rPr lang="en-US" dirty="0"/>
              <a:t>cylinders </a:t>
            </a:r>
            <a:r>
              <a:rPr lang="en-US" dirty="0" smtClean="0"/>
              <a:t>to </a:t>
            </a:r>
            <a:r>
              <a:rPr lang="en-US" dirty="0"/>
              <a:t>control </a:t>
            </a:r>
            <a:r>
              <a:rPr lang="en-US" dirty="0" smtClean="0"/>
              <a:t>chain </a:t>
            </a:r>
            <a:r>
              <a:rPr lang="en-US" dirty="0"/>
              <a:t>reaction </a:t>
            </a:r>
          </a:p>
          <a:p>
            <a:pPr lvl="1"/>
            <a:r>
              <a:rPr lang="en-US" b="1" i="1" dirty="0">
                <a:solidFill>
                  <a:srgbClr val="FFFF00"/>
                </a:solidFill>
              </a:rPr>
              <a:t>pressure vessels/tubes</a:t>
            </a:r>
            <a:r>
              <a:rPr lang="en-US" dirty="0"/>
              <a:t>: steel vessel </a:t>
            </a:r>
            <a:r>
              <a:rPr lang="en-US" dirty="0" smtClean="0"/>
              <a:t>encapsulating </a:t>
            </a:r>
            <a:r>
              <a:rPr lang="en-US" dirty="0"/>
              <a:t>reactor core, coolant or </a:t>
            </a:r>
            <a:r>
              <a:rPr lang="en-US" dirty="0" smtClean="0"/>
              <a:t>moderator</a:t>
            </a:r>
            <a:endParaRPr lang="en-US" dirty="0"/>
          </a:p>
          <a:p>
            <a:pPr lvl="1"/>
            <a:r>
              <a:rPr lang="en-US" b="1" i="1" dirty="0">
                <a:solidFill>
                  <a:srgbClr val="FFFF00"/>
                </a:solidFill>
              </a:rPr>
              <a:t>steam generator</a:t>
            </a:r>
            <a:r>
              <a:rPr lang="en-US" dirty="0"/>
              <a:t>: heat exchanger where the coolant </a:t>
            </a:r>
            <a:r>
              <a:rPr lang="en-US" dirty="0" smtClean="0"/>
              <a:t>heats </a:t>
            </a:r>
            <a:r>
              <a:rPr lang="en-US" dirty="0"/>
              <a:t>water to </a:t>
            </a:r>
            <a:r>
              <a:rPr lang="en-US" dirty="0" smtClean="0"/>
              <a:t>steam </a:t>
            </a:r>
            <a:r>
              <a:rPr lang="en-US" dirty="0"/>
              <a:t>and </a:t>
            </a:r>
            <a:r>
              <a:rPr lang="en-US" dirty="0" smtClean="0"/>
              <a:t>drives turbine</a:t>
            </a:r>
            <a:endParaRPr lang="en-US" dirty="0"/>
          </a:p>
          <a:p>
            <a:pPr lvl="1"/>
            <a:r>
              <a:rPr lang="en-US" b="1" i="1" dirty="0">
                <a:solidFill>
                  <a:srgbClr val="FFFF00"/>
                </a:solidFill>
              </a:rPr>
              <a:t>contaminant system</a:t>
            </a:r>
            <a:r>
              <a:rPr lang="en-US" dirty="0"/>
              <a:t>: </a:t>
            </a:r>
            <a:r>
              <a:rPr lang="en-US" dirty="0" smtClean="0"/>
              <a:t>reactor </a:t>
            </a:r>
            <a:r>
              <a:rPr lang="en-US" dirty="0"/>
              <a:t>core </a:t>
            </a:r>
            <a:r>
              <a:rPr lang="en-US" dirty="0" smtClean="0"/>
              <a:t>housing to contain </a:t>
            </a:r>
            <a:r>
              <a:rPr lang="en-US" dirty="0"/>
              <a:t>radioactive material in </a:t>
            </a:r>
            <a:r>
              <a:rPr lang="en-US" dirty="0" smtClean="0"/>
              <a:t>event </a:t>
            </a:r>
            <a:r>
              <a:rPr lang="en-US" dirty="0"/>
              <a:t>of </a:t>
            </a:r>
            <a:r>
              <a:rPr lang="en-US" dirty="0" smtClean="0"/>
              <a:t>accident</a:t>
            </a:r>
          </a:p>
          <a:p>
            <a:pPr lvl="1"/>
            <a:r>
              <a:rPr lang="en-US" b="1" i="1" dirty="0">
                <a:solidFill>
                  <a:srgbClr val="FFFF00"/>
                </a:solidFill>
              </a:rPr>
              <a:t>fuel</a:t>
            </a:r>
            <a:r>
              <a:rPr lang="en-US" dirty="0"/>
              <a:t>: pellets of enriched or natural uranium or uranium </a:t>
            </a:r>
            <a:r>
              <a:rPr lang="en-US" dirty="0" smtClean="0"/>
              <a:t>/plutonium mix</a:t>
            </a:r>
            <a:endParaRPr lang="en-US" dirty="0"/>
          </a:p>
          <a:p>
            <a:pPr lvl="1"/>
            <a:endParaRPr lang="en-US" dirty="0"/>
          </a:p>
        </p:txBody>
      </p:sp>
    </p:spTree>
    <p:extLst>
      <p:ext uri="{BB962C8B-B14F-4D97-AF65-F5344CB8AC3E}">
        <p14:creationId xmlns:p14="http://schemas.microsoft.com/office/powerpoint/2010/main" xmlns="" val="35124352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Reactor Design</a:t>
            </a:r>
            <a:br>
              <a:rPr lang="en-US" sz="3600" dirty="0" smtClean="0"/>
            </a:br>
            <a:r>
              <a:rPr lang="en-US" sz="2400" dirty="0" smtClean="0"/>
              <a:t>Commercial GEN II Reactors</a:t>
            </a:r>
            <a:endParaRPr lang="en-US" sz="2400" dirty="0"/>
          </a:p>
        </p:txBody>
      </p:sp>
      <p:pic>
        <p:nvPicPr>
          <p:cNvPr id="10" name="Content Placeholder 9"/>
          <p:cNvPicPr>
            <a:picLocks noGrp="1"/>
          </p:cNvPicPr>
          <p:nvPr>
            <p:ph sz="half" idx="1"/>
          </p:nvPr>
        </p:nvPicPr>
        <p:blipFill>
          <a:blip r:embed="rId3" cstate="screen">
            <a:extLst>
              <a:ext uri="{28A0092B-C50C-407E-A947-70E740481C1C}">
                <a14:useLocalDpi xmlns:a14="http://schemas.microsoft.com/office/drawing/2010/main" xmlns="" val="0"/>
              </a:ext>
            </a:extLst>
          </a:blip>
          <a:stretch>
            <a:fillRect/>
          </a:stretch>
        </p:blipFill>
        <p:spPr>
          <a:xfrm>
            <a:off x="933890" y="1600200"/>
            <a:ext cx="2743200" cy="2002536"/>
          </a:xfrm>
        </p:spPr>
      </p:pic>
      <p:pic>
        <p:nvPicPr>
          <p:cNvPr id="11" name="Content Placeholder 10"/>
          <p:cNvPicPr>
            <a:picLocks noGrp="1"/>
          </p:cNvPicPr>
          <p:nvPr>
            <p:ph sz="half" idx="2"/>
          </p:nvPr>
        </p:nvPicPr>
        <p:blipFill>
          <a:blip r:embed="rId4" cstate="screen">
            <a:extLst>
              <a:ext uri="{28A0092B-C50C-407E-A947-70E740481C1C}">
                <a14:useLocalDpi xmlns:a14="http://schemas.microsoft.com/office/drawing/2010/main" xmlns="" val="0"/>
              </a:ext>
            </a:extLst>
          </a:blip>
          <a:stretch>
            <a:fillRect/>
          </a:stretch>
        </p:blipFill>
        <p:spPr>
          <a:xfrm>
            <a:off x="4789440" y="1600201"/>
            <a:ext cx="2743200" cy="2002536"/>
          </a:xfrm>
        </p:spPr>
      </p:pic>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27</a:t>
            </a:fld>
            <a:endParaRPr lang="en-US"/>
          </a:p>
        </p:txBody>
      </p:sp>
      <p:sp>
        <p:nvSpPr>
          <p:cNvPr id="12" name="TextBox 11"/>
          <p:cNvSpPr txBox="1"/>
          <p:nvPr/>
        </p:nvSpPr>
        <p:spPr>
          <a:xfrm>
            <a:off x="1124390" y="3547646"/>
            <a:ext cx="2362200" cy="338554"/>
          </a:xfrm>
          <a:prstGeom prst="rect">
            <a:avLst/>
          </a:prstGeom>
          <a:noFill/>
        </p:spPr>
        <p:txBody>
          <a:bodyPr wrap="square" rtlCol="0">
            <a:spAutoFit/>
          </a:bodyPr>
          <a:lstStyle/>
          <a:p>
            <a:r>
              <a:rPr lang="en-US" sz="1600" dirty="0" smtClean="0">
                <a:solidFill>
                  <a:schemeClr val="bg1"/>
                </a:solidFill>
                <a:latin typeface="+mj-lt"/>
              </a:rPr>
              <a:t>pressurized water reactor</a:t>
            </a:r>
            <a:endParaRPr lang="en-US" sz="1600" dirty="0">
              <a:solidFill>
                <a:schemeClr val="bg1"/>
              </a:solidFill>
              <a:latin typeface="+mj-lt"/>
            </a:endParaRPr>
          </a:p>
        </p:txBody>
      </p:sp>
      <p:sp>
        <p:nvSpPr>
          <p:cNvPr id="13" name="TextBox 12"/>
          <p:cNvSpPr txBox="1"/>
          <p:nvPr/>
        </p:nvSpPr>
        <p:spPr>
          <a:xfrm>
            <a:off x="5170440" y="3547646"/>
            <a:ext cx="1981200" cy="338554"/>
          </a:xfrm>
          <a:prstGeom prst="rect">
            <a:avLst/>
          </a:prstGeom>
          <a:noFill/>
        </p:spPr>
        <p:txBody>
          <a:bodyPr wrap="square" rtlCol="0">
            <a:spAutoFit/>
          </a:bodyPr>
          <a:lstStyle/>
          <a:p>
            <a:r>
              <a:rPr lang="en-US" sz="1600" dirty="0" smtClean="0">
                <a:solidFill>
                  <a:schemeClr val="bg1"/>
                </a:solidFill>
                <a:latin typeface="+mj-lt"/>
              </a:rPr>
              <a:t>boiling water  reactor</a:t>
            </a:r>
            <a:endParaRPr lang="en-US" sz="1600" dirty="0">
              <a:solidFill>
                <a:schemeClr val="bg1"/>
              </a:solidFill>
              <a:latin typeface="+mj-lt"/>
            </a:endParaRPr>
          </a:p>
        </p:txBody>
      </p:sp>
      <p:pic>
        <p:nvPicPr>
          <p:cNvPr id="14" name="Content Placeholder 10"/>
          <p:cNvPicPr>
            <a:picLocks/>
          </p:cNvPicPr>
          <p:nvPr/>
        </p:nvPicPr>
        <p:blipFill>
          <a:blip r:embed="rId5" cstate="screen">
            <a:extLst>
              <a:ext uri="{28A0092B-C50C-407E-A947-70E740481C1C}">
                <a14:useLocalDpi xmlns:a14="http://schemas.microsoft.com/office/drawing/2010/main" xmlns="" val="0"/>
              </a:ext>
            </a:extLst>
          </a:blip>
          <a:stretch>
            <a:fillRect/>
          </a:stretch>
        </p:blipFill>
        <p:spPr>
          <a:xfrm>
            <a:off x="4789440" y="4092438"/>
            <a:ext cx="2743200" cy="2002536"/>
          </a:xfrm>
          <a:prstGeom prst="rect">
            <a:avLst/>
          </a:prstGeom>
        </p:spPr>
      </p:pic>
      <p:sp>
        <p:nvSpPr>
          <p:cNvPr id="15" name="TextBox 14"/>
          <p:cNvSpPr txBox="1"/>
          <p:nvPr/>
        </p:nvSpPr>
        <p:spPr>
          <a:xfrm>
            <a:off x="5392079" y="6062246"/>
            <a:ext cx="1537922" cy="338554"/>
          </a:xfrm>
          <a:prstGeom prst="rect">
            <a:avLst/>
          </a:prstGeom>
          <a:noFill/>
        </p:spPr>
        <p:txBody>
          <a:bodyPr wrap="square" rtlCol="0">
            <a:spAutoFit/>
          </a:bodyPr>
          <a:lstStyle/>
          <a:p>
            <a:r>
              <a:rPr lang="en-US" sz="1600" dirty="0" smtClean="0">
                <a:solidFill>
                  <a:schemeClr val="bg1"/>
                </a:solidFill>
                <a:latin typeface="+mj-lt"/>
              </a:rPr>
              <a:t>RBMK reactor</a:t>
            </a:r>
            <a:endParaRPr lang="en-US" sz="1600" dirty="0">
              <a:solidFill>
                <a:schemeClr val="bg1"/>
              </a:solidFill>
              <a:latin typeface="+mj-lt"/>
            </a:endParaRPr>
          </a:p>
        </p:txBody>
      </p:sp>
      <p:pic>
        <p:nvPicPr>
          <p:cNvPr id="16" name="Content Placeholder 14"/>
          <p:cNvPicPr>
            <a:picLocks noChangeAspect="1"/>
          </p:cNvPicPr>
          <p:nvPr/>
        </p:nvPicPr>
        <p:blipFill>
          <a:blip r:embed="rId6" cstate="screen">
            <a:extLst>
              <a:ext uri="{28A0092B-C50C-407E-A947-70E740481C1C}">
                <a14:useLocalDpi xmlns:a14="http://schemas.microsoft.com/office/drawing/2010/main" xmlns="" val="0"/>
              </a:ext>
            </a:extLst>
          </a:blip>
          <a:stretch>
            <a:fillRect/>
          </a:stretch>
        </p:blipFill>
        <p:spPr>
          <a:xfrm>
            <a:off x="933009" y="4092438"/>
            <a:ext cx="2744962" cy="1998077"/>
          </a:xfrm>
          <a:prstGeom prst="rect">
            <a:avLst/>
          </a:prstGeom>
        </p:spPr>
      </p:pic>
      <p:sp>
        <p:nvSpPr>
          <p:cNvPr id="17" name="TextBox 16"/>
          <p:cNvSpPr txBox="1"/>
          <p:nvPr/>
        </p:nvSpPr>
        <p:spPr>
          <a:xfrm>
            <a:off x="1505390" y="6062246"/>
            <a:ext cx="1600200" cy="338554"/>
          </a:xfrm>
          <a:prstGeom prst="rect">
            <a:avLst/>
          </a:prstGeom>
          <a:noFill/>
        </p:spPr>
        <p:txBody>
          <a:bodyPr wrap="square" rtlCol="0">
            <a:spAutoFit/>
          </a:bodyPr>
          <a:lstStyle/>
          <a:p>
            <a:r>
              <a:rPr lang="en-US" sz="1600" dirty="0" smtClean="0">
                <a:solidFill>
                  <a:schemeClr val="bg1"/>
                </a:solidFill>
                <a:latin typeface="+mj-lt"/>
              </a:rPr>
              <a:t>CANDU reactor</a:t>
            </a:r>
            <a:endParaRPr lang="en-US" sz="1600" dirty="0">
              <a:solidFill>
                <a:schemeClr val="bg1"/>
              </a:solidFill>
              <a:latin typeface="+mj-lt"/>
            </a:endParaRPr>
          </a:p>
        </p:txBody>
      </p:sp>
    </p:spTree>
    <p:extLst>
      <p:ext uri="{BB962C8B-B14F-4D97-AF65-F5344CB8AC3E}">
        <p14:creationId xmlns:p14="http://schemas.microsoft.com/office/powerpoint/2010/main" xmlns="" val="927141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a:t>
            </a:r>
            <a:r>
              <a:rPr lang="en-US" sz="3600" dirty="0"/>
              <a:t>Fuel </a:t>
            </a:r>
            <a:r>
              <a:rPr lang="en-US" sz="3600" dirty="0" smtClean="0"/>
              <a:t>Cycles: </a:t>
            </a:r>
            <a:r>
              <a:rPr lang="en-US" sz="3600" dirty="0"/>
              <a:t>U-</a:t>
            </a:r>
            <a:r>
              <a:rPr lang="en-US" sz="3600" dirty="0" err="1"/>
              <a:t>Pu</a:t>
            </a:r>
            <a:r>
              <a:rPr lang="en-US" sz="3600" dirty="0" smtClean="0"/>
              <a:t/>
            </a:r>
            <a:br>
              <a:rPr lang="en-US" sz="3600" dirty="0" smtClean="0"/>
            </a:br>
            <a:r>
              <a:rPr lang="en-US" sz="2400" dirty="0" smtClean="0"/>
              <a:t>Purification</a:t>
            </a:r>
            <a:endParaRPr lang="en-US" sz="2400" dirty="0"/>
          </a:p>
        </p:txBody>
      </p:sp>
      <p:pic>
        <p:nvPicPr>
          <p:cNvPr id="7" name="Content Placeholder 6"/>
          <p:cNvPicPr>
            <a:picLocks noGrp="1" noChangeAspect="1"/>
          </p:cNvPicPr>
          <p:nvPr>
            <p:ph sz="half" idx="2"/>
          </p:nvPr>
        </p:nvPicPr>
        <p:blipFill>
          <a:blip r:embed="rId3" cstate="screen">
            <a:extLst>
              <a:ext uri="{28A0092B-C50C-407E-A947-70E740481C1C}">
                <a14:useLocalDpi xmlns:a14="http://schemas.microsoft.com/office/drawing/2010/main" xmlns="" val="0"/>
              </a:ext>
            </a:extLst>
          </a:blip>
          <a:stretch>
            <a:fillRect/>
          </a:stretch>
        </p:blipFill>
        <p:spPr>
          <a:xfrm>
            <a:off x="4952048" y="2290992"/>
            <a:ext cx="3734751" cy="3119208"/>
          </a:xfrm>
        </p:spPr>
      </p:pic>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28</a:t>
            </a:fld>
            <a:endParaRPr lang="en-US"/>
          </a:p>
        </p:txBody>
      </p:sp>
      <p:sp>
        <p:nvSpPr>
          <p:cNvPr id="9" name="Content Placeholder 8"/>
          <p:cNvSpPr>
            <a:spLocks noGrp="1"/>
          </p:cNvSpPr>
          <p:nvPr>
            <p:ph sz="half" idx="1"/>
          </p:nvPr>
        </p:nvSpPr>
        <p:spPr>
          <a:xfrm>
            <a:off x="457200" y="1645920"/>
            <a:ext cx="4572000" cy="4907280"/>
          </a:xfrm>
        </p:spPr>
        <p:txBody>
          <a:bodyPr>
            <a:normAutofit/>
          </a:bodyPr>
          <a:lstStyle/>
          <a:p>
            <a:r>
              <a:rPr lang="en-US" dirty="0" smtClean="0"/>
              <a:t>yellowcake is dissolved in nitric acid to produce </a:t>
            </a:r>
            <a:r>
              <a:rPr lang="en-US" dirty="0" err="1" smtClean="0"/>
              <a:t>uranyl</a:t>
            </a:r>
            <a:r>
              <a:rPr lang="en-US" dirty="0" smtClean="0"/>
              <a:t> nitrate (UO</a:t>
            </a:r>
            <a:r>
              <a:rPr lang="en-US" baseline="-25000" dirty="0" smtClean="0"/>
              <a:t>2</a:t>
            </a:r>
            <a:r>
              <a:rPr lang="en-US" dirty="0" smtClean="0"/>
              <a:t>(NO</a:t>
            </a:r>
            <a:r>
              <a:rPr lang="en-US" baseline="-25000" dirty="0" smtClean="0"/>
              <a:t>3</a:t>
            </a:r>
            <a:r>
              <a:rPr lang="en-US" dirty="0" smtClean="0"/>
              <a:t>)</a:t>
            </a:r>
            <a:r>
              <a:rPr lang="en-US" baseline="-25000" dirty="0" smtClean="0"/>
              <a:t>2</a:t>
            </a:r>
            <a:r>
              <a:rPr lang="en-US" dirty="0" smtClean="0"/>
              <a:t>)</a:t>
            </a:r>
          </a:p>
          <a:p>
            <a:pPr lvl="1"/>
            <a:r>
              <a:rPr lang="en-US" dirty="0" smtClean="0"/>
              <a:t>reduced with hydrogen to UO</a:t>
            </a:r>
            <a:r>
              <a:rPr lang="en-US" baseline="-25000" dirty="0" smtClean="0"/>
              <a:t>2</a:t>
            </a:r>
          </a:p>
          <a:p>
            <a:r>
              <a:rPr lang="en-US" dirty="0" smtClean="0"/>
              <a:t>purified UO</a:t>
            </a:r>
            <a:r>
              <a:rPr lang="en-US" baseline="-25000" dirty="0" smtClean="0"/>
              <a:t>2</a:t>
            </a:r>
            <a:r>
              <a:rPr lang="en-US" dirty="0" smtClean="0"/>
              <a:t> reacted with hydrofluoric acid to produce uranium </a:t>
            </a:r>
            <a:r>
              <a:rPr lang="en-US" dirty="0" err="1" smtClean="0"/>
              <a:t>tetrafluoride</a:t>
            </a:r>
            <a:r>
              <a:rPr lang="en-US" dirty="0" smtClean="0"/>
              <a:t> </a:t>
            </a:r>
            <a:r>
              <a:rPr lang="en-US" dirty="0"/>
              <a:t>(</a:t>
            </a:r>
            <a:r>
              <a:rPr lang="en-US" dirty="0" smtClean="0"/>
              <a:t>UF</a:t>
            </a:r>
            <a:r>
              <a:rPr lang="en-US" baseline="-25000" dirty="0" smtClean="0"/>
              <a:t>4</a:t>
            </a:r>
            <a:r>
              <a:rPr lang="en-US" dirty="0" smtClean="0"/>
              <a:t>)</a:t>
            </a:r>
            <a:endParaRPr lang="en-US" dirty="0"/>
          </a:p>
          <a:p>
            <a:pPr lvl="1"/>
            <a:r>
              <a:rPr lang="en-US" dirty="0" smtClean="0"/>
              <a:t>oxidized with fluorine to yield uranium hexafluoride (UF</a:t>
            </a:r>
            <a:r>
              <a:rPr lang="en-US" baseline="-25000" dirty="0" smtClean="0"/>
              <a:t>6</a:t>
            </a:r>
            <a:r>
              <a:rPr lang="en-US" dirty="0" smtClean="0"/>
              <a:t>)</a:t>
            </a:r>
          </a:p>
          <a:p>
            <a:pPr lvl="1"/>
            <a:r>
              <a:rPr lang="en-US" dirty="0" smtClean="0"/>
              <a:t>at standard p and T, a solid gray crystals</a:t>
            </a:r>
          </a:p>
          <a:p>
            <a:r>
              <a:rPr lang="en-US" dirty="0" smtClean="0"/>
              <a:t>nasty stuff</a:t>
            </a:r>
          </a:p>
          <a:p>
            <a:pPr lvl="1"/>
            <a:r>
              <a:rPr lang="en-US" dirty="0" smtClean="0"/>
              <a:t>highly toxic, reacts violently with water, corrosive to metals</a:t>
            </a:r>
          </a:p>
          <a:p>
            <a:endParaRPr lang="en-US" dirty="0"/>
          </a:p>
        </p:txBody>
      </p:sp>
    </p:spTree>
    <p:extLst>
      <p:ext uri="{BB962C8B-B14F-4D97-AF65-F5344CB8AC3E}">
        <p14:creationId xmlns:p14="http://schemas.microsoft.com/office/powerpoint/2010/main" xmlns="" val="28722098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Nuclear Fuel </a:t>
            </a:r>
            <a:r>
              <a:rPr lang="en-US" dirty="0" smtClean="0"/>
              <a:t>Cycles: </a:t>
            </a:r>
            <a:r>
              <a:rPr lang="en-US" dirty="0"/>
              <a:t>U-</a:t>
            </a:r>
            <a:r>
              <a:rPr lang="en-US" dirty="0" err="1"/>
              <a:t>Pu</a:t>
            </a:r>
            <a:r>
              <a:rPr lang="en-US" sz="3600" dirty="0" smtClean="0"/>
              <a:t/>
            </a:r>
            <a:br>
              <a:rPr lang="en-US" sz="3600" dirty="0" smtClean="0"/>
            </a:br>
            <a:r>
              <a:rPr lang="en-US" sz="2400" dirty="0" smtClean="0"/>
              <a:t>Enrichment</a:t>
            </a:r>
            <a:endParaRPr lang="en-US" sz="2400" dirty="0"/>
          </a:p>
        </p:txBody>
      </p:sp>
      <p:sp>
        <p:nvSpPr>
          <p:cNvPr id="7" name="Content Placeholder 6"/>
          <p:cNvSpPr>
            <a:spLocks noGrp="1"/>
          </p:cNvSpPr>
          <p:nvPr>
            <p:ph sz="half" idx="1"/>
          </p:nvPr>
        </p:nvSpPr>
        <p:spPr/>
        <p:txBody>
          <a:bodyPr>
            <a:normAutofit fontScale="92500"/>
          </a:bodyPr>
          <a:lstStyle/>
          <a:p>
            <a:r>
              <a:rPr lang="en-US" dirty="0" smtClean="0"/>
              <a:t>because fissile </a:t>
            </a:r>
            <a:r>
              <a:rPr lang="en-US" baseline="30000" dirty="0" smtClean="0"/>
              <a:t>235</a:t>
            </a:r>
            <a:r>
              <a:rPr lang="en-US" dirty="0" smtClean="0"/>
              <a:t>U is only 0.7 % of natural U, for many reactor designs must be enriched</a:t>
            </a:r>
          </a:p>
          <a:p>
            <a:pPr lvl="1"/>
            <a:r>
              <a:rPr lang="en-US" dirty="0" smtClean="0"/>
              <a:t>low-enriched uranium: &lt; 20% </a:t>
            </a:r>
            <a:r>
              <a:rPr lang="en-US" baseline="30000" dirty="0" smtClean="0"/>
              <a:t>235</a:t>
            </a:r>
            <a:r>
              <a:rPr lang="en-US" dirty="0" smtClean="0"/>
              <a:t>U</a:t>
            </a:r>
          </a:p>
          <a:p>
            <a:pPr lvl="2"/>
            <a:r>
              <a:rPr lang="en-US" dirty="0"/>
              <a:t>reactor </a:t>
            </a:r>
            <a:r>
              <a:rPr lang="en-US" dirty="0" smtClean="0"/>
              <a:t>grade: 3-4 %</a:t>
            </a:r>
          </a:p>
          <a:p>
            <a:pPr lvl="1"/>
            <a:r>
              <a:rPr lang="en-US" dirty="0" smtClean="0"/>
              <a:t>highly-enriched uranium: &gt;20 % </a:t>
            </a:r>
            <a:r>
              <a:rPr lang="en-US" baseline="30000" dirty="0" smtClean="0"/>
              <a:t>235</a:t>
            </a:r>
            <a:r>
              <a:rPr lang="en-US" dirty="0" smtClean="0"/>
              <a:t>U</a:t>
            </a:r>
            <a:endParaRPr lang="en-US" dirty="0"/>
          </a:p>
          <a:p>
            <a:pPr lvl="2"/>
            <a:r>
              <a:rPr lang="en-US" dirty="0" smtClean="0"/>
              <a:t> weapons grade: &gt;90 %</a:t>
            </a:r>
          </a:p>
          <a:p>
            <a:r>
              <a:rPr lang="en-US" dirty="0"/>
              <a:t>enrichment methods</a:t>
            </a:r>
          </a:p>
          <a:p>
            <a:pPr lvl="1"/>
            <a:r>
              <a:rPr lang="en-US" dirty="0"/>
              <a:t>gaseous diffusion </a:t>
            </a:r>
          </a:p>
          <a:p>
            <a:pPr lvl="1"/>
            <a:r>
              <a:rPr lang="en-US" dirty="0"/>
              <a:t>high-speed centrifuges </a:t>
            </a:r>
          </a:p>
          <a:p>
            <a:pPr lvl="1"/>
            <a:r>
              <a:rPr lang="en-US" dirty="0"/>
              <a:t>dynamic separation</a:t>
            </a:r>
          </a:p>
          <a:p>
            <a:pPr lvl="1"/>
            <a:r>
              <a:rPr lang="en-US" dirty="0"/>
              <a:t>laser enrichment</a:t>
            </a:r>
          </a:p>
          <a:p>
            <a:endParaRPr lang="en-US" dirty="0" smtClean="0"/>
          </a:p>
          <a:p>
            <a:pPr marL="0" indent="0">
              <a:buNone/>
            </a:pPr>
            <a:endParaRPr lang="en-US" dirty="0"/>
          </a:p>
        </p:txBody>
      </p:sp>
      <p:pic>
        <p:nvPicPr>
          <p:cNvPr id="10" name="Content Placeholder 9"/>
          <p:cNvPicPr>
            <a:picLocks noGrp="1" noChangeAspect="1"/>
          </p:cNvPicPr>
          <p:nvPr>
            <p:ph sz="half" idx="2"/>
          </p:nvPr>
        </p:nvPicPr>
        <p:blipFill>
          <a:blip r:embed="rId3" cstate="screen">
            <a:extLst>
              <a:ext uri="{28A0092B-C50C-407E-A947-70E740481C1C}">
                <a14:useLocalDpi xmlns:a14="http://schemas.microsoft.com/office/drawing/2010/main" xmlns="" val="0"/>
              </a:ext>
            </a:extLst>
          </a:blip>
          <a:stretch>
            <a:fillRect/>
          </a:stretch>
        </p:blipFill>
        <p:spPr>
          <a:xfrm>
            <a:off x="4648200" y="2577306"/>
            <a:ext cx="4038600" cy="2800350"/>
          </a:xfrm>
        </p:spPr>
      </p:pic>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29</a:t>
            </a:fld>
            <a:endParaRPr lang="en-US"/>
          </a:p>
        </p:txBody>
      </p:sp>
    </p:spTree>
    <p:extLst>
      <p:ext uri="{BB962C8B-B14F-4D97-AF65-F5344CB8AC3E}">
        <p14:creationId xmlns:p14="http://schemas.microsoft.com/office/powerpoint/2010/main" xmlns="" val="41405015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3600" dirty="0" smtClean="0"/>
              <a:t>A Quick Look at Nuclear Power</a:t>
            </a:r>
            <a:r>
              <a:rPr lang="en-US" dirty="0" smtClean="0"/>
              <a:t/>
            </a:r>
            <a:br>
              <a:rPr lang="en-US" dirty="0" smtClean="0"/>
            </a:br>
            <a:r>
              <a:rPr lang="en-US" sz="2400" dirty="0" smtClean="0"/>
              <a:t>Global Nuclear Power Industry</a:t>
            </a:r>
            <a:endParaRPr lang="en-US" dirty="0"/>
          </a:p>
        </p:txBody>
      </p:sp>
      <p:pic>
        <p:nvPicPr>
          <p:cNvPr id="10" name="Content Placeholder 9"/>
          <p:cNvPicPr>
            <a:picLocks noGrp="1" noChangeAspect="1"/>
          </p:cNvPicPr>
          <p:nvPr>
            <p:ph sz="half" idx="1"/>
          </p:nvPr>
        </p:nvPicPr>
        <p:blipFill>
          <a:blip r:embed="rId2" cstate="screen">
            <a:extLst>
              <a:ext uri="{28A0092B-C50C-407E-A947-70E740481C1C}">
                <a14:useLocalDpi xmlns:a14="http://schemas.microsoft.com/office/drawing/2010/main" xmlns="" val="0"/>
              </a:ext>
            </a:extLst>
          </a:blip>
          <a:stretch>
            <a:fillRect/>
          </a:stretch>
        </p:blipFill>
        <p:spPr>
          <a:xfrm>
            <a:off x="457200" y="2174956"/>
            <a:ext cx="4038600" cy="3113393"/>
          </a:xfrm>
        </p:spPr>
      </p:pic>
      <p:pic>
        <p:nvPicPr>
          <p:cNvPr id="11" name="Content Placeholder 10"/>
          <p:cNvPicPr>
            <a:picLocks noGrp="1" noChangeAspect="1"/>
          </p:cNvPicPr>
          <p:nvPr>
            <p:ph sz="half" idx="2"/>
          </p:nvPr>
        </p:nvPicPr>
        <p:blipFill>
          <a:blip r:embed="rId3" cstate="screen">
            <a:extLst>
              <a:ext uri="{28A0092B-C50C-407E-A947-70E740481C1C}">
                <a14:useLocalDpi xmlns:a14="http://schemas.microsoft.com/office/drawing/2010/main" xmlns="" val="0"/>
              </a:ext>
            </a:extLst>
          </a:blip>
          <a:stretch>
            <a:fillRect/>
          </a:stretch>
        </p:blipFill>
        <p:spPr>
          <a:xfrm>
            <a:off x="4648200" y="2362200"/>
            <a:ext cx="4038600" cy="2738905"/>
          </a:xfrm>
        </p:spPr>
      </p:pic>
      <p:sp>
        <p:nvSpPr>
          <p:cNvPr id="4" name="Date Placeholder 3"/>
          <p:cNvSpPr>
            <a:spLocks noGrp="1"/>
          </p:cNvSpPr>
          <p:nvPr>
            <p:ph type="dt" sz="half" idx="10"/>
          </p:nvPr>
        </p:nvSpPr>
        <p:spPr/>
        <p:txBody>
          <a:bodyPr/>
          <a:lstStyle/>
          <a:p>
            <a:fld id="{1408E435-FC26-4ED3-855D-50702ED525D0}" type="datetime1">
              <a:rPr lang="en-US" smtClean="0"/>
              <a:pPr/>
              <a:t>3/11/2011</a:t>
            </a:fld>
            <a:endParaRPr lang="en-US"/>
          </a:p>
        </p:txBody>
      </p:sp>
      <p:sp>
        <p:nvSpPr>
          <p:cNvPr id="6" name="Footer Placeholder 5"/>
          <p:cNvSpPr>
            <a:spLocks noGrp="1"/>
          </p:cNvSpPr>
          <p:nvPr>
            <p:ph type="ftr" sz="quarter" idx="11"/>
          </p:nvPr>
        </p:nvSpPr>
        <p:spPr/>
        <p:txBody>
          <a:bodyPr/>
          <a:lstStyle/>
          <a:p>
            <a:r>
              <a:rPr lang="en-US" smtClean="0"/>
              <a:t>QR-STEM</a:t>
            </a:r>
            <a:endParaRPr lang="en-US"/>
          </a:p>
        </p:txBody>
      </p:sp>
      <p:sp>
        <p:nvSpPr>
          <p:cNvPr id="5" name="Slide Number Placeholder 4"/>
          <p:cNvSpPr>
            <a:spLocks noGrp="1"/>
          </p:cNvSpPr>
          <p:nvPr>
            <p:ph type="sldNum" sz="quarter" idx="12"/>
          </p:nvPr>
        </p:nvSpPr>
        <p:spPr/>
        <p:txBody>
          <a:bodyPr/>
          <a:lstStyle/>
          <a:p>
            <a:fld id="{DC193C66-282E-4D16-B98A-28848DBC7CB3}" type="slidenum">
              <a:rPr lang="en-US" smtClean="0"/>
              <a:pPr/>
              <a:t>3</a:t>
            </a:fld>
            <a:endParaRPr lang="en-US"/>
          </a:p>
        </p:txBody>
      </p:sp>
    </p:spTree>
    <p:extLst>
      <p:ext uri="{BB962C8B-B14F-4D97-AF65-F5344CB8AC3E}">
        <p14:creationId xmlns:p14="http://schemas.microsoft.com/office/powerpoint/2010/main" xmlns="" val="1466088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Nuclear Fuel </a:t>
            </a:r>
            <a:r>
              <a:rPr lang="en-US" dirty="0" smtClean="0"/>
              <a:t>Cycles: </a:t>
            </a:r>
            <a:r>
              <a:rPr lang="en-US" dirty="0"/>
              <a:t>U-</a:t>
            </a:r>
            <a:r>
              <a:rPr lang="en-US" dirty="0" err="1"/>
              <a:t>Pu</a:t>
            </a:r>
            <a:r>
              <a:rPr lang="en-US" sz="3600" dirty="0" smtClean="0"/>
              <a:t/>
            </a:r>
            <a:br>
              <a:rPr lang="en-US" sz="3600" dirty="0" smtClean="0"/>
            </a:br>
            <a:r>
              <a:rPr lang="en-US" sz="2400" dirty="0" smtClean="0"/>
              <a:t>Fuel Fabrication</a:t>
            </a:r>
            <a:endParaRPr lang="en-US" sz="2400" dirty="0"/>
          </a:p>
        </p:txBody>
      </p:sp>
      <p:sp>
        <p:nvSpPr>
          <p:cNvPr id="7" name="Content Placeholder 6"/>
          <p:cNvSpPr>
            <a:spLocks noGrp="1"/>
          </p:cNvSpPr>
          <p:nvPr>
            <p:ph sz="half" idx="1"/>
          </p:nvPr>
        </p:nvSpPr>
        <p:spPr/>
        <p:txBody>
          <a:bodyPr>
            <a:normAutofit lnSpcReduction="10000"/>
          </a:bodyPr>
          <a:lstStyle/>
          <a:p>
            <a:r>
              <a:rPr lang="en-US" dirty="0" smtClean="0"/>
              <a:t>enriched uranium converted to UO</a:t>
            </a:r>
            <a:r>
              <a:rPr lang="en-US" baseline="-25000" dirty="0" smtClean="0"/>
              <a:t>2</a:t>
            </a:r>
          </a:p>
          <a:p>
            <a:pPr marL="274320" lvl="1" indent="-274320">
              <a:buClr>
                <a:srgbClr val="FF0000"/>
              </a:buClr>
              <a:buSzPct val="95000"/>
              <a:buFont typeface="Courier New" pitchFamily="49" charset="0"/>
              <a:buChar char="o"/>
            </a:pPr>
            <a:r>
              <a:rPr lang="en-US" sz="2200" dirty="0" smtClean="0"/>
              <a:t>fabricated into fuel pellets, which must:</a:t>
            </a:r>
          </a:p>
          <a:p>
            <a:pPr marL="548640" lvl="2" indent="-274320">
              <a:buClr>
                <a:srgbClr val="FF0000"/>
              </a:buClr>
              <a:buSzPct val="95000"/>
              <a:buFont typeface="Courier New" pitchFamily="49" charset="0"/>
              <a:buChar char="o"/>
            </a:pPr>
            <a:r>
              <a:rPr lang="en-US" dirty="0" smtClean="0"/>
              <a:t>conduct heat</a:t>
            </a:r>
          </a:p>
          <a:p>
            <a:pPr marL="548640" lvl="2" indent="-274320">
              <a:buClr>
                <a:srgbClr val="FF0000"/>
              </a:buClr>
              <a:buSzPct val="95000"/>
              <a:buFont typeface="Courier New" pitchFamily="49" charset="0"/>
              <a:buChar char="o"/>
            </a:pPr>
            <a:r>
              <a:rPr lang="en-US" dirty="0" smtClean="0"/>
              <a:t>contain fission products</a:t>
            </a:r>
          </a:p>
          <a:p>
            <a:pPr marL="274320" lvl="1" indent="-274320">
              <a:buClr>
                <a:srgbClr val="FF0000"/>
              </a:buClr>
              <a:buSzPct val="95000"/>
              <a:buFont typeface="Courier New" pitchFamily="49" charset="0"/>
              <a:buChar char="o"/>
            </a:pPr>
            <a:r>
              <a:rPr lang="en-US" dirty="0" smtClean="0"/>
              <a:t>pellets assembled into fuel rods and rods combined to make fuel assemblies</a:t>
            </a:r>
            <a:endParaRPr lang="en-US" dirty="0"/>
          </a:p>
          <a:p>
            <a:pPr lvl="1"/>
            <a:r>
              <a:rPr lang="en-US" dirty="0" smtClean="0"/>
              <a:t>exact configuration depends on reactor</a:t>
            </a:r>
          </a:p>
          <a:p>
            <a:r>
              <a:rPr lang="en-US" dirty="0" smtClean="0"/>
              <a:t>all of these elements can be handled safely without shielding</a:t>
            </a:r>
            <a:endParaRPr lang="en-US" dirty="0"/>
          </a:p>
        </p:txBody>
      </p:sp>
      <p:pic>
        <p:nvPicPr>
          <p:cNvPr id="10" name="Content Placeholder 9"/>
          <p:cNvPicPr>
            <a:picLocks noGrp="1" noChangeAspect="1"/>
          </p:cNvPicPr>
          <p:nvPr>
            <p:ph sz="half" idx="2"/>
          </p:nvPr>
        </p:nvPicPr>
        <p:blipFill>
          <a:blip r:embed="rId3" cstate="screen">
            <a:extLst>
              <a:ext uri="{28A0092B-C50C-407E-A947-70E740481C1C}">
                <a14:useLocalDpi xmlns:a14="http://schemas.microsoft.com/office/drawing/2010/main" xmlns="" val="0"/>
              </a:ext>
            </a:extLst>
          </a:blip>
          <a:stretch>
            <a:fillRect/>
          </a:stretch>
        </p:blipFill>
        <p:spPr>
          <a:xfrm>
            <a:off x="4745248" y="1828800"/>
            <a:ext cx="4001121" cy="4343400"/>
          </a:xfrm>
        </p:spPr>
      </p:pic>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30</a:t>
            </a:fld>
            <a:endParaRPr lang="en-US"/>
          </a:p>
        </p:txBody>
      </p:sp>
    </p:spTree>
    <p:extLst>
      <p:ext uri="{BB962C8B-B14F-4D97-AF65-F5344CB8AC3E}">
        <p14:creationId xmlns:p14="http://schemas.microsoft.com/office/powerpoint/2010/main" xmlns="" val="236500179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Nuclear Fuel </a:t>
            </a:r>
            <a:r>
              <a:rPr lang="en-US" dirty="0" smtClean="0"/>
              <a:t>Cycles: </a:t>
            </a:r>
            <a:r>
              <a:rPr lang="en-US" dirty="0"/>
              <a:t>U-</a:t>
            </a:r>
            <a:r>
              <a:rPr lang="en-US" dirty="0" err="1"/>
              <a:t>Pu</a:t>
            </a:r>
            <a:r>
              <a:rPr lang="en-US" sz="3600" dirty="0" smtClean="0"/>
              <a:t/>
            </a:r>
            <a:br>
              <a:rPr lang="en-US" sz="3600" dirty="0" smtClean="0"/>
            </a:br>
            <a:r>
              <a:rPr lang="en-US" sz="2400" dirty="0" smtClean="0"/>
              <a:t>Irradiation</a:t>
            </a:r>
            <a:endParaRPr lang="en-US" sz="2400" dirty="0"/>
          </a:p>
        </p:txBody>
      </p:sp>
      <p:sp>
        <p:nvSpPr>
          <p:cNvPr id="7" name="Content Placeholder 6"/>
          <p:cNvSpPr>
            <a:spLocks noGrp="1"/>
          </p:cNvSpPr>
          <p:nvPr>
            <p:ph sz="half" idx="1"/>
          </p:nvPr>
        </p:nvSpPr>
        <p:spPr/>
        <p:txBody>
          <a:bodyPr>
            <a:normAutofit/>
          </a:bodyPr>
          <a:lstStyle/>
          <a:p>
            <a:r>
              <a:rPr lang="en-US" dirty="0" smtClean="0"/>
              <a:t>fuel pellet now contains:</a:t>
            </a:r>
            <a:endParaRPr lang="en-US" baseline="-25000" dirty="0" smtClean="0"/>
          </a:p>
          <a:p>
            <a:pPr marL="548640" lvl="2" indent="-274320">
              <a:buClr>
                <a:srgbClr val="FF0000"/>
              </a:buClr>
              <a:buSzPct val="95000"/>
              <a:buFont typeface="Courier New" pitchFamily="49" charset="0"/>
              <a:buChar char="o"/>
            </a:pPr>
            <a:r>
              <a:rPr lang="en-US" dirty="0" smtClean="0"/>
              <a:t>fission products</a:t>
            </a:r>
          </a:p>
          <a:p>
            <a:pPr marL="548640" lvl="2" indent="-274320">
              <a:buClr>
                <a:srgbClr val="FF0000"/>
              </a:buClr>
              <a:buSzPct val="95000"/>
              <a:buFont typeface="Courier New" pitchFamily="49" charset="0"/>
              <a:buChar char="o"/>
            </a:pPr>
            <a:r>
              <a:rPr lang="en-US" dirty="0" err="1" smtClean="0"/>
              <a:t>transuranics</a:t>
            </a:r>
            <a:r>
              <a:rPr lang="en-US" dirty="0" smtClean="0"/>
              <a:t> (Z  &gt; 92)</a:t>
            </a:r>
          </a:p>
          <a:p>
            <a:pPr marL="548640" lvl="2" indent="-274320">
              <a:buClr>
                <a:srgbClr val="FF0000"/>
              </a:buClr>
              <a:buSzPct val="95000"/>
              <a:buFont typeface="Courier New" pitchFamily="49" charset="0"/>
              <a:buChar char="o"/>
            </a:pPr>
            <a:r>
              <a:rPr lang="en-US" dirty="0" err="1" smtClean="0"/>
              <a:t>unfissioned</a:t>
            </a:r>
            <a:r>
              <a:rPr lang="en-US" dirty="0" smtClean="0"/>
              <a:t>  </a:t>
            </a:r>
            <a:r>
              <a:rPr lang="en-US" baseline="30000" dirty="0" smtClean="0"/>
              <a:t>235</a:t>
            </a:r>
            <a:r>
              <a:rPr lang="en-US" dirty="0" smtClean="0"/>
              <a:t>U</a:t>
            </a:r>
          </a:p>
          <a:p>
            <a:pPr marL="548640" lvl="2" indent="-274320">
              <a:buClr>
                <a:srgbClr val="FF0000"/>
              </a:buClr>
              <a:buSzPct val="95000"/>
              <a:buFont typeface="Courier New" pitchFamily="49" charset="0"/>
              <a:buChar char="o"/>
            </a:pPr>
            <a:r>
              <a:rPr lang="en-US" baseline="30000" dirty="0" smtClean="0"/>
              <a:t>238</a:t>
            </a:r>
            <a:r>
              <a:rPr lang="en-US" dirty="0" smtClean="0"/>
              <a:t>U (lots)</a:t>
            </a:r>
          </a:p>
          <a:p>
            <a:pPr marL="548640" lvl="2" indent="-274320">
              <a:buClr>
                <a:srgbClr val="FF0000"/>
              </a:buClr>
              <a:buSzPct val="95000"/>
              <a:buFont typeface="Courier New" pitchFamily="49" charset="0"/>
              <a:buChar char="o"/>
            </a:pPr>
            <a:r>
              <a:rPr lang="en-US" dirty="0" smtClean="0"/>
              <a:t>new uranium isotopes: </a:t>
            </a:r>
            <a:r>
              <a:rPr lang="en-US" baseline="30000" dirty="0" smtClean="0"/>
              <a:t>233</a:t>
            </a:r>
            <a:r>
              <a:rPr lang="en-US" dirty="0" smtClean="0"/>
              <a:t>U</a:t>
            </a:r>
          </a:p>
          <a:p>
            <a:pPr marL="274320" lvl="1" indent="-274320">
              <a:buClr>
                <a:srgbClr val="FF0000"/>
              </a:buClr>
              <a:buSzPct val="95000"/>
              <a:buFont typeface="Courier New" pitchFamily="49" charset="0"/>
              <a:buChar char="o"/>
            </a:pPr>
            <a:r>
              <a:rPr lang="en-US" dirty="0" smtClean="0"/>
              <a:t>when come out of reactor, pellets are:</a:t>
            </a:r>
          </a:p>
          <a:p>
            <a:pPr marL="548640" lvl="2" indent="-274320">
              <a:buClr>
                <a:srgbClr val="FF0000"/>
              </a:buClr>
              <a:buSzPct val="95000"/>
              <a:buFont typeface="Courier New" pitchFamily="49" charset="0"/>
              <a:buChar char="o"/>
            </a:pPr>
            <a:r>
              <a:rPr lang="en-US" dirty="0" smtClean="0"/>
              <a:t>highly radioactive</a:t>
            </a:r>
          </a:p>
          <a:p>
            <a:pPr marL="548640" lvl="2" indent="-274320">
              <a:buClr>
                <a:srgbClr val="FF0000"/>
              </a:buClr>
              <a:buSzPct val="95000"/>
              <a:buFont typeface="Courier New" pitchFamily="49" charset="0"/>
              <a:buChar char="o"/>
            </a:pPr>
            <a:r>
              <a:rPr lang="en-US" dirty="0" smtClean="0"/>
              <a:t>very hot</a:t>
            </a:r>
          </a:p>
        </p:txBody>
      </p:sp>
      <p:pic>
        <p:nvPicPr>
          <p:cNvPr id="10" name="Content Placeholder 9"/>
          <p:cNvPicPr>
            <a:picLocks noGrp="1" noChangeAspect="1"/>
          </p:cNvPicPr>
          <p:nvPr>
            <p:ph sz="half" idx="2"/>
          </p:nvPr>
        </p:nvPicPr>
        <p:blipFill>
          <a:blip r:embed="rId3" cstate="screen">
            <a:extLst>
              <a:ext uri="{28A0092B-C50C-407E-A947-70E740481C1C}">
                <a14:useLocalDpi xmlns:a14="http://schemas.microsoft.com/office/drawing/2010/main" xmlns="" val="0"/>
              </a:ext>
            </a:extLst>
          </a:blip>
          <a:stretch>
            <a:fillRect/>
          </a:stretch>
        </p:blipFill>
        <p:spPr>
          <a:xfrm>
            <a:off x="4648200" y="2716777"/>
            <a:ext cx="4098169" cy="2629720"/>
          </a:xfrm>
        </p:spPr>
      </p:pic>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31</a:t>
            </a:fld>
            <a:endParaRPr lang="en-US"/>
          </a:p>
        </p:txBody>
      </p:sp>
    </p:spTree>
    <p:extLst>
      <p:ext uri="{BB962C8B-B14F-4D97-AF65-F5344CB8AC3E}">
        <p14:creationId xmlns:p14="http://schemas.microsoft.com/office/powerpoint/2010/main" xmlns="" val="18719367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Fuel Cycles: U-</a:t>
            </a:r>
            <a:r>
              <a:rPr lang="en-US" sz="3600" dirty="0" err="1" smtClean="0"/>
              <a:t>Pu</a:t>
            </a:r>
            <a:r>
              <a:rPr lang="en-US" sz="3600" dirty="0" smtClean="0"/>
              <a:t/>
            </a:r>
            <a:br>
              <a:rPr lang="en-US" sz="3600" dirty="0" smtClean="0"/>
            </a:br>
            <a:r>
              <a:rPr lang="en-US" sz="2400" dirty="0" smtClean="0"/>
              <a:t>Storage</a:t>
            </a:r>
            <a:endParaRPr lang="en-US" sz="2400" dirty="0"/>
          </a:p>
        </p:txBody>
      </p:sp>
      <p:sp>
        <p:nvSpPr>
          <p:cNvPr id="3" name="Text Placeholder 2"/>
          <p:cNvSpPr>
            <a:spLocks noGrp="1"/>
          </p:cNvSpPr>
          <p:nvPr>
            <p:ph type="body" idx="1"/>
          </p:nvPr>
        </p:nvSpPr>
        <p:spPr/>
        <p:txBody>
          <a:bodyPr/>
          <a:lstStyle/>
          <a:p>
            <a:pPr algn="ctr"/>
            <a:r>
              <a:rPr lang="en-US" dirty="0" smtClean="0">
                <a:solidFill>
                  <a:srgbClr val="FFFF00"/>
                </a:solidFill>
              </a:rPr>
              <a:t>Once Through</a:t>
            </a:r>
            <a:endParaRPr lang="en-US" dirty="0">
              <a:solidFill>
                <a:srgbClr val="FFFF00"/>
              </a:solidFill>
            </a:endParaRPr>
          </a:p>
        </p:txBody>
      </p:sp>
      <p:pic>
        <p:nvPicPr>
          <p:cNvPr id="8" name="Content Placeholder 7"/>
          <p:cNvPicPr>
            <a:picLocks noGrp="1" noChangeAspect="1"/>
          </p:cNvPicPr>
          <p:nvPr>
            <p:ph sz="quarter" idx="2"/>
          </p:nvPr>
        </p:nvPicPr>
        <p:blipFill>
          <a:blip r:embed="rId3" cstate="screen">
            <a:extLst>
              <a:ext uri="{28A0092B-C50C-407E-A947-70E740481C1C}">
                <a14:useLocalDpi xmlns:a14="http://schemas.microsoft.com/office/drawing/2010/main" xmlns="" val="0"/>
              </a:ext>
            </a:extLst>
          </a:blip>
          <a:stretch>
            <a:fillRect/>
          </a:stretch>
        </p:blipFill>
        <p:spPr>
          <a:xfrm>
            <a:off x="457200" y="2286000"/>
            <a:ext cx="4191000" cy="3779519"/>
          </a:xfrm>
        </p:spPr>
      </p:pic>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32</a:t>
            </a:fld>
            <a:endParaRPr lang="en-US"/>
          </a:p>
        </p:txBody>
      </p:sp>
      <p:pic>
        <p:nvPicPr>
          <p:cNvPr id="13" name="Content Placeholder 11"/>
          <p:cNvPicPr>
            <a:picLocks noChangeAspect="1"/>
          </p:cNvPicPr>
          <p:nvPr/>
        </p:nvPicPr>
        <p:blipFill>
          <a:blip r:embed="rId4" cstate="screen">
            <a:extLst>
              <a:ext uri="{28A0092B-C50C-407E-A947-70E740481C1C}">
                <a14:useLocalDpi xmlns:a14="http://schemas.microsoft.com/office/drawing/2010/main" xmlns="" val="0"/>
              </a:ext>
            </a:extLst>
          </a:blip>
          <a:stretch>
            <a:fillRect/>
          </a:stretch>
        </p:blipFill>
        <p:spPr>
          <a:xfrm>
            <a:off x="4800600" y="2881265"/>
            <a:ext cx="3828228" cy="2667000"/>
          </a:xfrm>
          <a:prstGeom prst="rect">
            <a:avLst/>
          </a:prstGeom>
        </p:spPr>
      </p:pic>
    </p:spTree>
    <p:extLst>
      <p:ext uri="{BB962C8B-B14F-4D97-AF65-F5344CB8AC3E}">
        <p14:creationId xmlns:p14="http://schemas.microsoft.com/office/powerpoint/2010/main" xmlns="" val="6966445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Fuel Cycles: U-</a:t>
            </a:r>
            <a:r>
              <a:rPr lang="en-US" sz="3600" dirty="0" err="1" smtClean="0"/>
              <a:t>Pu</a:t>
            </a:r>
            <a:r>
              <a:rPr lang="en-US" sz="3600" dirty="0" smtClean="0"/>
              <a:t/>
            </a:r>
            <a:br>
              <a:rPr lang="en-US" sz="3600" dirty="0" smtClean="0"/>
            </a:br>
            <a:r>
              <a:rPr lang="en-US" sz="2400" dirty="0" smtClean="0"/>
              <a:t>Reprocessing</a:t>
            </a:r>
            <a:endParaRPr lang="en-US" sz="2400" dirty="0"/>
          </a:p>
        </p:txBody>
      </p:sp>
      <p:sp>
        <p:nvSpPr>
          <p:cNvPr id="3" name="Text Placeholder 2"/>
          <p:cNvSpPr>
            <a:spLocks noGrp="1"/>
          </p:cNvSpPr>
          <p:nvPr>
            <p:ph type="body" idx="1"/>
          </p:nvPr>
        </p:nvSpPr>
        <p:spPr/>
        <p:txBody>
          <a:bodyPr/>
          <a:lstStyle/>
          <a:p>
            <a:pPr algn="ctr"/>
            <a:r>
              <a:rPr lang="en-US" dirty="0" smtClean="0">
                <a:solidFill>
                  <a:srgbClr val="FFFF00"/>
                </a:solidFill>
              </a:rPr>
              <a:t>Reprocessing</a:t>
            </a:r>
            <a:endParaRPr lang="en-US" dirty="0">
              <a:solidFill>
                <a:srgbClr val="FFFF00"/>
              </a:solidFill>
            </a:endParaRPr>
          </a:p>
        </p:txBody>
      </p:sp>
      <p:pic>
        <p:nvPicPr>
          <p:cNvPr id="8" name="Content Placeholder 7"/>
          <p:cNvPicPr>
            <a:picLocks noGrp="1" noChangeAspect="1"/>
          </p:cNvPicPr>
          <p:nvPr>
            <p:ph sz="quarter" idx="2"/>
          </p:nvPr>
        </p:nvPicPr>
        <p:blipFill>
          <a:blip r:embed="rId3" cstate="screen">
            <a:extLst>
              <a:ext uri="{28A0092B-C50C-407E-A947-70E740481C1C}">
                <a14:useLocalDpi xmlns:a14="http://schemas.microsoft.com/office/drawing/2010/main" xmlns="" val="0"/>
              </a:ext>
            </a:extLst>
          </a:blip>
          <a:stretch>
            <a:fillRect/>
          </a:stretch>
        </p:blipFill>
        <p:spPr>
          <a:xfrm>
            <a:off x="381000" y="2286000"/>
            <a:ext cx="4113216" cy="3709373"/>
          </a:xfrm>
        </p:spPr>
      </p:pic>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33</a:t>
            </a:fld>
            <a:endParaRPr lang="en-US"/>
          </a:p>
        </p:txBody>
      </p:sp>
      <p:pic>
        <p:nvPicPr>
          <p:cNvPr id="12" name="Content Placeholder 11"/>
          <p:cNvPicPr>
            <a:picLocks noGrp="1" noChangeAspect="1"/>
          </p:cNvPicPr>
          <p:nvPr>
            <p:ph sz="quarter" idx="4"/>
          </p:nvPr>
        </p:nvPicPr>
        <p:blipFill>
          <a:blip r:embed="rId4" cstate="screen">
            <a:extLst>
              <a:ext uri="{28A0092B-C50C-407E-A947-70E740481C1C}">
                <a14:useLocalDpi xmlns:a14="http://schemas.microsoft.com/office/drawing/2010/main" xmlns="" val="0"/>
              </a:ext>
            </a:extLst>
          </a:blip>
          <a:stretch>
            <a:fillRect/>
          </a:stretch>
        </p:blipFill>
        <p:spPr>
          <a:xfrm>
            <a:off x="4648200" y="2590800"/>
            <a:ext cx="3962400" cy="2984235"/>
          </a:xfrm>
        </p:spPr>
      </p:pic>
      <p:sp>
        <p:nvSpPr>
          <p:cNvPr id="13" name="TextBox 12"/>
          <p:cNvSpPr txBox="1"/>
          <p:nvPr/>
        </p:nvSpPr>
        <p:spPr>
          <a:xfrm>
            <a:off x="5448628" y="5562600"/>
            <a:ext cx="2361544" cy="369332"/>
          </a:xfrm>
          <a:prstGeom prst="rect">
            <a:avLst/>
          </a:prstGeom>
          <a:noFill/>
        </p:spPr>
        <p:txBody>
          <a:bodyPr wrap="none" rtlCol="0">
            <a:spAutoFit/>
          </a:bodyPr>
          <a:lstStyle/>
          <a:p>
            <a:r>
              <a:rPr lang="en-US" dirty="0" smtClean="0">
                <a:solidFill>
                  <a:schemeClr val="bg1"/>
                </a:solidFill>
                <a:latin typeface="+mj-lt"/>
              </a:rPr>
              <a:t>UK reprocessing facility</a:t>
            </a:r>
            <a:endParaRPr lang="en-US" dirty="0">
              <a:solidFill>
                <a:schemeClr val="bg1"/>
              </a:solidFill>
              <a:latin typeface="+mj-lt"/>
            </a:endParaRPr>
          </a:p>
        </p:txBody>
      </p:sp>
    </p:spTree>
    <p:extLst>
      <p:ext uri="{BB962C8B-B14F-4D97-AF65-F5344CB8AC3E}">
        <p14:creationId xmlns:p14="http://schemas.microsoft.com/office/powerpoint/2010/main" xmlns="" val="3582025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Issues and Concerns</a:t>
            </a:r>
            <a:br>
              <a:rPr lang="en-US" sz="3600" dirty="0" smtClean="0"/>
            </a:br>
            <a:r>
              <a:rPr lang="en-US" sz="2400" dirty="0" smtClean="0"/>
              <a:t>Introduction</a:t>
            </a:r>
            <a:endParaRPr lang="en-US" sz="2400" dirty="0"/>
          </a:p>
        </p:txBody>
      </p:sp>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34</a:t>
            </a:fld>
            <a:endParaRPr lang="en-US"/>
          </a:p>
        </p:txBody>
      </p:sp>
      <p:sp>
        <p:nvSpPr>
          <p:cNvPr id="7" name="Content Placeholder 6"/>
          <p:cNvSpPr>
            <a:spLocks noGrp="1"/>
          </p:cNvSpPr>
          <p:nvPr>
            <p:ph idx="1"/>
          </p:nvPr>
        </p:nvSpPr>
        <p:spPr/>
        <p:txBody>
          <a:bodyPr/>
          <a:lstStyle/>
          <a:p>
            <a:r>
              <a:rPr lang="en-US" dirty="0" smtClean="0"/>
              <a:t>waste disposal</a:t>
            </a:r>
          </a:p>
          <a:p>
            <a:r>
              <a:rPr lang="en-US" dirty="0" smtClean="0"/>
              <a:t>accidents</a:t>
            </a:r>
          </a:p>
          <a:p>
            <a:r>
              <a:rPr lang="en-US" dirty="0" smtClean="0"/>
              <a:t>proliferation</a:t>
            </a:r>
          </a:p>
          <a:p>
            <a:r>
              <a:rPr lang="en-US" dirty="0" smtClean="0"/>
              <a:t>terrorism</a:t>
            </a:r>
          </a:p>
          <a:p>
            <a:r>
              <a:rPr lang="en-US" dirty="0" smtClean="0"/>
              <a:t>radiation</a:t>
            </a:r>
          </a:p>
          <a:p>
            <a:r>
              <a:rPr lang="en-US" dirty="0" smtClean="0"/>
              <a:t>decommissioning</a:t>
            </a:r>
            <a:endParaRPr lang="en-US" dirty="0"/>
          </a:p>
        </p:txBody>
      </p:sp>
    </p:spTree>
    <p:extLst>
      <p:ext uri="{BB962C8B-B14F-4D97-AF65-F5344CB8AC3E}">
        <p14:creationId xmlns:p14="http://schemas.microsoft.com/office/powerpoint/2010/main" xmlns="" val="12773925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Issues and Concerns</a:t>
            </a:r>
            <a:br>
              <a:rPr lang="en-US" sz="3600" dirty="0" smtClean="0"/>
            </a:br>
            <a:r>
              <a:rPr lang="en-US" sz="2400" dirty="0"/>
              <a:t>Waste </a:t>
            </a:r>
            <a:r>
              <a:rPr lang="en-US" sz="2400" dirty="0" smtClean="0"/>
              <a:t>Disposal: </a:t>
            </a:r>
            <a:r>
              <a:rPr lang="en-US" sz="2400" dirty="0"/>
              <a:t>Classes</a:t>
            </a:r>
          </a:p>
        </p:txBody>
      </p:sp>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35</a:t>
            </a:fld>
            <a:endParaRPr lang="en-US"/>
          </a:p>
        </p:txBody>
      </p:sp>
      <p:sp>
        <p:nvSpPr>
          <p:cNvPr id="7" name="Content Placeholder 6"/>
          <p:cNvSpPr>
            <a:spLocks noGrp="1"/>
          </p:cNvSpPr>
          <p:nvPr>
            <p:ph idx="1"/>
          </p:nvPr>
        </p:nvSpPr>
        <p:spPr/>
        <p:txBody>
          <a:bodyPr>
            <a:normAutofit/>
          </a:bodyPr>
          <a:lstStyle/>
          <a:p>
            <a:r>
              <a:rPr lang="en-US" dirty="0"/>
              <a:t>there are four basic </a:t>
            </a:r>
            <a:r>
              <a:rPr lang="en-US" dirty="0" smtClean="0"/>
              <a:t>classes of radioactive waste</a:t>
            </a:r>
          </a:p>
          <a:p>
            <a:pPr lvl="1"/>
            <a:r>
              <a:rPr lang="en-US" dirty="0" smtClean="0"/>
              <a:t> </a:t>
            </a:r>
            <a:r>
              <a:rPr lang="en-US" b="1" dirty="0" smtClean="0">
                <a:solidFill>
                  <a:srgbClr val="FFFF00"/>
                </a:solidFill>
              </a:rPr>
              <a:t>very low-level waste </a:t>
            </a:r>
            <a:r>
              <a:rPr lang="en-US" b="1" dirty="0">
                <a:solidFill>
                  <a:srgbClr val="FFFF00"/>
                </a:solidFill>
              </a:rPr>
              <a:t>(VLLW)</a:t>
            </a:r>
            <a:r>
              <a:rPr lang="en-US" dirty="0"/>
              <a:t>:</a:t>
            </a:r>
            <a:r>
              <a:rPr lang="en-US" i="1" dirty="0"/>
              <a:t> </a:t>
            </a:r>
            <a:r>
              <a:rPr lang="en-US" dirty="0" smtClean="0"/>
              <a:t>very </a:t>
            </a:r>
            <a:r>
              <a:rPr lang="en-US" dirty="0"/>
              <a:t>low levels of radiation which are not harmful to the </a:t>
            </a:r>
            <a:r>
              <a:rPr lang="en-US" dirty="0" smtClean="0"/>
              <a:t>biosphere</a:t>
            </a:r>
          </a:p>
          <a:p>
            <a:pPr lvl="1"/>
            <a:r>
              <a:rPr lang="en-US" b="1" dirty="0" smtClean="0">
                <a:solidFill>
                  <a:srgbClr val="FFFF00"/>
                </a:solidFill>
              </a:rPr>
              <a:t>low-level waste (LLW)</a:t>
            </a:r>
            <a:r>
              <a:rPr lang="en-US" dirty="0" smtClean="0"/>
              <a:t>: low radioactive waste that does not require shielding during transport and can be buried at shallow depths</a:t>
            </a:r>
          </a:p>
          <a:p>
            <a:pPr lvl="1"/>
            <a:r>
              <a:rPr lang="en-US" b="1" dirty="0" smtClean="0">
                <a:solidFill>
                  <a:srgbClr val="FFFF00"/>
                </a:solidFill>
              </a:rPr>
              <a:t>intermediate-level waste </a:t>
            </a:r>
            <a:r>
              <a:rPr lang="en-US" b="1" dirty="0">
                <a:solidFill>
                  <a:srgbClr val="FFFF00"/>
                </a:solidFill>
              </a:rPr>
              <a:t>(ILW)</a:t>
            </a:r>
            <a:r>
              <a:rPr lang="en-US" dirty="0"/>
              <a:t>: material with higher radioactivity that requires shielding</a:t>
            </a:r>
            <a:endParaRPr lang="en-US" dirty="0" smtClean="0"/>
          </a:p>
          <a:p>
            <a:pPr lvl="1"/>
            <a:r>
              <a:rPr lang="en-US" b="1" dirty="0" smtClean="0">
                <a:solidFill>
                  <a:srgbClr val="FFFF00"/>
                </a:solidFill>
              </a:rPr>
              <a:t>high-level waste </a:t>
            </a:r>
            <a:r>
              <a:rPr lang="en-US" b="1" dirty="0">
                <a:solidFill>
                  <a:srgbClr val="FFFF00"/>
                </a:solidFill>
              </a:rPr>
              <a:t>(HLW)</a:t>
            </a:r>
            <a:r>
              <a:rPr lang="en-US" dirty="0"/>
              <a:t>:</a:t>
            </a:r>
            <a:r>
              <a:rPr lang="en-US" i="1" dirty="0"/>
              <a:t> </a:t>
            </a:r>
            <a:r>
              <a:rPr lang="en-US" dirty="0"/>
              <a:t>waste that contains fission products and </a:t>
            </a:r>
            <a:r>
              <a:rPr lang="en-US" dirty="0" err="1"/>
              <a:t>transuranics</a:t>
            </a:r>
            <a:r>
              <a:rPr lang="en-US" dirty="0"/>
              <a:t> with high (often lethal) levels of radioactivity and heat that require shielding and </a:t>
            </a:r>
            <a:r>
              <a:rPr lang="en-US" dirty="0" smtClean="0"/>
              <a:t>cooling</a:t>
            </a:r>
          </a:p>
          <a:p>
            <a:r>
              <a:rPr lang="en-US" dirty="0" smtClean="0"/>
              <a:t>all radioactive waste decays </a:t>
            </a:r>
            <a:r>
              <a:rPr lang="en-US" dirty="0"/>
              <a:t>with </a:t>
            </a:r>
            <a:r>
              <a:rPr lang="en-US" dirty="0" smtClean="0"/>
              <a:t>time</a:t>
            </a:r>
          </a:p>
          <a:p>
            <a:pPr lvl="1"/>
            <a:r>
              <a:rPr lang="en-US" dirty="0" smtClean="0"/>
              <a:t>ultimately transmuted </a:t>
            </a:r>
            <a:r>
              <a:rPr lang="en-US" dirty="0"/>
              <a:t>to non-radioactive </a:t>
            </a:r>
            <a:r>
              <a:rPr lang="en-US" dirty="0" smtClean="0"/>
              <a:t>elements</a:t>
            </a:r>
            <a:endParaRPr lang="en-US" dirty="0"/>
          </a:p>
        </p:txBody>
      </p:sp>
    </p:spTree>
    <p:extLst>
      <p:ext uri="{BB962C8B-B14F-4D97-AF65-F5344CB8AC3E}">
        <p14:creationId xmlns:p14="http://schemas.microsoft.com/office/powerpoint/2010/main" xmlns="" val="122316899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Issues and Concerns</a:t>
            </a:r>
            <a:br>
              <a:rPr lang="en-US" sz="3600" dirty="0" smtClean="0"/>
            </a:br>
            <a:r>
              <a:rPr lang="en-US" sz="2400" dirty="0" smtClean="0"/>
              <a:t>Radiation</a:t>
            </a:r>
            <a:endParaRPr lang="en-US" sz="2400" dirty="0"/>
          </a:p>
        </p:txBody>
      </p:sp>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36</a:t>
            </a:fld>
            <a:endParaRPr lang="en-US"/>
          </a:p>
        </p:txBody>
      </p:sp>
      <p:sp>
        <p:nvSpPr>
          <p:cNvPr id="3" name="Content Placeholder 2"/>
          <p:cNvSpPr>
            <a:spLocks noGrp="1"/>
          </p:cNvSpPr>
          <p:nvPr>
            <p:ph idx="1"/>
          </p:nvPr>
        </p:nvSpPr>
        <p:spPr>
          <a:xfrm>
            <a:off x="457200" y="1645920"/>
            <a:ext cx="8229600" cy="1554480"/>
          </a:xfrm>
        </p:spPr>
        <p:txBody>
          <a:bodyPr/>
          <a:lstStyle/>
          <a:p>
            <a:r>
              <a:rPr lang="en-US" b="1" dirty="0" smtClean="0">
                <a:solidFill>
                  <a:srgbClr val="FFFF00"/>
                </a:solidFill>
              </a:rPr>
              <a:t>radiation</a:t>
            </a:r>
            <a:r>
              <a:rPr lang="en-US" dirty="0" smtClean="0"/>
              <a:t> </a:t>
            </a:r>
            <a:r>
              <a:rPr lang="en-US" dirty="0"/>
              <a:t>is the movement of energy through space as waves or </a:t>
            </a:r>
            <a:r>
              <a:rPr lang="en-US" dirty="0" smtClean="0"/>
              <a:t>particles</a:t>
            </a:r>
          </a:p>
          <a:p>
            <a:r>
              <a:rPr lang="en-US" dirty="0" smtClean="0"/>
              <a:t>two types: electromagnetic radiation, particle radiation</a:t>
            </a:r>
            <a:endParaRPr lang="en-US" dirty="0"/>
          </a:p>
          <a:p>
            <a:r>
              <a:rPr lang="en-US" dirty="0" smtClean="0"/>
              <a:t>worry is ionizing radiation because can cause biological damage</a:t>
            </a:r>
            <a:endParaRPr lang="en-US" dirty="0"/>
          </a:p>
        </p:txBody>
      </p:sp>
      <p:pic>
        <p:nvPicPr>
          <p:cNvPr id="7" name="Picture 6"/>
          <p:cNvPicPr>
            <a:picLocks noChangeAspect="1"/>
          </p:cNvPicPr>
          <p:nvPr/>
        </p:nvPicPr>
        <p:blipFill>
          <a:blip r:embed="rId3" cstate="screen">
            <a:extLst>
              <a:ext uri="{28A0092B-C50C-407E-A947-70E740481C1C}">
                <a14:useLocalDpi xmlns:a14="http://schemas.microsoft.com/office/drawing/2010/main" xmlns="" val="0"/>
              </a:ext>
            </a:extLst>
          </a:blip>
          <a:stretch>
            <a:fillRect/>
          </a:stretch>
        </p:blipFill>
        <p:spPr>
          <a:xfrm>
            <a:off x="6400800" y="3581400"/>
            <a:ext cx="1503947" cy="1371600"/>
          </a:xfrm>
          <a:prstGeom prst="rect">
            <a:avLst/>
          </a:prstGeom>
        </p:spPr>
      </p:pic>
      <p:pic>
        <p:nvPicPr>
          <p:cNvPr id="8" name="Content Placeholder 8"/>
          <p:cNvPicPr>
            <a:picLocks noChangeAspect="1"/>
          </p:cNvPicPr>
          <p:nvPr/>
        </p:nvPicPr>
        <p:blipFill>
          <a:blip r:embed="rId4" cstate="screen">
            <a:extLst>
              <a:ext uri="{28A0092B-C50C-407E-A947-70E740481C1C}">
                <a14:useLocalDpi xmlns:a14="http://schemas.microsoft.com/office/drawing/2010/main" xmlns="" val="0"/>
              </a:ext>
            </a:extLst>
          </a:blip>
          <a:stretch>
            <a:fillRect/>
          </a:stretch>
        </p:blipFill>
        <p:spPr>
          <a:xfrm>
            <a:off x="1143000" y="3276600"/>
            <a:ext cx="4839564" cy="1823059"/>
          </a:xfrm>
          <a:prstGeom prst="rect">
            <a:avLst/>
          </a:prstGeom>
        </p:spPr>
      </p:pic>
      <p:sp>
        <p:nvSpPr>
          <p:cNvPr id="9" name="Content Placeholder 2"/>
          <p:cNvSpPr txBox="1">
            <a:spLocks/>
          </p:cNvSpPr>
          <p:nvPr/>
        </p:nvSpPr>
        <p:spPr>
          <a:xfrm>
            <a:off x="533400" y="5334000"/>
            <a:ext cx="8229600" cy="853440"/>
          </a:xfrm>
          <a:prstGeom prst="rect">
            <a:avLst/>
          </a:prstGeom>
        </p:spPr>
        <p:txBody>
          <a:bodyPr vert="horz">
            <a:normAutofit/>
          </a:bodyPr>
          <a:lstStyle>
            <a:lvl1pPr marL="274320" indent="-274320" algn="l" rtl="0" eaLnBrk="1" latinLnBrk="0" hangingPunct="1">
              <a:spcBef>
                <a:spcPts val="0"/>
              </a:spcBef>
              <a:spcAft>
                <a:spcPts val="300"/>
              </a:spcAft>
              <a:buClr>
                <a:srgbClr val="FF0000"/>
              </a:buClr>
              <a:buSzPct val="95000"/>
              <a:buFont typeface="Courier New" pitchFamily="49" charset="0"/>
              <a:buChar char="o"/>
              <a:defRPr kumimoji="0" sz="2200" kern="1200">
                <a:solidFill>
                  <a:schemeClr val="bg1"/>
                </a:solidFill>
                <a:latin typeface="+mj-lt"/>
                <a:ea typeface="+mn-ea"/>
                <a:cs typeface="+mn-cs"/>
              </a:defRPr>
            </a:lvl1pPr>
            <a:lvl2pPr marL="640080" indent="-246888" algn="l" rtl="0" eaLnBrk="1" latinLnBrk="0" hangingPunct="1">
              <a:spcBef>
                <a:spcPts val="0"/>
              </a:spcBef>
              <a:spcAft>
                <a:spcPts val="300"/>
              </a:spcAft>
              <a:buClr>
                <a:schemeClr val="accent1"/>
              </a:buClr>
              <a:buSzPct val="85000"/>
              <a:buFont typeface="Wingdings" pitchFamily="2" charset="2"/>
              <a:buChar char="§"/>
              <a:defRPr kumimoji="0" sz="2000" kern="1200">
                <a:solidFill>
                  <a:schemeClr val="bg1"/>
                </a:solidFill>
                <a:latin typeface="+mj-lt"/>
                <a:ea typeface="+mn-ea"/>
                <a:cs typeface="+mn-cs"/>
              </a:defRPr>
            </a:lvl2pPr>
            <a:lvl3pPr marL="914400" indent="-246888" algn="l" rtl="0" eaLnBrk="1" latinLnBrk="0" hangingPunct="1">
              <a:spcBef>
                <a:spcPts val="0"/>
              </a:spcBef>
              <a:spcAft>
                <a:spcPts val="300"/>
              </a:spcAft>
              <a:buClr>
                <a:schemeClr val="accent2"/>
              </a:buClr>
              <a:buSzPct val="70000"/>
              <a:buFont typeface="Arial" pitchFamily="34" charset="0"/>
              <a:buChar char="•"/>
              <a:defRPr kumimoji="0" sz="1800" kern="1200">
                <a:solidFill>
                  <a:schemeClr val="bg1"/>
                </a:solidFill>
                <a:latin typeface="+mj-lt"/>
                <a:ea typeface="+mn-ea"/>
                <a:cs typeface="+mn-cs"/>
              </a:defRPr>
            </a:lvl3pPr>
            <a:lvl4pPr marL="1188720" indent="-210312" algn="l" rtl="0" eaLnBrk="1" latinLnBrk="0" hangingPunct="1">
              <a:spcBef>
                <a:spcPts val="0"/>
              </a:spcBef>
              <a:spcAft>
                <a:spcPts val="300"/>
              </a:spcAft>
              <a:buClr>
                <a:schemeClr val="accent1">
                  <a:lumMod val="75000"/>
                </a:schemeClr>
              </a:buClr>
              <a:buSzPct val="65000"/>
              <a:buFont typeface="Wingdings" pitchFamily="2" charset="2"/>
              <a:buChar char="§"/>
              <a:defRPr kumimoji="0" sz="1600" kern="1200">
                <a:solidFill>
                  <a:schemeClr val="bg1"/>
                </a:solidFill>
                <a:latin typeface="+mj-lt"/>
                <a:ea typeface="+mn-ea"/>
                <a:cs typeface="+mn-cs"/>
              </a:defRPr>
            </a:lvl4pPr>
            <a:lvl5pPr marL="1463040" indent="-210312" algn="l" rtl="0" eaLnBrk="1" latinLnBrk="0" hangingPunct="1">
              <a:spcBef>
                <a:spcPts val="0"/>
              </a:spcBef>
              <a:spcAft>
                <a:spcPts val="300"/>
              </a:spcAft>
              <a:buClr>
                <a:schemeClr val="accent4"/>
              </a:buClr>
              <a:buSzPct val="65000"/>
              <a:buFont typeface="Wingdings 2"/>
              <a:buChar char=""/>
              <a:defRPr kumimoji="0" sz="1200" kern="1200">
                <a:solidFill>
                  <a:schemeClr val="bg1"/>
                </a:solidFill>
                <a:latin typeface="+mj-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en-US" b="1" dirty="0" smtClean="0">
                <a:solidFill>
                  <a:srgbClr val="FFFF00"/>
                </a:solidFill>
              </a:rPr>
              <a:t>electromagnetic radiation</a:t>
            </a:r>
            <a:r>
              <a:rPr lang="en-US" dirty="0" smtClean="0"/>
              <a:t> travels as waves</a:t>
            </a:r>
          </a:p>
          <a:p>
            <a:r>
              <a:rPr lang="en-US" dirty="0" smtClean="0"/>
              <a:t>produced when energetically excited nuclei emit energy</a:t>
            </a:r>
            <a:endParaRPr lang="en-US" dirty="0"/>
          </a:p>
        </p:txBody>
      </p:sp>
    </p:spTree>
    <p:extLst>
      <p:ext uri="{BB962C8B-B14F-4D97-AF65-F5344CB8AC3E}">
        <p14:creationId xmlns:p14="http://schemas.microsoft.com/office/powerpoint/2010/main" xmlns="" val="106033520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Issues and Concerns</a:t>
            </a:r>
            <a:br>
              <a:rPr lang="en-US" sz="3600" dirty="0" smtClean="0"/>
            </a:br>
            <a:r>
              <a:rPr lang="en-US" sz="2400" dirty="0" smtClean="0"/>
              <a:t>Radiation: Ionizing</a:t>
            </a:r>
            <a:endParaRPr lang="en-US" sz="2400" dirty="0"/>
          </a:p>
        </p:txBody>
      </p:sp>
      <p:sp>
        <p:nvSpPr>
          <p:cNvPr id="3" name="Content Placeholder 2"/>
          <p:cNvSpPr>
            <a:spLocks noGrp="1"/>
          </p:cNvSpPr>
          <p:nvPr>
            <p:ph sz="half" idx="1"/>
          </p:nvPr>
        </p:nvSpPr>
        <p:spPr>
          <a:xfrm>
            <a:off x="457200" y="1645920"/>
            <a:ext cx="8077200" cy="2011680"/>
          </a:xfrm>
        </p:spPr>
        <p:txBody>
          <a:bodyPr>
            <a:normAutofit/>
          </a:bodyPr>
          <a:lstStyle/>
          <a:p>
            <a:r>
              <a:rPr lang="en-US" b="1" dirty="0" smtClean="0">
                <a:solidFill>
                  <a:srgbClr val="FFFF00"/>
                </a:solidFill>
              </a:rPr>
              <a:t>ionizing radiation</a:t>
            </a:r>
            <a:r>
              <a:rPr lang="en-US" dirty="0" smtClean="0"/>
              <a:t> is radiation (particle or electromagnetic) that is energetic enough to detach electrons from atoms or molecules</a:t>
            </a:r>
          </a:p>
          <a:p>
            <a:pPr lvl="1"/>
            <a:r>
              <a:rPr lang="en-US" dirty="0" smtClean="0"/>
              <a:t>produces ions, i.e. charged particles</a:t>
            </a:r>
          </a:p>
          <a:p>
            <a:r>
              <a:rPr lang="en-US" dirty="0" smtClean="0"/>
              <a:t>If energy not above threshold</a:t>
            </a:r>
            <a:r>
              <a:rPr lang="en-US" smtClean="0"/>
              <a:t>, no </a:t>
            </a:r>
            <a:r>
              <a:rPr lang="en-US" dirty="0" smtClean="0"/>
              <a:t>ionization</a:t>
            </a:r>
          </a:p>
          <a:p>
            <a:pPr lvl="1"/>
            <a:r>
              <a:rPr lang="en-US" dirty="0" smtClean="0"/>
              <a:t>regardless of the amount of radiation</a:t>
            </a:r>
          </a:p>
          <a:p>
            <a:endParaRPr lang="en-US" dirty="0" smtClean="0"/>
          </a:p>
        </p:txBody>
      </p:sp>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37</a:t>
            </a:fld>
            <a:endParaRPr lang="en-US"/>
          </a:p>
        </p:txBody>
      </p:sp>
      <p:pic>
        <p:nvPicPr>
          <p:cNvPr id="10" name="Content Placeholder 8"/>
          <p:cNvPicPr>
            <a:picLocks noGrp="1" noChangeAspect="1"/>
          </p:cNvPicPr>
          <p:nvPr>
            <p:ph idx="1"/>
          </p:nvPr>
        </p:nvPicPr>
        <p:blipFill>
          <a:blip r:embed="rId3" cstate="screen">
            <a:extLst>
              <a:ext uri="{28A0092B-C50C-407E-A947-70E740481C1C}">
                <a14:useLocalDpi xmlns:a14="http://schemas.microsoft.com/office/drawing/2010/main" xmlns="" val="0"/>
              </a:ext>
            </a:extLst>
          </a:blip>
          <a:stretch>
            <a:fillRect/>
          </a:stretch>
        </p:blipFill>
        <p:spPr>
          <a:xfrm>
            <a:off x="1088207" y="3657600"/>
            <a:ext cx="6967586" cy="2624683"/>
          </a:xfrm>
        </p:spPr>
      </p:pic>
      <p:sp>
        <p:nvSpPr>
          <p:cNvPr id="11" name="Rectangle 10"/>
          <p:cNvSpPr/>
          <p:nvPr/>
        </p:nvSpPr>
        <p:spPr>
          <a:xfrm>
            <a:off x="1066800" y="3657600"/>
            <a:ext cx="2693754" cy="2667000"/>
          </a:xfrm>
          <a:prstGeom prst="rect">
            <a:avLst/>
          </a:prstGeom>
          <a:solidFill>
            <a:srgbClr val="FF0000">
              <a:alpha val="2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10096424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Issues and Concerns</a:t>
            </a:r>
            <a:br>
              <a:rPr lang="en-US" sz="3600" dirty="0" smtClean="0"/>
            </a:br>
            <a:r>
              <a:rPr lang="en-US" sz="2400" dirty="0" smtClean="0"/>
              <a:t>Radiation: Shielding</a:t>
            </a:r>
            <a:endParaRPr lang="en-US" sz="2400" dirty="0"/>
          </a:p>
        </p:txBody>
      </p:sp>
      <p:pic>
        <p:nvPicPr>
          <p:cNvPr id="7" name="Content Placeholder 6"/>
          <p:cNvPicPr>
            <a:picLocks noGrp="1" noChangeAspect="1"/>
          </p:cNvPicPr>
          <p:nvPr>
            <p:ph sz="half" idx="1"/>
          </p:nvPr>
        </p:nvPicPr>
        <p:blipFill>
          <a:blip r:embed="rId3" cstate="screen">
            <a:extLst>
              <a:ext uri="{28A0092B-C50C-407E-A947-70E740481C1C}">
                <a14:useLocalDpi xmlns:a14="http://schemas.microsoft.com/office/drawing/2010/main" xmlns="" val="0"/>
              </a:ext>
            </a:extLst>
          </a:blip>
          <a:stretch>
            <a:fillRect/>
          </a:stretch>
        </p:blipFill>
        <p:spPr>
          <a:xfrm>
            <a:off x="676275" y="2010569"/>
            <a:ext cx="3600450" cy="3933825"/>
          </a:xfrm>
        </p:spPr>
      </p:pic>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38</a:t>
            </a:fld>
            <a:endParaRPr lang="en-US"/>
          </a:p>
        </p:txBody>
      </p:sp>
      <p:pic>
        <p:nvPicPr>
          <p:cNvPr id="8" name="Content Placeholder 11"/>
          <p:cNvPicPr>
            <a:picLocks noGrp="1" noChangeAspect="1"/>
          </p:cNvPicPr>
          <p:nvPr>
            <p:ph sz="quarter" idx="4294967295"/>
          </p:nvPr>
        </p:nvPicPr>
        <p:blipFill>
          <a:blip r:embed="rId4" cstate="screen">
            <a:extLst>
              <a:ext uri="{28A0092B-C50C-407E-A947-70E740481C1C}">
                <a14:useLocalDpi xmlns:a14="http://schemas.microsoft.com/office/drawing/2010/main" xmlns="" val="0"/>
              </a:ext>
            </a:extLst>
          </a:blip>
          <a:stretch>
            <a:fillRect/>
          </a:stretch>
        </p:blipFill>
        <p:spPr>
          <a:xfrm>
            <a:off x="4419600" y="2590800"/>
            <a:ext cx="4337075" cy="2743200"/>
          </a:xfrm>
          <a:prstGeom prst="rect">
            <a:avLst/>
          </a:prstGeom>
        </p:spPr>
      </p:pic>
    </p:spTree>
    <p:extLst>
      <p:ext uri="{BB962C8B-B14F-4D97-AF65-F5344CB8AC3E}">
        <p14:creationId xmlns:p14="http://schemas.microsoft.com/office/powerpoint/2010/main" xmlns="" val="384810085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Issues and Concerns</a:t>
            </a:r>
            <a:br>
              <a:rPr lang="en-US" sz="3600" dirty="0" smtClean="0"/>
            </a:br>
            <a:r>
              <a:rPr lang="en-US" sz="2400" dirty="0" smtClean="0"/>
              <a:t>Accidents</a:t>
            </a:r>
            <a:endParaRPr lang="en-US" sz="2400" dirty="0"/>
          </a:p>
        </p:txBody>
      </p:sp>
      <p:sp>
        <p:nvSpPr>
          <p:cNvPr id="10" name="Content Placeholder 9"/>
          <p:cNvSpPr>
            <a:spLocks noGrp="1"/>
          </p:cNvSpPr>
          <p:nvPr>
            <p:ph idx="1"/>
          </p:nvPr>
        </p:nvSpPr>
        <p:spPr/>
        <p:txBody>
          <a:bodyPr/>
          <a:lstStyle/>
          <a:p>
            <a:r>
              <a:rPr lang="en-US" dirty="0" smtClean="0"/>
              <a:t>three major commercial nuclear accidents:</a:t>
            </a:r>
          </a:p>
          <a:p>
            <a:pPr lvl="1"/>
            <a:r>
              <a:rPr lang="en-US" dirty="0" err="1" smtClean="0"/>
              <a:t>Windscale</a:t>
            </a:r>
            <a:r>
              <a:rPr lang="en-US" dirty="0" smtClean="0"/>
              <a:t>, U.K.: 1952, fire at AGR, small release of radioactivity</a:t>
            </a:r>
          </a:p>
          <a:p>
            <a:pPr lvl="1"/>
            <a:r>
              <a:rPr lang="en-US" dirty="0" smtClean="0"/>
              <a:t>Three Mile Island, U.S.: 1979, PWR, LOCA, 20% core meltdown, small release</a:t>
            </a:r>
          </a:p>
          <a:p>
            <a:pPr lvl="1"/>
            <a:r>
              <a:rPr lang="en-US" dirty="0" smtClean="0"/>
              <a:t>Chernobyl, U.S.S.R.: 1986, RMBK, steam explosion, large release, 50 deaths</a:t>
            </a:r>
          </a:p>
          <a:p>
            <a:r>
              <a:rPr lang="en-US" dirty="0" smtClean="0"/>
              <a:t>major consequence of nuclear reactor accident include potential  release of:</a:t>
            </a:r>
          </a:p>
          <a:p>
            <a:pPr lvl="1"/>
            <a:r>
              <a:rPr lang="en-US" dirty="0" smtClean="0"/>
              <a:t>radioactive material </a:t>
            </a:r>
          </a:p>
          <a:p>
            <a:pPr lvl="1"/>
            <a:r>
              <a:rPr lang="en-US" dirty="0" smtClean="0"/>
              <a:t>radiation</a:t>
            </a:r>
          </a:p>
          <a:p>
            <a:r>
              <a:rPr lang="en-US" dirty="0" smtClean="0"/>
              <a:t>lots of potential sources of failure</a:t>
            </a:r>
          </a:p>
          <a:p>
            <a:pPr lvl="1"/>
            <a:r>
              <a:rPr lang="en-US" dirty="0" smtClean="0"/>
              <a:t>most serious is loss of coolant accident (LOCA)</a:t>
            </a:r>
          </a:p>
          <a:p>
            <a:pPr lvl="1"/>
            <a:r>
              <a:rPr lang="en-US" dirty="0" smtClean="0"/>
              <a:t>can lead to meltdown</a:t>
            </a:r>
          </a:p>
          <a:p>
            <a:endParaRPr lang="en-US" dirty="0"/>
          </a:p>
        </p:txBody>
      </p:sp>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39</a:t>
            </a:fld>
            <a:endParaRPr lang="en-US"/>
          </a:p>
        </p:txBody>
      </p:sp>
    </p:spTree>
    <p:extLst>
      <p:ext uri="{BB962C8B-B14F-4D97-AF65-F5344CB8AC3E}">
        <p14:creationId xmlns:p14="http://schemas.microsoft.com/office/powerpoint/2010/main" xmlns="" val="9927133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3600" dirty="0" smtClean="0"/>
              <a:t>A Quick Look at Nuclear Power</a:t>
            </a:r>
            <a:r>
              <a:rPr lang="en-US" dirty="0" smtClean="0"/>
              <a:t/>
            </a:r>
            <a:br>
              <a:rPr lang="en-US" dirty="0" smtClean="0"/>
            </a:br>
            <a:r>
              <a:rPr lang="en-US" sz="2400" dirty="0"/>
              <a:t>Global Nuclear Power Industry</a:t>
            </a:r>
            <a:endParaRPr lang="en-US" dirty="0"/>
          </a:p>
        </p:txBody>
      </p:sp>
      <p:pic>
        <p:nvPicPr>
          <p:cNvPr id="11" name="Content Placeholder 10"/>
          <p:cNvPicPr>
            <a:picLocks noGrp="1" noChangeAspect="1"/>
          </p:cNvPicPr>
          <p:nvPr>
            <p:ph sz="half" idx="1"/>
          </p:nvPr>
        </p:nvPicPr>
        <p:blipFill>
          <a:blip r:embed="rId2" cstate="screen">
            <a:extLst>
              <a:ext uri="{28A0092B-C50C-407E-A947-70E740481C1C}">
                <a14:useLocalDpi xmlns:a14="http://schemas.microsoft.com/office/drawing/2010/main" xmlns="" val="0"/>
              </a:ext>
            </a:extLst>
          </a:blip>
          <a:stretch>
            <a:fillRect/>
          </a:stretch>
        </p:blipFill>
        <p:spPr>
          <a:xfrm>
            <a:off x="990600" y="2477294"/>
            <a:ext cx="2971800" cy="3000375"/>
          </a:xfrm>
        </p:spPr>
      </p:pic>
      <p:pic>
        <p:nvPicPr>
          <p:cNvPr id="10" name="Content Placeholder 9"/>
          <p:cNvPicPr>
            <a:picLocks noGrp="1" noChangeAspect="1"/>
          </p:cNvPicPr>
          <p:nvPr>
            <p:ph sz="half" idx="2"/>
          </p:nvPr>
        </p:nvPicPr>
        <p:blipFill>
          <a:blip r:embed="rId3" cstate="screen">
            <a:extLst>
              <a:ext uri="{28A0092B-C50C-407E-A947-70E740481C1C}">
                <a14:useLocalDpi xmlns:a14="http://schemas.microsoft.com/office/drawing/2010/main" xmlns="" val="0"/>
              </a:ext>
            </a:extLst>
          </a:blip>
          <a:stretch>
            <a:fillRect/>
          </a:stretch>
        </p:blipFill>
        <p:spPr>
          <a:xfrm>
            <a:off x="4648200" y="2248226"/>
            <a:ext cx="4038600" cy="3458510"/>
          </a:xfrm>
        </p:spPr>
      </p:pic>
      <p:sp>
        <p:nvSpPr>
          <p:cNvPr id="4" name="Date Placeholder 3"/>
          <p:cNvSpPr>
            <a:spLocks noGrp="1"/>
          </p:cNvSpPr>
          <p:nvPr>
            <p:ph type="dt" sz="half" idx="10"/>
          </p:nvPr>
        </p:nvSpPr>
        <p:spPr/>
        <p:txBody>
          <a:bodyPr/>
          <a:lstStyle/>
          <a:p>
            <a:fld id="{1408E435-FC26-4ED3-855D-50702ED525D0}" type="datetime1">
              <a:rPr lang="en-US" smtClean="0"/>
              <a:pPr/>
              <a:t>3/11/2011</a:t>
            </a:fld>
            <a:endParaRPr lang="en-US"/>
          </a:p>
        </p:txBody>
      </p:sp>
      <p:sp>
        <p:nvSpPr>
          <p:cNvPr id="6" name="Footer Placeholder 5"/>
          <p:cNvSpPr>
            <a:spLocks noGrp="1"/>
          </p:cNvSpPr>
          <p:nvPr>
            <p:ph type="ftr" sz="quarter" idx="11"/>
          </p:nvPr>
        </p:nvSpPr>
        <p:spPr/>
        <p:txBody>
          <a:bodyPr/>
          <a:lstStyle/>
          <a:p>
            <a:r>
              <a:rPr lang="en-US" smtClean="0"/>
              <a:t>QR-STEM</a:t>
            </a:r>
            <a:endParaRPr lang="en-US"/>
          </a:p>
        </p:txBody>
      </p:sp>
      <p:sp>
        <p:nvSpPr>
          <p:cNvPr id="5" name="Slide Number Placeholder 4"/>
          <p:cNvSpPr>
            <a:spLocks noGrp="1"/>
          </p:cNvSpPr>
          <p:nvPr>
            <p:ph type="sldNum" sz="quarter" idx="12"/>
          </p:nvPr>
        </p:nvSpPr>
        <p:spPr/>
        <p:txBody>
          <a:bodyPr/>
          <a:lstStyle/>
          <a:p>
            <a:fld id="{DC193C66-282E-4D16-B98A-28848DBC7CB3}" type="slidenum">
              <a:rPr lang="en-US" smtClean="0"/>
              <a:pPr/>
              <a:t>4</a:t>
            </a:fld>
            <a:endParaRPr lang="en-US"/>
          </a:p>
        </p:txBody>
      </p:sp>
      <p:sp>
        <p:nvSpPr>
          <p:cNvPr id="8" name="TextBox 7"/>
          <p:cNvSpPr txBox="1"/>
          <p:nvPr/>
        </p:nvSpPr>
        <p:spPr>
          <a:xfrm>
            <a:off x="4648200" y="4876800"/>
            <a:ext cx="609600"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xmlns="" val="2237036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Issues and Concerns</a:t>
            </a:r>
            <a:br>
              <a:rPr lang="en-US" sz="3600" dirty="0" smtClean="0"/>
            </a:br>
            <a:r>
              <a:rPr lang="en-US" sz="2400" dirty="0" smtClean="0"/>
              <a:t>Accidents: LOCA</a:t>
            </a:r>
            <a:endParaRPr lang="en-US" sz="2400" dirty="0"/>
          </a:p>
        </p:txBody>
      </p:sp>
      <p:sp>
        <p:nvSpPr>
          <p:cNvPr id="10" name="Content Placeholder 9"/>
          <p:cNvSpPr>
            <a:spLocks noGrp="1"/>
          </p:cNvSpPr>
          <p:nvPr>
            <p:ph idx="1"/>
          </p:nvPr>
        </p:nvSpPr>
        <p:spPr/>
        <p:txBody>
          <a:bodyPr/>
          <a:lstStyle/>
          <a:p>
            <a:r>
              <a:rPr lang="en-US" dirty="0" smtClean="0"/>
              <a:t>LOCA means no way to remove heat from reactor core</a:t>
            </a:r>
          </a:p>
          <a:p>
            <a:r>
              <a:rPr lang="en-US" dirty="0" smtClean="0"/>
              <a:t>temperature can climb rapidly leading to a meltdown</a:t>
            </a:r>
          </a:p>
          <a:p>
            <a:pPr lvl="1"/>
            <a:r>
              <a:rPr lang="en-US" dirty="0" smtClean="0"/>
              <a:t>melts cladding of fuel pellets and fuel rods</a:t>
            </a:r>
          </a:p>
          <a:p>
            <a:pPr lvl="1"/>
            <a:r>
              <a:rPr lang="en-US" dirty="0"/>
              <a:t>r</a:t>
            </a:r>
            <a:r>
              <a:rPr lang="en-US" dirty="0" smtClean="0"/>
              <a:t>eleases </a:t>
            </a:r>
            <a:r>
              <a:rPr lang="en-US" dirty="0" err="1" smtClean="0"/>
              <a:t>transuranics</a:t>
            </a:r>
            <a:r>
              <a:rPr lang="en-US" dirty="0" smtClean="0"/>
              <a:t>, fission products and fuel</a:t>
            </a:r>
          </a:p>
          <a:p>
            <a:r>
              <a:rPr lang="en-US" dirty="0" smtClean="0"/>
              <a:t>lots of possible causes</a:t>
            </a:r>
          </a:p>
          <a:p>
            <a:pPr lvl="1"/>
            <a:r>
              <a:rPr lang="en-US" dirty="0" smtClean="0"/>
              <a:t>cannot anticipate all possible and engineer protection</a:t>
            </a:r>
          </a:p>
          <a:p>
            <a:r>
              <a:rPr lang="en-US" dirty="0" smtClean="0"/>
              <a:t>create redundant systems for defense in depth</a:t>
            </a:r>
          </a:p>
        </p:txBody>
      </p:sp>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40</a:t>
            </a:fld>
            <a:endParaRPr lang="en-US"/>
          </a:p>
        </p:txBody>
      </p:sp>
    </p:spTree>
    <p:extLst>
      <p:ext uri="{BB962C8B-B14F-4D97-AF65-F5344CB8AC3E}">
        <p14:creationId xmlns:p14="http://schemas.microsoft.com/office/powerpoint/2010/main" xmlns="" val="201282902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Issues and Concerns</a:t>
            </a:r>
            <a:br>
              <a:rPr lang="en-US" sz="3600" dirty="0" smtClean="0"/>
            </a:br>
            <a:r>
              <a:rPr lang="en-US" sz="2400" dirty="0" smtClean="0"/>
              <a:t>Accidents: LOCA</a:t>
            </a:r>
            <a:endParaRPr lang="en-US" sz="2400" dirty="0"/>
          </a:p>
        </p:txBody>
      </p:sp>
      <p:sp>
        <p:nvSpPr>
          <p:cNvPr id="10" name="Content Placeholder 9"/>
          <p:cNvSpPr>
            <a:spLocks noGrp="1"/>
          </p:cNvSpPr>
          <p:nvPr>
            <p:ph idx="1"/>
          </p:nvPr>
        </p:nvSpPr>
        <p:spPr/>
        <p:txBody>
          <a:bodyPr>
            <a:normAutofit/>
          </a:bodyPr>
          <a:lstStyle/>
          <a:p>
            <a:r>
              <a:rPr lang="en-US" dirty="0"/>
              <a:t>engineered safety systems (ESS</a:t>
            </a:r>
            <a:r>
              <a:rPr lang="en-US" dirty="0" smtClean="0"/>
              <a:t>) </a:t>
            </a:r>
            <a:r>
              <a:rPr lang="en-US" dirty="0"/>
              <a:t>have five major </a:t>
            </a:r>
            <a:r>
              <a:rPr lang="en-US" dirty="0" smtClean="0"/>
              <a:t>functions:</a:t>
            </a:r>
          </a:p>
          <a:p>
            <a:pPr lvl="1"/>
            <a:r>
              <a:rPr lang="en-US" b="1" i="1" dirty="0">
                <a:solidFill>
                  <a:srgbClr val="FFFF00"/>
                </a:solidFill>
              </a:rPr>
              <a:t>reactor trip (RT)</a:t>
            </a:r>
            <a:r>
              <a:rPr lang="en-US" dirty="0"/>
              <a:t>: rapid shutdown of reactor's chain reaction </a:t>
            </a:r>
            <a:endParaRPr lang="en-US" dirty="0" smtClean="0"/>
          </a:p>
          <a:p>
            <a:pPr lvl="1"/>
            <a:r>
              <a:rPr lang="en-US" b="1" i="1" dirty="0" smtClean="0">
                <a:solidFill>
                  <a:srgbClr val="FFFF00"/>
                </a:solidFill>
              </a:rPr>
              <a:t>emergency </a:t>
            </a:r>
            <a:r>
              <a:rPr lang="en-US" b="1" i="1" dirty="0">
                <a:solidFill>
                  <a:srgbClr val="FFFF00"/>
                </a:solidFill>
              </a:rPr>
              <a:t>core cooling (ECC)</a:t>
            </a:r>
            <a:r>
              <a:rPr lang="en-US" dirty="0"/>
              <a:t>: flooding of the reactor vessel with cooling water from an independent </a:t>
            </a:r>
            <a:r>
              <a:rPr lang="en-US" dirty="0" smtClean="0"/>
              <a:t>supply</a:t>
            </a:r>
          </a:p>
          <a:p>
            <a:pPr lvl="1"/>
            <a:r>
              <a:rPr lang="en-US" b="1" i="1" dirty="0" smtClean="0">
                <a:solidFill>
                  <a:srgbClr val="FFFF00"/>
                </a:solidFill>
              </a:rPr>
              <a:t>post-accident </a:t>
            </a:r>
            <a:r>
              <a:rPr lang="en-US" b="1" i="1" dirty="0">
                <a:solidFill>
                  <a:srgbClr val="FFFF00"/>
                </a:solidFill>
              </a:rPr>
              <a:t>radiation removal (PARR)</a:t>
            </a:r>
            <a:r>
              <a:rPr lang="en-US" dirty="0"/>
              <a:t>: a system that removes and captures any radioactive material (liquid, gas, solid) contained by the containment </a:t>
            </a:r>
            <a:r>
              <a:rPr lang="en-US" dirty="0" smtClean="0"/>
              <a:t>building</a:t>
            </a:r>
          </a:p>
          <a:p>
            <a:pPr lvl="1"/>
            <a:r>
              <a:rPr lang="en-US" b="1" i="1" dirty="0" smtClean="0">
                <a:solidFill>
                  <a:srgbClr val="FFFF00"/>
                </a:solidFill>
              </a:rPr>
              <a:t>post-accident </a:t>
            </a:r>
            <a:r>
              <a:rPr lang="en-US" b="1" i="1" dirty="0">
                <a:solidFill>
                  <a:srgbClr val="FFFF00"/>
                </a:solidFill>
              </a:rPr>
              <a:t>heat removal (PAHR)</a:t>
            </a:r>
            <a:r>
              <a:rPr lang="en-US" dirty="0"/>
              <a:t>: </a:t>
            </a:r>
            <a:r>
              <a:rPr lang="en-US" dirty="0" smtClean="0"/>
              <a:t>removal of </a:t>
            </a:r>
            <a:r>
              <a:rPr lang="en-US" dirty="0"/>
              <a:t>heat </a:t>
            </a:r>
            <a:r>
              <a:rPr lang="en-US" dirty="0" smtClean="0"/>
              <a:t> from core to return </a:t>
            </a:r>
            <a:r>
              <a:rPr lang="en-US" dirty="0"/>
              <a:t>temperatures to safe </a:t>
            </a:r>
            <a:r>
              <a:rPr lang="en-US" dirty="0" smtClean="0"/>
              <a:t>levels</a:t>
            </a:r>
          </a:p>
          <a:p>
            <a:pPr lvl="1"/>
            <a:r>
              <a:rPr lang="en-US" b="1" i="1" dirty="0" smtClean="0">
                <a:solidFill>
                  <a:srgbClr val="FFFF00"/>
                </a:solidFill>
              </a:rPr>
              <a:t>containment </a:t>
            </a:r>
            <a:r>
              <a:rPr lang="en-US" b="1" i="1" dirty="0">
                <a:solidFill>
                  <a:srgbClr val="FFFF00"/>
                </a:solidFill>
              </a:rPr>
              <a:t>integrity (CI)</a:t>
            </a:r>
            <a:r>
              <a:rPr lang="en-US" dirty="0"/>
              <a:t>: a structure designed to contain any radioactive </a:t>
            </a:r>
            <a:r>
              <a:rPr lang="en-US" dirty="0" smtClean="0"/>
              <a:t>material</a:t>
            </a:r>
            <a:endParaRPr lang="en-US" dirty="0"/>
          </a:p>
        </p:txBody>
      </p:sp>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41</a:t>
            </a:fld>
            <a:endParaRPr lang="en-US"/>
          </a:p>
        </p:txBody>
      </p:sp>
    </p:spTree>
    <p:extLst>
      <p:ext uri="{BB962C8B-B14F-4D97-AF65-F5344CB8AC3E}">
        <p14:creationId xmlns:p14="http://schemas.microsoft.com/office/powerpoint/2010/main" xmlns="" val="384014005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Issues and Concerns</a:t>
            </a:r>
            <a:br>
              <a:rPr lang="en-US" sz="3600" dirty="0" smtClean="0"/>
            </a:br>
            <a:r>
              <a:rPr lang="en-US" sz="2400" dirty="0" smtClean="0"/>
              <a:t>Accidents: Fault Tree Analysis/Probability Risk Assessment</a:t>
            </a:r>
            <a:endParaRPr lang="en-US" sz="2400" dirty="0"/>
          </a:p>
        </p:txBody>
      </p:sp>
      <p:sp>
        <p:nvSpPr>
          <p:cNvPr id="10" name="Content Placeholder 9"/>
          <p:cNvSpPr>
            <a:spLocks noGrp="1"/>
          </p:cNvSpPr>
          <p:nvPr>
            <p:ph sz="half" idx="1"/>
          </p:nvPr>
        </p:nvSpPr>
        <p:spPr/>
        <p:txBody>
          <a:bodyPr>
            <a:normAutofit/>
          </a:bodyPr>
          <a:lstStyle/>
          <a:p>
            <a:r>
              <a:rPr lang="en-US" dirty="0"/>
              <a:t>safety analysis is a </a:t>
            </a:r>
            <a:r>
              <a:rPr lang="en-US" b="1" i="1" dirty="0">
                <a:solidFill>
                  <a:srgbClr val="FFFF00"/>
                </a:solidFill>
              </a:rPr>
              <a:t>fault tree analysis</a:t>
            </a:r>
            <a:r>
              <a:rPr lang="en-US" dirty="0"/>
              <a:t> and is depicted by an </a:t>
            </a:r>
            <a:r>
              <a:rPr lang="en-US" b="1" i="1" dirty="0">
                <a:solidFill>
                  <a:srgbClr val="FFFF00"/>
                </a:solidFill>
              </a:rPr>
              <a:t>event </a:t>
            </a:r>
            <a:r>
              <a:rPr lang="en-US" b="1" i="1" dirty="0" smtClean="0">
                <a:solidFill>
                  <a:srgbClr val="FFFF00"/>
                </a:solidFill>
              </a:rPr>
              <a:t>tree</a:t>
            </a:r>
          </a:p>
          <a:p>
            <a:r>
              <a:rPr lang="en-US" dirty="0"/>
              <a:t>traces the path of possible failures from initiating event to final </a:t>
            </a:r>
            <a:r>
              <a:rPr lang="en-US" dirty="0" smtClean="0"/>
              <a:t>outcome</a:t>
            </a:r>
          </a:p>
          <a:p>
            <a:r>
              <a:rPr lang="en-US" dirty="0" smtClean="0"/>
              <a:t>each </a:t>
            </a:r>
            <a:r>
              <a:rPr lang="en-US" dirty="0"/>
              <a:t>branching junction of the tree depicts a binary </a:t>
            </a:r>
            <a:r>
              <a:rPr lang="en-US" dirty="0" smtClean="0"/>
              <a:t>outcome:</a:t>
            </a:r>
          </a:p>
          <a:p>
            <a:pPr lvl="1"/>
            <a:r>
              <a:rPr lang="en-US" dirty="0" smtClean="0"/>
              <a:t>success </a:t>
            </a:r>
            <a:r>
              <a:rPr lang="en-US" dirty="0"/>
              <a:t>(1); or </a:t>
            </a:r>
            <a:endParaRPr lang="en-US" dirty="0" smtClean="0"/>
          </a:p>
          <a:p>
            <a:pPr lvl="1"/>
            <a:r>
              <a:rPr lang="en-US" dirty="0" smtClean="0"/>
              <a:t>failure </a:t>
            </a:r>
            <a:r>
              <a:rPr lang="en-US" dirty="0"/>
              <a:t>(2</a:t>
            </a:r>
            <a:r>
              <a:rPr lang="en-US" dirty="0" smtClean="0"/>
              <a:t>)</a:t>
            </a:r>
          </a:p>
          <a:p>
            <a:r>
              <a:rPr lang="en-US" dirty="0"/>
              <a:t>more the levels of redundancy, the greater the possible number of outcomes</a:t>
            </a:r>
            <a:endParaRPr lang="en-US" dirty="0" smtClean="0"/>
          </a:p>
        </p:txBody>
      </p:sp>
      <p:pic>
        <p:nvPicPr>
          <p:cNvPr id="7" name="Content Placeholder 6"/>
          <p:cNvPicPr>
            <a:picLocks noGrp="1" noChangeAspect="1"/>
          </p:cNvPicPr>
          <p:nvPr>
            <p:ph sz="half" idx="2"/>
          </p:nvPr>
        </p:nvPicPr>
        <p:blipFill>
          <a:blip r:embed="rId3" cstate="screen">
            <a:extLst>
              <a:ext uri="{28A0092B-C50C-407E-A947-70E740481C1C}">
                <a14:useLocalDpi xmlns:a14="http://schemas.microsoft.com/office/drawing/2010/main" xmlns="" val="0"/>
              </a:ext>
            </a:extLst>
          </a:blip>
          <a:stretch>
            <a:fillRect/>
          </a:stretch>
        </p:blipFill>
        <p:spPr>
          <a:xfrm>
            <a:off x="4680784" y="2754887"/>
            <a:ext cx="3973430" cy="2445188"/>
          </a:xfrm>
        </p:spPr>
      </p:pic>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42</a:t>
            </a:fld>
            <a:endParaRPr lang="en-US"/>
          </a:p>
        </p:txBody>
      </p:sp>
    </p:spTree>
    <p:extLst>
      <p:ext uri="{BB962C8B-B14F-4D97-AF65-F5344CB8AC3E}">
        <p14:creationId xmlns:p14="http://schemas.microsoft.com/office/powerpoint/2010/main" xmlns="" val="266130588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Issues and Concerns</a:t>
            </a:r>
            <a:br>
              <a:rPr lang="en-US" sz="3600" dirty="0" smtClean="0"/>
            </a:br>
            <a:r>
              <a:rPr lang="en-US" sz="2400" dirty="0" smtClean="0"/>
              <a:t>Accidents: Fault Tree Analysis/Probability Risk Assessment</a:t>
            </a:r>
            <a:endParaRPr lang="en-US" sz="2400" dirty="0"/>
          </a:p>
        </p:txBody>
      </p:sp>
      <p:sp>
        <p:nvSpPr>
          <p:cNvPr id="10" name="Content Placeholder 9"/>
          <p:cNvSpPr>
            <a:spLocks noGrp="1"/>
          </p:cNvSpPr>
          <p:nvPr>
            <p:ph sz="half" idx="1"/>
          </p:nvPr>
        </p:nvSpPr>
        <p:spPr/>
        <p:txBody>
          <a:bodyPr>
            <a:normAutofit/>
          </a:bodyPr>
          <a:lstStyle/>
          <a:p>
            <a:r>
              <a:rPr lang="en-US" dirty="0" smtClean="0"/>
              <a:t>Rasmussen report (1975)</a:t>
            </a:r>
            <a:endParaRPr lang="en-US" b="1" i="1" dirty="0" smtClean="0">
              <a:solidFill>
                <a:srgbClr val="FFFF00"/>
              </a:solidFill>
            </a:endParaRPr>
          </a:p>
          <a:p>
            <a:r>
              <a:rPr lang="en-US" dirty="0" smtClean="0"/>
              <a:t>five event levels</a:t>
            </a:r>
          </a:p>
          <a:p>
            <a:pPr lvl="1"/>
            <a:r>
              <a:rPr lang="en-US" dirty="0" smtClean="0"/>
              <a:t>RT</a:t>
            </a:r>
          </a:p>
          <a:p>
            <a:pPr lvl="1"/>
            <a:r>
              <a:rPr lang="en-US" dirty="0" smtClean="0"/>
              <a:t>ECC</a:t>
            </a:r>
          </a:p>
          <a:p>
            <a:pPr lvl="1"/>
            <a:r>
              <a:rPr lang="en-US" dirty="0" smtClean="0"/>
              <a:t>PARR</a:t>
            </a:r>
          </a:p>
          <a:p>
            <a:pPr lvl="1"/>
            <a:r>
              <a:rPr lang="en-US" dirty="0" smtClean="0"/>
              <a:t>PAHR</a:t>
            </a:r>
          </a:p>
          <a:p>
            <a:pPr lvl="1"/>
            <a:r>
              <a:rPr lang="en-US" dirty="0" smtClean="0"/>
              <a:t>CI</a:t>
            </a:r>
          </a:p>
          <a:p>
            <a:r>
              <a:rPr lang="en-US" dirty="0" smtClean="0"/>
              <a:t>32 possible outcomes</a:t>
            </a:r>
          </a:p>
          <a:p>
            <a:pPr lvl="1"/>
            <a:r>
              <a:rPr lang="en-US" dirty="0" smtClean="0"/>
              <a:t>1 - all systems successful</a:t>
            </a:r>
          </a:p>
          <a:p>
            <a:pPr lvl="1"/>
            <a:r>
              <a:rPr lang="en-US" dirty="0" smtClean="0"/>
              <a:t>32 – all systems fail</a:t>
            </a:r>
          </a:p>
          <a:p>
            <a:r>
              <a:rPr lang="en-US" dirty="0" smtClean="0"/>
              <a:t>report is controversial and lead to PAR (probability risk assessment)</a:t>
            </a:r>
          </a:p>
        </p:txBody>
      </p:sp>
      <p:pic>
        <p:nvPicPr>
          <p:cNvPr id="7" name="Content Placeholder 6"/>
          <p:cNvPicPr>
            <a:picLocks noGrp="1" noChangeAspect="1"/>
          </p:cNvPicPr>
          <p:nvPr>
            <p:ph sz="half" idx="2"/>
          </p:nvPr>
        </p:nvPicPr>
        <p:blipFill>
          <a:blip r:embed="rId3" cstate="screen">
            <a:extLst>
              <a:ext uri="{28A0092B-C50C-407E-A947-70E740481C1C}">
                <a14:useLocalDpi xmlns:a14="http://schemas.microsoft.com/office/drawing/2010/main" xmlns="" val="0"/>
              </a:ext>
            </a:extLst>
          </a:blip>
          <a:stretch>
            <a:fillRect/>
          </a:stretch>
        </p:blipFill>
        <p:spPr>
          <a:xfrm>
            <a:off x="5410200" y="1828800"/>
            <a:ext cx="3092013" cy="4478404"/>
          </a:xfrm>
        </p:spPr>
      </p:pic>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43</a:t>
            </a:fld>
            <a:endParaRPr lang="en-US"/>
          </a:p>
        </p:txBody>
      </p:sp>
    </p:spTree>
    <p:extLst>
      <p:ext uri="{BB962C8B-B14F-4D97-AF65-F5344CB8AC3E}">
        <p14:creationId xmlns:p14="http://schemas.microsoft.com/office/powerpoint/2010/main" xmlns="" val="146396625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Issues and Concerns</a:t>
            </a:r>
            <a:br>
              <a:rPr lang="en-US" sz="3600" dirty="0" smtClean="0"/>
            </a:br>
            <a:r>
              <a:rPr lang="en-US" sz="2400" dirty="0" smtClean="0"/>
              <a:t>Accidents: Liability</a:t>
            </a:r>
            <a:endParaRPr lang="en-US" sz="2400" dirty="0"/>
          </a:p>
        </p:txBody>
      </p:sp>
      <p:sp>
        <p:nvSpPr>
          <p:cNvPr id="10" name="Content Placeholder 9"/>
          <p:cNvSpPr>
            <a:spLocks noGrp="1"/>
          </p:cNvSpPr>
          <p:nvPr>
            <p:ph idx="1"/>
          </p:nvPr>
        </p:nvSpPr>
        <p:spPr/>
        <p:txBody>
          <a:bodyPr>
            <a:normAutofit/>
          </a:bodyPr>
          <a:lstStyle/>
          <a:p>
            <a:r>
              <a:rPr lang="en-US" dirty="0" smtClean="0"/>
              <a:t>size </a:t>
            </a:r>
            <a:r>
              <a:rPr lang="en-US" dirty="0"/>
              <a:t>of any subsequent claim </a:t>
            </a:r>
            <a:r>
              <a:rPr lang="en-US" dirty="0" smtClean="0"/>
              <a:t>from nuclear accident would bankrupt </a:t>
            </a:r>
            <a:r>
              <a:rPr lang="en-US" dirty="0"/>
              <a:t>any responsible </a:t>
            </a:r>
            <a:r>
              <a:rPr lang="en-US" dirty="0" smtClean="0"/>
              <a:t>party</a:t>
            </a:r>
          </a:p>
          <a:p>
            <a:r>
              <a:rPr lang="en-US" dirty="0" smtClean="0"/>
              <a:t>Congress passed </a:t>
            </a:r>
            <a:r>
              <a:rPr lang="en-US" b="1" i="1" dirty="0" smtClean="0">
                <a:solidFill>
                  <a:srgbClr val="FFFF00"/>
                </a:solidFill>
              </a:rPr>
              <a:t>Price-Anderson </a:t>
            </a:r>
            <a:r>
              <a:rPr lang="en-US" b="1" i="1" dirty="0">
                <a:solidFill>
                  <a:srgbClr val="FFFF00"/>
                </a:solidFill>
              </a:rPr>
              <a:t>Act</a:t>
            </a:r>
            <a:r>
              <a:rPr lang="en-US" dirty="0"/>
              <a:t> </a:t>
            </a:r>
            <a:r>
              <a:rPr lang="en-US" dirty="0" smtClean="0"/>
              <a:t>in </a:t>
            </a:r>
            <a:r>
              <a:rPr lang="en-US" dirty="0"/>
              <a:t>1957</a:t>
            </a:r>
          </a:p>
          <a:p>
            <a:r>
              <a:rPr lang="en-US" dirty="0"/>
              <a:t>limited operator responsible in the event of a nuclear accident thereby leaving the public at risk for huge uncompensated </a:t>
            </a:r>
            <a:r>
              <a:rPr lang="en-US" dirty="0" smtClean="0"/>
              <a:t>losses</a:t>
            </a:r>
          </a:p>
          <a:p>
            <a:pPr lvl="1"/>
            <a:r>
              <a:rPr lang="en-US" dirty="0"/>
              <a:t>initial bill limited operator liability to $60 million </a:t>
            </a:r>
            <a:endParaRPr lang="en-US" dirty="0" smtClean="0"/>
          </a:p>
          <a:p>
            <a:pPr lvl="1"/>
            <a:r>
              <a:rPr lang="en-US" dirty="0"/>
              <a:t>additional $500 </a:t>
            </a:r>
            <a:r>
              <a:rPr lang="en-US" dirty="0" smtClean="0"/>
              <a:t>million from government</a:t>
            </a:r>
          </a:p>
          <a:p>
            <a:pPr lvl="1"/>
            <a:r>
              <a:rPr lang="en-US" dirty="0"/>
              <a:t>only a thirtieth of the potential </a:t>
            </a:r>
            <a:r>
              <a:rPr lang="en-US" dirty="0" smtClean="0"/>
              <a:t>losses</a:t>
            </a:r>
          </a:p>
          <a:p>
            <a:r>
              <a:rPr lang="en-US" dirty="0"/>
              <a:t>extended three times: 1965, 1975 and </a:t>
            </a:r>
            <a:r>
              <a:rPr lang="en-US" dirty="0" smtClean="0"/>
              <a:t>1988</a:t>
            </a:r>
          </a:p>
          <a:p>
            <a:pPr lvl="1"/>
            <a:r>
              <a:rPr lang="en-US" dirty="0"/>
              <a:t>operator liability is still at $60 </a:t>
            </a:r>
            <a:r>
              <a:rPr lang="en-US" dirty="0" smtClean="0"/>
              <a:t>million</a:t>
            </a:r>
          </a:p>
          <a:p>
            <a:pPr lvl="1"/>
            <a:r>
              <a:rPr lang="en-US" dirty="0"/>
              <a:t>nuclear industry </a:t>
            </a:r>
            <a:r>
              <a:rPr lang="en-US" dirty="0" smtClean="0"/>
              <a:t>has </a:t>
            </a:r>
            <a:r>
              <a:rPr lang="en-US" dirty="0"/>
              <a:t>additional insurance up to $7 billion</a:t>
            </a:r>
            <a:endParaRPr lang="en-US" dirty="0" smtClean="0"/>
          </a:p>
          <a:p>
            <a:endParaRPr lang="en-US" dirty="0" smtClean="0"/>
          </a:p>
        </p:txBody>
      </p:sp>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44</a:t>
            </a:fld>
            <a:endParaRPr lang="en-US"/>
          </a:p>
        </p:txBody>
      </p:sp>
    </p:spTree>
    <p:extLst>
      <p:ext uri="{BB962C8B-B14F-4D97-AF65-F5344CB8AC3E}">
        <p14:creationId xmlns:p14="http://schemas.microsoft.com/office/powerpoint/2010/main" xmlns="" val="44465514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90600" y="3505200"/>
            <a:ext cx="7239000" cy="2667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z="3600" dirty="0" err="1" smtClean="0"/>
              <a:t>Nuclear’s</a:t>
            </a:r>
            <a:r>
              <a:rPr lang="en-US" sz="3600" dirty="0" smtClean="0"/>
              <a:t> Future</a:t>
            </a:r>
            <a:br>
              <a:rPr lang="en-US" sz="3600" dirty="0" smtClean="0"/>
            </a:br>
            <a:r>
              <a:rPr lang="en-US" sz="2400" dirty="0" smtClean="0"/>
              <a:t>GIF</a:t>
            </a:r>
            <a:endParaRPr lang="en-US" sz="2400" dirty="0"/>
          </a:p>
        </p:txBody>
      </p:sp>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45</a:t>
            </a:fld>
            <a:endParaRPr lang="en-US"/>
          </a:p>
        </p:txBody>
      </p:sp>
      <p:pic>
        <p:nvPicPr>
          <p:cNvPr id="9" name="Content Placeholder 8"/>
          <p:cNvPicPr>
            <a:picLocks noGrp="1" noChangeAspect="1"/>
          </p:cNvPicPr>
          <p:nvPr>
            <p:ph idx="1"/>
          </p:nvPr>
        </p:nvPicPr>
        <p:blipFill>
          <a:blip r:embed="rId3" cstate="screen">
            <a:extLst>
              <a:ext uri="{28A0092B-C50C-407E-A947-70E740481C1C}">
                <a14:useLocalDpi xmlns:a14="http://schemas.microsoft.com/office/drawing/2010/main" xmlns="" val="0"/>
              </a:ext>
            </a:extLst>
          </a:blip>
          <a:stretch>
            <a:fillRect/>
          </a:stretch>
        </p:blipFill>
        <p:spPr>
          <a:xfrm>
            <a:off x="1077775" y="3584904"/>
            <a:ext cx="6988450" cy="2452310"/>
          </a:xfrm>
        </p:spPr>
      </p:pic>
      <p:sp>
        <p:nvSpPr>
          <p:cNvPr id="8" name="Content Placeholder 9"/>
          <p:cNvSpPr txBox="1">
            <a:spLocks/>
          </p:cNvSpPr>
          <p:nvPr/>
        </p:nvSpPr>
        <p:spPr>
          <a:xfrm>
            <a:off x="457200" y="1645920"/>
            <a:ext cx="8229600" cy="4663440"/>
          </a:xfrm>
          <a:prstGeom prst="rect">
            <a:avLst/>
          </a:prstGeom>
        </p:spPr>
        <p:txBody>
          <a:bodyPr vert="horz">
            <a:normAutofit/>
          </a:bodyPr>
          <a:lstStyle>
            <a:lvl1pPr marL="274320" indent="-274320" algn="l" rtl="0" eaLnBrk="1" latinLnBrk="0" hangingPunct="1">
              <a:spcBef>
                <a:spcPts val="0"/>
              </a:spcBef>
              <a:spcAft>
                <a:spcPts val="300"/>
              </a:spcAft>
              <a:buClr>
                <a:srgbClr val="FF0000"/>
              </a:buClr>
              <a:buSzPct val="95000"/>
              <a:buFont typeface="Courier New" pitchFamily="49" charset="0"/>
              <a:buChar char="o"/>
              <a:defRPr kumimoji="0" sz="2200" kern="1200">
                <a:solidFill>
                  <a:schemeClr val="bg1"/>
                </a:solidFill>
                <a:latin typeface="+mj-lt"/>
                <a:ea typeface="+mn-ea"/>
                <a:cs typeface="+mn-cs"/>
              </a:defRPr>
            </a:lvl1pPr>
            <a:lvl2pPr marL="640080" indent="-246888" algn="l" rtl="0" eaLnBrk="1" latinLnBrk="0" hangingPunct="1">
              <a:spcBef>
                <a:spcPts val="0"/>
              </a:spcBef>
              <a:spcAft>
                <a:spcPts val="300"/>
              </a:spcAft>
              <a:buClr>
                <a:schemeClr val="accent1"/>
              </a:buClr>
              <a:buSzPct val="85000"/>
              <a:buFont typeface="Wingdings" pitchFamily="2" charset="2"/>
              <a:buChar char="§"/>
              <a:defRPr kumimoji="0" sz="2000" kern="1200">
                <a:solidFill>
                  <a:schemeClr val="bg1"/>
                </a:solidFill>
                <a:latin typeface="+mj-lt"/>
                <a:ea typeface="+mn-ea"/>
                <a:cs typeface="+mn-cs"/>
              </a:defRPr>
            </a:lvl2pPr>
            <a:lvl3pPr marL="914400" indent="-246888" algn="l" rtl="0" eaLnBrk="1" latinLnBrk="0" hangingPunct="1">
              <a:spcBef>
                <a:spcPts val="0"/>
              </a:spcBef>
              <a:spcAft>
                <a:spcPts val="300"/>
              </a:spcAft>
              <a:buClr>
                <a:schemeClr val="accent2"/>
              </a:buClr>
              <a:buSzPct val="70000"/>
              <a:buFont typeface="Arial" pitchFamily="34" charset="0"/>
              <a:buChar char="•"/>
              <a:defRPr kumimoji="0" sz="1800" kern="1200">
                <a:solidFill>
                  <a:schemeClr val="bg1"/>
                </a:solidFill>
                <a:latin typeface="+mj-lt"/>
                <a:ea typeface="+mn-ea"/>
                <a:cs typeface="+mn-cs"/>
              </a:defRPr>
            </a:lvl3pPr>
            <a:lvl4pPr marL="1188720" indent="-210312" algn="l" rtl="0" eaLnBrk="1" latinLnBrk="0" hangingPunct="1">
              <a:spcBef>
                <a:spcPts val="0"/>
              </a:spcBef>
              <a:spcAft>
                <a:spcPts val="300"/>
              </a:spcAft>
              <a:buClr>
                <a:schemeClr val="accent1">
                  <a:lumMod val="75000"/>
                </a:schemeClr>
              </a:buClr>
              <a:buSzPct val="65000"/>
              <a:buFont typeface="Wingdings" pitchFamily="2" charset="2"/>
              <a:buChar char="§"/>
              <a:defRPr kumimoji="0" sz="1600" kern="1200">
                <a:solidFill>
                  <a:schemeClr val="bg1"/>
                </a:solidFill>
                <a:latin typeface="+mj-lt"/>
                <a:ea typeface="+mn-ea"/>
                <a:cs typeface="+mn-cs"/>
              </a:defRPr>
            </a:lvl4pPr>
            <a:lvl5pPr marL="1463040" indent="-210312" algn="l" rtl="0" eaLnBrk="1" latinLnBrk="0" hangingPunct="1">
              <a:spcBef>
                <a:spcPts val="0"/>
              </a:spcBef>
              <a:spcAft>
                <a:spcPts val="300"/>
              </a:spcAft>
              <a:buClr>
                <a:schemeClr val="accent4"/>
              </a:buClr>
              <a:buSzPct val="65000"/>
              <a:buFont typeface="Wingdings 2"/>
              <a:buChar char=""/>
              <a:defRPr kumimoji="0" sz="1200" kern="1200">
                <a:solidFill>
                  <a:schemeClr val="bg1"/>
                </a:solidFill>
                <a:latin typeface="+mj-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en-US" b="1" i="1" dirty="0">
                <a:solidFill>
                  <a:srgbClr val="FFFF00"/>
                </a:solidFill>
              </a:rPr>
              <a:t>Generation IV International Forum (GIF)</a:t>
            </a:r>
            <a:r>
              <a:rPr lang="en-US" dirty="0"/>
              <a:t> </a:t>
            </a:r>
            <a:endParaRPr lang="en-US" dirty="0" smtClean="0"/>
          </a:p>
          <a:p>
            <a:r>
              <a:rPr lang="en-US" dirty="0" smtClean="0"/>
              <a:t>13 nations</a:t>
            </a:r>
          </a:p>
          <a:p>
            <a:r>
              <a:rPr lang="en-US" dirty="0" smtClean="0"/>
              <a:t>collaboratively </a:t>
            </a:r>
            <a:r>
              <a:rPr lang="en-US" dirty="0"/>
              <a:t>development of </a:t>
            </a:r>
            <a:r>
              <a:rPr lang="en-US" dirty="0" smtClean="0"/>
              <a:t>next </a:t>
            </a:r>
            <a:r>
              <a:rPr lang="en-US" dirty="0"/>
              <a:t>generation of </a:t>
            </a:r>
            <a:r>
              <a:rPr lang="en-US" dirty="0" smtClean="0"/>
              <a:t>reactors </a:t>
            </a:r>
            <a:r>
              <a:rPr lang="en-US" dirty="0"/>
              <a:t>and </a:t>
            </a:r>
            <a:r>
              <a:rPr lang="en-US" dirty="0" smtClean="0"/>
              <a:t>power </a:t>
            </a:r>
            <a:r>
              <a:rPr lang="en-US" dirty="0"/>
              <a:t>and safety systems</a:t>
            </a:r>
            <a:endParaRPr lang="en-US" dirty="0" smtClean="0"/>
          </a:p>
        </p:txBody>
      </p:sp>
      <p:sp>
        <p:nvSpPr>
          <p:cNvPr id="7" name="TextBox 6"/>
          <p:cNvSpPr txBox="1"/>
          <p:nvPr/>
        </p:nvSpPr>
        <p:spPr>
          <a:xfrm>
            <a:off x="7459386" y="5925979"/>
            <a:ext cx="761747" cy="246221"/>
          </a:xfrm>
          <a:prstGeom prst="rect">
            <a:avLst/>
          </a:prstGeom>
          <a:noFill/>
        </p:spPr>
        <p:txBody>
          <a:bodyPr wrap="none" rtlCol="0">
            <a:spAutoFit/>
          </a:bodyPr>
          <a:lstStyle/>
          <a:p>
            <a:r>
              <a:rPr lang="en-US" sz="1000" dirty="0" smtClean="0"/>
              <a:t>DOE, 2010</a:t>
            </a:r>
            <a:endParaRPr lang="en-US" sz="1000" dirty="0"/>
          </a:p>
        </p:txBody>
      </p:sp>
    </p:spTree>
    <p:extLst>
      <p:ext uri="{BB962C8B-B14F-4D97-AF65-F5344CB8AC3E}">
        <p14:creationId xmlns:p14="http://schemas.microsoft.com/office/powerpoint/2010/main" xmlns="" val="174537351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err="1"/>
              <a:t>Nuclear’s</a:t>
            </a:r>
            <a:r>
              <a:rPr lang="en-US" sz="3600" dirty="0"/>
              <a:t> Future</a:t>
            </a:r>
            <a:r>
              <a:rPr lang="en-US" sz="4800" dirty="0"/>
              <a:t/>
            </a:r>
            <a:br>
              <a:rPr lang="en-US" sz="4800" dirty="0"/>
            </a:br>
            <a:r>
              <a:rPr lang="en-US" sz="2400" dirty="0"/>
              <a:t>GIF: Reactor Missions</a:t>
            </a:r>
          </a:p>
        </p:txBody>
      </p:sp>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46</a:t>
            </a:fld>
            <a:endParaRPr lang="en-US"/>
          </a:p>
        </p:txBody>
      </p:sp>
      <p:sp>
        <p:nvSpPr>
          <p:cNvPr id="3" name="Content Placeholder 2"/>
          <p:cNvSpPr>
            <a:spLocks noGrp="1"/>
          </p:cNvSpPr>
          <p:nvPr>
            <p:ph idx="1"/>
          </p:nvPr>
        </p:nvSpPr>
        <p:spPr/>
        <p:txBody>
          <a:bodyPr/>
          <a:lstStyle/>
          <a:p>
            <a:r>
              <a:rPr lang="en-US" dirty="0"/>
              <a:t>three primary missions envisioned for Gen IV </a:t>
            </a:r>
            <a:r>
              <a:rPr lang="en-US" dirty="0" smtClean="0"/>
              <a:t>reactors:</a:t>
            </a:r>
          </a:p>
          <a:p>
            <a:pPr lvl="1"/>
            <a:r>
              <a:rPr lang="en-US" b="1" i="1" dirty="0">
                <a:solidFill>
                  <a:srgbClr val="FFFF00"/>
                </a:solidFill>
              </a:rPr>
              <a:t>electricity production</a:t>
            </a:r>
            <a:r>
              <a:rPr lang="en-US" dirty="0"/>
              <a:t>: produce electricity by converting thermal energy from fission to kinetic energy to rotational to electrical </a:t>
            </a:r>
            <a:r>
              <a:rPr lang="en-US" dirty="0" smtClean="0"/>
              <a:t>energy</a:t>
            </a:r>
          </a:p>
          <a:p>
            <a:pPr lvl="1"/>
            <a:r>
              <a:rPr lang="en-US" b="1" i="1" dirty="0" err="1" smtClean="0">
                <a:solidFill>
                  <a:srgbClr val="FFFF00"/>
                </a:solidFill>
              </a:rPr>
              <a:t>nonelectricity</a:t>
            </a:r>
            <a:r>
              <a:rPr lang="en-US" b="1" i="1" dirty="0" smtClean="0">
                <a:solidFill>
                  <a:srgbClr val="FFFF00"/>
                </a:solidFill>
              </a:rPr>
              <a:t> </a:t>
            </a:r>
            <a:r>
              <a:rPr lang="en-US" b="1" i="1" dirty="0">
                <a:solidFill>
                  <a:srgbClr val="FFFF00"/>
                </a:solidFill>
              </a:rPr>
              <a:t>missions</a:t>
            </a:r>
            <a:r>
              <a:rPr lang="en-US" dirty="0"/>
              <a:t>: </a:t>
            </a:r>
            <a:endParaRPr lang="en-US" dirty="0" smtClean="0"/>
          </a:p>
          <a:p>
            <a:pPr lvl="2"/>
            <a:r>
              <a:rPr lang="en-US" dirty="0" smtClean="0"/>
              <a:t>produce </a:t>
            </a:r>
            <a:r>
              <a:rPr lang="en-US" dirty="0"/>
              <a:t>freshwater through </a:t>
            </a:r>
            <a:r>
              <a:rPr lang="en-US" dirty="0" smtClean="0"/>
              <a:t>desalination</a:t>
            </a:r>
          </a:p>
          <a:p>
            <a:pPr lvl="2"/>
            <a:r>
              <a:rPr lang="en-US" dirty="0" smtClean="0"/>
              <a:t>hydrogen </a:t>
            </a:r>
            <a:r>
              <a:rPr lang="en-US" dirty="0"/>
              <a:t>production for energy </a:t>
            </a:r>
            <a:endParaRPr lang="en-US" dirty="0" smtClean="0"/>
          </a:p>
          <a:p>
            <a:pPr lvl="2"/>
            <a:r>
              <a:rPr lang="en-US" dirty="0" smtClean="0"/>
              <a:t>process </a:t>
            </a:r>
            <a:r>
              <a:rPr lang="en-US" dirty="0"/>
              <a:t>heat for a range of energy intensive </a:t>
            </a:r>
            <a:r>
              <a:rPr lang="en-US" dirty="0" smtClean="0"/>
              <a:t>industries </a:t>
            </a:r>
          </a:p>
          <a:p>
            <a:pPr lvl="1"/>
            <a:r>
              <a:rPr lang="en-US" b="1" i="1" dirty="0" smtClean="0">
                <a:solidFill>
                  <a:srgbClr val="FFFF00"/>
                </a:solidFill>
              </a:rPr>
              <a:t>actinide </a:t>
            </a:r>
            <a:r>
              <a:rPr lang="en-US" b="1" i="1" dirty="0">
                <a:solidFill>
                  <a:srgbClr val="FFFF00"/>
                </a:solidFill>
              </a:rPr>
              <a:t>management</a:t>
            </a:r>
            <a:r>
              <a:rPr lang="en-US" dirty="0"/>
              <a:t>: </a:t>
            </a:r>
            <a:endParaRPr lang="en-US" dirty="0" smtClean="0"/>
          </a:p>
          <a:p>
            <a:pPr lvl="2"/>
            <a:r>
              <a:rPr lang="en-US" dirty="0" smtClean="0"/>
              <a:t>extend </a:t>
            </a:r>
            <a:r>
              <a:rPr lang="en-US" dirty="0"/>
              <a:t>uranium supplies </a:t>
            </a:r>
            <a:endParaRPr lang="en-US" dirty="0" smtClean="0"/>
          </a:p>
          <a:p>
            <a:pPr lvl="2"/>
            <a:r>
              <a:rPr lang="en-US" dirty="0" smtClean="0"/>
              <a:t>reduce amount </a:t>
            </a:r>
            <a:r>
              <a:rPr lang="en-US" dirty="0"/>
              <a:t>of nuclear </a:t>
            </a:r>
            <a:r>
              <a:rPr lang="en-US" dirty="0" smtClean="0"/>
              <a:t>waste</a:t>
            </a:r>
            <a:endParaRPr lang="en-US" dirty="0"/>
          </a:p>
        </p:txBody>
      </p:sp>
    </p:spTree>
    <p:extLst>
      <p:ext uri="{BB962C8B-B14F-4D97-AF65-F5344CB8AC3E}">
        <p14:creationId xmlns:p14="http://schemas.microsoft.com/office/powerpoint/2010/main" xmlns="" val="368274849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Teaching About Nuclear Power</a:t>
            </a:r>
            <a:r>
              <a:rPr lang="en-US" sz="2400" dirty="0"/>
              <a:t/>
            </a:r>
            <a:br>
              <a:rPr lang="en-US" sz="2400" dirty="0"/>
            </a:br>
            <a:r>
              <a:rPr lang="en-US" sz="2400" dirty="0"/>
              <a:t>Goals and Methods</a:t>
            </a:r>
          </a:p>
        </p:txBody>
      </p:sp>
      <p:sp>
        <p:nvSpPr>
          <p:cNvPr id="3" name="Content Placeholder 2"/>
          <p:cNvSpPr>
            <a:spLocks noGrp="1"/>
          </p:cNvSpPr>
          <p:nvPr>
            <p:ph sz="half" idx="1"/>
          </p:nvPr>
        </p:nvSpPr>
        <p:spPr/>
        <p:txBody>
          <a:bodyPr>
            <a:normAutofit/>
          </a:bodyPr>
          <a:lstStyle/>
          <a:p>
            <a:r>
              <a:rPr lang="en-US" dirty="0" smtClean="0"/>
              <a:t>useful for:</a:t>
            </a:r>
          </a:p>
          <a:p>
            <a:pPr lvl="1"/>
            <a:r>
              <a:rPr lang="en-US" dirty="0" smtClean="0"/>
              <a:t>science and technology (STEM perspectives)</a:t>
            </a:r>
          </a:p>
          <a:p>
            <a:pPr lvl="1"/>
            <a:r>
              <a:rPr lang="en-US" dirty="0" smtClean="0"/>
              <a:t>non-STEM perspectives (economic, political, social, etc.)</a:t>
            </a:r>
          </a:p>
          <a:p>
            <a:pPr lvl="1"/>
            <a:r>
              <a:rPr lang="en-US" dirty="0" smtClean="0"/>
              <a:t>context for teaching:</a:t>
            </a:r>
          </a:p>
          <a:p>
            <a:pPr lvl="2"/>
            <a:r>
              <a:rPr lang="en-US" dirty="0" smtClean="0"/>
              <a:t>quantitative reasoning; and</a:t>
            </a:r>
          </a:p>
          <a:p>
            <a:pPr lvl="2"/>
            <a:r>
              <a:rPr lang="en-US" dirty="0" smtClean="0"/>
              <a:t>scientific literacy</a:t>
            </a:r>
          </a:p>
          <a:p>
            <a:pPr lvl="1"/>
            <a:r>
              <a:rPr lang="en-US" dirty="0" smtClean="0"/>
              <a:t>involves affective domain</a:t>
            </a:r>
          </a:p>
          <a:p>
            <a:pPr lvl="2"/>
            <a:r>
              <a:rPr lang="en-US" dirty="0" smtClean="0"/>
              <a:t>relevant &amp; timely</a:t>
            </a:r>
          </a:p>
          <a:p>
            <a:pPr lvl="2"/>
            <a:r>
              <a:rPr lang="en-US" dirty="0" smtClean="0"/>
              <a:t>important as citizen</a:t>
            </a:r>
          </a:p>
          <a:p>
            <a:pPr lvl="1"/>
            <a:r>
              <a:rPr lang="en-US" dirty="0" smtClean="0"/>
              <a:t>tied to energy-water-climate grand challenge nexus</a:t>
            </a:r>
            <a:endParaRPr lang="en-US" dirty="0"/>
          </a:p>
        </p:txBody>
      </p:sp>
      <p:sp>
        <p:nvSpPr>
          <p:cNvPr id="7" name="Content Placeholder 6"/>
          <p:cNvSpPr>
            <a:spLocks noGrp="1"/>
          </p:cNvSpPr>
          <p:nvPr>
            <p:ph sz="half" idx="2"/>
          </p:nvPr>
        </p:nvSpPr>
        <p:spPr/>
        <p:txBody>
          <a:bodyPr>
            <a:normAutofit/>
          </a:bodyPr>
          <a:lstStyle/>
          <a:p>
            <a:r>
              <a:rPr lang="en-US" dirty="0" smtClean="0"/>
              <a:t>pedagogical tool/approaches:</a:t>
            </a:r>
          </a:p>
          <a:p>
            <a:pPr lvl="1"/>
            <a:r>
              <a:rPr lang="en-US" dirty="0" smtClean="0"/>
              <a:t>reading questionnaires: lab &amp; lecture</a:t>
            </a:r>
          </a:p>
          <a:p>
            <a:pPr lvl="1"/>
            <a:r>
              <a:rPr lang="en-US" dirty="0" smtClean="0"/>
              <a:t>lecture activities: short, focused</a:t>
            </a:r>
          </a:p>
          <a:p>
            <a:pPr lvl="1"/>
            <a:r>
              <a:rPr lang="en-US" dirty="0" smtClean="0"/>
              <a:t>surveys: probe pre/</a:t>
            </a:r>
            <a:r>
              <a:rPr lang="en-US" dirty="0" err="1" smtClean="0"/>
              <a:t>mis</a:t>
            </a:r>
            <a:r>
              <a:rPr lang="en-US" dirty="0" smtClean="0"/>
              <a:t>/naïve conceptions &amp; attitudes</a:t>
            </a:r>
          </a:p>
          <a:p>
            <a:pPr lvl="1"/>
            <a:r>
              <a:rPr lang="en-US" dirty="0" smtClean="0"/>
              <a:t>lab exercises: focused on key points, mostly single perspective, highly quantitative</a:t>
            </a:r>
          </a:p>
          <a:p>
            <a:pPr lvl="1"/>
            <a:r>
              <a:rPr lang="en-US" dirty="0" smtClean="0"/>
              <a:t>case studies: longer, multiple STEM/non-STEM perspectives, set in global context,</a:t>
            </a:r>
            <a:endParaRPr lang="en-US" dirty="0"/>
          </a:p>
        </p:txBody>
      </p:sp>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47</a:t>
            </a:fld>
            <a:endParaRPr lang="en-US"/>
          </a:p>
        </p:txBody>
      </p:sp>
    </p:spTree>
    <p:extLst>
      <p:ext uri="{BB962C8B-B14F-4D97-AF65-F5344CB8AC3E}">
        <p14:creationId xmlns:p14="http://schemas.microsoft.com/office/powerpoint/2010/main" xmlns="" val="1623343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Teaching About Nuclear Power</a:t>
            </a:r>
            <a:r>
              <a:rPr lang="en-US" sz="2400" dirty="0"/>
              <a:t/>
            </a:r>
            <a:br>
              <a:rPr lang="en-US" sz="2400" dirty="0"/>
            </a:br>
            <a:r>
              <a:rPr lang="en-US" sz="2400" dirty="0" smtClean="0"/>
              <a:t>Lecture &amp; Lab</a:t>
            </a:r>
            <a:endParaRPr lang="en-US" sz="2400" dirty="0"/>
          </a:p>
        </p:txBody>
      </p:sp>
      <p:pic>
        <p:nvPicPr>
          <p:cNvPr id="9" name="Content Placeholder 8"/>
          <p:cNvPicPr>
            <a:picLocks noGrp="1" noChangeAspect="1"/>
          </p:cNvPicPr>
          <p:nvPr>
            <p:ph sz="half" idx="1"/>
          </p:nvPr>
        </p:nvPicPr>
        <p:blipFill>
          <a:blip r:embed="rId3" cstate="screen">
            <a:extLst>
              <a:ext uri="{28A0092B-C50C-407E-A947-70E740481C1C}">
                <a14:useLocalDpi xmlns:a14="http://schemas.microsoft.com/office/drawing/2010/main" xmlns="" val="0"/>
              </a:ext>
            </a:extLst>
          </a:blip>
          <a:stretch>
            <a:fillRect/>
          </a:stretch>
        </p:blipFill>
        <p:spPr>
          <a:xfrm>
            <a:off x="457200" y="1828800"/>
            <a:ext cx="4038600" cy="4123879"/>
          </a:xfrm>
        </p:spPr>
      </p:pic>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48</a:t>
            </a:fld>
            <a:endParaRPr lang="en-US"/>
          </a:p>
        </p:txBody>
      </p:sp>
      <p:pic>
        <p:nvPicPr>
          <p:cNvPr id="10" name="Content Placeholder 9"/>
          <p:cNvPicPr>
            <a:picLocks noGrp="1"/>
          </p:cNvPicPr>
          <p:nvPr>
            <p:ph sz="half" idx="2"/>
          </p:nvPr>
        </p:nvPicPr>
        <p:blipFill>
          <a:blip r:embed="rId4" cstate="screen">
            <a:extLst>
              <a:ext uri="{28A0092B-C50C-407E-A947-70E740481C1C}">
                <a14:useLocalDpi xmlns:a14="http://schemas.microsoft.com/office/drawing/2010/main" xmlns="" val="0"/>
              </a:ext>
            </a:extLst>
          </a:blip>
          <a:stretch>
            <a:fillRect/>
          </a:stretch>
        </p:blipFill>
        <p:spPr>
          <a:xfrm>
            <a:off x="4750639" y="1828800"/>
            <a:ext cx="4032504" cy="4123944"/>
          </a:xfrm>
        </p:spPr>
      </p:pic>
    </p:spTree>
    <p:extLst>
      <p:ext uri="{BB962C8B-B14F-4D97-AF65-F5344CB8AC3E}">
        <p14:creationId xmlns:p14="http://schemas.microsoft.com/office/powerpoint/2010/main" xmlns="" val="376628808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Teaching About Nuclear Power</a:t>
            </a:r>
            <a:r>
              <a:rPr lang="en-US" sz="2400" dirty="0"/>
              <a:t/>
            </a:r>
            <a:br>
              <a:rPr lang="en-US" sz="2400" dirty="0"/>
            </a:br>
            <a:r>
              <a:rPr lang="en-US" sz="2400" dirty="0" smtClean="0"/>
              <a:t>Lecture Activities</a:t>
            </a:r>
            <a:endParaRPr lang="en-US" sz="2400" dirty="0"/>
          </a:p>
        </p:txBody>
      </p:sp>
      <p:sp>
        <p:nvSpPr>
          <p:cNvPr id="3" name="Content Placeholder 2"/>
          <p:cNvSpPr>
            <a:spLocks noGrp="1"/>
          </p:cNvSpPr>
          <p:nvPr>
            <p:ph sz="half" idx="1"/>
          </p:nvPr>
        </p:nvSpPr>
        <p:spPr/>
        <p:txBody>
          <a:bodyPr>
            <a:normAutofit/>
          </a:bodyPr>
          <a:lstStyle/>
          <a:p>
            <a:r>
              <a:rPr lang="en-US" dirty="0" smtClean="0"/>
              <a:t>worksheet students complete in class</a:t>
            </a:r>
          </a:p>
          <a:p>
            <a:r>
              <a:rPr lang="en-US" dirty="0" smtClean="0"/>
              <a:t>available topics:</a:t>
            </a:r>
          </a:p>
          <a:p>
            <a:pPr lvl="1"/>
            <a:r>
              <a:rPr lang="en-US" dirty="0" smtClean="0"/>
              <a:t>Exploring Fission and Fusion</a:t>
            </a:r>
          </a:p>
          <a:p>
            <a:pPr lvl="1"/>
            <a:r>
              <a:rPr lang="en-US" dirty="0" smtClean="0"/>
              <a:t>Nuclide Chart, Radioactivity and Nuclear Reactions</a:t>
            </a:r>
          </a:p>
          <a:p>
            <a:pPr lvl="1"/>
            <a:r>
              <a:rPr lang="en-US" dirty="0" smtClean="0"/>
              <a:t>Investigating Plutonium Production</a:t>
            </a:r>
          </a:p>
          <a:p>
            <a:pPr lvl="1"/>
            <a:r>
              <a:rPr lang="en-US" dirty="0" smtClean="0"/>
              <a:t>The Alternative Thorium Fuel Cycle</a:t>
            </a:r>
          </a:p>
          <a:p>
            <a:pPr lvl="1"/>
            <a:r>
              <a:rPr lang="en-US" dirty="0" smtClean="0"/>
              <a:t>Nuclear Waste Storage Times</a:t>
            </a:r>
            <a:endParaRPr lang="en-US" dirty="0"/>
          </a:p>
        </p:txBody>
      </p:sp>
      <p:pic>
        <p:nvPicPr>
          <p:cNvPr id="8" name="Content Placeholder 7"/>
          <p:cNvPicPr>
            <a:picLocks noGrp="1" noChangeAspect="1"/>
          </p:cNvPicPr>
          <p:nvPr>
            <p:ph sz="half" idx="2"/>
          </p:nvPr>
        </p:nvPicPr>
        <p:blipFill>
          <a:blip r:embed="rId3" cstate="screen">
            <a:extLst>
              <a:ext uri="{28A0092B-C50C-407E-A947-70E740481C1C}">
                <a14:useLocalDpi xmlns:a14="http://schemas.microsoft.com/office/drawing/2010/main" xmlns="" val="0"/>
              </a:ext>
            </a:extLst>
          </a:blip>
          <a:stretch>
            <a:fillRect/>
          </a:stretch>
        </p:blipFill>
        <p:spPr>
          <a:xfrm>
            <a:off x="4866085" y="1646238"/>
            <a:ext cx="3602830" cy="4662487"/>
          </a:xfrm>
        </p:spPr>
      </p:pic>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49</a:t>
            </a:fld>
            <a:endParaRPr lang="en-US"/>
          </a:p>
        </p:txBody>
      </p:sp>
    </p:spTree>
    <p:extLst>
      <p:ext uri="{BB962C8B-B14F-4D97-AF65-F5344CB8AC3E}">
        <p14:creationId xmlns:p14="http://schemas.microsoft.com/office/powerpoint/2010/main" xmlns="" val="22336165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3600" dirty="0" smtClean="0"/>
              <a:t>A Quick Look at Nuclear Power</a:t>
            </a:r>
            <a:r>
              <a:rPr lang="en-US" dirty="0" smtClean="0"/>
              <a:t/>
            </a:r>
            <a:br>
              <a:rPr lang="en-US" dirty="0" smtClean="0"/>
            </a:br>
            <a:r>
              <a:rPr lang="en-US" sz="2400" dirty="0"/>
              <a:t>Global Nuclear Power Industry</a:t>
            </a:r>
            <a:endParaRPr lang="en-US" dirty="0"/>
          </a:p>
        </p:txBody>
      </p:sp>
      <p:pic>
        <p:nvPicPr>
          <p:cNvPr id="10" name="Content Placeholder 9"/>
          <p:cNvPicPr>
            <a:picLocks noGrp="1" noChangeAspect="1"/>
          </p:cNvPicPr>
          <p:nvPr>
            <p:ph sz="half" idx="1"/>
          </p:nvPr>
        </p:nvPicPr>
        <p:blipFill>
          <a:blip r:embed="rId2" cstate="screen">
            <a:extLst>
              <a:ext uri="{28A0092B-C50C-407E-A947-70E740481C1C}">
                <a14:useLocalDpi xmlns:a14="http://schemas.microsoft.com/office/drawing/2010/main" xmlns="" val="0"/>
              </a:ext>
            </a:extLst>
          </a:blip>
          <a:stretch>
            <a:fillRect/>
          </a:stretch>
        </p:blipFill>
        <p:spPr>
          <a:xfrm>
            <a:off x="457200" y="2420785"/>
            <a:ext cx="4038600" cy="3113393"/>
          </a:xfrm>
        </p:spPr>
      </p:pic>
      <p:pic>
        <p:nvPicPr>
          <p:cNvPr id="11" name="Content Placeholder 10"/>
          <p:cNvPicPr>
            <a:picLocks noGrp="1" noChangeAspect="1"/>
          </p:cNvPicPr>
          <p:nvPr>
            <p:ph sz="half" idx="2"/>
          </p:nvPr>
        </p:nvPicPr>
        <p:blipFill>
          <a:blip r:embed="rId3" cstate="screen">
            <a:extLst>
              <a:ext uri="{28A0092B-C50C-407E-A947-70E740481C1C}">
                <a14:useLocalDpi xmlns:a14="http://schemas.microsoft.com/office/drawing/2010/main" xmlns="" val="0"/>
              </a:ext>
            </a:extLst>
          </a:blip>
          <a:stretch>
            <a:fillRect/>
          </a:stretch>
        </p:blipFill>
        <p:spPr>
          <a:xfrm>
            <a:off x="4648200" y="2412421"/>
            <a:ext cx="4038600" cy="3130121"/>
          </a:xfrm>
        </p:spPr>
      </p:pic>
      <p:sp>
        <p:nvSpPr>
          <p:cNvPr id="4" name="Date Placeholder 3"/>
          <p:cNvSpPr>
            <a:spLocks noGrp="1"/>
          </p:cNvSpPr>
          <p:nvPr>
            <p:ph type="dt" sz="half" idx="10"/>
          </p:nvPr>
        </p:nvSpPr>
        <p:spPr/>
        <p:txBody>
          <a:bodyPr/>
          <a:lstStyle/>
          <a:p>
            <a:fld id="{1408E435-FC26-4ED3-855D-50702ED525D0}" type="datetime1">
              <a:rPr lang="en-US" smtClean="0"/>
              <a:pPr/>
              <a:t>3/11/2011</a:t>
            </a:fld>
            <a:endParaRPr lang="en-US"/>
          </a:p>
        </p:txBody>
      </p:sp>
      <p:sp>
        <p:nvSpPr>
          <p:cNvPr id="6" name="Footer Placeholder 5"/>
          <p:cNvSpPr>
            <a:spLocks noGrp="1"/>
          </p:cNvSpPr>
          <p:nvPr>
            <p:ph type="ftr" sz="quarter" idx="11"/>
          </p:nvPr>
        </p:nvSpPr>
        <p:spPr/>
        <p:txBody>
          <a:bodyPr/>
          <a:lstStyle/>
          <a:p>
            <a:r>
              <a:rPr lang="en-US" smtClean="0"/>
              <a:t>QR-STEM</a:t>
            </a:r>
            <a:endParaRPr lang="en-US"/>
          </a:p>
        </p:txBody>
      </p:sp>
      <p:sp>
        <p:nvSpPr>
          <p:cNvPr id="5" name="Slide Number Placeholder 4"/>
          <p:cNvSpPr>
            <a:spLocks noGrp="1"/>
          </p:cNvSpPr>
          <p:nvPr>
            <p:ph type="sldNum" sz="quarter" idx="12"/>
          </p:nvPr>
        </p:nvSpPr>
        <p:spPr/>
        <p:txBody>
          <a:bodyPr/>
          <a:lstStyle/>
          <a:p>
            <a:fld id="{DC193C66-282E-4D16-B98A-28848DBC7CB3}" type="slidenum">
              <a:rPr lang="en-US" smtClean="0"/>
              <a:pPr/>
              <a:t>5</a:t>
            </a:fld>
            <a:endParaRPr lang="en-US"/>
          </a:p>
        </p:txBody>
      </p:sp>
    </p:spTree>
    <p:extLst>
      <p:ext uri="{BB962C8B-B14F-4D97-AF65-F5344CB8AC3E}">
        <p14:creationId xmlns:p14="http://schemas.microsoft.com/office/powerpoint/2010/main" xmlns="" val="2485368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Teaching About Nuclear Power</a:t>
            </a:r>
            <a:r>
              <a:rPr lang="en-US" sz="2400" dirty="0"/>
              <a:t/>
            </a:r>
            <a:br>
              <a:rPr lang="en-US" sz="2400" dirty="0"/>
            </a:br>
            <a:r>
              <a:rPr lang="en-US" sz="2400" dirty="0" smtClean="0"/>
              <a:t>Case Studies</a:t>
            </a:r>
            <a:endParaRPr lang="en-US" sz="2400" dirty="0"/>
          </a:p>
        </p:txBody>
      </p:sp>
      <p:sp>
        <p:nvSpPr>
          <p:cNvPr id="3" name="Content Placeholder 2"/>
          <p:cNvSpPr>
            <a:spLocks noGrp="1"/>
          </p:cNvSpPr>
          <p:nvPr>
            <p:ph sz="half" idx="1"/>
          </p:nvPr>
        </p:nvSpPr>
        <p:spPr/>
        <p:txBody>
          <a:bodyPr>
            <a:normAutofit lnSpcReduction="10000"/>
          </a:bodyPr>
          <a:lstStyle/>
          <a:p>
            <a:r>
              <a:rPr lang="en-US" dirty="0" smtClean="0"/>
              <a:t>3-week</a:t>
            </a:r>
          </a:p>
          <a:p>
            <a:r>
              <a:rPr lang="en-US" dirty="0" smtClean="0"/>
              <a:t>geology, economics, social, political</a:t>
            </a:r>
          </a:p>
          <a:p>
            <a:r>
              <a:rPr lang="en-US" dirty="0" smtClean="0"/>
              <a:t>Nuclear Energy: Power, Weapons &amp; Iran</a:t>
            </a:r>
          </a:p>
          <a:p>
            <a:pPr lvl="1"/>
            <a:r>
              <a:rPr lang="en-US" dirty="0" smtClean="0"/>
              <a:t>I. Designing a Uranium Mine</a:t>
            </a:r>
          </a:p>
          <a:p>
            <a:pPr lvl="1"/>
            <a:r>
              <a:rPr lang="en-US" dirty="0" smtClean="0"/>
              <a:t>II. Choosing a Reactor Design &amp; Fuel Cycles</a:t>
            </a:r>
          </a:p>
          <a:p>
            <a:pPr lvl="1"/>
            <a:r>
              <a:rPr lang="en-US" dirty="0" smtClean="0"/>
              <a:t>III. Iran, the West and Nuclear Non-proliferation</a:t>
            </a:r>
          </a:p>
          <a:p>
            <a:r>
              <a:rPr lang="en-US" dirty="0" smtClean="0"/>
              <a:t>Coal: China, Energy &amp; Climate</a:t>
            </a:r>
            <a:r>
              <a:rPr lang="en-US" dirty="0"/>
              <a:t> </a:t>
            </a:r>
            <a:r>
              <a:rPr lang="en-US" dirty="0" smtClean="0"/>
              <a:t>Change</a:t>
            </a:r>
          </a:p>
          <a:p>
            <a:pPr lvl="1"/>
            <a:r>
              <a:rPr lang="en-US" dirty="0" smtClean="0"/>
              <a:t>Coal Power Plants – Maintain, Retrofit or Replace?</a:t>
            </a:r>
            <a:endParaRPr lang="en-US" dirty="0"/>
          </a:p>
        </p:txBody>
      </p:sp>
      <p:pic>
        <p:nvPicPr>
          <p:cNvPr id="8" name="Content Placeholder 7"/>
          <p:cNvPicPr>
            <a:picLocks noGrp="1" noChangeAspect="1"/>
          </p:cNvPicPr>
          <p:nvPr>
            <p:ph sz="half" idx="2"/>
          </p:nvPr>
        </p:nvPicPr>
        <p:blipFill>
          <a:blip r:embed="rId3" cstate="screen">
            <a:extLst>
              <a:ext uri="{28A0092B-C50C-407E-A947-70E740481C1C}">
                <a14:useLocalDpi xmlns:a14="http://schemas.microsoft.com/office/drawing/2010/main" xmlns="" val="0"/>
              </a:ext>
            </a:extLst>
          </a:blip>
          <a:stretch>
            <a:fillRect/>
          </a:stretch>
        </p:blipFill>
        <p:spPr>
          <a:xfrm>
            <a:off x="4800600" y="1981200"/>
            <a:ext cx="3971091" cy="3877459"/>
          </a:xfrm>
        </p:spPr>
      </p:pic>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50</a:t>
            </a:fld>
            <a:endParaRPr lang="en-US"/>
          </a:p>
        </p:txBody>
      </p:sp>
    </p:spTree>
    <p:extLst>
      <p:ext uri="{BB962C8B-B14F-4D97-AF65-F5344CB8AC3E}">
        <p14:creationId xmlns:p14="http://schemas.microsoft.com/office/powerpoint/2010/main" xmlns="" val="307097840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1" algn="ctr" rtl="0">
              <a:spcBef>
                <a:spcPct val="0"/>
              </a:spcBef>
            </a:pPr>
            <a:r>
              <a:rPr lang="en-US" sz="3600" dirty="0">
                <a:solidFill>
                  <a:schemeClr val="bg1"/>
                </a:solidFill>
                <a:latin typeface="+mj-lt"/>
              </a:rPr>
              <a:t>Teaching</a:t>
            </a:r>
            <a:r>
              <a:rPr lang="en-US" sz="3600" dirty="0">
                <a:solidFill>
                  <a:schemeClr val="bg1"/>
                </a:solidFill>
              </a:rPr>
              <a:t> About Nuclear Power</a:t>
            </a:r>
            <a:r>
              <a:rPr lang="en-US" sz="2400" dirty="0"/>
              <a:t/>
            </a:r>
            <a:br>
              <a:rPr lang="en-US" sz="2400" dirty="0"/>
            </a:br>
            <a:r>
              <a:rPr lang="en-US" sz="2700" dirty="0" smtClean="0">
                <a:solidFill>
                  <a:schemeClr val="bg1"/>
                </a:solidFill>
                <a:latin typeface="+mj-lt"/>
              </a:rPr>
              <a:t>II. Choosing a Reactor Design &amp; Fuel Cycles</a:t>
            </a:r>
            <a:r>
              <a:rPr lang="en-US" dirty="0" smtClean="0"/>
              <a:t/>
            </a:r>
            <a:br>
              <a:rPr lang="en-US" dirty="0" smtClean="0"/>
            </a:br>
            <a:endParaRPr lang="en-US" sz="2400" dirty="0"/>
          </a:p>
        </p:txBody>
      </p:sp>
      <p:pic>
        <p:nvPicPr>
          <p:cNvPr id="9" name="Content Placeholder 8"/>
          <p:cNvPicPr>
            <a:picLocks noGrp="1" noChangeAspect="1"/>
          </p:cNvPicPr>
          <p:nvPr>
            <p:ph idx="1"/>
          </p:nvPr>
        </p:nvPicPr>
        <p:blipFill>
          <a:blip r:embed="rId3" cstate="screen">
            <a:extLst>
              <a:ext uri="{28A0092B-C50C-407E-A947-70E740481C1C}">
                <a14:useLocalDpi xmlns:a14="http://schemas.microsoft.com/office/drawing/2010/main" xmlns="" val="0"/>
              </a:ext>
            </a:extLst>
          </a:blip>
          <a:stretch>
            <a:fillRect/>
          </a:stretch>
        </p:blipFill>
        <p:spPr>
          <a:xfrm>
            <a:off x="990600" y="1295400"/>
            <a:ext cx="7162800" cy="4912039"/>
          </a:xfrm>
        </p:spPr>
      </p:pic>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51</a:t>
            </a:fld>
            <a:endParaRPr lang="en-US"/>
          </a:p>
        </p:txBody>
      </p:sp>
    </p:spTree>
    <p:extLst>
      <p:ext uri="{BB962C8B-B14F-4D97-AF65-F5344CB8AC3E}">
        <p14:creationId xmlns:p14="http://schemas.microsoft.com/office/powerpoint/2010/main" xmlns="" val="36342120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1" algn="ctr" rtl="0">
              <a:spcBef>
                <a:spcPct val="0"/>
              </a:spcBef>
            </a:pPr>
            <a:r>
              <a:rPr lang="en-US" sz="3600" dirty="0">
                <a:solidFill>
                  <a:schemeClr val="bg1"/>
                </a:solidFill>
                <a:latin typeface="+mj-lt"/>
              </a:rPr>
              <a:t>Teaching</a:t>
            </a:r>
            <a:r>
              <a:rPr lang="en-US" sz="3600" dirty="0">
                <a:solidFill>
                  <a:schemeClr val="bg1"/>
                </a:solidFill>
              </a:rPr>
              <a:t> About Nuclear Power</a:t>
            </a:r>
            <a:r>
              <a:rPr lang="en-US" sz="2400" dirty="0"/>
              <a:t/>
            </a:r>
            <a:br>
              <a:rPr lang="en-US" sz="2400" dirty="0"/>
            </a:br>
            <a:r>
              <a:rPr lang="en-US" sz="2700" dirty="0" smtClean="0">
                <a:solidFill>
                  <a:schemeClr val="bg1"/>
                </a:solidFill>
                <a:latin typeface="+mj-lt"/>
              </a:rPr>
              <a:t>II. Coal Power Plants – Maintain, Retrofit or Replace?</a:t>
            </a:r>
            <a:r>
              <a:rPr lang="en-US" dirty="0" smtClean="0"/>
              <a:t/>
            </a:r>
            <a:br>
              <a:rPr lang="en-US" dirty="0" smtClean="0"/>
            </a:br>
            <a:endParaRPr lang="en-US" sz="2400" dirty="0"/>
          </a:p>
        </p:txBody>
      </p:sp>
      <p:pic>
        <p:nvPicPr>
          <p:cNvPr id="9" name="Content Placeholder 8"/>
          <p:cNvPicPr>
            <a:picLocks noGrp="1" noChangeAspect="1"/>
          </p:cNvPicPr>
          <p:nvPr>
            <p:ph idx="1"/>
          </p:nvPr>
        </p:nvPicPr>
        <p:blipFill>
          <a:blip r:embed="rId3" cstate="screen">
            <a:extLst>
              <a:ext uri="{28A0092B-C50C-407E-A947-70E740481C1C}">
                <a14:useLocalDpi xmlns:a14="http://schemas.microsoft.com/office/drawing/2010/main" xmlns="" val="0"/>
              </a:ext>
            </a:extLst>
          </a:blip>
          <a:stretch>
            <a:fillRect/>
          </a:stretch>
        </p:blipFill>
        <p:spPr>
          <a:xfrm>
            <a:off x="1230211" y="1295400"/>
            <a:ext cx="6683578" cy="5164583"/>
          </a:xfrm>
        </p:spPr>
      </p:pic>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52</a:t>
            </a:fld>
            <a:endParaRPr lang="en-US"/>
          </a:p>
        </p:txBody>
      </p:sp>
    </p:spTree>
    <p:extLst>
      <p:ext uri="{BB962C8B-B14F-4D97-AF65-F5344CB8AC3E}">
        <p14:creationId xmlns:p14="http://schemas.microsoft.com/office/powerpoint/2010/main" xmlns="" val="237347647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1" algn="ctr" rtl="0">
              <a:spcBef>
                <a:spcPct val="0"/>
              </a:spcBef>
            </a:pPr>
            <a:r>
              <a:rPr lang="en-US" sz="3600" dirty="0">
                <a:solidFill>
                  <a:schemeClr val="bg1"/>
                </a:solidFill>
                <a:latin typeface="+mj-lt"/>
              </a:rPr>
              <a:t>Teaching</a:t>
            </a:r>
            <a:r>
              <a:rPr lang="en-US" sz="3600" dirty="0">
                <a:solidFill>
                  <a:schemeClr val="bg1"/>
                </a:solidFill>
              </a:rPr>
              <a:t> About Nuclear Power</a:t>
            </a:r>
            <a:r>
              <a:rPr lang="en-US" sz="2400" dirty="0"/>
              <a:t/>
            </a:r>
            <a:br>
              <a:rPr lang="en-US" sz="2400" dirty="0"/>
            </a:br>
            <a:r>
              <a:rPr lang="en-US" sz="2700" dirty="0" smtClean="0">
                <a:solidFill>
                  <a:schemeClr val="bg1"/>
                </a:solidFill>
                <a:latin typeface="+mj-lt"/>
              </a:rPr>
              <a:t>II. Coal Power Plants – Maintain, Retrofit or Replace?</a:t>
            </a:r>
            <a:r>
              <a:rPr lang="en-US" dirty="0" smtClean="0"/>
              <a:t/>
            </a:r>
            <a:br>
              <a:rPr lang="en-US" dirty="0" smtClean="0"/>
            </a:br>
            <a:endParaRPr lang="en-US" sz="2400" dirty="0"/>
          </a:p>
        </p:txBody>
      </p:sp>
      <p:pic>
        <p:nvPicPr>
          <p:cNvPr id="9" name="Content Placeholder 8"/>
          <p:cNvPicPr>
            <a:picLocks noGrp="1" noChangeAspect="1"/>
          </p:cNvPicPr>
          <p:nvPr>
            <p:ph idx="1"/>
          </p:nvPr>
        </p:nvPicPr>
        <p:blipFill>
          <a:blip r:embed="rId3" cstate="screen">
            <a:extLst>
              <a:ext uri="{28A0092B-C50C-407E-A947-70E740481C1C}">
                <a14:useLocalDpi xmlns:a14="http://schemas.microsoft.com/office/drawing/2010/main" xmlns="" val="0"/>
              </a:ext>
            </a:extLst>
          </a:blip>
          <a:stretch>
            <a:fillRect/>
          </a:stretch>
        </p:blipFill>
        <p:spPr>
          <a:xfrm>
            <a:off x="2316997" y="1295400"/>
            <a:ext cx="4510007" cy="4948974"/>
          </a:xfrm>
        </p:spPr>
      </p:pic>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53</a:t>
            </a:fld>
            <a:endParaRPr lang="en-US"/>
          </a:p>
        </p:txBody>
      </p:sp>
    </p:spTree>
    <p:extLst>
      <p:ext uri="{BB962C8B-B14F-4D97-AF65-F5344CB8AC3E}">
        <p14:creationId xmlns:p14="http://schemas.microsoft.com/office/powerpoint/2010/main" xmlns="" val="197176284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Summary</a:t>
            </a:r>
            <a:br>
              <a:rPr lang="en-US" sz="3600" dirty="0" smtClean="0"/>
            </a:br>
            <a:endParaRPr lang="en-US" sz="2400" dirty="0"/>
          </a:p>
        </p:txBody>
      </p:sp>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54</a:t>
            </a:fld>
            <a:endParaRPr lang="en-US"/>
          </a:p>
        </p:txBody>
      </p:sp>
      <p:sp>
        <p:nvSpPr>
          <p:cNvPr id="3" name="Content Placeholder 2"/>
          <p:cNvSpPr>
            <a:spLocks noGrp="1"/>
          </p:cNvSpPr>
          <p:nvPr>
            <p:ph idx="1"/>
          </p:nvPr>
        </p:nvSpPr>
        <p:spPr/>
        <p:txBody>
          <a:bodyPr>
            <a:normAutofit/>
          </a:bodyPr>
          <a:lstStyle/>
          <a:p>
            <a:r>
              <a:rPr lang="en-US" dirty="0" smtClean="0"/>
              <a:t>supplies ~15  % of global electricity and 19 %  of U.S. electricity</a:t>
            </a:r>
          </a:p>
          <a:p>
            <a:r>
              <a:rPr lang="en-US" dirty="0" smtClean="0"/>
              <a:t>based </a:t>
            </a:r>
            <a:r>
              <a:rPr lang="en-US" dirty="0"/>
              <a:t>on </a:t>
            </a:r>
            <a:r>
              <a:rPr lang="en-US" i="1" dirty="0">
                <a:solidFill>
                  <a:srgbClr val="FFFF00"/>
                </a:solidFill>
              </a:rPr>
              <a:t>fission</a:t>
            </a:r>
            <a:r>
              <a:rPr lang="en-US" dirty="0"/>
              <a:t> (splitting of heavy nuclei into two lighter nuclei with release of radiation)</a:t>
            </a:r>
          </a:p>
          <a:p>
            <a:r>
              <a:rPr lang="en-US" dirty="0"/>
              <a:t>nuclear fuel cycle produces the fuel for reactors and disposes of </a:t>
            </a:r>
            <a:r>
              <a:rPr lang="en-US" dirty="0" smtClean="0"/>
              <a:t>waste </a:t>
            </a:r>
          </a:p>
          <a:p>
            <a:pPr lvl="1"/>
            <a:r>
              <a:rPr lang="en-US" dirty="0"/>
              <a:t>milling and refining, purification, enrichment, fabrication, irradiation, storage, </a:t>
            </a:r>
            <a:r>
              <a:rPr lang="en-US" u="sng" dirty="0"/>
              <a:t>+</a:t>
            </a:r>
            <a:r>
              <a:rPr lang="en-US" dirty="0"/>
              <a:t>reprocessing</a:t>
            </a:r>
          </a:p>
          <a:p>
            <a:pPr lvl="1"/>
            <a:r>
              <a:rPr lang="en-US" dirty="0" smtClean="0"/>
              <a:t>two main variations: once </a:t>
            </a:r>
            <a:r>
              <a:rPr lang="en-US" dirty="0"/>
              <a:t>through, </a:t>
            </a:r>
            <a:r>
              <a:rPr lang="en-US" dirty="0" smtClean="0"/>
              <a:t>reprocessing</a:t>
            </a:r>
          </a:p>
          <a:p>
            <a:r>
              <a:rPr lang="en-US" dirty="0"/>
              <a:t>issues and concerns </a:t>
            </a:r>
            <a:r>
              <a:rPr lang="en-US" dirty="0" smtClean="0"/>
              <a:t>include: waste disposal, accidents, proliferation, terrorism, radiation, reactor decommissioning</a:t>
            </a:r>
            <a:endParaRPr lang="en-US" dirty="0"/>
          </a:p>
          <a:p>
            <a:r>
              <a:rPr lang="en-US" dirty="0" smtClean="0"/>
              <a:t>good teaching tool: relevance, QR, critical thinking, science, policy, politics</a:t>
            </a:r>
          </a:p>
          <a:p>
            <a:pPr lvl="1"/>
            <a:r>
              <a:rPr lang="en-US" dirty="0" smtClean="0"/>
              <a:t>use in lecture and lab</a:t>
            </a:r>
            <a:endParaRPr lang="en-US" dirty="0"/>
          </a:p>
        </p:txBody>
      </p:sp>
    </p:spTree>
    <p:extLst>
      <p:ext uri="{BB962C8B-B14F-4D97-AF65-F5344CB8AC3E}">
        <p14:creationId xmlns:p14="http://schemas.microsoft.com/office/powerpoint/2010/main" xmlns="" val="3375096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3600" dirty="0" smtClean="0"/>
              <a:t>A Quick Look at Nuclear Power</a:t>
            </a:r>
            <a:r>
              <a:rPr lang="en-US" dirty="0" smtClean="0"/>
              <a:t/>
            </a:r>
            <a:br>
              <a:rPr lang="en-US" dirty="0" smtClean="0"/>
            </a:br>
            <a:r>
              <a:rPr lang="en-US" sz="2400" dirty="0"/>
              <a:t>Global Nuclear Power Industry</a:t>
            </a:r>
            <a:endParaRPr lang="en-US" dirty="0"/>
          </a:p>
        </p:txBody>
      </p:sp>
      <p:pic>
        <p:nvPicPr>
          <p:cNvPr id="14" name="Content Placeholder 13"/>
          <p:cNvPicPr>
            <a:picLocks noGrp="1" noChangeAspect="1"/>
          </p:cNvPicPr>
          <p:nvPr>
            <p:ph idx="1"/>
          </p:nvPr>
        </p:nvPicPr>
        <p:blipFill>
          <a:blip r:embed="rId2" cstate="screen">
            <a:extLst>
              <a:ext uri="{28A0092B-C50C-407E-A947-70E740481C1C}">
                <a14:useLocalDpi xmlns:a14="http://schemas.microsoft.com/office/drawing/2010/main" xmlns="" val="0"/>
              </a:ext>
            </a:extLst>
          </a:blip>
          <a:stretch>
            <a:fillRect/>
          </a:stretch>
        </p:blipFill>
        <p:spPr>
          <a:xfrm>
            <a:off x="1547813" y="1905000"/>
            <a:ext cx="6048375" cy="4024919"/>
          </a:xfrm>
        </p:spPr>
      </p:pic>
      <p:sp>
        <p:nvSpPr>
          <p:cNvPr id="4" name="Date Placeholder 3"/>
          <p:cNvSpPr>
            <a:spLocks noGrp="1"/>
          </p:cNvSpPr>
          <p:nvPr>
            <p:ph type="dt" sz="half" idx="10"/>
          </p:nvPr>
        </p:nvSpPr>
        <p:spPr/>
        <p:txBody>
          <a:bodyPr/>
          <a:lstStyle/>
          <a:p>
            <a:fld id="{1408E435-FC26-4ED3-855D-50702ED525D0}" type="datetime1">
              <a:rPr lang="en-US" smtClean="0"/>
              <a:pPr/>
              <a:t>3/11/2011</a:t>
            </a:fld>
            <a:endParaRPr lang="en-US"/>
          </a:p>
        </p:txBody>
      </p:sp>
      <p:sp>
        <p:nvSpPr>
          <p:cNvPr id="6" name="Footer Placeholder 5"/>
          <p:cNvSpPr>
            <a:spLocks noGrp="1"/>
          </p:cNvSpPr>
          <p:nvPr>
            <p:ph type="ftr" sz="quarter" idx="11"/>
          </p:nvPr>
        </p:nvSpPr>
        <p:spPr/>
        <p:txBody>
          <a:bodyPr/>
          <a:lstStyle/>
          <a:p>
            <a:r>
              <a:rPr lang="en-US" smtClean="0"/>
              <a:t>QR-STEM</a:t>
            </a:r>
            <a:endParaRPr lang="en-US"/>
          </a:p>
        </p:txBody>
      </p:sp>
      <p:sp>
        <p:nvSpPr>
          <p:cNvPr id="5" name="Slide Number Placeholder 4"/>
          <p:cNvSpPr>
            <a:spLocks noGrp="1"/>
          </p:cNvSpPr>
          <p:nvPr>
            <p:ph type="sldNum" sz="quarter" idx="12"/>
          </p:nvPr>
        </p:nvSpPr>
        <p:spPr/>
        <p:txBody>
          <a:bodyPr/>
          <a:lstStyle/>
          <a:p>
            <a:fld id="{DC193C66-282E-4D16-B98A-28848DBC7CB3}" type="slidenum">
              <a:rPr lang="en-US" smtClean="0"/>
              <a:pPr/>
              <a:t>6</a:t>
            </a:fld>
            <a:endParaRPr lang="en-US"/>
          </a:p>
        </p:txBody>
      </p:sp>
      <p:sp>
        <p:nvSpPr>
          <p:cNvPr id="8" name="TextBox 7"/>
          <p:cNvSpPr txBox="1"/>
          <p:nvPr/>
        </p:nvSpPr>
        <p:spPr>
          <a:xfrm>
            <a:off x="4648200" y="4876800"/>
            <a:ext cx="609600"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xmlns="" val="37914092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3600" dirty="0" smtClean="0"/>
              <a:t>A Quick Look at Nuclear Power</a:t>
            </a:r>
            <a:r>
              <a:rPr lang="en-US" dirty="0" smtClean="0"/>
              <a:t/>
            </a:r>
            <a:br>
              <a:rPr lang="en-US" dirty="0" smtClean="0"/>
            </a:br>
            <a:r>
              <a:rPr lang="en-US" sz="2400" dirty="0"/>
              <a:t>U.S. Nuclear Power Industry</a:t>
            </a:r>
            <a:endParaRPr lang="en-US" dirty="0"/>
          </a:p>
        </p:txBody>
      </p:sp>
      <p:pic>
        <p:nvPicPr>
          <p:cNvPr id="3" name="Content Placeholder 2"/>
          <p:cNvPicPr>
            <a:picLocks noGrp="1" noChangeAspect="1"/>
          </p:cNvPicPr>
          <p:nvPr>
            <p:ph idx="1"/>
          </p:nvPr>
        </p:nvPicPr>
        <p:blipFill>
          <a:blip r:embed="rId2" cstate="screen">
            <a:extLst>
              <a:ext uri="{28A0092B-C50C-407E-A947-70E740481C1C}">
                <a14:useLocalDpi xmlns:a14="http://schemas.microsoft.com/office/drawing/2010/main" xmlns="" val="0"/>
              </a:ext>
            </a:extLst>
          </a:blip>
          <a:stretch>
            <a:fillRect/>
          </a:stretch>
        </p:blipFill>
        <p:spPr>
          <a:xfrm>
            <a:off x="1075481" y="1828800"/>
            <a:ext cx="6993038" cy="4419600"/>
          </a:xfrm>
        </p:spPr>
      </p:pic>
      <p:sp>
        <p:nvSpPr>
          <p:cNvPr id="4" name="Date Placeholder 3"/>
          <p:cNvSpPr>
            <a:spLocks noGrp="1"/>
          </p:cNvSpPr>
          <p:nvPr>
            <p:ph type="dt" sz="half" idx="10"/>
          </p:nvPr>
        </p:nvSpPr>
        <p:spPr/>
        <p:txBody>
          <a:bodyPr/>
          <a:lstStyle/>
          <a:p>
            <a:fld id="{1408E435-FC26-4ED3-855D-50702ED525D0}" type="datetime1">
              <a:rPr lang="en-US" smtClean="0"/>
              <a:pPr/>
              <a:t>3/11/2011</a:t>
            </a:fld>
            <a:endParaRPr lang="en-US"/>
          </a:p>
        </p:txBody>
      </p:sp>
      <p:sp>
        <p:nvSpPr>
          <p:cNvPr id="6" name="Footer Placeholder 5"/>
          <p:cNvSpPr>
            <a:spLocks noGrp="1"/>
          </p:cNvSpPr>
          <p:nvPr>
            <p:ph type="ftr" sz="quarter" idx="11"/>
          </p:nvPr>
        </p:nvSpPr>
        <p:spPr/>
        <p:txBody>
          <a:bodyPr/>
          <a:lstStyle/>
          <a:p>
            <a:r>
              <a:rPr lang="en-US" smtClean="0"/>
              <a:t>QR-STEM</a:t>
            </a:r>
            <a:endParaRPr lang="en-US"/>
          </a:p>
        </p:txBody>
      </p:sp>
      <p:sp>
        <p:nvSpPr>
          <p:cNvPr id="5" name="Slide Number Placeholder 4"/>
          <p:cNvSpPr>
            <a:spLocks noGrp="1"/>
          </p:cNvSpPr>
          <p:nvPr>
            <p:ph type="sldNum" sz="quarter" idx="12"/>
          </p:nvPr>
        </p:nvSpPr>
        <p:spPr/>
        <p:txBody>
          <a:bodyPr/>
          <a:lstStyle/>
          <a:p>
            <a:fld id="{DC193C66-282E-4D16-B98A-28848DBC7CB3}" type="slidenum">
              <a:rPr lang="en-US" smtClean="0"/>
              <a:pPr/>
              <a:t>7</a:t>
            </a:fld>
            <a:endParaRPr lang="en-US"/>
          </a:p>
        </p:txBody>
      </p:sp>
    </p:spTree>
    <p:extLst>
      <p:ext uri="{BB962C8B-B14F-4D97-AF65-F5344CB8AC3E}">
        <p14:creationId xmlns:p14="http://schemas.microsoft.com/office/powerpoint/2010/main" xmlns="" val="26087744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3600" dirty="0" smtClean="0"/>
              <a:t>A Quick Look at Nuclear Power</a:t>
            </a:r>
            <a:r>
              <a:rPr lang="en-US" dirty="0" smtClean="0"/>
              <a:t/>
            </a:r>
            <a:br>
              <a:rPr lang="en-US" dirty="0" smtClean="0"/>
            </a:br>
            <a:r>
              <a:rPr lang="en-US" sz="2400" dirty="0"/>
              <a:t>U.S. Nuclear Power Industry</a:t>
            </a:r>
            <a:endParaRPr lang="en-US" dirty="0"/>
          </a:p>
        </p:txBody>
      </p:sp>
      <p:sp>
        <p:nvSpPr>
          <p:cNvPr id="8" name="Content Placeholder 7"/>
          <p:cNvSpPr>
            <a:spLocks noGrp="1"/>
          </p:cNvSpPr>
          <p:nvPr>
            <p:ph sz="half" idx="1"/>
          </p:nvPr>
        </p:nvSpPr>
        <p:spPr/>
        <p:txBody>
          <a:bodyPr/>
          <a:lstStyle/>
          <a:p>
            <a:r>
              <a:rPr lang="en-US" dirty="0" smtClean="0"/>
              <a:t>U.S. Nuclear Regulatory Commission has issued design certificates for:</a:t>
            </a:r>
          </a:p>
          <a:p>
            <a:pPr lvl="1"/>
            <a:r>
              <a:rPr lang="en-US" dirty="0" smtClean="0"/>
              <a:t>Advanced Boiling Water Reactor (ABWR)</a:t>
            </a:r>
          </a:p>
          <a:p>
            <a:pPr lvl="1"/>
            <a:r>
              <a:rPr lang="en-US" dirty="0" smtClean="0"/>
              <a:t>System 80+</a:t>
            </a:r>
          </a:p>
          <a:p>
            <a:pPr lvl="1"/>
            <a:r>
              <a:rPr lang="en-US" dirty="0" smtClean="0"/>
              <a:t>Advanced Passive 600 (AP600)</a:t>
            </a:r>
          </a:p>
          <a:p>
            <a:pPr lvl="1"/>
            <a:r>
              <a:rPr lang="en-US" dirty="0" smtClean="0"/>
              <a:t>Advanced Passive 1000 (AP1000)</a:t>
            </a:r>
          </a:p>
          <a:p>
            <a:r>
              <a:rPr lang="en-US" dirty="0" smtClean="0"/>
              <a:t>considering applications for 4 other designs</a:t>
            </a:r>
          </a:p>
          <a:p>
            <a:r>
              <a:rPr lang="en-US" dirty="0" smtClean="0"/>
              <a:t>certifies plant design independent of specific site</a:t>
            </a:r>
            <a:endParaRPr lang="en-US" dirty="0"/>
          </a:p>
        </p:txBody>
      </p:sp>
      <p:pic>
        <p:nvPicPr>
          <p:cNvPr id="10" name="Content Placeholder 9"/>
          <p:cNvPicPr>
            <a:picLocks noGrp="1" noChangeAspect="1"/>
          </p:cNvPicPr>
          <p:nvPr>
            <p:ph sz="half" idx="2"/>
          </p:nvPr>
        </p:nvPicPr>
        <p:blipFill>
          <a:blip r:embed="rId2" cstate="screen">
            <a:extLst>
              <a:ext uri="{28A0092B-C50C-407E-A947-70E740481C1C}">
                <a14:useLocalDpi xmlns:a14="http://schemas.microsoft.com/office/drawing/2010/main" xmlns="" val="0"/>
              </a:ext>
            </a:extLst>
          </a:blip>
          <a:stretch>
            <a:fillRect/>
          </a:stretch>
        </p:blipFill>
        <p:spPr>
          <a:xfrm>
            <a:off x="4648200" y="2226198"/>
            <a:ext cx="4038600" cy="3502567"/>
          </a:xfrm>
        </p:spPr>
      </p:pic>
      <p:sp>
        <p:nvSpPr>
          <p:cNvPr id="4" name="Date Placeholder 3"/>
          <p:cNvSpPr>
            <a:spLocks noGrp="1"/>
          </p:cNvSpPr>
          <p:nvPr>
            <p:ph type="dt" sz="half" idx="10"/>
          </p:nvPr>
        </p:nvSpPr>
        <p:spPr/>
        <p:txBody>
          <a:bodyPr/>
          <a:lstStyle/>
          <a:p>
            <a:fld id="{1408E435-FC26-4ED3-855D-50702ED525D0}" type="datetime1">
              <a:rPr lang="en-US" smtClean="0"/>
              <a:pPr/>
              <a:t>3/11/2011</a:t>
            </a:fld>
            <a:endParaRPr lang="en-US"/>
          </a:p>
        </p:txBody>
      </p:sp>
      <p:sp>
        <p:nvSpPr>
          <p:cNvPr id="6" name="Footer Placeholder 5"/>
          <p:cNvSpPr>
            <a:spLocks noGrp="1"/>
          </p:cNvSpPr>
          <p:nvPr>
            <p:ph type="ftr" sz="quarter" idx="11"/>
          </p:nvPr>
        </p:nvSpPr>
        <p:spPr/>
        <p:txBody>
          <a:bodyPr/>
          <a:lstStyle/>
          <a:p>
            <a:r>
              <a:rPr lang="en-US" smtClean="0"/>
              <a:t>QR-STEM</a:t>
            </a:r>
            <a:endParaRPr lang="en-US"/>
          </a:p>
        </p:txBody>
      </p:sp>
      <p:sp>
        <p:nvSpPr>
          <p:cNvPr id="5" name="Slide Number Placeholder 4"/>
          <p:cNvSpPr>
            <a:spLocks noGrp="1"/>
          </p:cNvSpPr>
          <p:nvPr>
            <p:ph type="sldNum" sz="quarter" idx="12"/>
          </p:nvPr>
        </p:nvSpPr>
        <p:spPr/>
        <p:txBody>
          <a:bodyPr/>
          <a:lstStyle/>
          <a:p>
            <a:fld id="{DC193C66-282E-4D16-B98A-28848DBC7CB3}" type="slidenum">
              <a:rPr lang="en-US" smtClean="0"/>
              <a:pPr/>
              <a:t>8</a:t>
            </a:fld>
            <a:endParaRPr lang="en-US"/>
          </a:p>
        </p:txBody>
      </p:sp>
    </p:spTree>
    <p:extLst>
      <p:ext uri="{BB962C8B-B14F-4D97-AF65-F5344CB8AC3E}">
        <p14:creationId xmlns:p14="http://schemas.microsoft.com/office/powerpoint/2010/main" xmlns="" val="35557157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Nuclear Power</a:t>
            </a:r>
            <a:br>
              <a:rPr lang="en-US" sz="3600" dirty="0" smtClean="0"/>
            </a:br>
            <a:r>
              <a:rPr lang="en-US" sz="2400" dirty="0" smtClean="0"/>
              <a:t>Important Topic Areas</a:t>
            </a:r>
            <a:endParaRPr lang="en-US" sz="2400" dirty="0"/>
          </a:p>
        </p:txBody>
      </p:sp>
      <p:sp>
        <p:nvSpPr>
          <p:cNvPr id="3" name="Content Placeholder 2"/>
          <p:cNvSpPr>
            <a:spLocks noGrp="1"/>
          </p:cNvSpPr>
          <p:nvPr>
            <p:ph idx="1"/>
          </p:nvPr>
        </p:nvSpPr>
        <p:spPr/>
        <p:txBody>
          <a:bodyPr>
            <a:normAutofit lnSpcReduction="10000"/>
          </a:bodyPr>
          <a:lstStyle/>
          <a:p>
            <a:r>
              <a:rPr lang="en-US" dirty="0" smtClean="0">
                <a:solidFill>
                  <a:schemeClr val="bg1">
                    <a:lumMod val="65000"/>
                  </a:schemeClr>
                </a:solidFill>
              </a:rPr>
              <a:t>overview of nuclear power industry</a:t>
            </a:r>
          </a:p>
          <a:p>
            <a:r>
              <a:rPr lang="en-US" dirty="0" smtClean="0"/>
              <a:t>nuclear physics</a:t>
            </a:r>
          </a:p>
          <a:p>
            <a:r>
              <a:rPr lang="en-US" dirty="0" smtClean="0"/>
              <a:t>reactor principles</a:t>
            </a:r>
          </a:p>
          <a:p>
            <a:r>
              <a:rPr lang="en-US" dirty="0" smtClean="0"/>
              <a:t>fuel cycles</a:t>
            </a:r>
          </a:p>
          <a:p>
            <a:pPr lvl="1"/>
            <a:r>
              <a:rPr lang="en-US" dirty="0" smtClean="0"/>
              <a:t>uranium (U)-plutonium (</a:t>
            </a:r>
            <a:r>
              <a:rPr lang="en-US" dirty="0" err="1" smtClean="0"/>
              <a:t>Pu</a:t>
            </a:r>
            <a:r>
              <a:rPr lang="en-US" dirty="0" smtClean="0"/>
              <a:t>)</a:t>
            </a:r>
          </a:p>
          <a:p>
            <a:pPr lvl="1"/>
            <a:r>
              <a:rPr lang="en-US" dirty="0" smtClean="0"/>
              <a:t>thorium (</a:t>
            </a:r>
            <a:r>
              <a:rPr lang="en-US" dirty="0" err="1" smtClean="0"/>
              <a:t>Th</a:t>
            </a:r>
            <a:r>
              <a:rPr lang="en-US" dirty="0" smtClean="0"/>
              <a:t>)-uranium (U)-plutonium (</a:t>
            </a:r>
            <a:r>
              <a:rPr lang="en-US" dirty="0" err="1" smtClean="0"/>
              <a:t>Pu</a:t>
            </a:r>
            <a:r>
              <a:rPr lang="en-US" dirty="0" smtClean="0"/>
              <a:t>)</a:t>
            </a:r>
          </a:p>
          <a:p>
            <a:r>
              <a:rPr lang="en-US" dirty="0" smtClean="0"/>
              <a:t>issues around nuclear power</a:t>
            </a:r>
          </a:p>
          <a:p>
            <a:pPr lvl="1"/>
            <a:r>
              <a:rPr lang="en-US" dirty="0" smtClean="0"/>
              <a:t>waste disposal</a:t>
            </a:r>
          </a:p>
          <a:p>
            <a:pPr lvl="1"/>
            <a:r>
              <a:rPr lang="en-US" dirty="0" smtClean="0"/>
              <a:t>radiation</a:t>
            </a:r>
          </a:p>
          <a:p>
            <a:pPr lvl="1"/>
            <a:r>
              <a:rPr lang="en-US" dirty="0" smtClean="0"/>
              <a:t>accidents &amp; safety</a:t>
            </a:r>
          </a:p>
          <a:p>
            <a:pPr lvl="1"/>
            <a:r>
              <a:rPr lang="en-US" dirty="0" smtClean="0"/>
              <a:t>proliferation</a:t>
            </a:r>
          </a:p>
          <a:p>
            <a:pPr lvl="1"/>
            <a:r>
              <a:rPr lang="en-US" dirty="0" smtClean="0"/>
              <a:t>terrorism</a:t>
            </a:r>
          </a:p>
          <a:p>
            <a:pPr lvl="1"/>
            <a:r>
              <a:rPr lang="en-US" dirty="0" smtClean="0"/>
              <a:t>reactor decommissioning</a:t>
            </a:r>
          </a:p>
          <a:p>
            <a:r>
              <a:rPr lang="en-US" dirty="0" smtClean="0"/>
              <a:t>future directions</a:t>
            </a:r>
            <a:endParaRPr lang="en-US" dirty="0"/>
          </a:p>
        </p:txBody>
      </p:sp>
      <p:sp>
        <p:nvSpPr>
          <p:cNvPr id="4" name="Date Placeholder 3"/>
          <p:cNvSpPr>
            <a:spLocks noGrp="1"/>
          </p:cNvSpPr>
          <p:nvPr>
            <p:ph type="dt" sz="half" idx="10"/>
          </p:nvPr>
        </p:nvSpPr>
        <p:spPr/>
        <p:txBody>
          <a:bodyPr/>
          <a:lstStyle/>
          <a:p>
            <a:fld id="{A08052BC-E2E6-45F9-8029-9CAA84C5D06A}" type="datetime1">
              <a:rPr lang="en-US" smtClean="0"/>
              <a:pPr/>
              <a:t>3/11/2011</a:t>
            </a:fld>
            <a:endParaRPr lang="en-US"/>
          </a:p>
        </p:txBody>
      </p:sp>
      <p:sp>
        <p:nvSpPr>
          <p:cNvPr id="5" name="Footer Placeholder 4"/>
          <p:cNvSpPr>
            <a:spLocks noGrp="1"/>
          </p:cNvSpPr>
          <p:nvPr>
            <p:ph type="ftr" sz="quarter" idx="11"/>
          </p:nvPr>
        </p:nvSpPr>
        <p:spPr/>
        <p:txBody>
          <a:bodyPr/>
          <a:lstStyle/>
          <a:p>
            <a:r>
              <a:rPr lang="en-US" smtClean="0"/>
              <a:t>QR-STEM</a:t>
            </a:r>
            <a:endParaRPr lang="en-US" dirty="0"/>
          </a:p>
        </p:txBody>
      </p:sp>
      <p:sp>
        <p:nvSpPr>
          <p:cNvPr id="6" name="Slide Number Placeholder 5"/>
          <p:cNvSpPr>
            <a:spLocks noGrp="1"/>
          </p:cNvSpPr>
          <p:nvPr>
            <p:ph type="sldNum" sz="quarter" idx="12"/>
          </p:nvPr>
        </p:nvSpPr>
        <p:spPr/>
        <p:txBody>
          <a:bodyPr/>
          <a:lstStyle/>
          <a:p>
            <a:fld id="{DC193C66-282E-4D16-B98A-28848DBC7CB3}" type="slidenum">
              <a:rPr lang="en-US" smtClean="0"/>
              <a:pPr/>
              <a:t>9</a:t>
            </a:fld>
            <a:endParaRPr lang="en-US"/>
          </a:p>
        </p:txBody>
      </p:sp>
    </p:spTree>
    <p:extLst>
      <p:ext uri="{BB962C8B-B14F-4D97-AF65-F5344CB8AC3E}">
        <p14:creationId xmlns:p14="http://schemas.microsoft.com/office/powerpoint/2010/main" xmlns="" val="235323768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2589</TotalTime>
  <Words>2054</Words>
  <Application>Microsoft Office PowerPoint</Application>
  <PresentationFormat>On-screen Show (4:3)</PresentationFormat>
  <Paragraphs>474</Paragraphs>
  <Slides>54</Slides>
  <Notes>43</Notes>
  <HiddenSlides>0</HiddenSlides>
  <MMClips>0</MMClips>
  <ScaleCrop>false</ScaleCrop>
  <HeadingPairs>
    <vt:vector size="4" baseType="variant">
      <vt:variant>
        <vt:lpstr>Theme</vt:lpstr>
      </vt:variant>
      <vt:variant>
        <vt:i4>1</vt:i4>
      </vt:variant>
      <vt:variant>
        <vt:lpstr>Slide Titles</vt:lpstr>
      </vt:variant>
      <vt:variant>
        <vt:i4>54</vt:i4>
      </vt:variant>
    </vt:vector>
  </HeadingPairs>
  <TitlesOfParts>
    <vt:vector size="55" baseType="lpstr">
      <vt:lpstr>Flow</vt:lpstr>
      <vt:lpstr>Engaging Students and Addressing Critical Thinking Skills via the Nuclear Debate</vt:lpstr>
      <vt:lpstr>A Quick Look at Nuclear Power Global Nuclear Power Industry</vt:lpstr>
      <vt:lpstr>A Quick Look at Nuclear Power Global Nuclear Power Industry</vt:lpstr>
      <vt:lpstr>A Quick Look at Nuclear Power Global Nuclear Power Industry</vt:lpstr>
      <vt:lpstr>A Quick Look at Nuclear Power Global Nuclear Power Industry</vt:lpstr>
      <vt:lpstr>A Quick Look at Nuclear Power Global Nuclear Power Industry</vt:lpstr>
      <vt:lpstr>A Quick Look at Nuclear Power U.S. Nuclear Power Industry</vt:lpstr>
      <vt:lpstr>A Quick Look at Nuclear Power U.S. Nuclear Power Industry</vt:lpstr>
      <vt:lpstr>Nuclear Power Important Topic Areas</vt:lpstr>
      <vt:lpstr>Nuclear Physics Nuclear Transformations: Mechanisms</vt:lpstr>
      <vt:lpstr>Nuclear Physics Nuclear Transformations: Binding Curve</vt:lpstr>
      <vt:lpstr>Nuclear Physics Nuclide Chart: Periodic Table?</vt:lpstr>
      <vt:lpstr>Nuclear Physics Nuclide Chart: Systematics</vt:lpstr>
      <vt:lpstr>Nuclear Physics Nuclide Chart: Stable Isotope Band</vt:lpstr>
      <vt:lpstr>Nuclear Physics Nuclide Chart: Stability Regions &amp; Decay Mechanisms</vt:lpstr>
      <vt:lpstr>Nuclear Physics Fission: Fundamental Forces</vt:lpstr>
      <vt:lpstr>Nuclear Physics Fission: Balancing Nuclear Forces</vt:lpstr>
      <vt:lpstr>Nuclear Physics Fission: Neutron Capture</vt:lpstr>
      <vt:lpstr>Nuclear Physics Fission: Liquid Drop Model</vt:lpstr>
      <vt:lpstr>Nuclear Physics Fission: Product Yield</vt:lpstr>
      <vt:lpstr>Nuclear Physics Fission: Products</vt:lpstr>
      <vt:lpstr>Nuclear Physics Fission: Fissile vs. Fertile Isotopes</vt:lpstr>
      <vt:lpstr>Nuclear Physics Fission: Reactions</vt:lpstr>
      <vt:lpstr>Nuclear Physics Chain Reaction</vt:lpstr>
      <vt:lpstr>Reactor Design Thermal Electricity Generation</vt:lpstr>
      <vt:lpstr>Reactor Design Component Systems</vt:lpstr>
      <vt:lpstr>Reactor Design Commercial GEN II Reactors</vt:lpstr>
      <vt:lpstr>Nuclear Fuel Cycles: U-Pu Purification</vt:lpstr>
      <vt:lpstr>Nuclear Fuel Cycles: U-Pu Enrichment</vt:lpstr>
      <vt:lpstr>Nuclear Fuel Cycles: U-Pu Fuel Fabrication</vt:lpstr>
      <vt:lpstr>Nuclear Fuel Cycles: U-Pu Irradiation</vt:lpstr>
      <vt:lpstr>Nuclear Fuel Cycles: U-Pu Storage</vt:lpstr>
      <vt:lpstr>Nuclear Fuel Cycles: U-Pu Reprocessing</vt:lpstr>
      <vt:lpstr>Issues and Concerns Introduction</vt:lpstr>
      <vt:lpstr>Issues and Concerns Waste Disposal: Classes</vt:lpstr>
      <vt:lpstr>Issues and Concerns Radiation</vt:lpstr>
      <vt:lpstr>Issues and Concerns Radiation: Ionizing</vt:lpstr>
      <vt:lpstr>Issues and Concerns Radiation: Shielding</vt:lpstr>
      <vt:lpstr>Issues and Concerns Accidents</vt:lpstr>
      <vt:lpstr>Issues and Concerns Accidents: LOCA</vt:lpstr>
      <vt:lpstr>Issues and Concerns Accidents: LOCA</vt:lpstr>
      <vt:lpstr>Issues and Concerns Accidents: Fault Tree Analysis/Probability Risk Assessment</vt:lpstr>
      <vt:lpstr>Issues and Concerns Accidents: Fault Tree Analysis/Probability Risk Assessment</vt:lpstr>
      <vt:lpstr>Issues and Concerns Accidents: Liability</vt:lpstr>
      <vt:lpstr>Nuclear’s Future GIF</vt:lpstr>
      <vt:lpstr>Nuclear’s Future GIF: Reactor Missions</vt:lpstr>
      <vt:lpstr>Teaching About Nuclear Power Goals and Methods</vt:lpstr>
      <vt:lpstr>Teaching About Nuclear Power Lecture &amp; Lab</vt:lpstr>
      <vt:lpstr>Teaching About Nuclear Power Lecture Activities</vt:lpstr>
      <vt:lpstr>Teaching About Nuclear Power Case Studies</vt:lpstr>
      <vt:lpstr>Teaching About Nuclear Power II. Choosing a Reactor Design &amp; Fuel Cycles </vt:lpstr>
      <vt:lpstr>Teaching About Nuclear Power II. Coal Power Plants – Maintain, Retrofit or Replace? </vt:lpstr>
      <vt:lpstr>Teaching About Nuclear Power II. Coal Power Plants – Maintain, Retrofit or Replace? </vt:lpstr>
      <vt:lpstr>Summary </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Jimm</dc:creator>
  <cp:lastModifiedBy>kkirk</cp:lastModifiedBy>
  <cp:revision>131</cp:revision>
  <cp:lastPrinted>2010-12-08T19:37:53Z</cp:lastPrinted>
  <dcterms:created xsi:type="dcterms:W3CDTF">2010-06-14T02:46:39Z</dcterms:created>
  <dcterms:modified xsi:type="dcterms:W3CDTF">2011-03-11T19:27:57Z</dcterms:modified>
</cp:coreProperties>
</file>