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1" r:id="rId1"/>
  </p:sldMasterIdLst>
  <p:notesMasterIdLst>
    <p:notesMasterId r:id="rId32"/>
  </p:notesMasterIdLst>
  <p:handoutMasterIdLst>
    <p:handoutMasterId r:id="rId33"/>
  </p:handoutMasterIdLst>
  <p:sldIdLst>
    <p:sldId id="409" r:id="rId2"/>
    <p:sldId id="473" r:id="rId3"/>
    <p:sldId id="452" r:id="rId4"/>
    <p:sldId id="453" r:id="rId5"/>
    <p:sldId id="454" r:id="rId6"/>
    <p:sldId id="456" r:id="rId7"/>
    <p:sldId id="457" r:id="rId8"/>
    <p:sldId id="458" r:id="rId9"/>
    <p:sldId id="469" r:id="rId10"/>
    <p:sldId id="483" r:id="rId11"/>
    <p:sldId id="459" r:id="rId12"/>
    <p:sldId id="460" r:id="rId13"/>
    <p:sldId id="470" r:id="rId14"/>
    <p:sldId id="461" r:id="rId15"/>
    <p:sldId id="474" r:id="rId16"/>
    <p:sldId id="471" r:id="rId17"/>
    <p:sldId id="472" r:id="rId18"/>
    <p:sldId id="451" r:id="rId19"/>
    <p:sldId id="475" r:id="rId20"/>
    <p:sldId id="476" r:id="rId21"/>
    <p:sldId id="462" r:id="rId22"/>
    <p:sldId id="477" r:id="rId23"/>
    <p:sldId id="478" r:id="rId24"/>
    <p:sldId id="479" r:id="rId25"/>
    <p:sldId id="463" r:id="rId26"/>
    <p:sldId id="468" r:id="rId27"/>
    <p:sldId id="480" r:id="rId28"/>
    <p:sldId id="464" r:id="rId29"/>
    <p:sldId id="465" r:id="rId30"/>
    <p:sldId id="484" r:id="rId31"/>
  </p:sldIdLst>
  <p:sldSz cx="9144000" cy="6858000" type="screen4x3"/>
  <p:notesSz cx="6858000" cy="9144000"/>
  <p:defaultTextStyle>
    <a:defPPr>
      <a:defRPr lang="en-US"/>
    </a:defPPr>
    <a:lvl1pPr algn="ctr" rtl="0" eaLnBrk="0" fontAlgn="base" hangingPunct="0">
      <a:spcBef>
        <a:spcPct val="0"/>
      </a:spcBef>
      <a:spcAft>
        <a:spcPct val="0"/>
      </a:spcAft>
      <a:defRPr sz="1000" kern="1200">
        <a:solidFill>
          <a:schemeClr val="tx1"/>
        </a:solidFill>
        <a:latin typeface="Candara" charset="0"/>
        <a:ea typeface="ＭＳ Ｐゴシック" charset="0"/>
        <a:cs typeface="ＭＳ Ｐゴシック" charset="0"/>
      </a:defRPr>
    </a:lvl1pPr>
    <a:lvl2pPr marL="457200" algn="ctr" rtl="0" eaLnBrk="0" fontAlgn="base" hangingPunct="0">
      <a:spcBef>
        <a:spcPct val="0"/>
      </a:spcBef>
      <a:spcAft>
        <a:spcPct val="0"/>
      </a:spcAft>
      <a:defRPr sz="1000" kern="1200">
        <a:solidFill>
          <a:schemeClr val="tx1"/>
        </a:solidFill>
        <a:latin typeface="Candara" charset="0"/>
        <a:ea typeface="ＭＳ Ｐゴシック" charset="0"/>
        <a:cs typeface="ＭＳ Ｐゴシック" charset="0"/>
      </a:defRPr>
    </a:lvl2pPr>
    <a:lvl3pPr marL="914400" algn="ctr" rtl="0" eaLnBrk="0" fontAlgn="base" hangingPunct="0">
      <a:spcBef>
        <a:spcPct val="0"/>
      </a:spcBef>
      <a:spcAft>
        <a:spcPct val="0"/>
      </a:spcAft>
      <a:defRPr sz="1000" kern="1200">
        <a:solidFill>
          <a:schemeClr val="tx1"/>
        </a:solidFill>
        <a:latin typeface="Candara" charset="0"/>
        <a:ea typeface="ＭＳ Ｐゴシック" charset="0"/>
        <a:cs typeface="ＭＳ Ｐゴシック" charset="0"/>
      </a:defRPr>
    </a:lvl3pPr>
    <a:lvl4pPr marL="1371600" algn="ctr" rtl="0" eaLnBrk="0" fontAlgn="base" hangingPunct="0">
      <a:spcBef>
        <a:spcPct val="0"/>
      </a:spcBef>
      <a:spcAft>
        <a:spcPct val="0"/>
      </a:spcAft>
      <a:defRPr sz="1000" kern="1200">
        <a:solidFill>
          <a:schemeClr val="tx1"/>
        </a:solidFill>
        <a:latin typeface="Candara" charset="0"/>
        <a:ea typeface="ＭＳ Ｐゴシック" charset="0"/>
        <a:cs typeface="ＭＳ Ｐゴシック" charset="0"/>
      </a:defRPr>
    </a:lvl4pPr>
    <a:lvl5pPr marL="1828800" algn="ctr" rtl="0" eaLnBrk="0" fontAlgn="base" hangingPunct="0">
      <a:spcBef>
        <a:spcPct val="0"/>
      </a:spcBef>
      <a:spcAft>
        <a:spcPct val="0"/>
      </a:spcAft>
      <a:defRPr sz="1000" kern="1200">
        <a:solidFill>
          <a:schemeClr val="tx1"/>
        </a:solidFill>
        <a:latin typeface="Candara" charset="0"/>
        <a:ea typeface="ＭＳ Ｐゴシック" charset="0"/>
        <a:cs typeface="ＭＳ Ｐゴシック" charset="0"/>
      </a:defRPr>
    </a:lvl5pPr>
    <a:lvl6pPr marL="2286000" algn="l" defTabSz="457200" rtl="0" eaLnBrk="1" latinLnBrk="0" hangingPunct="1">
      <a:defRPr sz="1000" kern="1200">
        <a:solidFill>
          <a:schemeClr val="tx1"/>
        </a:solidFill>
        <a:latin typeface="Candara" charset="0"/>
        <a:ea typeface="ＭＳ Ｐゴシック" charset="0"/>
        <a:cs typeface="ＭＳ Ｐゴシック" charset="0"/>
      </a:defRPr>
    </a:lvl6pPr>
    <a:lvl7pPr marL="2743200" algn="l" defTabSz="457200" rtl="0" eaLnBrk="1" latinLnBrk="0" hangingPunct="1">
      <a:defRPr sz="1000" kern="1200">
        <a:solidFill>
          <a:schemeClr val="tx1"/>
        </a:solidFill>
        <a:latin typeface="Candara" charset="0"/>
        <a:ea typeface="ＭＳ Ｐゴシック" charset="0"/>
        <a:cs typeface="ＭＳ Ｐゴシック" charset="0"/>
      </a:defRPr>
    </a:lvl7pPr>
    <a:lvl8pPr marL="3200400" algn="l" defTabSz="457200" rtl="0" eaLnBrk="1" latinLnBrk="0" hangingPunct="1">
      <a:defRPr sz="1000" kern="1200">
        <a:solidFill>
          <a:schemeClr val="tx1"/>
        </a:solidFill>
        <a:latin typeface="Candara" charset="0"/>
        <a:ea typeface="ＭＳ Ｐゴシック" charset="0"/>
        <a:cs typeface="ＭＳ Ｐゴシック" charset="0"/>
      </a:defRPr>
    </a:lvl8pPr>
    <a:lvl9pPr marL="3657600" algn="l" defTabSz="457200" rtl="0" eaLnBrk="1" latinLnBrk="0" hangingPunct="1">
      <a:defRPr sz="1000" kern="1200">
        <a:solidFill>
          <a:schemeClr val="tx1"/>
        </a:solidFill>
        <a:latin typeface="Candara"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clrMode="bw"/>
  <p:showPr loop="1"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66633"/>
    <a:srgbClr val="FF9999"/>
    <a:srgbClr val="FFFF99"/>
    <a:srgbClr val="FFFF66"/>
    <a:srgbClr val="999966"/>
    <a:srgbClr val="CCCCCC"/>
    <a:srgbClr val="CCCCFF"/>
    <a:srgbClr val="CCAF94"/>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p:cViewPr varScale="1">
        <p:scale>
          <a:sx n="193" d="100"/>
          <a:sy n="193" d="100"/>
        </p:scale>
        <p:origin x="-2880" y="-112"/>
      </p:cViewPr>
      <p:guideLst>
        <p:guide orient="horz" pos="2161"/>
        <p:guide pos="287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50" d="100"/>
        <a:sy n="150" d="100"/>
      </p:scale>
      <p:origin x="0" y="0"/>
    </p:cViewPr>
  </p:sorterViewPr>
  <p:notesViewPr>
    <p:cSldViewPr snapToGrid="0">
      <p:cViewPr>
        <p:scale>
          <a:sx n="125" d="100"/>
          <a:sy n="125" d="100"/>
        </p:scale>
        <p:origin x="-1008" y="-8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handoutMaster" Target="handoutMasters/handoutMaster1.xml"/><Relationship Id="rId34" Type="http://schemas.openxmlformats.org/officeDocument/2006/relationships/printerSettings" Target="printerSettings/printerSettings1.bin"/><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2.jpeg"/></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60" name="Text Box 44"/>
          <p:cNvSpPr txBox="1">
            <a:spLocks noChangeArrowheads="1"/>
          </p:cNvSpPr>
          <p:nvPr/>
        </p:nvSpPr>
        <p:spPr bwMode="auto">
          <a:xfrm>
            <a:off x="457200" y="474663"/>
            <a:ext cx="5576888" cy="214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lgn="l">
              <a:tabLst>
                <a:tab pos="2511425" algn="r"/>
                <a:tab pos="5257800" algn="r"/>
              </a:tabLst>
              <a:defRPr sz="2400">
                <a:solidFill>
                  <a:schemeClr val="tx1"/>
                </a:solidFill>
                <a:latin typeface="Arial" charset="0"/>
                <a:ea typeface="ＭＳ Ｐゴシック" charset="0"/>
                <a:cs typeface="ＭＳ Ｐゴシック" charset="0"/>
              </a:defRPr>
            </a:lvl1pPr>
            <a:lvl2pPr algn="l">
              <a:tabLst>
                <a:tab pos="2511425" algn="r"/>
                <a:tab pos="5257800" algn="r"/>
              </a:tabLst>
              <a:defRPr sz="2400">
                <a:solidFill>
                  <a:schemeClr val="tx1"/>
                </a:solidFill>
                <a:latin typeface="Arial" charset="0"/>
                <a:ea typeface="ＭＳ Ｐゴシック" charset="0"/>
              </a:defRPr>
            </a:lvl2pPr>
            <a:lvl3pPr algn="l">
              <a:tabLst>
                <a:tab pos="2511425" algn="r"/>
                <a:tab pos="5257800" algn="r"/>
              </a:tabLst>
              <a:defRPr sz="2400">
                <a:solidFill>
                  <a:schemeClr val="tx1"/>
                </a:solidFill>
                <a:latin typeface="Arial" charset="0"/>
                <a:ea typeface="ＭＳ Ｐゴシック" charset="0"/>
              </a:defRPr>
            </a:lvl3pPr>
            <a:lvl4pPr algn="l">
              <a:tabLst>
                <a:tab pos="2511425" algn="r"/>
                <a:tab pos="5257800" algn="r"/>
              </a:tabLst>
              <a:defRPr sz="2400">
                <a:solidFill>
                  <a:schemeClr val="tx1"/>
                </a:solidFill>
                <a:latin typeface="Arial" charset="0"/>
                <a:ea typeface="ＭＳ Ｐゴシック" charset="0"/>
              </a:defRPr>
            </a:lvl4pPr>
            <a:lvl5pPr algn="l">
              <a:tabLst>
                <a:tab pos="2511425" algn="r"/>
                <a:tab pos="5257800" algn="r"/>
              </a:tabLst>
              <a:defRPr sz="2400">
                <a:solidFill>
                  <a:schemeClr val="tx1"/>
                </a:solidFill>
                <a:latin typeface="Arial" charset="0"/>
                <a:ea typeface="ＭＳ Ｐゴシック" charset="0"/>
              </a:defRPr>
            </a:lvl5pPr>
            <a:lvl6pPr eaLnBrk="0" fontAlgn="base" hangingPunct="0">
              <a:spcBef>
                <a:spcPct val="0"/>
              </a:spcBef>
              <a:spcAft>
                <a:spcPct val="0"/>
              </a:spcAft>
              <a:tabLst>
                <a:tab pos="2511425" algn="r"/>
                <a:tab pos="5257800" algn="r"/>
              </a:tabLst>
              <a:defRPr sz="2400">
                <a:solidFill>
                  <a:schemeClr val="tx1"/>
                </a:solidFill>
                <a:latin typeface="Arial" charset="0"/>
                <a:ea typeface="ＭＳ Ｐゴシック" charset="0"/>
              </a:defRPr>
            </a:lvl6pPr>
            <a:lvl7pPr eaLnBrk="0" fontAlgn="base" hangingPunct="0">
              <a:spcBef>
                <a:spcPct val="0"/>
              </a:spcBef>
              <a:spcAft>
                <a:spcPct val="0"/>
              </a:spcAft>
              <a:tabLst>
                <a:tab pos="2511425" algn="r"/>
                <a:tab pos="5257800" algn="r"/>
              </a:tabLst>
              <a:defRPr sz="2400">
                <a:solidFill>
                  <a:schemeClr val="tx1"/>
                </a:solidFill>
                <a:latin typeface="Arial" charset="0"/>
                <a:ea typeface="ＭＳ Ｐゴシック" charset="0"/>
              </a:defRPr>
            </a:lvl7pPr>
            <a:lvl8pPr eaLnBrk="0" fontAlgn="base" hangingPunct="0">
              <a:spcBef>
                <a:spcPct val="0"/>
              </a:spcBef>
              <a:spcAft>
                <a:spcPct val="0"/>
              </a:spcAft>
              <a:tabLst>
                <a:tab pos="2511425" algn="r"/>
                <a:tab pos="5257800" algn="r"/>
              </a:tabLst>
              <a:defRPr sz="2400">
                <a:solidFill>
                  <a:schemeClr val="tx1"/>
                </a:solidFill>
                <a:latin typeface="Arial" charset="0"/>
                <a:ea typeface="ＭＳ Ｐゴシック" charset="0"/>
              </a:defRPr>
            </a:lvl8pPr>
            <a:lvl9pPr eaLnBrk="0" fontAlgn="base" hangingPunct="0">
              <a:spcBef>
                <a:spcPct val="0"/>
              </a:spcBef>
              <a:spcAft>
                <a:spcPct val="0"/>
              </a:spcAft>
              <a:tabLst>
                <a:tab pos="2511425" algn="r"/>
                <a:tab pos="5257800" algn="r"/>
              </a:tabLst>
              <a:defRPr sz="2400">
                <a:solidFill>
                  <a:schemeClr val="tx1"/>
                </a:solidFill>
                <a:latin typeface="Arial" charset="0"/>
                <a:ea typeface="ＭＳ Ｐゴシック" charset="0"/>
              </a:defRPr>
            </a:lvl9pPr>
          </a:lstStyle>
          <a:p>
            <a:pPr>
              <a:spcBef>
                <a:spcPct val="50000"/>
              </a:spcBef>
              <a:defRPr/>
            </a:pPr>
            <a:r>
              <a:rPr lang="en-US" sz="800" b="1" smtClean="0">
                <a:solidFill>
                  <a:schemeClr val="accent2"/>
                </a:solidFill>
                <a:latin typeface="Candara" charset="0"/>
              </a:rPr>
              <a:t>Teaching and Learning about the Energy-Water Nexus</a:t>
            </a:r>
            <a:r>
              <a:rPr lang="en-US" sz="800" smtClean="0">
                <a:solidFill>
                  <a:schemeClr val="accent2"/>
                </a:solidFill>
                <a:latin typeface="Candara" charset="0"/>
              </a:rPr>
              <a:t> • Steven Semken</a:t>
            </a:r>
            <a:r>
              <a:rPr lang="en-US" sz="800" b="1" smtClean="0">
                <a:solidFill>
                  <a:srgbClr val="800000"/>
                </a:solidFill>
                <a:latin typeface="Candara" charset="0"/>
              </a:rPr>
              <a:t>  	</a:t>
            </a:r>
            <a:endParaRPr lang="en-US" sz="800" smtClean="0">
              <a:solidFill>
                <a:srgbClr val="800000"/>
              </a:solidFill>
              <a:latin typeface="Candara" charset="0"/>
            </a:endParaRPr>
          </a:p>
        </p:txBody>
      </p:sp>
      <p:pic>
        <p:nvPicPr>
          <p:cNvPr id="14339" name="Picture 48" descr="SESE_mg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0675" y="417513"/>
            <a:ext cx="9937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61263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0633190"/>
      </p:ext>
    </p:extLst>
  </p:cSld>
  <p:clrMap bg1="lt1" tx1="dk1" bg2="lt2" tx2="dk2" accent1="accent1" accent2="accent2" accent3="accent3" accent4="accent4" accent5="accent5" accent6="accent6" hlink="hlink" folHlink="folHlink"/>
  <p:notesStyle>
    <a:lvl1pPr algn="just" rtl="0" eaLnBrk="0" fontAlgn="base" hangingPunct="0">
      <a:spcBef>
        <a:spcPct val="30000"/>
      </a:spcBef>
      <a:spcAft>
        <a:spcPct val="0"/>
      </a:spcAft>
      <a:defRPr sz="1200" kern="1200">
        <a:solidFill>
          <a:schemeClr val="tx1"/>
        </a:solidFill>
        <a:latin typeface="Candara" charset="0"/>
        <a:ea typeface="ＭＳ Ｐゴシック" charset="0"/>
        <a:cs typeface="ＭＳ Ｐゴシック" charset="0"/>
      </a:defRPr>
    </a:lvl1pPr>
    <a:lvl2pPr marL="176213" indent="280988" algn="just" rtl="0" eaLnBrk="0" fontAlgn="base" hangingPunct="0">
      <a:spcBef>
        <a:spcPct val="30000"/>
      </a:spcBef>
      <a:spcAft>
        <a:spcPct val="0"/>
      </a:spcAft>
      <a:defRPr sz="1200" kern="1200">
        <a:solidFill>
          <a:schemeClr val="tx1"/>
        </a:solidFill>
        <a:latin typeface="Candara" charset="0"/>
        <a:ea typeface="ＭＳ Ｐゴシック" charset="0"/>
        <a:cs typeface="+mn-cs"/>
      </a:defRPr>
    </a:lvl2pPr>
    <a:lvl3pPr marL="334963" indent="579438" algn="just" rtl="0" eaLnBrk="0" fontAlgn="base" hangingPunct="0">
      <a:spcBef>
        <a:spcPct val="30000"/>
      </a:spcBef>
      <a:spcAft>
        <a:spcPct val="0"/>
      </a:spcAft>
      <a:defRPr sz="1200" kern="1200">
        <a:solidFill>
          <a:schemeClr val="tx1"/>
        </a:solidFill>
        <a:latin typeface="Candara" charset="0"/>
        <a:ea typeface="ＭＳ Ｐゴシック" charset="0"/>
        <a:cs typeface="+mn-cs"/>
      </a:defRPr>
    </a:lvl3pPr>
    <a:lvl4pPr marL="503238" indent="868363" algn="just" rtl="0" eaLnBrk="0" fontAlgn="base" hangingPunct="0">
      <a:spcBef>
        <a:spcPct val="30000"/>
      </a:spcBef>
      <a:spcAft>
        <a:spcPct val="0"/>
      </a:spcAft>
      <a:defRPr sz="1200" kern="1200">
        <a:solidFill>
          <a:schemeClr val="tx1"/>
        </a:solidFill>
        <a:latin typeface="Candara" charset="0"/>
        <a:ea typeface="ＭＳ Ｐゴシック" charset="0"/>
        <a:cs typeface="+mn-cs"/>
      </a:defRPr>
    </a:lvl4pPr>
    <a:lvl5pPr marL="677863" indent="1150938" algn="just" rtl="0" eaLnBrk="0" fontAlgn="base" hangingPunct="0">
      <a:spcBef>
        <a:spcPct val="30000"/>
      </a:spcBef>
      <a:spcAft>
        <a:spcPct val="0"/>
      </a:spcAft>
      <a:defRPr sz="1200" kern="1200">
        <a:solidFill>
          <a:schemeClr val="tx1"/>
        </a:solidFill>
        <a:latin typeface="Candara"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5"/>
          <p:cNvSpPr>
            <a:spLocks noGrp="1" noChangeArrowheads="1"/>
          </p:cNvSpPr>
          <p:nvPr>
            <p:ph type="ftr" sz="quarter" idx="10"/>
          </p:nvPr>
        </p:nvSpPr>
        <p:spPr>
          <a:xfrm>
            <a:off x="1157288" y="6288088"/>
            <a:ext cx="2116137" cy="303212"/>
          </a:xfrm>
        </p:spPr>
        <p:txBody>
          <a:bodyPr/>
          <a:lstStyle>
            <a:lvl1pPr>
              <a:defRPr sz="1000">
                <a:solidFill>
                  <a:schemeClr val="tx1"/>
                </a:solidFill>
              </a:defRPr>
            </a:lvl1pPr>
          </a:lstStyle>
          <a:p>
            <a:pPr>
              <a:defRPr/>
            </a:pPr>
            <a:r>
              <a:rPr lang="en-US"/>
              <a:t>Semken: Teaching and learning about</a:t>
            </a:r>
          </a:p>
          <a:p>
            <a:pPr>
              <a:defRPr/>
            </a:pPr>
            <a:r>
              <a:rPr lang="en-US"/>
              <a:t>the Energy-Water Nexus</a:t>
            </a:r>
          </a:p>
        </p:txBody>
      </p:sp>
    </p:spTree>
    <p:extLst>
      <p:ext uri="{BB962C8B-B14F-4D97-AF65-F5344CB8AC3E}">
        <p14:creationId xmlns:p14="http://schemas.microsoft.com/office/powerpoint/2010/main" val="3691661747"/>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286000" cy="62293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0"/>
            <a:ext cx="6705600" cy="62293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a:xfrm>
            <a:off x="1157288" y="6288088"/>
            <a:ext cx="2116137" cy="303212"/>
          </a:xfrm>
        </p:spPr>
        <p:txBody>
          <a:bodyPr/>
          <a:lstStyle>
            <a:lvl1pPr>
              <a:defRPr sz="1000">
                <a:solidFill>
                  <a:schemeClr val="tx1"/>
                </a:solidFill>
              </a:defRPr>
            </a:lvl1pPr>
          </a:lstStyle>
          <a:p>
            <a:pPr>
              <a:defRPr/>
            </a:pPr>
            <a:r>
              <a:rPr lang="en-US"/>
              <a:t>Semken: Teaching and learning about</a:t>
            </a:r>
          </a:p>
          <a:p>
            <a:pPr>
              <a:defRPr/>
            </a:pPr>
            <a:r>
              <a:rPr lang="en-US"/>
              <a:t>the Energy-Water Nexus: GSA 2010</a:t>
            </a:r>
          </a:p>
        </p:txBody>
      </p:sp>
    </p:spTree>
    <p:extLst>
      <p:ext uri="{BB962C8B-B14F-4D97-AF65-F5344CB8AC3E}">
        <p14:creationId xmlns:p14="http://schemas.microsoft.com/office/powerpoint/2010/main" val="933023582"/>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14400"/>
          </a:xfrm>
        </p:spPr>
        <p:txBody>
          <a:bodyPr/>
          <a:lstStyle/>
          <a:p>
            <a:r>
              <a:rPr lang="en-US"/>
              <a:t>Click to edit Master title style</a:t>
            </a:r>
          </a:p>
        </p:txBody>
      </p:sp>
      <p:sp>
        <p:nvSpPr>
          <p:cNvPr id="3" name="Text Placeholder 2"/>
          <p:cNvSpPr>
            <a:spLocks noGrp="1"/>
          </p:cNvSpPr>
          <p:nvPr>
            <p:ph type="body" sz="half" idx="1"/>
          </p:nvPr>
        </p:nvSpPr>
        <p:spPr>
          <a:xfrm>
            <a:off x="690563" y="998538"/>
            <a:ext cx="7769225" cy="25384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0563" y="3689350"/>
            <a:ext cx="7769225" cy="254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a:xfrm>
            <a:off x="1157288" y="6296025"/>
            <a:ext cx="2116137" cy="303213"/>
          </a:xfrm>
        </p:spPr>
        <p:txBody>
          <a:bodyPr/>
          <a:lstStyle>
            <a:lvl1pPr>
              <a:defRPr sz="1000">
                <a:solidFill>
                  <a:schemeClr val="tx1"/>
                </a:solidFill>
              </a:defRPr>
            </a:lvl1pPr>
          </a:lstStyle>
          <a:p>
            <a:pPr>
              <a:defRPr/>
            </a:pPr>
            <a:r>
              <a:rPr lang="en-US"/>
              <a:t>Semken: Teaching and learning about</a:t>
            </a:r>
          </a:p>
          <a:p>
            <a:pPr>
              <a:defRPr/>
            </a:pPr>
            <a:r>
              <a:rPr lang="en-US"/>
              <a:t>the Energy-Water Nexus: GSA 2010</a:t>
            </a:r>
          </a:p>
        </p:txBody>
      </p:sp>
    </p:spTree>
    <p:extLst>
      <p:ext uri="{BB962C8B-B14F-4D97-AF65-F5344CB8AC3E}">
        <p14:creationId xmlns:p14="http://schemas.microsoft.com/office/powerpoint/2010/main" val="1874907156"/>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14400"/>
          </a:xfrm>
        </p:spPr>
        <p:txBody>
          <a:bodyPr/>
          <a:lstStyle/>
          <a:p>
            <a:r>
              <a:rPr lang="en-US"/>
              <a:t>Click to edit Master title style</a:t>
            </a:r>
          </a:p>
        </p:txBody>
      </p:sp>
      <p:sp>
        <p:nvSpPr>
          <p:cNvPr id="3" name="Text Placeholder 2"/>
          <p:cNvSpPr>
            <a:spLocks noGrp="1"/>
          </p:cNvSpPr>
          <p:nvPr>
            <p:ph type="body" sz="half" idx="1"/>
          </p:nvPr>
        </p:nvSpPr>
        <p:spPr>
          <a:xfrm>
            <a:off x="690563" y="998538"/>
            <a:ext cx="3808412" cy="52308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51375" y="998538"/>
            <a:ext cx="3808413" cy="52308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a:xfrm>
            <a:off x="1157288" y="6296025"/>
            <a:ext cx="2116137" cy="303213"/>
          </a:xfrm>
        </p:spPr>
        <p:txBody>
          <a:bodyPr/>
          <a:lstStyle>
            <a:lvl1pPr>
              <a:defRPr sz="1000">
                <a:solidFill>
                  <a:schemeClr val="tx1"/>
                </a:solidFill>
              </a:defRPr>
            </a:lvl1pPr>
          </a:lstStyle>
          <a:p>
            <a:pPr>
              <a:defRPr/>
            </a:pPr>
            <a:r>
              <a:rPr lang="en-US"/>
              <a:t>Semken: Teaching and learning about</a:t>
            </a:r>
          </a:p>
          <a:p>
            <a:pPr>
              <a:defRPr/>
            </a:pPr>
            <a:r>
              <a:rPr lang="en-US"/>
              <a:t>the Energy-Water Nexus: GSA 2010</a:t>
            </a:r>
          </a:p>
        </p:txBody>
      </p:sp>
    </p:spTree>
    <p:extLst>
      <p:ext uri="{BB962C8B-B14F-4D97-AF65-F5344CB8AC3E}">
        <p14:creationId xmlns:p14="http://schemas.microsoft.com/office/powerpoint/2010/main" val="22714222"/>
      </p:ext>
    </p:extLst>
  </p:cSld>
  <p:clrMapOvr>
    <a:masterClrMapping/>
  </p:clrMapOvr>
  <p:transition xmlns:p14="http://schemas.microsoft.com/office/powerpoint/2010/mai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xfrm>
            <a:off x="1157288" y="6288088"/>
            <a:ext cx="2116137" cy="303212"/>
          </a:xfrm>
        </p:spPr>
        <p:txBody>
          <a:bodyPr/>
          <a:lstStyle>
            <a:lvl1pPr>
              <a:defRPr sz="1000">
                <a:solidFill>
                  <a:schemeClr val="tx1"/>
                </a:solidFill>
              </a:defRPr>
            </a:lvl1pPr>
          </a:lstStyle>
          <a:p>
            <a:pPr>
              <a:defRPr/>
            </a:pPr>
            <a:r>
              <a:rPr lang="en-US"/>
              <a:t>Semken: Teaching and learning about</a:t>
            </a:r>
          </a:p>
          <a:p>
            <a:pPr>
              <a:defRPr/>
            </a:pPr>
            <a:r>
              <a:rPr lang="en-US"/>
              <a:t>the Energy-Water Nexus</a:t>
            </a:r>
          </a:p>
        </p:txBody>
      </p:sp>
    </p:spTree>
    <p:extLst>
      <p:ext uri="{BB962C8B-B14F-4D97-AF65-F5344CB8AC3E}">
        <p14:creationId xmlns:p14="http://schemas.microsoft.com/office/powerpoint/2010/main" val="1154940688"/>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90563" y="998538"/>
            <a:ext cx="3808412" cy="52308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51375" y="998538"/>
            <a:ext cx="3808413" cy="52308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xfrm>
            <a:off x="1157288" y="6288088"/>
            <a:ext cx="2116137" cy="303212"/>
          </a:xfrm>
        </p:spPr>
        <p:txBody>
          <a:bodyPr/>
          <a:lstStyle>
            <a:lvl1pPr>
              <a:defRPr sz="1000">
                <a:solidFill>
                  <a:schemeClr val="tx1"/>
                </a:solidFill>
              </a:defRPr>
            </a:lvl1pPr>
          </a:lstStyle>
          <a:p>
            <a:pPr>
              <a:defRPr/>
            </a:pPr>
            <a:r>
              <a:rPr lang="en-US"/>
              <a:t>Semken: Teaching and learning about</a:t>
            </a:r>
          </a:p>
          <a:p>
            <a:pPr>
              <a:defRPr/>
            </a:pPr>
            <a:r>
              <a:rPr lang="en-US"/>
              <a:t>the Energy-Water Nexus</a:t>
            </a:r>
          </a:p>
        </p:txBody>
      </p:sp>
    </p:spTree>
    <p:extLst>
      <p:ext uri="{BB962C8B-B14F-4D97-AF65-F5344CB8AC3E}">
        <p14:creationId xmlns:p14="http://schemas.microsoft.com/office/powerpoint/2010/main" val="812237707"/>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xfrm>
            <a:off x="1157288" y="6288088"/>
            <a:ext cx="2116137" cy="303212"/>
          </a:xfrm>
        </p:spPr>
        <p:txBody>
          <a:bodyPr/>
          <a:lstStyle>
            <a:lvl1pPr>
              <a:defRPr sz="1000">
                <a:solidFill>
                  <a:schemeClr val="tx1"/>
                </a:solidFill>
              </a:defRPr>
            </a:lvl1pPr>
          </a:lstStyle>
          <a:p>
            <a:pPr>
              <a:defRPr/>
            </a:pPr>
            <a:r>
              <a:rPr lang="en-US"/>
              <a:t>Semken: Teaching and learning about</a:t>
            </a:r>
          </a:p>
          <a:p>
            <a:pPr>
              <a:defRPr/>
            </a:pPr>
            <a:r>
              <a:rPr lang="en-US"/>
              <a:t>the Energy-Water Nexus</a:t>
            </a:r>
          </a:p>
        </p:txBody>
      </p:sp>
    </p:spTree>
    <p:extLst>
      <p:ext uri="{BB962C8B-B14F-4D97-AF65-F5344CB8AC3E}">
        <p14:creationId xmlns:p14="http://schemas.microsoft.com/office/powerpoint/2010/main" val="471574579"/>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a:xfrm>
            <a:off x="1157288" y="6288088"/>
            <a:ext cx="2116137" cy="303212"/>
          </a:xfrm>
        </p:spPr>
        <p:txBody>
          <a:bodyPr/>
          <a:lstStyle>
            <a:lvl1pPr>
              <a:defRPr sz="1000">
                <a:solidFill>
                  <a:schemeClr val="tx1"/>
                </a:solidFill>
              </a:defRPr>
            </a:lvl1pPr>
          </a:lstStyle>
          <a:p>
            <a:pPr>
              <a:defRPr/>
            </a:pPr>
            <a:r>
              <a:rPr lang="en-US"/>
              <a:t>Semken: Teaching and learning about</a:t>
            </a:r>
          </a:p>
          <a:p>
            <a:pPr>
              <a:defRPr/>
            </a:pPr>
            <a:r>
              <a:rPr lang="en-US"/>
              <a:t>the Energy-Water Nexus: GSA 2010</a:t>
            </a:r>
          </a:p>
        </p:txBody>
      </p:sp>
    </p:spTree>
    <p:extLst>
      <p:ext uri="{BB962C8B-B14F-4D97-AF65-F5344CB8AC3E}">
        <p14:creationId xmlns:p14="http://schemas.microsoft.com/office/powerpoint/2010/main" val="10249253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xfrm>
            <a:off x="1157288" y="6288088"/>
            <a:ext cx="2116137" cy="303212"/>
          </a:xfrm>
        </p:spPr>
        <p:txBody>
          <a:bodyPr/>
          <a:lstStyle>
            <a:lvl1pPr>
              <a:defRPr sz="1000">
                <a:solidFill>
                  <a:schemeClr val="tx1"/>
                </a:solidFill>
              </a:defRPr>
            </a:lvl1pPr>
          </a:lstStyle>
          <a:p>
            <a:pPr>
              <a:defRPr/>
            </a:pPr>
            <a:r>
              <a:rPr lang="en-US"/>
              <a:t>Semken: Teaching and learning about</a:t>
            </a:r>
          </a:p>
          <a:p>
            <a:pPr>
              <a:defRPr/>
            </a:pPr>
            <a:r>
              <a:rPr lang="en-US"/>
              <a:t>the Energy-Water Nexus: GSA 2010</a:t>
            </a:r>
          </a:p>
        </p:txBody>
      </p:sp>
    </p:spTree>
    <p:extLst>
      <p:ext uri="{BB962C8B-B14F-4D97-AF65-F5344CB8AC3E}">
        <p14:creationId xmlns:p14="http://schemas.microsoft.com/office/powerpoint/2010/main" val="2657946368"/>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a:xfrm>
            <a:off x="1157288" y="6288088"/>
            <a:ext cx="2116137" cy="303212"/>
          </a:xfrm>
        </p:spPr>
        <p:txBody>
          <a:bodyPr/>
          <a:lstStyle>
            <a:lvl1pPr>
              <a:defRPr sz="1000">
                <a:solidFill>
                  <a:schemeClr val="tx1"/>
                </a:solidFill>
              </a:defRPr>
            </a:lvl1pPr>
          </a:lstStyle>
          <a:p>
            <a:pPr>
              <a:defRPr/>
            </a:pPr>
            <a:r>
              <a:rPr lang="en-US"/>
              <a:t>Semken: Teaching and learning about</a:t>
            </a:r>
          </a:p>
          <a:p>
            <a:pPr>
              <a:defRPr/>
            </a:pPr>
            <a:r>
              <a:rPr lang="en-US"/>
              <a:t>the Energy-Water Nexus: GSA 2010</a:t>
            </a:r>
          </a:p>
        </p:txBody>
      </p:sp>
    </p:spTree>
    <p:extLst>
      <p:ext uri="{BB962C8B-B14F-4D97-AF65-F5344CB8AC3E}">
        <p14:creationId xmlns:p14="http://schemas.microsoft.com/office/powerpoint/2010/main" val="2981174010"/>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a:xfrm>
            <a:off x="1157288" y="6288088"/>
            <a:ext cx="2116137" cy="303212"/>
          </a:xfrm>
        </p:spPr>
        <p:txBody>
          <a:bodyPr/>
          <a:lstStyle>
            <a:lvl1pPr>
              <a:defRPr sz="1000">
                <a:solidFill>
                  <a:schemeClr val="tx1"/>
                </a:solidFill>
              </a:defRPr>
            </a:lvl1pPr>
          </a:lstStyle>
          <a:p>
            <a:pPr>
              <a:defRPr/>
            </a:pPr>
            <a:r>
              <a:rPr lang="en-US"/>
              <a:t>Semken: Teaching and learning about</a:t>
            </a:r>
          </a:p>
          <a:p>
            <a:pPr>
              <a:defRPr/>
            </a:pPr>
            <a:r>
              <a:rPr lang="en-US"/>
              <a:t>the Energy-Water Nexus: GSA 2010</a:t>
            </a:r>
          </a:p>
        </p:txBody>
      </p:sp>
    </p:spTree>
    <p:extLst>
      <p:ext uri="{BB962C8B-B14F-4D97-AF65-F5344CB8AC3E}">
        <p14:creationId xmlns:p14="http://schemas.microsoft.com/office/powerpoint/2010/main" val="2689591422"/>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a:xfrm>
            <a:off x="1157288" y="6288088"/>
            <a:ext cx="2116137" cy="303212"/>
          </a:xfrm>
        </p:spPr>
        <p:txBody>
          <a:bodyPr/>
          <a:lstStyle>
            <a:lvl1pPr>
              <a:defRPr sz="1000">
                <a:solidFill>
                  <a:schemeClr val="tx1"/>
                </a:solidFill>
              </a:defRPr>
            </a:lvl1pPr>
          </a:lstStyle>
          <a:p>
            <a:pPr>
              <a:defRPr/>
            </a:pPr>
            <a:r>
              <a:rPr lang="en-US"/>
              <a:t>Semken: Teaching and learning about</a:t>
            </a:r>
          </a:p>
          <a:p>
            <a:pPr>
              <a:defRPr/>
            </a:pPr>
            <a:r>
              <a:rPr lang="en-US"/>
              <a:t>the Energy-Water Nexus: GSA 2010</a:t>
            </a:r>
          </a:p>
        </p:txBody>
      </p:sp>
    </p:spTree>
    <p:extLst>
      <p:ext uri="{BB962C8B-B14F-4D97-AF65-F5344CB8AC3E}">
        <p14:creationId xmlns:p14="http://schemas.microsoft.com/office/powerpoint/2010/main" val="1722083897"/>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6E6E6"/>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0"/>
            <a:ext cx="9144000"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val="1"/>
            </a:ext>
          </a:extLst>
        </p:spPr>
        <p:txBody>
          <a:bodyPr vert="horz" wrap="square" lIns="91418" tIns="45710" rIns="91418" bIns="4571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90563" y="998538"/>
            <a:ext cx="7769225" cy="5230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val="1"/>
            </a:ext>
          </a:extLst>
        </p:spPr>
        <p:txBody>
          <a:bodyPr vert="horz" wrap="square" lIns="91418" tIns="45710" rIns="91418" bIns="4571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ChangeArrowheads="1"/>
          </p:cNvSpPr>
          <p:nvPr/>
        </p:nvSpPr>
        <p:spPr bwMode="auto">
          <a:xfrm>
            <a:off x="8054975" y="6332538"/>
            <a:ext cx="404813" cy="230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1418" tIns="45710" rIns="91418" bIns="45710"/>
          <a:lstStyle/>
          <a:p>
            <a:pPr algn="r">
              <a:lnSpc>
                <a:spcPct val="80000"/>
              </a:lnSpc>
              <a:tabLst>
                <a:tab pos="3775075" algn="ctr"/>
              </a:tabLst>
            </a:pPr>
            <a:fld id="{A265FD7C-ABF4-4845-B47C-CF0B63FCF6D4}" type="slidenum">
              <a:rPr lang="en-US" sz="1200" b="1">
                <a:solidFill>
                  <a:srgbClr val="004080"/>
                </a:solidFill>
              </a:rPr>
              <a:pPr algn="r">
                <a:lnSpc>
                  <a:spcPct val="80000"/>
                </a:lnSpc>
                <a:tabLst>
                  <a:tab pos="3775075" algn="ctr"/>
                </a:tabLst>
              </a:pPr>
              <a:t>‹#›</a:t>
            </a:fld>
            <a:endParaRPr lang="en-US" sz="1400">
              <a:solidFill>
                <a:srgbClr val="004080"/>
              </a:solidFill>
            </a:endParaRPr>
          </a:p>
        </p:txBody>
      </p:sp>
      <p:pic>
        <p:nvPicPr>
          <p:cNvPr id="1029" name="Picture 6" descr="ASUsunburst_me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90563" y="6350000"/>
            <a:ext cx="457200"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7" descr="ASUsunburst_me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90563" y="6350000"/>
            <a:ext cx="457200" cy="19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ooter Placeholder 4"/>
          <p:cNvSpPr>
            <a:spLocks noGrp="1"/>
          </p:cNvSpPr>
          <p:nvPr>
            <p:ph type="ftr" sz="quarter" idx="3"/>
          </p:nvPr>
        </p:nvSpPr>
        <p:spPr>
          <a:xfrm>
            <a:off x="1084263" y="6332538"/>
            <a:ext cx="2116137" cy="217487"/>
          </a:xfrm>
          <a:prstGeom prst="rect">
            <a:avLst/>
          </a:prstGeom>
          <a:noFill/>
        </p:spPr>
        <p:txBody>
          <a:bodyPr/>
          <a:lstStyle>
            <a:lvl1pPr algn="l">
              <a:tabLst>
                <a:tab pos="3775075" algn="ctr"/>
              </a:tabLst>
              <a:defRPr sz="800" smtClean="0">
                <a:solidFill>
                  <a:srgbClr val="000080"/>
                </a:solidFill>
                <a:latin typeface="Candara" charset="0"/>
                <a:ea typeface="ＭＳ Ｐゴシック" charset="0"/>
                <a:cs typeface="ＭＳ Ｐゴシック" charset="0"/>
              </a:defRPr>
            </a:lvl1pPr>
            <a:lvl2pPr marL="742950" indent="-285750">
              <a:tabLst>
                <a:tab pos="3775075" algn="ctr"/>
              </a:tabLst>
              <a:defRPr sz="1000">
                <a:solidFill>
                  <a:schemeClr val="tx1"/>
                </a:solidFill>
                <a:latin typeface="Candara" charset="0"/>
                <a:ea typeface="ＭＳ Ｐゴシック" charset="0"/>
              </a:defRPr>
            </a:lvl2pPr>
            <a:lvl3pPr marL="1143000" indent="-228600">
              <a:tabLst>
                <a:tab pos="3775075" algn="ctr"/>
              </a:tabLst>
              <a:defRPr sz="1000">
                <a:solidFill>
                  <a:schemeClr val="tx1"/>
                </a:solidFill>
                <a:latin typeface="Candara" charset="0"/>
                <a:ea typeface="ＭＳ Ｐゴシック" charset="0"/>
              </a:defRPr>
            </a:lvl3pPr>
            <a:lvl4pPr marL="1600200" indent="-228600">
              <a:tabLst>
                <a:tab pos="3775075" algn="ctr"/>
              </a:tabLst>
              <a:defRPr sz="1000">
                <a:solidFill>
                  <a:schemeClr val="tx1"/>
                </a:solidFill>
                <a:latin typeface="Candara" charset="0"/>
                <a:ea typeface="ＭＳ Ｐゴシック" charset="0"/>
              </a:defRPr>
            </a:lvl4pPr>
            <a:lvl5pPr marL="2057400" indent="-228600">
              <a:tabLst>
                <a:tab pos="3775075" algn="ctr"/>
              </a:tabLst>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9pPr>
          </a:lstStyle>
          <a:p>
            <a:pPr>
              <a:defRPr/>
            </a:pPr>
            <a:r>
              <a:rPr lang="en-US"/>
              <a:t>Semken: The Energy-Water Nexus</a:t>
            </a:r>
          </a:p>
        </p:txBody>
      </p:sp>
    </p:spTree>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Lst>
  <p:transition xmlns:p14="http://schemas.microsoft.com/office/powerpoint/2010/main">
    <p:fade/>
  </p:transition>
  <p:hf sldNum="0" hdr="0" dt="0"/>
  <p:txStyles>
    <p:titleStyle>
      <a:lvl1pPr algn="ctr" rtl="0" eaLnBrk="0" fontAlgn="base" hangingPunct="0">
        <a:spcBef>
          <a:spcPct val="0"/>
        </a:spcBef>
        <a:spcAft>
          <a:spcPct val="0"/>
        </a:spcAft>
        <a:defRPr sz="2000">
          <a:solidFill>
            <a:srgbClr val="000080"/>
          </a:solidFill>
          <a:latin typeface="+mj-lt"/>
          <a:ea typeface="+mj-ea"/>
          <a:cs typeface="+mj-cs"/>
        </a:defRPr>
      </a:lvl1pPr>
      <a:lvl2pPr algn="ctr" rtl="0" eaLnBrk="0" fontAlgn="base" hangingPunct="0">
        <a:spcBef>
          <a:spcPct val="0"/>
        </a:spcBef>
        <a:spcAft>
          <a:spcPct val="0"/>
        </a:spcAft>
        <a:defRPr sz="2000">
          <a:solidFill>
            <a:srgbClr val="000080"/>
          </a:solidFill>
          <a:latin typeface="Candara" charset="0"/>
          <a:ea typeface="ＭＳ Ｐゴシック" charset="0"/>
          <a:cs typeface="ＭＳ Ｐゴシック" charset="0"/>
        </a:defRPr>
      </a:lvl2pPr>
      <a:lvl3pPr algn="ctr" rtl="0" eaLnBrk="0" fontAlgn="base" hangingPunct="0">
        <a:spcBef>
          <a:spcPct val="0"/>
        </a:spcBef>
        <a:spcAft>
          <a:spcPct val="0"/>
        </a:spcAft>
        <a:defRPr sz="2000">
          <a:solidFill>
            <a:srgbClr val="000080"/>
          </a:solidFill>
          <a:latin typeface="Candara" charset="0"/>
          <a:ea typeface="ＭＳ Ｐゴシック" charset="0"/>
          <a:cs typeface="ＭＳ Ｐゴシック" charset="0"/>
        </a:defRPr>
      </a:lvl3pPr>
      <a:lvl4pPr algn="ctr" rtl="0" eaLnBrk="0" fontAlgn="base" hangingPunct="0">
        <a:spcBef>
          <a:spcPct val="0"/>
        </a:spcBef>
        <a:spcAft>
          <a:spcPct val="0"/>
        </a:spcAft>
        <a:defRPr sz="2000">
          <a:solidFill>
            <a:srgbClr val="000080"/>
          </a:solidFill>
          <a:latin typeface="Candara" charset="0"/>
          <a:ea typeface="ＭＳ Ｐゴシック" charset="0"/>
          <a:cs typeface="ＭＳ Ｐゴシック" charset="0"/>
        </a:defRPr>
      </a:lvl4pPr>
      <a:lvl5pPr algn="ctr" rtl="0" eaLnBrk="0" fontAlgn="base" hangingPunct="0">
        <a:spcBef>
          <a:spcPct val="0"/>
        </a:spcBef>
        <a:spcAft>
          <a:spcPct val="0"/>
        </a:spcAft>
        <a:defRPr sz="2000">
          <a:solidFill>
            <a:srgbClr val="000080"/>
          </a:solidFill>
          <a:latin typeface="Candara" charset="0"/>
          <a:ea typeface="ＭＳ Ｐゴシック" charset="0"/>
          <a:cs typeface="ＭＳ Ｐゴシック" charset="0"/>
        </a:defRPr>
      </a:lvl5pPr>
      <a:lvl6pPr marL="457200" algn="ctr" rtl="0" fontAlgn="base">
        <a:spcBef>
          <a:spcPct val="0"/>
        </a:spcBef>
        <a:spcAft>
          <a:spcPct val="0"/>
        </a:spcAft>
        <a:defRPr sz="2000">
          <a:solidFill>
            <a:srgbClr val="000080"/>
          </a:solidFill>
          <a:latin typeface="Candara" charset="0"/>
          <a:ea typeface="ＭＳ Ｐゴシック" charset="0"/>
          <a:cs typeface="ＭＳ Ｐゴシック" charset="0"/>
        </a:defRPr>
      </a:lvl6pPr>
      <a:lvl7pPr marL="914400" algn="ctr" rtl="0" fontAlgn="base">
        <a:spcBef>
          <a:spcPct val="0"/>
        </a:spcBef>
        <a:spcAft>
          <a:spcPct val="0"/>
        </a:spcAft>
        <a:defRPr sz="2000">
          <a:solidFill>
            <a:srgbClr val="000080"/>
          </a:solidFill>
          <a:latin typeface="Candara" charset="0"/>
          <a:ea typeface="ＭＳ Ｐゴシック" charset="0"/>
          <a:cs typeface="ＭＳ Ｐゴシック" charset="0"/>
        </a:defRPr>
      </a:lvl7pPr>
      <a:lvl8pPr marL="1371600" algn="ctr" rtl="0" fontAlgn="base">
        <a:spcBef>
          <a:spcPct val="0"/>
        </a:spcBef>
        <a:spcAft>
          <a:spcPct val="0"/>
        </a:spcAft>
        <a:defRPr sz="2000">
          <a:solidFill>
            <a:srgbClr val="000080"/>
          </a:solidFill>
          <a:latin typeface="Candara" charset="0"/>
          <a:ea typeface="ＭＳ Ｐゴシック" charset="0"/>
          <a:cs typeface="ＭＳ Ｐゴシック" charset="0"/>
        </a:defRPr>
      </a:lvl8pPr>
      <a:lvl9pPr marL="1828800" algn="ctr" rtl="0" fontAlgn="base">
        <a:spcBef>
          <a:spcPct val="0"/>
        </a:spcBef>
        <a:spcAft>
          <a:spcPct val="0"/>
        </a:spcAft>
        <a:defRPr sz="2000">
          <a:solidFill>
            <a:srgbClr val="000080"/>
          </a:solidFill>
          <a:latin typeface="Candara" charset="0"/>
          <a:ea typeface="ＭＳ Ｐゴシック" charset="0"/>
          <a:cs typeface="ＭＳ Ｐゴシック" charset="0"/>
        </a:defRPr>
      </a:lvl9pPr>
    </p:titleStyle>
    <p:bodyStyle>
      <a:lvl1pPr marL="341313" indent="-341313" algn="l" rtl="0" eaLnBrk="0" fontAlgn="base" hangingPunct="0">
        <a:spcBef>
          <a:spcPct val="20000"/>
        </a:spcBef>
        <a:spcAft>
          <a:spcPct val="0"/>
        </a:spcAft>
        <a:defRPr>
          <a:solidFill>
            <a:schemeClr val="tx1"/>
          </a:solidFill>
          <a:latin typeface="+mn-lt"/>
          <a:ea typeface="+mn-ea"/>
          <a:cs typeface="+mn-cs"/>
        </a:defRPr>
      </a:lvl1pPr>
      <a:lvl2pPr marL="742950" indent="-287338" algn="l" rtl="0" eaLnBrk="0" fontAlgn="base" hangingPunct="0">
        <a:spcBef>
          <a:spcPct val="20000"/>
        </a:spcBef>
        <a:spcAft>
          <a:spcPct val="0"/>
        </a:spcAft>
        <a:defRPr>
          <a:solidFill>
            <a:schemeClr val="tx1"/>
          </a:solidFill>
          <a:latin typeface="+mn-lt"/>
          <a:ea typeface="+mn-ea"/>
        </a:defRPr>
      </a:lvl2pPr>
      <a:lvl3pPr marL="1143000" indent="-228600" algn="l" rtl="0" eaLnBrk="0" fontAlgn="base" hangingPunct="0">
        <a:spcBef>
          <a:spcPct val="20000"/>
        </a:spcBef>
        <a:spcAft>
          <a:spcPct val="0"/>
        </a:spcAft>
        <a:defRPr>
          <a:solidFill>
            <a:schemeClr val="tx1"/>
          </a:solidFill>
          <a:latin typeface="+mn-lt"/>
          <a:ea typeface="+mn-ea"/>
        </a:defRPr>
      </a:lvl3pPr>
      <a:lvl4pPr marL="1601788" indent="-231775" algn="l" rtl="0" eaLnBrk="0" fontAlgn="base" hangingPunct="0">
        <a:spcBef>
          <a:spcPct val="20000"/>
        </a:spcBef>
        <a:spcAft>
          <a:spcPct val="0"/>
        </a:spcAft>
        <a:defRPr>
          <a:solidFill>
            <a:schemeClr val="tx1"/>
          </a:solidFill>
          <a:latin typeface="+mn-lt"/>
          <a:ea typeface="+mn-ea"/>
        </a:defRPr>
      </a:lvl4pPr>
      <a:lvl5pPr marL="2057400" indent="-228600" algn="l" rtl="0" eaLnBrk="0" fontAlgn="base" hangingPunct="0">
        <a:spcBef>
          <a:spcPct val="20000"/>
        </a:spcBef>
        <a:spcAft>
          <a:spcPct val="0"/>
        </a:spcAft>
        <a:defRPr>
          <a:solidFill>
            <a:schemeClr val="tx1"/>
          </a:solidFill>
          <a:latin typeface="+mn-lt"/>
          <a:ea typeface="+mn-ea"/>
        </a:defRPr>
      </a:lvl5pPr>
      <a:lvl6pPr marL="2514600" indent="-228600" algn="l" rtl="0" fontAlgn="base">
        <a:spcBef>
          <a:spcPct val="20000"/>
        </a:spcBef>
        <a:spcAft>
          <a:spcPct val="0"/>
        </a:spcAft>
        <a:defRPr>
          <a:solidFill>
            <a:schemeClr val="tx1"/>
          </a:solidFill>
          <a:latin typeface="+mn-lt"/>
          <a:ea typeface="+mn-ea"/>
        </a:defRPr>
      </a:lvl6pPr>
      <a:lvl7pPr marL="2971800" indent="-228600" algn="l" rtl="0" fontAlgn="base">
        <a:spcBef>
          <a:spcPct val="20000"/>
        </a:spcBef>
        <a:spcAft>
          <a:spcPct val="0"/>
        </a:spcAft>
        <a:defRPr>
          <a:solidFill>
            <a:schemeClr val="tx1"/>
          </a:solidFill>
          <a:latin typeface="+mn-lt"/>
          <a:ea typeface="+mn-ea"/>
        </a:defRPr>
      </a:lvl7pPr>
      <a:lvl8pPr marL="3429000" indent="-228600" algn="l" rtl="0" fontAlgn="base">
        <a:spcBef>
          <a:spcPct val="20000"/>
        </a:spcBef>
        <a:spcAft>
          <a:spcPct val="0"/>
        </a:spcAft>
        <a:defRPr>
          <a:solidFill>
            <a:schemeClr val="tx1"/>
          </a:solidFill>
          <a:latin typeface="+mn-lt"/>
          <a:ea typeface="+mn-ea"/>
        </a:defRPr>
      </a:lvl8pPr>
      <a:lvl9pPr marL="3886200" indent="-228600" algn="l" rtl="0" fontAlgn="base">
        <a:spcBef>
          <a:spcPct val="20000"/>
        </a:spcBef>
        <a:spcAft>
          <a:spcPct val="0"/>
        </a:spcAft>
        <a:defRPr>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jpeg"/><Relationship Id="rId1" Type="http://schemas.openxmlformats.org/officeDocument/2006/relationships/slideLayout" Target="../slideLayouts/slideLayout5.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3.png"/><Relationship Id="rId3" Type="http://schemas.openxmlformats.org/officeDocument/2006/relationships/image" Target="../media/image14.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4" Type="http://schemas.openxmlformats.org/officeDocument/2006/relationships/image" Target="../media/image17.jpeg"/><Relationship Id="rId5" Type="http://schemas.openxmlformats.org/officeDocument/2006/relationships/image" Target="../media/image18.jpe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4" Type="http://schemas.openxmlformats.org/officeDocument/2006/relationships/image" Target="../media/image20.jpeg"/><Relationship Id="rId5" Type="http://schemas.openxmlformats.org/officeDocument/2006/relationships/image" Target="../media/image21.jpeg"/><Relationship Id="rId6" Type="http://schemas.openxmlformats.org/officeDocument/2006/relationships/image" Target="../media/image22.jpeg"/><Relationship Id="rId1" Type="http://schemas.openxmlformats.org/officeDocument/2006/relationships/slideLayout" Target="../slideLayouts/slideLayout1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4" Type="http://schemas.openxmlformats.org/officeDocument/2006/relationships/image" Target="../media/image24.jpeg"/><Relationship Id="rId1" Type="http://schemas.openxmlformats.org/officeDocument/2006/relationships/slideLayout" Target="../slideLayouts/slideLayout1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2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26.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 Id="rId3" Type="http://schemas.openxmlformats.org/officeDocument/2006/relationships/image" Target="../media/image27.jpeg"/></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4" Type="http://schemas.openxmlformats.org/officeDocument/2006/relationships/image" Target="../media/image29.jpe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4" Type="http://schemas.openxmlformats.org/officeDocument/2006/relationships/image" Target="../media/image31.jpeg"/><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4" Type="http://schemas.openxmlformats.org/officeDocument/2006/relationships/image" Target="../media/image32.jpeg"/><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4" Type="http://schemas.openxmlformats.org/officeDocument/2006/relationships/image" Target="../media/image33.jpeg"/><Relationship Id="rId5" Type="http://schemas.openxmlformats.org/officeDocument/2006/relationships/image" Target="../media/image34.jpeg"/><Relationship Id="rId6" Type="http://schemas.openxmlformats.org/officeDocument/2006/relationships/image" Target="../media/image35.jpeg"/><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4" Type="http://schemas.openxmlformats.org/officeDocument/2006/relationships/image" Target="../media/image36.jpeg"/><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4" Type="http://schemas.openxmlformats.org/officeDocument/2006/relationships/image" Target="../media/image37.jpeg"/><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4" Type="http://schemas.openxmlformats.org/officeDocument/2006/relationships/image" Target="../media/image38.jpeg"/><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4" Type="http://schemas.openxmlformats.org/officeDocument/2006/relationships/image" Target="../media/image40.jpeg"/><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41.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eg"/><Relationship Id="rId3" Type="http://schemas.openxmlformats.org/officeDocument/2006/relationships/image" Target="../media/image4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44.jpeg"/></Relationships>
</file>

<file path=ppt/slides/_rels/slide29.xml.rels><?xml version="1.0" encoding="UTF-8" standalone="yes"?>
<Relationships xmlns="http://schemas.openxmlformats.org/package/2006/relationships"><Relationship Id="rId11" Type="http://schemas.openxmlformats.org/officeDocument/2006/relationships/hyperlink" Target="http://www.southwestclimatechange.org/impacts/people/drought" TargetMode="External"/><Relationship Id="rId12" Type="http://schemas.openxmlformats.org/officeDocument/2006/relationships/hyperlink" Target="http://www.azwaterinstitute.org/media/Cost%20of%20water%20and%20energy%20in%20az" TargetMode="External"/><Relationship Id="rId13" Type="http://schemas.openxmlformats.org/officeDocument/2006/relationships/hyperlink" Target="http://www.swhydro.arizona.edu/archive/V6_N5/" TargetMode="External"/><Relationship Id="rId14" Type="http://schemas.openxmlformats.org/officeDocument/2006/relationships/hyperlink" Target="http://az.water.usgs.gov/pubs/WRIR02-4211intro.html" TargetMode="External"/><Relationship Id="rId15" Type="http://schemas.openxmlformats.org/officeDocument/2006/relationships/hyperlink" Target="http://www.sandia.gov/energy-water/docs/121-RptToCongress-EWwEIAcomments-FINAL.pdf" TargetMode="External"/><Relationship Id="rId16" Type="http://schemas.openxmlformats.org/officeDocument/2006/relationships/hyperlink" Target="http://www.sandia.gov/energy-water/docs/NEXUS_v4.pdf" TargetMode="External"/><Relationship Id="rId17" Type="http://schemas.openxmlformats.org/officeDocument/2006/relationships/hyperlink" Target="http://az.water.usgs.gov/projects/az028.html" TargetMode="External"/><Relationship Id="rId18" Type="http://schemas.openxmlformats.org/officeDocument/2006/relationships/hyperlink" Target="http://budget.state.nv.us/clearinghouse/Notice/2007/E2007-148.pdf" TargetMode="External"/><Relationship Id="rId19" Type="http://schemas.openxmlformats.org/officeDocument/2006/relationships/hyperlink" Target="http://www.swhydro.arizona.edu/archive/V6_N5/feature2.pdf" TargetMode="External"/><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hyperlink" Target="http://www.cap-az.com/Portals/1/Skins/cap/files/Ensuring-Reliable-Water-Supplies.pdf" TargetMode="External"/><Relationship Id="rId4" Type="http://schemas.openxmlformats.org/officeDocument/2006/relationships/hyperlink" Target="http://www.cap-az.com/" TargetMode="External"/><Relationship Id="rId5" Type="http://schemas.openxmlformats.org/officeDocument/2006/relationships/hyperlink" Target="http://visualization.geblogs.com/visualization/appliances" TargetMode="External"/><Relationship Id="rId6" Type="http://schemas.openxmlformats.org/officeDocument/2006/relationships/hyperlink" Target="http://www.nrdc.org/water/conservation/draw/draw.pdf" TargetMode="External"/><Relationship Id="rId7" Type="http://schemas.openxmlformats.org/officeDocument/2006/relationships/hyperlink" Target="http://africa.ibtimes.com/articles/126498/20110324/japan.htm" TargetMode="External"/><Relationship Id="rId8" Type="http://schemas.openxmlformats.org/officeDocument/2006/relationships/hyperlink" Target="http://www.hcn.org/issues/221/11049" TargetMode="External"/><Relationship Id="rId9" Type="http://schemas.openxmlformats.org/officeDocument/2006/relationships/hyperlink" Target="http://ag.arizona.edu/azwater/arroyo/Arroyo_2010.pdf" TargetMode="External"/><Relationship Id="rId10" Type="http://schemas.openxmlformats.org/officeDocument/2006/relationships/hyperlink" Target="http://www.nap.edu/catalog.php?record_id=12782"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 Id="rId3" Type="http://schemas.openxmlformats.org/officeDocument/2006/relationships/image" Target="../media/image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7.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10.jpeg"/><Relationship Id="rId5" Type="http://schemas.openxmlformats.org/officeDocument/2006/relationships/image" Target="../media/image11.jpeg"/><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showMasterSp="0" showMasterPhAnim="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828418" name="Rectangle 2"/>
          <p:cNvSpPr>
            <a:spLocks noGrp="1" noChangeArrowheads="1"/>
          </p:cNvSpPr>
          <p:nvPr>
            <p:ph type="title"/>
          </p:nvPr>
        </p:nvSpPr>
        <p:spPr>
          <a:xfrm>
            <a:off x="-1588" y="844550"/>
            <a:ext cx="9144001" cy="1852613"/>
          </a:xfrm>
          <a:effectLst>
            <a:outerShdw blurRad="63500" dist="38099" dir="2700000" algn="ctr" rotWithShape="0">
              <a:srgbClr val="000000">
                <a:alpha val="74998"/>
              </a:srgbClr>
            </a:outerShdw>
          </a:effectLst>
        </p:spPr>
        <p:txBody>
          <a:bodyPr/>
          <a:lstStyle/>
          <a:p>
            <a:pPr eaLnBrk="1" hangingPunct="1">
              <a:defRPr/>
            </a:pPr>
            <a:r>
              <a:rPr lang="en-US" sz="2800" b="1" smtClean="0">
                <a:solidFill>
                  <a:schemeClr val="bg1"/>
                </a:solidFill>
              </a:rPr>
              <a:t>The Energy-Water Nexus:</a:t>
            </a:r>
            <a:br>
              <a:rPr lang="en-US" sz="2800" b="1" smtClean="0">
                <a:solidFill>
                  <a:schemeClr val="bg1"/>
                </a:solidFill>
              </a:rPr>
            </a:br>
            <a:r>
              <a:rPr lang="en-US" sz="2800" b="1">
                <a:solidFill>
                  <a:schemeClr val="bg1"/>
                </a:solidFill>
              </a:rPr>
              <a:t>a theme for interdisciplinary Earth science inquiry</a:t>
            </a:r>
            <a:endParaRPr lang="en-US" sz="2400" b="1" smtClean="0">
              <a:solidFill>
                <a:srgbClr val="FFCC66"/>
              </a:solidFill>
            </a:endParaRPr>
          </a:p>
        </p:txBody>
      </p:sp>
      <p:sp>
        <p:nvSpPr>
          <p:cNvPr id="828419" name="Text Box 3"/>
          <p:cNvSpPr txBox="1">
            <a:spLocks noChangeArrowheads="1"/>
          </p:cNvSpPr>
          <p:nvPr/>
        </p:nvSpPr>
        <p:spPr bwMode="auto">
          <a:xfrm>
            <a:off x="4225925" y="6238875"/>
            <a:ext cx="2357438" cy="431800"/>
          </a:xfrm>
          <a:prstGeom prst="rect">
            <a:avLst/>
          </a:prstGeom>
          <a:noFill/>
          <a:ln>
            <a:noFill/>
          </a:ln>
          <a:effectLst/>
          <a:extLst>
            <a:ext uri="{909E8E84-426E-40dd-AFC4-6F175D3DCCD1}">
              <a14:hiddenFill xmlns:a14="http://schemas.microsoft.com/office/drawing/2010/main">
                <a:solidFill>
                  <a:srgbClr val="000000">
                    <a:alpha val="25000"/>
                  </a:srgbClr>
                </a:solidFill>
              </a14:hiddenFill>
            </a:ext>
            <a:ext uri="{91240B29-F687-4f45-9708-019B960494DF}">
              <a14:hiddenLine xmlns:a14="http://schemas.microsoft.com/office/drawing/2010/main" w="9525">
                <a:solidFill>
                  <a:srgbClr val="BCB2C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spAutoFit/>
          </a:bodyPr>
          <a:lstStyle/>
          <a:p>
            <a:pPr>
              <a:defRPr/>
            </a:pPr>
            <a:r>
              <a:rPr lang="en-US" sz="1100" b="1">
                <a:solidFill>
                  <a:srgbClr val="004080"/>
                </a:solidFill>
              </a:rPr>
              <a:t>Hoover Dam and hydropower plant,</a:t>
            </a:r>
          </a:p>
          <a:p>
            <a:pPr>
              <a:defRPr/>
            </a:pPr>
            <a:r>
              <a:rPr lang="en-US" sz="1100" b="1">
                <a:solidFill>
                  <a:srgbClr val="004080"/>
                </a:solidFill>
              </a:rPr>
              <a:t> Colorado River, Arizona-Nevada</a:t>
            </a:r>
          </a:p>
        </p:txBody>
      </p:sp>
      <p:grpSp>
        <p:nvGrpSpPr>
          <p:cNvPr id="16388" name="Group 1"/>
          <p:cNvGrpSpPr>
            <a:grpSpLocks/>
          </p:cNvGrpSpPr>
          <p:nvPr/>
        </p:nvGrpSpPr>
        <p:grpSpPr bwMode="auto">
          <a:xfrm>
            <a:off x="176213" y="5630863"/>
            <a:ext cx="2741612" cy="976312"/>
            <a:chOff x="176213" y="5630735"/>
            <a:chExt cx="2741612" cy="976440"/>
          </a:xfrm>
        </p:grpSpPr>
        <p:sp>
          <p:nvSpPr>
            <p:cNvPr id="828432" name="Text Box 16"/>
            <p:cNvSpPr txBox="1">
              <a:spLocks noChangeArrowheads="1"/>
            </p:cNvSpPr>
            <p:nvPr/>
          </p:nvSpPr>
          <p:spPr bwMode="auto">
            <a:xfrm>
              <a:off x="193675" y="5630735"/>
              <a:ext cx="2706688" cy="244507"/>
            </a:xfrm>
            <a:prstGeom prst="rect">
              <a:avLst/>
            </a:prstGeom>
            <a:noFill/>
            <a:ln>
              <a:noFill/>
            </a:ln>
            <a:effectLst>
              <a:outerShdw blurRad="63500" dist="38099" dir="2700000" algn="ctr" rotWithShape="0">
                <a:srgbClr val="000000">
                  <a:alpha val="74998"/>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1418" tIns="45710" rIns="91418" bIns="45710" anchor="ctr"/>
            <a:lstStyle/>
            <a:p>
              <a:pPr eaLnBrk="1" hangingPunct="1">
                <a:defRPr/>
              </a:pPr>
              <a:r>
                <a:rPr lang="en-US" sz="2000" b="1">
                  <a:solidFill>
                    <a:schemeClr val="bg1"/>
                  </a:solidFill>
                </a:rPr>
                <a:t>Steven Semken</a:t>
              </a:r>
            </a:p>
          </p:txBody>
        </p:sp>
        <p:pic>
          <p:nvPicPr>
            <p:cNvPr id="828433" name="Picture 17" descr="SESE_mg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213" y="5973680"/>
              <a:ext cx="2741612" cy="633495"/>
            </a:xfrm>
            <a:prstGeom prst="rect">
              <a:avLst/>
            </a:prstGeom>
            <a:noFill/>
            <a:ln w="38100">
              <a:solidFill>
                <a:schemeClr val="bg1"/>
              </a:solidFill>
              <a:miter lim="800000"/>
              <a:headEnd/>
              <a:tailEnd/>
            </a:ln>
            <a:effectLst>
              <a:outerShdw blurRad="63500" dist="38099" dir="2700000" algn="ctr" rotWithShape="0">
                <a:srgbClr val="000000">
                  <a:alpha val="74998"/>
                </a:srgbClr>
              </a:outerShdw>
            </a:effectLst>
            <a:extLst>
              <a:ext uri="{909E8E84-426E-40dd-AFC4-6F175D3DCCD1}">
                <a14:hiddenFill xmlns:a14="http://schemas.microsoft.com/office/drawing/2010/main">
                  <a:solidFill>
                    <a:srgbClr val="FFFFFF"/>
                  </a:solidFill>
                </a14:hiddenFill>
              </a:ext>
            </a:extLst>
          </p:spPr>
        </p:pic>
      </p:gr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4818" name="Picture 1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15013" y="4946650"/>
            <a:ext cx="2371725" cy="157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Content Placeholder 6" descr="transportwaterintensity.jpg"/>
          <p:cNvPicPr>
            <a:picLocks noGrp="1" noChangeAspect="1"/>
          </p:cNvPicPr>
          <p:nvPr>
            <p:ph idx="4294967295"/>
          </p:nvPr>
        </p:nvPicPr>
        <p:blipFill>
          <a:blip r:embed="rId3">
            <a:extLst>
              <a:ext uri="{28A0092B-C50C-407E-A947-70E740481C1C}">
                <a14:useLocalDpi xmlns:a14="http://schemas.microsoft.com/office/drawing/2010/main" val="0"/>
              </a:ext>
            </a:extLst>
          </a:blip>
          <a:srcRect t="-8878" b="-8878"/>
          <a:stretch>
            <a:fillRect/>
          </a:stretch>
        </p:blipFill>
        <p:spPr>
          <a:xfrm>
            <a:off x="436563" y="-127000"/>
            <a:ext cx="8272462" cy="5568950"/>
          </a:xfrm>
        </p:spPr>
      </p:pic>
      <p:sp>
        <p:nvSpPr>
          <p:cNvPr id="34820" name="TextBox 10"/>
          <p:cNvSpPr txBox="1">
            <a:spLocks noChangeArrowheads="1"/>
          </p:cNvSpPr>
          <p:nvPr/>
        </p:nvSpPr>
        <p:spPr bwMode="auto">
          <a:xfrm>
            <a:off x="2274888" y="1833563"/>
            <a:ext cx="1474787" cy="461962"/>
          </a:xfrm>
          <a:prstGeom prst="rect">
            <a:avLst/>
          </a:prstGeom>
          <a:solidFill>
            <a:srgbClr val="FFFFFF"/>
          </a:solidFill>
          <a:ln w="9525">
            <a:solidFill>
              <a:srgbClr val="800000"/>
            </a:solidFill>
            <a:miter lim="800000"/>
            <a:headEnd/>
            <a:tailEnd/>
          </a:ln>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sz="1200"/>
              <a:t>Unconventional</a:t>
            </a:r>
          </a:p>
          <a:p>
            <a:r>
              <a:rPr lang="en-US" sz="1200"/>
              <a:t>extraction is thirsty.</a:t>
            </a:r>
          </a:p>
        </p:txBody>
      </p:sp>
      <p:sp>
        <p:nvSpPr>
          <p:cNvPr id="12" name="TextBox 11"/>
          <p:cNvSpPr txBox="1"/>
          <p:nvPr/>
        </p:nvSpPr>
        <p:spPr>
          <a:xfrm>
            <a:off x="481013" y="4910138"/>
            <a:ext cx="5199062" cy="523875"/>
          </a:xfrm>
          <a:prstGeom prst="rect">
            <a:avLst/>
          </a:prstGeom>
          <a:solidFill>
            <a:srgbClr val="FFFFFF"/>
          </a:solidFill>
        </p:spPr>
        <p:txBody>
          <a:bodyPr wrap="none">
            <a:spAutoFit/>
          </a:bodyPr>
          <a:lstStyle/>
          <a:p>
            <a:pPr algn="just">
              <a:defRPr/>
            </a:pPr>
            <a:r>
              <a:rPr lang="en-US" sz="1400" i="1">
                <a:solidFill>
                  <a:schemeClr val="accent2">
                    <a:lumMod val="75000"/>
                  </a:schemeClr>
                </a:solidFill>
              </a:rPr>
              <a:t>Consumption</a:t>
            </a:r>
            <a:r>
              <a:rPr lang="en-US" sz="1400">
                <a:solidFill>
                  <a:schemeClr val="accent2">
                    <a:lumMod val="75000"/>
                  </a:schemeClr>
                </a:solidFill>
              </a:rPr>
              <a:t> = Water consumed in process, not recycled to source</a:t>
            </a:r>
          </a:p>
          <a:p>
            <a:pPr algn="just">
              <a:defRPr/>
            </a:pPr>
            <a:r>
              <a:rPr lang="en-US" sz="1400" i="1">
                <a:solidFill>
                  <a:schemeClr val="accent2">
                    <a:lumMod val="75000"/>
                  </a:schemeClr>
                </a:solidFill>
              </a:rPr>
              <a:t>Withdrawal</a:t>
            </a:r>
            <a:r>
              <a:rPr lang="en-US" sz="1400">
                <a:solidFill>
                  <a:schemeClr val="accent2">
                    <a:lumMod val="75000"/>
                  </a:schemeClr>
                </a:solidFill>
              </a:rPr>
              <a:t> = Water used in process but recycled to source</a:t>
            </a:r>
          </a:p>
        </p:txBody>
      </p:sp>
      <p:sp>
        <p:nvSpPr>
          <p:cNvPr id="34822" name="TextBox 12"/>
          <p:cNvSpPr txBox="1">
            <a:spLocks noChangeArrowheads="1"/>
          </p:cNvSpPr>
          <p:nvPr/>
        </p:nvSpPr>
        <p:spPr bwMode="auto">
          <a:xfrm>
            <a:off x="877888" y="5448300"/>
            <a:ext cx="47561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just"/>
            <a:r>
              <a:rPr lang="en-US" sz="1600"/>
              <a:t>Fuels derived directly from fossil fuels are generally less water-intensive than those derived indirectly from fossil fuels, or from biomass </a:t>
            </a:r>
            <a:r>
              <a:rPr lang="en-US" sz="1100" b="1"/>
              <a:t>(King &amp; Webber, 2008).</a:t>
            </a:r>
          </a:p>
        </p:txBody>
      </p:sp>
      <p:sp useBgFill="1">
        <p:nvSpPr>
          <p:cNvPr id="34823" name="Title 14"/>
          <p:cNvSpPr>
            <a:spLocks noGrp="1"/>
          </p:cNvSpPr>
          <p:nvPr>
            <p:ph type="title"/>
          </p:nvPr>
        </p:nvSpPr>
        <p:spPr>
          <a:xfrm>
            <a:off x="0" y="0"/>
            <a:ext cx="9144000" cy="708025"/>
          </a:xfrm>
        </p:spPr>
        <p:txBody>
          <a:bodyPr/>
          <a:lstStyle/>
          <a:p>
            <a:r>
              <a:rPr lang="en-US" sz="1800">
                <a:latin typeface="Candara" charset="0"/>
                <a:ea typeface="ＭＳ Ｐゴシック" charset="0"/>
                <a:cs typeface="ＭＳ Ｐゴシック" charset="0"/>
              </a:rPr>
              <a:t>Water intensity of transportation using fueled light-duty vehicles (cars, light trucks, SUVs)</a:t>
            </a:r>
          </a:p>
        </p:txBody>
      </p:sp>
      <p:sp>
        <p:nvSpPr>
          <p:cNvPr id="34824" name="TextBox 8"/>
          <p:cNvSpPr txBox="1">
            <a:spLocks noChangeArrowheads="1"/>
          </p:cNvSpPr>
          <p:nvPr/>
        </p:nvSpPr>
        <p:spPr bwMode="auto">
          <a:xfrm>
            <a:off x="3844925" y="568325"/>
            <a:ext cx="14541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b="1"/>
              <a:t>(King &amp; Webber, 2008)</a:t>
            </a:r>
          </a:p>
        </p:txBody>
      </p:sp>
      <p:sp>
        <p:nvSpPr>
          <p:cNvPr id="34825" name="Footer Placeholder 4"/>
          <p:cNvSpPr>
            <a:spLocks noGrp="1"/>
          </p:cNvSpPr>
          <p:nvPr>
            <p:ph type="ftr" sz="quarter" idx="10"/>
          </p:nvPr>
        </p:nvSpPr>
        <p:spPr bwMode="auto">
          <a:xfrm>
            <a:off x="1084263" y="6332538"/>
            <a:ext cx="2116137" cy="217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tabLst>
                <a:tab pos="3775075" algn="ctr"/>
              </a:tabLst>
              <a:defRPr sz="1000">
                <a:solidFill>
                  <a:schemeClr val="tx1"/>
                </a:solidFill>
                <a:latin typeface="Candara" charset="0"/>
                <a:ea typeface="ＭＳ Ｐゴシック" charset="0"/>
                <a:cs typeface="ＭＳ Ｐゴシック" charset="0"/>
              </a:defRPr>
            </a:lvl1pPr>
            <a:lvl2pPr marL="742950" indent="-285750">
              <a:tabLst>
                <a:tab pos="3775075" algn="ctr"/>
              </a:tabLst>
              <a:defRPr sz="1000">
                <a:solidFill>
                  <a:schemeClr val="tx1"/>
                </a:solidFill>
                <a:latin typeface="Candara" charset="0"/>
                <a:ea typeface="ＭＳ Ｐゴシック" charset="0"/>
              </a:defRPr>
            </a:lvl2pPr>
            <a:lvl3pPr marL="1143000" indent="-228600">
              <a:tabLst>
                <a:tab pos="3775075" algn="ctr"/>
              </a:tabLst>
              <a:defRPr sz="1000">
                <a:solidFill>
                  <a:schemeClr val="tx1"/>
                </a:solidFill>
                <a:latin typeface="Candara" charset="0"/>
                <a:ea typeface="ＭＳ Ｐゴシック" charset="0"/>
              </a:defRPr>
            </a:lvl3pPr>
            <a:lvl4pPr marL="1600200" indent="-228600">
              <a:tabLst>
                <a:tab pos="3775075" algn="ctr"/>
              </a:tabLst>
              <a:defRPr sz="1000">
                <a:solidFill>
                  <a:schemeClr val="tx1"/>
                </a:solidFill>
                <a:latin typeface="Candara" charset="0"/>
                <a:ea typeface="ＭＳ Ｐゴシック" charset="0"/>
              </a:defRPr>
            </a:lvl4pPr>
            <a:lvl5pPr marL="2057400" indent="-228600">
              <a:tabLst>
                <a:tab pos="3775075" algn="ctr"/>
              </a:tabLst>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9pPr>
          </a:lstStyle>
          <a:p>
            <a:r>
              <a:rPr lang="en-US" sz="800">
                <a:solidFill>
                  <a:srgbClr val="000080"/>
                </a:solidFill>
              </a:rPr>
              <a:t>Semken: The Energy-Water Nexus</a:t>
            </a:r>
          </a:p>
        </p:txBody>
      </p:sp>
      <p:sp>
        <p:nvSpPr>
          <p:cNvPr id="34826" name="TextBox 9"/>
          <p:cNvSpPr txBox="1">
            <a:spLocks noChangeArrowheads="1"/>
          </p:cNvSpPr>
          <p:nvPr/>
        </p:nvSpPr>
        <p:spPr bwMode="auto">
          <a:xfrm>
            <a:off x="5686425" y="619125"/>
            <a:ext cx="1885950" cy="646113"/>
          </a:xfrm>
          <a:prstGeom prst="rect">
            <a:avLst/>
          </a:prstGeom>
          <a:solidFill>
            <a:srgbClr val="FFFFFF"/>
          </a:solidFill>
          <a:ln w="9525">
            <a:solidFill>
              <a:srgbClr val="800000"/>
            </a:solidFill>
            <a:miter lim="800000"/>
            <a:headEnd/>
            <a:tailEnd/>
          </a:ln>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sz="1200"/>
              <a:t>Note difference between </a:t>
            </a:r>
          </a:p>
          <a:p>
            <a:r>
              <a:rPr lang="en-US" sz="1200" i="1"/>
              <a:t>irrigated </a:t>
            </a:r>
            <a:r>
              <a:rPr lang="en-US" sz="1200"/>
              <a:t>and </a:t>
            </a:r>
            <a:r>
              <a:rPr lang="en-US" sz="1200" i="1"/>
              <a:t>non-irrigated</a:t>
            </a:r>
          </a:p>
          <a:p>
            <a:r>
              <a:rPr lang="en-US" sz="1200"/>
              <a:t>biofuel crops.</a:t>
            </a:r>
          </a:p>
        </p:txBody>
      </p:sp>
    </p:spTree>
  </p:cSld>
  <p:clrMapOvr>
    <a:masterClrMapping/>
  </p:clrMapOvr>
  <p:transition xmlns:p14="http://schemas.microsoft.com/office/powerpoint/2010/main">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5842" name="Picture 4" descr="CoolingTowers_StellaPowerSta_Wikimed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4150" y="3854450"/>
            <a:ext cx="5149850" cy="300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Rectangle 2"/>
          <p:cNvSpPr>
            <a:spLocks noGrp="1" noChangeArrowheads="1"/>
          </p:cNvSpPr>
          <p:nvPr>
            <p:ph type="title"/>
          </p:nvPr>
        </p:nvSpPr>
        <p:spPr>
          <a:xfrm>
            <a:off x="0" y="0"/>
            <a:ext cx="9144000" cy="768350"/>
          </a:xfrm>
          <a:extLst>
            <a:ext uri="{909E8E84-426E-40dd-AFC4-6F175D3DCCD1}">
              <a14:hiddenFill xmlns:a14="http://schemas.microsoft.com/office/drawing/2010/main">
                <a:solidFill>
                  <a:srgbClr val="FFFFFF"/>
                </a:solidFill>
              </a14:hiddenFill>
            </a:ext>
          </a:extLst>
        </p:spPr>
        <p:txBody>
          <a:bodyPr/>
          <a:lstStyle/>
          <a:p>
            <a:pPr eaLnBrk="1" hangingPunct="1"/>
            <a:r>
              <a:rPr lang="en-US" sz="1800">
                <a:latin typeface="Candara" charset="0"/>
                <a:ea typeface="ＭＳ Ｐゴシック" charset="0"/>
                <a:cs typeface="ＭＳ Ｐゴシック" charset="0"/>
              </a:rPr>
              <a:t>The energy-water nexus has manifold relevance to sustainability.</a:t>
            </a:r>
            <a:endParaRPr lang="en-US">
              <a:latin typeface="Candara" charset="0"/>
              <a:ea typeface="ＭＳ Ｐゴシック" charset="0"/>
              <a:cs typeface="ＭＳ Ｐゴシック" charset="0"/>
            </a:endParaRPr>
          </a:p>
        </p:txBody>
      </p:sp>
      <p:sp>
        <p:nvSpPr>
          <p:cNvPr id="18437" name="Rectangle 3"/>
          <p:cNvSpPr>
            <a:spLocks noGrp="1" noChangeArrowheads="1"/>
          </p:cNvSpPr>
          <p:nvPr>
            <p:ph type="body" idx="1"/>
          </p:nvPr>
        </p:nvSpPr>
        <p:spPr>
          <a:xfrm>
            <a:off x="303213" y="647700"/>
            <a:ext cx="8534400" cy="5230813"/>
          </a:xfrm>
        </p:spPr>
        <p:txBody>
          <a:bodyPr/>
          <a:lstStyle/>
          <a:p>
            <a:pPr eaLnBrk="1" hangingPunct="1">
              <a:lnSpc>
                <a:spcPct val="110000"/>
              </a:lnSpc>
              <a:buFontTx/>
              <a:buChar char="•"/>
              <a:defRPr/>
            </a:pPr>
            <a:r>
              <a:rPr lang="en-US" sz="1600" b="1">
                <a:latin typeface="Candara" charset="0"/>
                <a:ea typeface="ＭＳ Ｐゴシック" charset="0"/>
                <a:cs typeface="ＭＳ Ｐゴシック" charset="0"/>
              </a:rPr>
              <a:t>Population</a:t>
            </a:r>
            <a:r>
              <a:rPr lang="en-US" sz="1600">
                <a:latin typeface="Candara" charset="0"/>
                <a:ea typeface="ＭＳ Ｐゴシック" charset="0"/>
                <a:cs typeface="ＭＳ Ｐゴシック" charset="0"/>
              </a:rPr>
              <a:t> distribution and </a:t>
            </a:r>
            <a:r>
              <a:rPr lang="en-US" sz="1600" b="1">
                <a:latin typeface="Candara" charset="0"/>
                <a:ea typeface="ＭＳ Ｐゴシック" charset="0"/>
                <a:cs typeface="ＭＳ Ｐゴシック" charset="0"/>
              </a:rPr>
              <a:t>demand</a:t>
            </a:r>
            <a:r>
              <a:rPr lang="en-US" sz="1600">
                <a:latin typeface="Candara" charset="0"/>
                <a:ea typeface="ＭＳ Ｐゴシック" charset="0"/>
                <a:cs typeface="ＭＳ Ｐゴシック" charset="0"/>
              </a:rPr>
              <a:t> for energy do not necessarily correlate with abundance and availability of fresh water (consider the U.S. Southwest, Mountain West, Southeast). </a:t>
            </a:r>
          </a:p>
          <a:p>
            <a:pPr eaLnBrk="1" hangingPunct="1">
              <a:lnSpc>
                <a:spcPct val="110000"/>
              </a:lnSpc>
              <a:buFontTx/>
              <a:buChar char="•"/>
              <a:defRPr/>
            </a:pPr>
            <a:r>
              <a:rPr lang="en-US" sz="1600" b="1">
                <a:latin typeface="Candara" charset="0"/>
                <a:ea typeface="ＭＳ Ｐゴシック" charset="0"/>
                <a:cs typeface="ＭＳ Ｐゴシック" charset="0"/>
              </a:rPr>
              <a:t>Energy</a:t>
            </a:r>
            <a:r>
              <a:rPr lang="en-US" sz="1600">
                <a:latin typeface="Candara" charset="0"/>
                <a:ea typeface="ＭＳ Ｐゴシック" charset="0"/>
                <a:cs typeface="ＭＳ Ｐゴシック" charset="0"/>
              </a:rPr>
              <a:t> production and </a:t>
            </a:r>
            <a:r>
              <a:rPr lang="en-US" sz="1600" b="1">
                <a:latin typeface="Candara" charset="0"/>
                <a:ea typeface="ＭＳ Ｐゴシック" charset="0"/>
                <a:cs typeface="ＭＳ Ｐゴシック" charset="0"/>
              </a:rPr>
              <a:t>food</a:t>
            </a:r>
            <a:r>
              <a:rPr lang="en-US" sz="1600">
                <a:latin typeface="Candara" charset="0"/>
                <a:ea typeface="ＭＳ Ｐゴシック" charset="0"/>
                <a:cs typeface="ＭＳ Ｐゴシック" charset="0"/>
              </a:rPr>
              <a:t> production are the two largest consumers of water, and may come into direct competition in many regions.</a:t>
            </a:r>
          </a:p>
          <a:p>
            <a:pPr eaLnBrk="1" hangingPunct="1">
              <a:lnSpc>
                <a:spcPct val="110000"/>
              </a:lnSpc>
              <a:buFontTx/>
              <a:buChar char="•"/>
              <a:defRPr/>
            </a:pPr>
            <a:r>
              <a:rPr lang="en-US" sz="1600">
                <a:latin typeface="Candara" charset="0"/>
                <a:ea typeface="ＭＳ Ｐゴシック" charset="0"/>
                <a:cs typeface="ＭＳ Ｐゴシック" charset="0"/>
              </a:rPr>
              <a:t>Environmental regulations intended to protect water supplies and aquatic ecosystems could result in higher </a:t>
            </a:r>
            <a:r>
              <a:rPr lang="en-US" sz="1600" b="1">
                <a:latin typeface="Candara" charset="0"/>
                <a:ea typeface="ＭＳ Ｐゴシック" charset="0"/>
                <a:cs typeface="ＭＳ Ｐゴシック" charset="0"/>
              </a:rPr>
              <a:t>costs</a:t>
            </a:r>
            <a:r>
              <a:rPr lang="en-US" sz="1600">
                <a:latin typeface="Candara" charset="0"/>
                <a:ea typeface="ＭＳ Ｐゴシック" charset="0"/>
                <a:cs typeface="ＭＳ Ｐゴシック" charset="0"/>
              </a:rPr>
              <a:t> or </a:t>
            </a:r>
            <a:r>
              <a:rPr lang="en-US" sz="1600" b="1">
                <a:latin typeface="Candara" charset="0"/>
                <a:ea typeface="ＭＳ Ｐゴシック" charset="0"/>
                <a:cs typeface="ＭＳ Ｐゴシック" charset="0"/>
              </a:rPr>
              <a:t>shortages</a:t>
            </a:r>
            <a:r>
              <a:rPr lang="en-US" sz="1600">
                <a:latin typeface="Candara" charset="0"/>
                <a:ea typeface="ＭＳ Ｐゴシック" charset="0"/>
                <a:cs typeface="ＭＳ Ｐゴシック" charset="0"/>
              </a:rPr>
              <a:t> of energy.</a:t>
            </a:r>
          </a:p>
          <a:p>
            <a:pPr eaLnBrk="1" hangingPunct="1">
              <a:lnSpc>
                <a:spcPct val="110000"/>
              </a:lnSpc>
              <a:buFontTx/>
              <a:buChar char="•"/>
              <a:defRPr/>
            </a:pPr>
            <a:r>
              <a:rPr lang="en-US" sz="1600">
                <a:latin typeface="Candara" charset="0"/>
                <a:ea typeface="ＭＳ Ｐゴシック" charset="0"/>
                <a:cs typeface="ＭＳ Ｐゴシック" charset="0"/>
              </a:rPr>
              <a:t>Energy accounts for as much as </a:t>
            </a:r>
            <a:r>
              <a:rPr lang="en-US" sz="1600" b="1">
                <a:latin typeface="Candara" charset="0"/>
                <a:ea typeface="ＭＳ Ｐゴシック" charset="0"/>
                <a:cs typeface="ＭＳ Ｐゴシック" charset="0"/>
              </a:rPr>
              <a:t>80%</a:t>
            </a:r>
            <a:r>
              <a:rPr lang="en-US" sz="1600">
                <a:latin typeface="Candara" charset="0"/>
                <a:ea typeface="ＭＳ Ｐゴシック" charset="0"/>
                <a:cs typeface="ＭＳ Ｐゴシック" charset="0"/>
              </a:rPr>
              <a:t> of the cost of treatment and delivery of water: more expensive energy means </a:t>
            </a:r>
            <a:r>
              <a:rPr lang="en-US" sz="1600" b="1">
                <a:latin typeface="Candara" charset="0"/>
                <a:ea typeface="ＭＳ Ｐゴシック" charset="0"/>
                <a:cs typeface="ＭＳ Ｐゴシック" charset="0"/>
              </a:rPr>
              <a:t>more expensive</a:t>
            </a:r>
            <a:r>
              <a:rPr lang="en-US" sz="1600">
                <a:latin typeface="Candara" charset="0"/>
                <a:ea typeface="ＭＳ Ｐゴシック" charset="0"/>
                <a:cs typeface="ＭＳ Ｐゴシック" charset="0"/>
              </a:rPr>
              <a:t> water.  </a:t>
            </a:r>
          </a:p>
          <a:p>
            <a:pPr eaLnBrk="1" hangingPunct="1">
              <a:lnSpc>
                <a:spcPct val="110000"/>
              </a:lnSpc>
              <a:buFontTx/>
              <a:buChar char="•"/>
              <a:defRPr/>
            </a:pPr>
            <a:r>
              <a:rPr lang="en-US" sz="1600">
                <a:latin typeface="Candara" charset="0"/>
                <a:ea typeface="ＭＳ Ｐゴシック" charset="0"/>
                <a:cs typeface="ＭＳ Ｐゴシック" charset="0"/>
              </a:rPr>
              <a:t>Increased </a:t>
            </a:r>
            <a:r>
              <a:rPr lang="en-US" sz="1600" b="1">
                <a:latin typeface="Candara" charset="0"/>
                <a:ea typeface="ＭＳ Ｐゴシック" charset="0"/>
                <a:cs typeface="ＭＳ Ｐゴシック" charset="0"/>
              </a:rPr>
              <a:t>carbon emissions</a:t>
            </a:r>
            <a:r>
              <a:rPr lang="en-US" sz="1600">
                <a:latin typeface="Candara" charset="0"/>
                <a:ea typeface="ＭＳ Ｐゴシック" charset="0"/>
                <a:cs typeface="ＭＳ Ｐゴシック" charset="0"/>
              </a:rPr>
              <a:t> from electricity production using fossil fuels may, through </a:t>
            </a:r>
            <a:r>
              <a:rPr lang="en-US" sz="1600" b="1">
                <a:latin typeface="Candara" charset="0"/>
                <a:ea typeface="ＭＳ Ｐゴシック" charset="0"/>
                <a:cs typeface="ＭＳ Ｐゴシック" charset="0"/>
              </a:rPr>
              <a:t>climate change</a:t>
            </a:r>
            <a:r>
              <a:rPr lang="en-US" sz="1600">
                <a:latin typeface="Candara" charset="0"/>
                <a:ea typeface="ＭＳ Ｐゴシック" charset="0"/>
                <a:cs typeface="ＭＳ Ｐゴシック" charset="0"/>
              </a:rPr>
              <a:t>, variably and unpredictably change the </a:t>
            </a:r>
            <a:r>
              <a:rPr lang="en-US" sz="1600" b="1">
                <a:latin typeface="Candara" charset="0"/>
                <a:ea typeface="ＭＳ Ｐゴシック" charset="0"/>
                <a:cs typeface="ＭＳ Ｐゴシック" charset="0"/>
              </a:rPr>
              <a:t>future availability</a:t>
            </a:r>
            <a:r>
              <a:rPr lang="en-US" sz="1600">
                <a:latin typeface="Candara" charset="0"/>
                <a:ea typeface="ＭＳ Ｐゴシック" charset="0"/>
                <a:cs typeface="ＭＳ Ｐゴシック" charset="0"/>
              </a:rPr>
              <a:t> of water (for energy production as well as other uses).</a:t>
            </a:r>
          </a:p>
          <a:p>
            <a:pPr eaLnBrk="1" hangingPunct="1">
              <a:lnSpc>
                <a:spcPct val="110000"/>
              </a:lnSpc>
              <a:buFontTx/>
              <a:buChar char="•"/>
              <a:defRPr/>
            </a:pPr>
            <a:endParaRPr lang="en-US" sz="1600">
              <a:latin typeface="Candara" charset="0"/>
              <a:ea typeface="ＭＳ Ｐゴシック" charset="0"/>
              <a:cs typeface="ＭＳ Ｐゴシック" charset="0"/>
            </a:endParaRPr>
          </a:p>
          <a:p>
            <a:pPr>
              <a:spcBef>
                <a:spcPct val="0"/>
              </a:spcBef>
              <a:defRPr/>
            </a:pPr>
            <a:r>
              <a:rPr lang="en-US">
                <a:solidFill>
                  <a:srgbClr val="000080"/>
                </a:solidFill>
              </a:rPr>
              <a:t>The energy-water nexus is </a:t>
            </a:r>
          </a:p>
          <a:p>
            <a:pPr>
              <a:spcBef>
                <a:spcPct val="0"/>
              </a:spcBef>
              <a:defRPr/>
            </a:pPr>
            <a:r>
              <a:rPr lang="en-US">
                <a:solidFill>
                  <a:srgbClr val="000080"/>
                </a:solidFill>
              </a:rPr>
              <a:t>also a rich topic for </a:t>
            </a:r>
          </a:p>
          <a:p>
            <a:pPr>
              <a:spcBef>
                <a:spcPct val="0"/>
              </a:spcBef>
              <a:defRPr/>
            </a:pPr>
            <a:r>
              <a:rPr lang="en-US">
                <a:solidFill>
                  <a:srgbClr val="000080"/>
                </a:solidFill>
              </a:rPr>
              <a:t>Earth and environmental </a:t>
            </a:r>
          </a:p>
          <a:p>
            <a:pPr>
              <a:spcBef>
                <a:spcPct val="0"/>
              </a:spcBef>
              <a:defRPr/>
            </a:pPr>
            <a:r>
              <a:rPr lang="en-US">
                <a:solidFill>
                  <a:srgbClr val="000080"/>
                </a:solidFill>
              </a:rPr>
              <a:t>science educators.</a:t>
            </a:r>
            <a:r>
              <a:rPr lang="en-US" sz="1600"/>
              <a:t>   </a:t>
            </a:r>
          </a:p>
          <a:p>
            <a:pPr marL="0" indent="0" eaLnBrk="1" hangingPunct="1">
              <a:lnSpc>
                <a:spcPct val="110000"/>
              </a:lnSpc>
              <a:defRPr/>
            </a:pPr>
            <a:endParaRPr lang="en-US" sz="1600">
              <a:latin typeface="Candara" charset="0"/>
              <a:ea typeface="ＭＳ Ｐゴシック" charset="0"/>
              <a:cs typeface="ＭＳ Ｐゴシック" charset="0"/>
            </a:endParaRPr>
          </a:p>
          <a:p>
            <a:pPr eaLnBrk="1" hangingPunct="1">
              <a:lnSpc>
                <a:spcPct val="110000"/>
              </a:lnSpc>
              <a:buFontTx/>
              <a:buChar char="•"/>
              <a:defRPr/>
            </a:pPr>
            <a:endParaRPr lang="en-US" sz="800">
              <a:latin typeface="Candara" charset="0"/>
              <a:ea typeface="ＭＳ Ｐゴシック" charset="0"/>
              <a:cs typeface="ＭＳ Ｐゴシック" charset="0"/>
            </a:endParaRPr>
          </a:p>
          <a:p>
            <a:pPr eaLnBrk="1" hangingPunct="1">
              <a:spcBef>
                <a:spcPct val="0"/>
              </a:spcBef>
              <a:defRPr/>
            </a:pPr>
            <a:endParaRPr lang="en-US" sz="2000">
              <a:solidFill>
                <a:srgbClr val="000080"/>
              </a:solidFill>
              <a:latin typeface="Candara" charset="0"/>
              <a:ea typeface="ＭＳ Ｐゴシック" charset="0"/>
              <a:cs typeface="ＭＳ Ｐゴシック" charset="0"/>
            </a:endParaRPr>
          </a:p>
        </p:txBody>
      </p:sp>
      <p:sp>
        <p:nvSpPr>
          <p:cNvPr id="1138693" name="Text Box 5"/>
          <p:cNvSpPr txBox="1">
            <a:spLocks noChangeArrowheads="1"/>
          </p:cNvSpPr>
          <p:nvPr/>
        </p:nvSpPr>
        <p:spPr bwMode="auto">
          <a:xfrm>
            <a:off x="2085975" y="5507038"/>
            <a:ext cx="1868488"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spAutoFit/>
          </a:bodyPr>
          <a:lstStyle/>
          <a:p>
            <a:pPr algn="r">
              <a:lnSpc>
                <a:spcPct val="90000"/>
              </a:lnSpc>
              <a:defRPr/>
            </a:pPr>
            <a:r>
              <a:rPr lang="en-US" sz="1200" b="1"/>
              <a:t>Stella Power Station,</a:t>
            </a:r>
          </a:p>
          <a:p>
            <a:pPr algn="r">
              <a:lnSpc>
                <a:spcPct val="90000"/>
              </a:lnSpc>
              <a:defRPr/>
            </a:pPr>
            <a:r>
              <a:rPr lang="en-US" sz="1200" b="1"/>
              <a:t>River Tyne, Great Britain</a:t>
            </a:r>
          </a:p>
          <a:p>
            <a:pPr algn="r">
              <a:lnSpc>
                <a:spcPct val="120000"/>
              </a:lnSpc>
              <a:defRPr/>
            </a:pPr>
            <a:r>
              <a:rPr lang="en-US" sz="1050" b="1"/>
              <a:t>(wikimedia.org)</a:t>
            </a:r>
          </a:p>
        </p:txBody>
      </p:sp>
      <p:sp>
        <p:nvSpPr>
          <p:cNvPr id="35846" name="Footer Placeholder 4"/>
          <p:cNvSpPr>
            <a:spLocks noGrp="1"/>
          </p:cNvSpPr>
          <p:nvPr>
            <p:ph type="ftr" sz="quarter" idx="10"/>
          </p:nvPr>
        </p:nvSpPr>
        <p:spPr bwMode="auto">
          <a:xfrm>
            <a:off x="1084263" y="6332538"/>
            <a:ext cx="2116137" cy="217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tabLst>
                <a:tab pos="3775075" algn="ctr"/>
              </a:tabLst>
              <a:defRPr sz="1000">
                <a:solidFill>
                  <a:schemeClr val="tx1"/>
                </a:solidFill>
                <a:latin typeface="Candara" charset="0"/>
                <a:ea typeface="ＭＳ Ｐゴシック" charset="0"/>
                <a:cs typeface="ＭＳ Ｐゴシック" charset="0"/>
              </a:defRPr>
            </a:lvl1pPr>
            <a:lvl2pPr marL="742950" indent="-285750">
              <a:tabLst>
                <a:tab pos="3775075" algn="ctr"/>
              </a:tabLst>
              <a:defRPr sz="1000">
                <a:solidFill>
                  <a:schemeClr val="tx1"/>
                </a:solidFill>
                <a:latin typeface="Candara" charset="0"/>
                <a:ea typeface="ＭＳ Ｐゴシック" charset="0"/>
              </a:defRPr>
            </a:lvl2pPr>
            <a:lvl3pPr marL="1143000" indent="-228600">
              <a:tabLst>
                <a:tab pos="3775075" algn="ctr"/>
              </a:tabLst>
              <a:defRPr sz="1000">
                <a:solidFill>
                  <a:schemeClr val="tx1"/>
                </a:solidFill>
                <a:latin typeface="Candara" charset="0"/>
                <a:ea typeface="ＭＳ Ｐゴシック" charset="0"/>
              </a:defRPr>
            </a:lvl3pPr>
            <a:lvl4pPr marL="1600200" indent="-228600">
              <a:tabLst>
                <a:tab pos="3775075" algn="ctr"/>
              </a:tabLst>
              <a:defRPr sz="1000">
                <a:solidFill>
                  <a:schemeClr val="tx1"/>
                </a:solidFill>
                <a:latin typeface="Candara" charset="0"/>
                <a:ea typeface="ＭＳ Ｐゴシック" charset="0"/>
              </a:defRPr>
            </a:lvl4pPr>
            <a:lvl5pPr marL="2057400" indent="-228600">
              <a:tabLst>
                <a:tab pos="3775075" algn="ctr"/>
              </a:tabLst>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9pPr>
          </a:lstStyle>
          <a:p>
            <a:r>
              <a:rPr lang="en-US" sz="800">
                <a:solidFill>
                  <a:srgbClr val="000080"/>
                </a:solidFill>
              </a:rPr>
              <a:t>Semken: The Energy-Water Nexus</a:t>
            </a:r>
          </a:p>
        </p:txBody>
      </p:sp>
    </p:spTree>
  </p:cSld>
  <p:clrMapOvr>
    <a:masterClrMapping/>
  </p:clrMapOvr>
  <p:transition xmlns:p14="http://schemas.microsoft.com/office/powerpoint/2010/mai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title"/>
          </p:nvPr>
        </p:nvSpPr>
        <p:spPr>
          <a:xfrm>
            <a:off x="0" y="0"/>
            <a:ext cx="9144000" cy="815975"/>
          </a:xfrm>
        </p:spPr>
        <p:txBody>
          <a:bodyPr/>
          <a:lstStyle/>
          <a:p>
            <a:pPr eaLnBrk="1" hangingPunct="1"/>
            <a:r>
              <a:rPr lang="en-US" sz="1800">
                <a:latin typeface="Candara" charset="0"/>
                <a:ea typeface="ＭＳ Ｐゴシック" charset="0"/>
                <a:cs typeface="ＭＳ Ｐゴシック" charset="0"/>
              </a:rPr>
              <a:t>The energy-water nexus seizes our attention in the American Southwest, </a:t>
            </a:r>
            <a:br>
              <a:rPr lang="en-US" sz="1800">
                <a:latin typeface="Candara" charset="0"/>
                <a:ea typeface="ＭＳ Ｐゴシック" charset="0"/>
                <a:cs typeface="ＭＳ Ｐゴシック" charset="0"/>
              </a:rPr>
            </a:br>
            <a:r>
              <a:rPr lang="en-US" sz="1800">
                <a:latin typeface="Candara" charset="0"/>
                <a:ea typeface="ＭＳ Ｐゴシック" charset="0"/>
                <a:cs typeface="ＭＳ Ｐゴシック" charset="0"/>
              </a:rPr>
              <a:t>and is a rich topic for place-based Earth system science teaching.</a:t>
            </a:r>
          </a:p>
        </p:txBody>
      </p:sp>
      <p:sp>
        <p:nvSpPr>
          <p:cNvPr id="37890" name="Rectangle 3"/>
          <p:cNvSpPr>
            <a:spLocks noGrp="1" noChangeArrowheads="1"/>
          </p:cNvSpPr>
          <p:nvPr>
            <p:ph type="body" idx="1"/>
          </p:nvPr>
        </p:nvSpPr>
        <p:spPr>
          <a:xfrm>
            <a:off x="266700" y="860425"/>
            <a:ext cx="3959225" cy="5489575"/>
          </a:xfrm>
        </p:spPr>
        <p:txBody>
          <a:bodyPr/>
          <a:lstStyle/>
          <a:p>
            <a:pPr eaLnBrk="1" hangingPunct="1">
              <a:lnSpc>
                <a:spcPct val="90000"/>
              </a:lnSpc>
            </a:pPr>
            <a:r>
              <a:rPr lang="en-US" sz="1600">
                <a:solidFill>
                  <a:srgbClr val="800000"/>
                </a:solidFill>
                <a:latin typeface="Candara" charset="0"/>
                <a:ea typeface="ＭＳ Ｐゴシック" charset="0"/>
                <a:cs typeface="ＭＳ Ｐゴシック" charset="0"/>
              </a:rPr>
              <a:t>ASU Geology 301</a:t>
            </a:r>
            <a:endParaRPr lang="en-US" sz="1400">
              <a:solidFill>
                <a:srgbClr val="800000"/>
              </a:solidFill>
              <a:latin typeface="Candara" charset="0"/>
              <a:ea typeface="ＭＳ Ｐゴシック" charset="0"/>
              <a:cs typeface="ＭＳ Ｐゴシック" charset="0"/>
            </a:endParaRPr>
          </a:p>
          <a:p>
            <a:pPr eaLnBrk="1" hangingPunct="1">
              <a:lnSpc>
                <a:spcPct val="90000"/>
              </a:lnSpc>
            </a:pPr>
            <a:r>
              <a:rPr lang="en-US" sz="1400" b="1">
                <a:solidFill>
                  <a:srgbClr val="800000"/>
                </a:solidFill>
                <a:latin typeface="Candara" charset="0"/>
                <a:ea typeface="ＭＳ Ｐゴシック" charset="0"/>
                <a:cs typeface="ＭＳ Ｐゴシック" charset="0"/>
              </a:rPr>
              <a:t>EARTH SCIENCE </a:t>
            </a:r>
            <a:r>
              <a:rPr lang="en-US" sz="1400" b="1" i="1">
                <a:solidFill>
                  <a:srgbClr val="800000"/>
                </a:solidFill>
                <a:latin typeface="Candara" charset="0"/>
                <a:ea typeface="ＭＳ Ｐゴシック" charset="0"/>
                <a:cs typeface="ＭＳ Ｐゴシック" charset="0"/>
              </a:rPr>
              <a:t>in</a:t>
            </a:r>
            <a:r>
              <a:rPr lang="en-US" sz="1400" b="1">
                <a:solidFill>
                  <a:srgbClr val="800000"/>
                </a:solidFill>
                <a:latin typeface="Candara" charset="0"/>
                <a:ea typeface="ＭＳ Ｐゴシック" charset="0"/>
                <a:cs typeface="ＭＳ Ｐゴシック" charset="0"/>
              </a:rPr>
              <a:t> ARIZONA </a:t>
            </a:r>
            <a:r>
              <a:rPr lang="en-US" sz="1400" b="1" i="1">
                <a:solidFill>
                  <a:srgbClr val="800000"/>
                </a:solidFill>
                <a:latin typeface="Candara" charset="0"/>
                <a:ea typeface="ＭＳ Ｐゴシック" charset="0"/>
                <a:cs typeface="ＭＳ Ｐゴシック" charset="0"/>
              </a:rPr>
              <a:t>and the</a:t>
            </a:r>
            <a:r>
              <a:rPr lang="en-US" sz="1400" b="1">
                <a:solidFill>
                  <a:srgbClr val="800000"/>
                </a:solidFill>
                <a:latin typeface="Candara" charset="0"/>
                <a:ea typeface="ＭＳ Ｐゴシック" charset="0"/>
                <a:cs typeface="ＭＳ Ｐゴシック" charset="0"/>
              </a:rPr>
              <a:t> SOUTHWEST</a:t>
            </a:r>
            <a:endParaRPr lang="en-US">
              <a:latin typeface="Candara" charset="0"/>
              <a:ea typeface="ＭＳ Ｐゴシック" charset="0"/>
              <a:cs typeface="ＭＳ Ｐゴシック" charset="0"/>
            </a:endParaRPr>
          </a:p>
          <a:p>
            <a:pPr eaLnBrk="1" hangingPunct="1">
              <a:lnSpc>
                <a:spcPct val="90000"/>
              </a:lnSpc>
            </a:pPr>
            <a:endParaRPr lang="en-US">
              <a:latin typeface="Candara" charset="0"/>
              <a:ea typeface="ＭＳ Ｐゴシック" charset="0"/>
              <a:cs typeface="ＭＳ Ｐゴシック" charset="0"/>
            </a:endParaRPr>
          </a:p>
          <a:p>
            <a:pPr eaLnBrk="1" hangingPunct="1">
              <a:lnSpc>
                <a:spcPct val="90000"/>
              </a:lnSpc>
              <a:buFontTx/>
              <a:buChar char="•"/>
            </a:pPr>
            <a:r>
              <a:rPr lang="en-US">
                <a:latin typeface="Candara" charset="0"/>
                <a:ea typeface="ＭＳ Ｐゴシック" charset="0"/>
                <a:cs typeface="ＭＳ Ｐゴシック" charset="0"/>
              </a:rPr>
              <a:t>Integrated presentation of the energy-water nexus</a:t>
            </a:r>
          </a:p>
          <a:p>
            <a:pPr eaLnBrk="1" hangingPunct="1">
              <a:lnSpc>
                <a:spcPct val="90000"/>
              </a:lnSpc>
              <a:spcBef>
                <a:spcPct val="100000"/>
              </a:spcBef>
              <a:buFontTx/>
              <a:buChar char="•"/>
            </a:pPr>
            <a:r>
              <a:rPr lang="en-US" b="1">
                <a:latin typeface="Candara" charset="0"/>
                <a:ea typeface="ＭＳ Ｐゴシック" charset="0"/>
                <a:cs typeface="ＭＳ Ｐゴシック" charset="0"/>
              </a:rPr>
              <a:t>Field trips</a:t>
            </a:r>
            <a:r>
              <a:rPr lang="en-US">
                <a:latin typeface="Candara" charset="0"/>
                <a:ea typeface="ＭＳ Ｐゴシック" charset="0"/>
                <a:cs typeface="ＭＳ Ｐゴシック" charset="0"/>
              </a:rPr>
              <a:t> to local water and power installations</a:t>
            </a:r>
            <a:endParaRPr lang="en-US" b="1">
              <a:latin typeface="Candara" charset="0"/>
              <a:ea typeface="ＭＳ Ｐゴシック" charset="0"/>
              <a:cs typeface="ＭＳ Ｐゴシック" charset="0"/>
            </a:endParaRPr>
          </a:p>
          <a:p>
            <a:pPr eaLnBrk="1" hangingPunct="1">
              <a:lnSpc>
                <a:spcPct val="90000"/>
              </a:lnSpc>
              <a:spcBef>
                <a:spcPct val="100000"/>
              </a:spcBef>
              <a:buFontTx/>
              <a:buChar char="•"/>
            </a:pPr>
            <a:r>
              <a:rPr lang="en-US" b="1">
                <a:latin typeface="Candara" charset="0"/>
                <a:ea typeface="ＭＳ Ｐゴシック" charset="0"/>
                <a:cs typeface="ＭＳ Ｐゴシック" charset="0"/>
              </a:rPr>
              <a:t>Quantitative exercises</a:t>
            </a:r>
            <a:r>
              <a:rPr lang="en-US">
                <a:latin typeface="Candara" charset="0"/>
                <a:ea typeface="ＭＳ Ｐゴシック" charset="0"/>
                <a:cs typeface="ＭＳ Ｐゴシック" charset="0"/>
              </a:rPr>
              <a:t> comparing water intensity of different energy sources, or energy intensity of water production</a:t>
            </a:r>
          </a:p>
          <a:p>
            <a:pPr eaLnBrk="1" hangingPunct="1">
              <a:lnSpc>
                <a:spcPct val="90000"/>
              </a:lnSpc>
              <a:spcBef>
                <a:spcPct val="100000"/>
              </a:spcBef>
              <a:buFontTx/>
              <a:buChar char="•"/>
            </a:pPr>
            <a:r>
              <a:rPr lang="en-US">
                <a:latin typeface="Candara" charset="0"/>
                <a:ea typeface="ＭＳ Ｐゴシック" charset="0"/>
                <a:cs typeface="ＭＳ Ｐゴシック" charset="0"/>
              </a:rPr>
              <a:t>Locally situated </a:t>
            </a:r>
            <a:r>
              <a:rPr lang="en-US" b="1">
                <a:latin typeface="Candara" charset="0"/>
                <a:ea typeface="ＭＳ Ｐゴシック" charset="0"/>
                <a:cs typeface="ＭＳ Ｐゴシック" charset="0"/>
              </a:rPr>
              <a:t>energy-water   case studies</a:t>
            </a:r>
            <a:r>
              <a:rPr lang="en-US">
                <a:latin typeface="Candara" charset="0"/>
                <a:ea typeface="ＭＳ Ｐゴシック" charset="0"/>
                <a:cs typeface="ＭＳ Ｐゴシック" charset="0"/>
              </a:rPr>
              <a:t> encompassing:</a:t>
            </a:r>
          </a:p>
          <a:p>
            <a:pPr lvl="1" eaLnBrk="1" hangingPunct="1">
              <a:lnSpc>
                <a:spcPct val="90000"/>
              </a:lnSpc>
            </a:pPr>
            <a:r>
              <a:rPr lang="en-US">
                <a:latin typeface="Candara" charset="0"/>
                <a:ea typeface="ＭＳ Ｐゴシック" charset="0"/>
              </a:rPr>
              <a:t>Reading assignments</a:t>
            </a:r>
          </a:p>
          <a:p>
            <a:pPr lvl="1" eaLnBrk="1" hangingPunct="1">
              <a:lnSpc>
                <a:spcPct val="90000"/>
              </a:lnSpc>
            </a:pPr>
            <a:r>
              <a:rPr lang="en-US">
                <a:latin typeface="Candara" charset="0"/>
                <a:ea typeface="ＭＳ Ｐゴシック" charset="0"/>
              </a:rPr>
              <a:t>Lectures and class discussions</a:t>
            </a:r>
          </a:p>
          <a:p>
            <a:pPr lvl="1" eaLnBrk="1" hangingPunct="1">
              <a:lnSpc>
                <a:spcPct val="90000"/>
              </a:lnSpc>
            </a:pPr>
            <a:r>
              <a:rPr lang="en-US">
                <a:latin typeface="Candara" charset="0"/>
                <a:ea typeface="ＭＳ Ｐゴシック" charset="0"/>
              </a:rPr>
              <a:t>Student position papers</a:t>
            </a:r>
          </a:p>
          <a:p>
            <a:pPr lvl="1" eaLnBrk="1" hangingPunct="1">
              <a:lnSpc>
                <a:spcPct val="90000"/>
              </a:lnSpc>
              <a:buFontTx/>
              <a:buChar char="–"/>
            </a:pPr>
            <a:endParaRPr lang="en-US">
              <a:latin typeface="Candara" charset="0"/>
              <a:ea typeface="ＭＳ Ｐゴシック" charset="0"/>
            </a:endParaRPr>
          </a:p>
        </p:txBody>
      </p:sp>
      <p:grpSp>
        <p:nvGrpSpPr>
          <p:cNvPr id="37891" name="Group 8"/>
          <p:cNvGrpSpPr>
            <a:grpSpLocks/>
          </p:cNvGrpSpPr>
          <p:nvPr/>
        </p:nvGrpSpPr>
        <p:grpSpPr bwMode="auto">
          <a:xfrm>
            <a:off x="4570413" y="820738"/>
            <a:ext cx="2201862" cy="5986462"/>
            <a:chOff x="2879" y="549"/>
            <a:chExt cx="1387" cy="3771"/>
          </a:xfrm>
        </p:grpSpPr>
        <p:pic>
          <p:nvPicPr>
            <p:cNvPr id="37897" name="Picture 4" descr="AZPowerWaterIntertwined"/>
            <p:cNvPicPr>
              <a:picLocks noChangeAspect="1" noChangeArrowheads="1"/>
            </p:cNvPicPr>
            <p:nvPr/>
          </p:nvPicPr>
          <p:blipFill>
            <a:blip r:embed="rId3">
              <a:lum bright="-6000" contrast="12000"/>
              <a:extLst>
                <a:ext uri="{28A0092B-C50C-407E-A947-70E740481C1C}">
                  <a14:useLocalDpi xmlns:a14="http://schemas.microsoft.com/office/drawing/2010/main" val="0"/>
                </a:ext>
              </a:extLst>
            </a:blip>
            <a:srcRect/>
            <a:stretch>
              <a:fillRect/>
            </a:stretch>
          </p:blipFill>
          <p:spPr bwMode="auto">
            <a:xfrm>
              <a:off x="2879" y="549"/>
              <a:ext cx="1387" cy="3611"/>
            </a:xfrm>
            <a:prstGeom prst="rect">
              <a:avLst/>
            </a:prstGeom>
            <a:noFill/>
            <a:ln w="9525">
              <a:solidFill>
                <a:srgbClr val="000080"/>
              </a:solidFill>
              <a:miter lim="800000"/>
              <a:headEnd/>
              <a:tailEnd/>
            </a:ln>
            <a:extLst>
              <a:ext uri="{909E8E84-426E-40dd-AFC4-6F175D3DCCD1}">
                <a14:hiddenFill xmlns:a14="http://schemas.microsoft.com/office/drawing/2010/main">
                  <a:solidFill>
                    <a:srgbClr val="FFFFFF"/>
                  </a:solidFill>
                </a14:hiddenFill>
              </a:ext>
            </a:extLst>
          </p:spPr>
        </p:pic>
        <p:sp>
          <p:nvSpPr>
            <p:cNvPr id="37898" name="Text Box 5"/>
            <p:cNvSpPr txBox="1">
              <a:spLocks noChangeArrowheads="1"/>
            </p:cNvSpPr>
            <p:nvPr/>
          </p:nvSpPr>
          <p:spPr bwMode="auto">
            <a:xfrm>
              <a:off x="2892" y="4166"/>
              <a:ext cx="1360" cy="1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spcBef>
                  <a:spcPct val="50000"/>
                </a:spcBef>
              </a:pPr>
              <a:r>
                <a:rPr lang="en-US" b="1"/>
                <a:t>(McKinnon, </a:t>
              </a:r>
              <a:r>
                <a:rPr lang="en-US" b="1" i="1"/>
                <a:t>Arizona Republic</a:t>
              </a:r>
              <a:r>
                <a:rPr lang="en-US" b="1"/>
                <a:t>, 2008) </a:t>
              </a:r>
            </a:p>
          </p:txBody>
        </p:sp>
      </p:grpSp>
      <p:pic>
        <p:nvPicPr>
          <p:cNvPr id="1140747" name="Picture 11" descr="powerlin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3875" y="3590925"/>
            <a:ext cx="1828800" cy="2665413"/>
          </a:xfrm>
          <a:prstGeom prst="rect">
            <a:avLst/>
          </a:prstGeom>
          <a:noFill/>
          <a:ln w="9525">
            <a:solidFill>
              <a:srgbClr val="00008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nvGrpSpPr>
          <p:cNvPr id="37893" name="Group 13"/>
          <p:cNvGrpSpPr>
            <a:grpSpLocks/>
          </p:cNvGrpSpPr>
          <p:nvPr/>
        </p:nvGrpSpPr>
        <p:grpSpPr bwMode="auto">
          <a:xfrm>
            <a:off x="6872288" y="871538"/>
            <a:ext cx="1828800" cy="2559050"/>
            <a:chOff x="4328" y="549"/>
            <a:chExt cx="1152" cy="1612"/>
          </a:xfrm>
        </p:grpSpPr>
        <p:pic>
          <p:nvPicPr>
            <p:cNvPr id="37895" name="Picture 10" descr="JustAddWater_HCN200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28" y="549"/>
              <a:ext cx="1152" cy="1462"/>
            </a:xfrm>
            <a:prstGeom prst="rect">
              <a:avLst/>
            </a:prstGeom>
            <a:noFill/>
            <a:ln w="9525">
              <a:solidFill>
                <a:srgbClr val="000080"/>
              </a:solidFill>
              <a:miter lim="800000"/>
              <a:headEnd/>
              <a:tailEnd/>
            </a:ln>
            <a:extLst>
              <a:ext uri="{909E8E84-426E-40dd-AFC4-6F175D3DCCD1}">
                <a14:hiddenFill xmlns:a14="http://schemas.microsoft.com/office/drawing/2010/main">
                  <a:solidFill>
                    <a:srgbClr val="FFFFFF"/>
                  </a:solidFill>
                </a14:hiddenFill>
              </a:ext>
            </a:extLst>
          </p:spPr>
        </p:pic>
        <p:sp>
          <p:nvSpPr>
            <p:cNvPr id="37896" name="Text Box 12"/>
            <p:cNvSpPr txBox="1">
              <a:spLocks noChangeArrowheads="1"/>
            </p:cNvSpPr>
            <p:nvPr/>
          </p:nvSpPr>
          <p:spPr bwMode="auto">
            <a:xfrm>
              <a:off x="4397" y="2007"/>
              <a:ext cx="1013" cy="1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b="1"/>
                <a:t>(</a:t>
              </a:r>
              <a:r>
                <a:rPr lang="en-US" b="1" i="1"/>
                <a:t>High Country News</a:t>
              </a:r>
              <a:r>
                <a:rPr lang="en-US" b="1"/>
                <a:t>, 2006)</a:t>
              </a:r>
            </a:p>
          </p:txBody>
        </p:sp>
      </p:grpSp>
      <p:sp>
        <p:nvSpPr>
          <p:cNvPr id="37894" name="Footer Placeholder 4"/>
          <p:cNvSpPr>
            <a:spLocks noGrp="1"/>
          </p:cNvSpPr>
          <p:nvPr>
            <p:ph type="ftr" sz="quarter" idx="10"/>
          </p:nvPr>
        </p:nvSpPr>
        <p:spPr bwMode="auto">
          <a:xfrm>
            <a:off x="1084263" y="6332538"/>
            <a:ext cx="2116137" cy="217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tabLst>
                <a:tab pos="3775075" algn="ctr"/>
              </a:tabLst>
              <a:defRPr sz="1000">
                <a:solidFill>
                  <a:schemeClr val="tx1"/>
                </a:solidFill>
                <a:latin typeface="Candara" charset="0"/>
                <a:ea typeface="ＭＳ Ｐゴシック" charset="0"/>
                <a:cs typeface="ＭＳ Ｐゴシック" charset="0"/>
              </a:defRPr>
            </a:lvl1pPr>
            <a:lvl2pPr marL="742950" indent="-285750">
              <a:tabLst>
                <a:tab pos="3775075" algn="ctr"/>
              </a:tabLst>
              <a:defRPr sz="1000">
                <a:solidFill>
                  <a:schemeClr val="tx1"/>
                </a:solidFill>
                <a:latin typeface="Candara" charset="0"/>
                <a:ea typeface="ＭＳ Ｐゴシック" charset="0"/>
              </a:defRPr>
            </a:lvl2pPr>
            <a:lvl3pPr marL="1143000" indent="-228600">
              <a:tabLst>
                <a:tab pos="3775075" algn="ctr"/>
              </a:tabLst>
              <a:defRPr sz="1000">
                <a:solidFill>
                  <a:schemeClr val="tx1"/>
                </a:solidFill>
                <a:latin typeface="Candara" charset="0"/>
                <a:ea typeface="ＭＳ Ｐゴシック" charset="0"/>
              </a:defRPr>
            </a:lvl3pPr>
            <a:lvl4pPr marL="1600200" indent="-228600">
              <a:tabLst>
                <a:tab pos="3775075" algn="ctr"/>
              </a:tabLst>
              <a:defRPr sz="1000">
                <a:solidFill>
                  <a:schemeClr val="tx1"/>
                </a:solidFill>
                <a:latin typeface="Candara" charset="0"/>
                <a:ea typeface="ＭＳ Ｐゴシック" charset="0"/>
              </a:defRPr>
            </a:lvl4pPr>
            <a:lvl5pPr marL="2057400" indent="-228600">
              <a:tabLst>
                <a:tab pos="3775075" algn="ctr"/>
              </a:tabLst>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9pPr>
          </a:lstStyle>
          <a:p>
            <a:r>
              <a:rPr lang="en-US" sz="800">
                <a:solidFill>
                  <a:srgbClr val="000080"/>
                </a:solidFill>
              </a:rPr>
              <a:t>Semken: The Energy-Water Nexus</a:t>
            </a:r>
          </a:p>
        </p:txBody>
      </p:sp>
    </p:spTree>
  </p:cSld>
  <p:clrMapOvr>
    <a:masterClrMapping/>
  </p:clrMapOvr>
  <p:transition xmlns:p14="http://schemas.microsoft.com/office/powerpoint/2010/mai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3"/>
          <p:cNvSpPr>
            <a:spLocks noGrp="1" noChangeArrowheads="1"/>
          </p:cNvSpPr>
          <p:nvPr>
            <p:ph type="body" sz="half" idx="1"/>
          </p:nvPr>
        </p:nvSpPr>
        <p:spPr>
          <a:xfrm>
            <a:off x="376238" y="893763"/>
            <a:ext cx="3808412" cy="5421312"/>
          </a:xfrm>
        </p:spPr>
        <p:txBody>
          <a:bodyPr/>
          <a:lstStyle/>
          <a:p>
            <a:pPr marL="0" indent="0" eaLnBrk="1" hangingPunct="1">
              <a:spcBef>
                <a:spcPct val="50000"/>
              </a:spcBef>
            </a:pPr>
            <a:r>
              <a:rPr lang="en-US" sz="1600" i="1">
                <a:latin typeface="Candara" charset="0"/>
                <a:ea typeface="ＭＳ Ｐゴシック" charset="0"/>
                <a:cs typeface="ＭＳ Ｐゴシック" charset="0"/>
              </a:rPr>
              <a:t>Locally mined groundwater </a:t>
            </a:r>
            <a:r>
              <a:rPr lang="en-US" sz="1600">
                <a:latin typeface="Candara" charset="0"/>
                <a:ea typeface="ＭＳ Ｐゴシック" charset="0"/>
                <a:cs typeface="ＭＳ Ｐゴシック" charset="0"/>
              </a:rPr>
              <a:t>was used to transport subbituminous coal as a </a:t>
            </a:r>
            <a:r>
              <a:rPr lang="en-US" sz="1600" i="1">
                <a:latin typeface="Candara" charset="0"/>
                <a:ea typeface="ＭＳ Ｐゴシック" charset="0"/>
                <a:cs typeface="ＭＳ Ｐゴシック" charset="0"/>
              </a:rPr>
              <a:t>slurry</a:t>
            </a:r>
            <a:r>
              <a:rPr lang="en-US" sz="1600">
                <a:latin typeface="Candara" charset="0"/>
                <a:ea typeface="ＭＳ Ｐゴシック" charset="0"/>
                <a:cs typeface="ＭＳ Ｐゴシック" charset="0"/>
              </a:rPr>
              <a:t> in a pipeline running </a:t>
            </a:r>
            <a:r>
              <a:rPr lang="en-US" sz="1400">
                <a:latin typeface="Arial" charset="0"/>
                <a:ea typeface="ＭＳ Ｐゴシック" charset="0"/>
                <a:cs typeface="Arial" charset="0"/>
              </a:rPr>
              <a:t>273</a:t>
            </a:r>
            <a:r>
              <a:rPr lang="en-US" sz="1600">
                <a:latin typeface="Candara" charset="0"/>
                <a:ea typeface="ＭＳ Ｐゴシック" charset="0"/>
                <a:cs typeface="ＭＳ Ｐゴシック" charset="0"/>
              </a:rPr>
              <a:t> mi (</a:t>
            </a:r>
            <a:r>
              <a:rPr lang="en-US" sz="1400">
                <a:latin typeface="Arial" charset="0"/>
                <a:ea typeface="ＭＳ Ｐゴシック" charset="0"/>
                <a:cs typeface="Arial" charset="0"/>
              </a:rPr>
              <a:t>439</a:t>
            </a:r>
            <a:r>
              <a:rPr lang="en-US" sz="1600">
                <a:latin typeface="Candara" charset="0"/>
                <a:ea typeface="ＭＳ Ｐゴシック" charset="0"/>
                <a:cs typeface="ＭＳ Ｐゴシック" charset="0"/>
              </a:rPr>
              <a:t> km) from a mine on Black Mesa, Arizona to a coal-fired power plant on the Colorado River at Laughlin, Nevada.</a:t>
            </a:r>
          </a:p>
          <a:p>
            <a:pPr marL="0" indent="0" eaLnBrk="1" hangingPunct="1">
              <a:spcBef>
                <a:spcPct val="50000"/>
              </a:spcBef>
            </a:pPr>
            <a:endParaRPr lang="en-US" sz="1600">
              <a:latin typeface="Candara" charset="0"/>
              <a:ea typeface="ＭＳ Ｐゴシック" charset="0"/>
              <a:cs typeface="ＭＳ Ｐゴシック" charset="0"/>
            </a:endParaRPr>
          </a:p>
          <a:p>
            <a:pPr marL="0" indent="0" eaLnBrk="1" hangingPunct="1">
              <a:spcBef>
                <a:spcPct val="50000"/>
              </a:spcBef>
            </a:pPr>
            <a:endParaRPr lang="en-US" sz="1600">
              <a:latin typeface="Candara" charset="0"/>
              <a:ea typeface="ＭＳ Ｐゴシック" charset="0"/>
              <a:cs typeface="ＭＳ Ｐゴシック" charset="0"/>
            </a:endParaRPr>
          </a:p>
          <a:p>
            <a:pPr marL="0" indent="0" eaLnBrk="1" hangingPunct="1">
              <a:spcBef>
                <a:spcPct val="50000"/>
              </a:spcBef>
            </a:pPr>
            <a:endParaRPr lang="en-US" sz="1600">
              <a:latin typeface="Candara" charset="0"/>
              <a:ea typeface="ＭＳ Ｐゴシック" charset="0"/>
              <a:cs typeface="ＭＳ Ｐゴシック" charset="0"/>
            </a:endParaRPr>
          </a:p>
          <a:p>
            <a:pPr marL="0" indent="0" eaLnBrk="1" hangingPunct="1">
              <a:spcBef>
                <a:spcPct val="50000"/>
              </a:spcBef>
            </a:pPr>
            <a:endParaRPr lang="en-US" sz="1600">
              <a:latin typeface="Candara" charset="0"/>
              <a:ea typeface="ＭＳ Ｐゴシック" charset="0"/>
              <a:cs typeface="ＭＳ Ｐゴシック" charset="0"/>
            </a:endParaRPr>
          </a:p>
          <a:p>
            <a:pPr marL="0" indent="0" eaLnBrk="1" hangingPunct="1">
              <a:spcBef>
                <a:spcPct val="50000"/>
              </a:spcBef>
            </a:pPr>
            <a:endParaRPr lang="en-US" sz="1600">
              <a:latin typeface="Candara" charset="0"/>
              <a:ea typeface="ＭＳ Ｐゴシック" charset="0"/>
              <a:cs typeface="ＭＳ Ｐゴシック" charset="0"/>
            </a:endParaRPr>
          </a:p>
          <a:p>
            <a:pPr marL="0" indent="0" eaLnBrk="1" hangingPunct="1">
              <a:spcBef>
                <a:spcPct val="50000"/>
              </a:spcBef>
            </a:pPr>
            <a:endParaRPr lang="en-US" sz="1600">
              <a:latin typeface="Candara" charset="0"/>
              <a:ea typeface="ＭＳ Ｐゴシック" charset="0"/>
              <a:cs typeface="ＭＳ Ｐゴシック" charset="0"/>
            </a:endParaRPr>
          </a:p>
          <a:p>
            <a:pPr marL="0" indent="0" eaLnBrk="1" hangingPunct="1">
              <a:spcBef>
                <a:spcPct val="50000"/>
              </a:spcBef>
            </a:pPr>
            <a:endParaRPr lang="en-US" sz="1600">
              <a:latin typeface="Candara" charset="0"/>
              <a:ea typeface="ＭＳ Ｐゴシック" charset="0"/>
              <a:cs typeface="ＭＳ Ｐゴシック" charset="0"/>
            </a:endParaRPr>
          </a:p>
          <a:p>
            <a:pPr marL="0" indent="0" eaLnBrk="1" hangingPunct="1">
              <a:spcBef>
                <a:spcPct val="50000"/>
              </a:spcBef>
            </a:pPr>
            <a:r>
              <a:rPr lang="en-US" sz="1600">
                <a:latin typeface="Candara" charset="0"/>
                <a:ea typeface="ＭＳ Ｐゴシック" charset="0"/>
                <a:cs typeface="ＭＳ Ｐゴシック" charset="0"/>
              </a:rPr>
              <a:t>About </a:t>
            </a:r>
            <a:r>
              <a:rPr lang="en-US" sz="1400">
                <a:latin typeface="Arial" charset="0"/>
                <a:ea typeface="ＭＳ Ｐゴシック" charset="0"/>
                <a:cs typeface="Arial" charset="0"/>
              </a:rPr>
              <a:t>10</a:t>
            </a:r>
            <a:r>
              <a:rPr lang="en-US" sz="1400" baseline="30000">
                <a:latin typeface="Arial" charset="0"/>
                <a:ea typeface="ＭＳ Ｐゴシック" charset="0"/>
                <a:cs typeface="Arial" charset="0"/>
              </a:rPr>
              <a:t>9</a:t>
            </a:r>
            <a:r>
              <a:rPr lang="en-US" sz="1600">
                <a:latin typeface="Candara" charset="0"/>
                <a:ea typeface="ＭＳ Ｐゴシック" charset="0"/>
                <a:cs typeface="ＭＳ Ｐゴシック" charset="0"/>
              </a:rPr>
              <a:t> gal of water were removed each year from the Navajo (N) Sandstone aquifer and not replaced.</a:t>
            </a:r>
          </a:p>
        </p:txBody>
      </p:sp>
      <p:grpSp>
        <p:nvGrpSpPr>
          <p:cNvPr id="39938" name="Group 11"/>
          <p:cNvGrpSpPr>
            <a:grpSpLocks/>
          </p:cNvGrpSpPr>
          <p:nvPr/>
        </p:nvGrpSpPr>
        <p:grpSpPr bwMode="auto">
          <a:xfrm>
            <a:off x="4629150" y="4211638"/>
            <a:ext cx="4340225" cy="2093912"/>
            <a:chOff x="4571408" y="4212066"/>
            <a:chExt cx="4340352" cy="2094220"/>
          </a:xfrm>
        </p:grpSpPr>
        <p:pic>
          <p:nvPicPr>
            <p:cNvPr id="39948" name="Picture 1" descr="BlackMesaXSxn_USGS1999.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1408" y="4212066"/>
              <a:ext cx="4340352" cy="209422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9949" name="TextBox 2"/>
            <p:cNvSpPr txBox="1">
              <a:spLocks noChangeArrowheads="1"/>
            </p:cNvSpPr>
            <p:nvPr/>
          </p:nvSpPr>
          <p:spPr bwMode="auto">
            <a:xfrm>
              <a:off x="5112665" y="5913337"/>
              <a:ext cx="173637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b="1"/>
                <a:t>(US Geological Survey, 1999)</a:t>
              </a:r>
            </a:p>
          </p:txBody>
        </p:sp>
      </p:grpSp>
      <p:grpSp>
        <p:nvGrpSpPr>
          <p:cNvPr id="39939" name="Group 10"/>
          <p:cNvGrpSpPr>
            <a:grpSpLocks/>
          </p:cNvGrpSpPr>
          <p:nvPr/>
        </p:nvGrpSpPr>
        <p:grpSpPr bwMode="auto">
          <a:xfrm>
            <a:off x="4410075" y="114300"/>
            <a:ext cx="4572000" cy="4014788"/>
            <a:chOff x="4339760" y="114086"/>
            <a:chExt cx="4572000" cy="4014912"/>
          </a:xfrm>
        </p:grpSpPr>
        <p:pic>
          <p:nvPicPr>
            <p:cNvPr id="39945" name="Picture 5" descr="BlackMesa_frmNE_s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39760" y="114086"/>
              <a:ext cx="4572000" cy="2897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6" name="Text Box 12"/>
            <p:cNvSpPr txBox="1">
              <a:spLocks noChangeArrowheads="1"/>
            </p:cNvSpPr>
            <p:nvPr/>
          </p:nvSpPr>
          <p:spPr bwMode="auto">
            <a:xfrm>
              <a:off x="5026605" y="929062"/>
              <a:ext cx="3198311" cy="276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sz="1200" b="1"/>
                <a:t>Black Mesa: Hopi and Navajo Nations, Arizona</a:t>
              </a:r>
            </a:p>
          </p:txBody>
        </p:sp>
        <p:pic>
          <p:nvPicPr>
            <p:cNvPr id="39947" name="Picture 3" descr="BlackMesa_PeabodyDragline_sm.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200110" y="2227181"/>
              <a:ext cx="2851300" cy="190181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useBgFill="1">
        <p:nvSpPr>
          <p:cNvPr id="39940" name="Rectangle 2"/>
          <p:cNvSpPr>
            <a:spLocks noGrp="1" noChangeArrowheads="1"/>
          </p:cNvSpPr>
          <p:nvPr>
            <p:ph type="title"/>
          </p:nvPr>
        </p:nvSpPr>
        <p:spPr>
          <a:xfrm>
            <a:off x="-1588" y="0"/>
            <a:ext cx="9144001" cy="914400"/>
          </a:xfrm>
        </p:spPr>
        <p:txBody>
          <a:bodyPr/>
          <a:lstStyle/>
          <a:p>
            <a:pPr eaLnBrk="1" hangingPunct="1"/>
            <a:r>
              <a:rPr lang="en-US" sz="1800">
                <a:latin typeface="Candara" charset="0"/>
                <a:ea typeface="ＭＳ Ｐゴシック" charset="0"/>
                <a:cs typeface="ＭＳ Ｐゴシック" charset="0"/>
              </a:rPr>
              <a:t>Southwest-based case studies on the energy-water nexus: I</a:t>
            </a:r>
            <a:br>
              <a:rPr lang="en-US" sz="1800">
                <a:latin typeface="Candara" charset="0"/>
                <a:ea typeface="ＭＳ Ｐゴシック" charset="0"/>
                <a:cs typeface="ＭＳ Ｐゴシック" charset="0"/>
              </a:rPr>
            </a:br>
            <a:r>
              <a:rPr lang="en-US" sz="1800">
                <a:solidFill>
                  <a:schemeClr val="tx1"/>
                </a:solidFill>
                <a:latin typeface="Candara" charset="0"/>
                <a:ea typeface="ＭＳ Ｐゴシック" charset="0"/>
                <a:cs typeface="ＭＳ Ｐゴシック" charset="0"/>
              </a:rPr>
              <a:t>Black Mesa coal-slurry pipeline, 1970-2005</a:t>
            </a:r>
            <a:endParaRPr lang="en-US" sz="1800">
              <a:latin typeface="Candara" charset="0"/>
              <a:ea typeface="ＭＳ Ｐゴシック" charset="0"/>
              <a:cs typeface="ＭＳ Ｐゴシック" charset="0"/>
            </a:endParaRPr>
          </a:p>
        </p:txBody>
      </p:sp>
      <p:grpSp>
        <p:nvGrpSpPr>
          <p:cNvPr id="39941" name="Group 9"/>
          <p:cNvGrpSpPr>
            <a:grpSpLocks noChangeAspect="1"/>
          </p:cNvGrpSpPr>
          <p:nvPr/>
        </p:nvGrpSpPr>
        <p:grpSpPr bwMode="auto">
          <a:xfrm>
            <a:off x="53975" y="2522538"/>
            <a:ext cx="4408488" cy="2282825"/>
            <a:chOff x="4221757" y="2165217"/>
            <a:chExt cx="4591171" cy="2378597"/>
          </a:xfrm>
        </p:grpSpPr>
        <p:pic>
          <p:nvPicPr>
            <p:cNvPr id="39943" name="Picture 6" descr="Black Mesa Slurry Pipe Map"/>
            <p:cNvPicPr>
              <a:picLocks noChangeAspect="1" noChangeArrowheads="1"/>
            </p:cNvPicPr>
            <p:nvPr/>
          </p:nvPicPr>
          <p:blipFill>
            <a:blip r:embed="rId6">
              <a:lum contrast="18000"/>
              <a:extLst>
                <a:ext uri="{28A0092B-C50C-407E-A947-70E740481C1C}">
                  <a14:useLocalDpi xmlns:a14="http://schemas.microsoft.com/office/drawing/2010/main" val="0"/>
                </a:ext>
              </a:extLst>
            </a:blip>
            <a:srcRect/>
            <a:stretch>
              <a:fillRect/>
            </a:stretch>
          </p:blipFill>
          <p:spPr bwMode="auto">
            <a:xfrm>
              <a:off x="4221757" y="2165217"/>
              <a:ext cx="4591171" cy="2378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4" name="Freeform 9"/>
            <p:cNvSpPr>
              <a:spLocks noChangeAspect="1"/>
            </p:cNvSpPr>
            <p:nvPr/>
          </p:nvSpPr>
          <p:spPr bwMode="auto">
            <a:xfrm>
              <a:off x="4780558" y="3125527"/>
              <a:ext cx="2410524" cy="895566"/>
            </a:xfrm>
            <a:custGeom>
              <a:avLst/>
              <a:gdLst>
                <a:gd name="T0" fmla="*/ 0 w 1557"/>
                <a:gd name="T1" fmla="*/ 2147483647 h 579"/>
                <a:gd name="T2" fmla="*/ 2147483647 w 1557"/>
                <a:gd name="T3" fmla="*/ 2147483647 h 579"/>
                <a:gd name="T4" fmla="*/ 2147483647 w 1557"/>
                <a:gd name="T5" fmla="*/ 2147483647 h 579"/>
                <a:gd name="T6" fmla="*/ 2147483647 w 1557"/>
                <a:gd name="T7" fmla="*/ 2147483647 h 579"/>
                <a:gd name="T8" fmla="*/ 2147483647 w 1557"/>
                <a:gd name="T9" fmla="*/ 2147483647 h 579"/>
                <a:gd name="T10" fmla="*/ 2147483647 w 1557"/>
                <a:gd name="T11" fmla="*/ 2147483647 h 579"/>
                <a:gd name="T12" fmla="*/ 2147483647 w 1557"/>
                <a:gd name="T13" fmla="*/ 2147483647 h 579"/>
                <a:gd name="T14" fmla="*/ 2147483647 w 1557"/>
                <a:gd name="T15" fmla="*/ 2147483647 h 579"/>
                <a:gd name="T16" fmla="*/ 2147483647 w 1557"/>
                <a:gd name="T17" fmla="*/ 2147483647 h 579"/>
                <a:gd name="T18" fmla="*/ 2147483647 w 1557"/>
                <a:gd name="T19" fmla="*/ 2147483647 h 579"/>
                <a:gd name="T20" fmla="*/ 2147483647 w 1557"/>
                <a:gd name="T21" fmla="*/ 2147483647 h 579"/>
                <a:gd name="T22" fmla="*/ 2147483647 w 1557"/>
                <a:gd name="T23" fmla="*/ 2147483647 h 579"/>
                <a:gd name="T24" fmla="*/ 2147483647 w 1557"/>
                <a:gd name="T25" fmla="*/ 2147483647 h 579"/>
                <a:gd name="T26" fmla="*/ 2147483647 w 1557"/>
                <a:gd name="T27" fmla="*/ 2147483647 h 579"/>
                <a:gd name="T28" fmla="*/ 2147483647 w 1557"/>
                <a:gd name="T29" fmla="*/ 2147483647 h 579"/>
                <a:gd name="T30" fmla="*/ 2147483647 w 1557"/>
                <a:gd name="T31" fmla="*/ 2147483647 h 579"/>
                <a:gd name="T32" fmla="*/ 2147483647 w 1557"/>
                <a:gd name="T33" fmla="*/ 2147483647 h 579"/>
                <a:gd name="T34" fmla="*/ 2147483647 w 1557"/>
                <a:gd name="T35" fmla="*/ 2147483647 h 579"/>
                <a:gd name="T36" fmla="*/ 2147483647 w 1557"/>
                <a:gd name="T37" fmla="*/ 2147483647 h 579"/>
                <a:gd name="T38" fmla="*/ 2147483647 w 1557"/>
                <a:gd name="T39" fmla="*/ 2147483647 h 579"/>
                <a:gd name="T40" fmla="*/ 2147483647 w 1557"/>
                <a:gd name="T41" fmla="*/ 2147483647 h 579"/>
                <a:gd name="T42" fmla="*/ 2147483647 w 1557"/>
                <a:gd name="T43" fmla="*/ 2147483647 h 579"/>
                <a:gd name="T44" fmla="*/ 2147483647 w 1557"/>
                <a:gd name="T45" fmla="*/ 2147483647 h 579"/>
                <a:gd name="T46" fmla="*/ 2147483647 w 1557"/>
                <a:gd name="T47" fmla="*/ 2147483647 h 579"/>
                <a:gd name="T48" fmla="*/ 2147483647 w 1557"/>
                <a:gd name="T49" fmla="*/ 2147483647 h 579"/>
                <a:gd name="T50" fmla="*/ 2147483647 w 1557"/>
                <a:gd name="T51" fmla="*/ 2147483647 h 579"/>
                <a:gd name="T52" fmla="*/ 2147483647 w 1557"/>
                <a:gd name="T53" fmla="*/ 2147483647 h 579"/>
                <a:gd name="T54" fmla="*/ 2147483647 w 1557"/>
                <a:gd name="T55" fmla="*/ 2147483647 h 579"/>
                <a:gd name="T56" fmla="*/ 2147483647 w 1557"/>
                <a:gd name="T57" fmla="*/ 2147483647 h 579"/>
                <a:gd name="T58" fmla="*/ 2147483647 w 1557"/>
                <a:gd name="T59" fmla="*/ 0 h 57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557" h="579">
                  <a:moveTo>
                    <a:pt x="0" y="579"/>
                  </a:moveTo>
                  <a:lnTo>
                    <a:pt x="96" y="568"/>
                  </a:lnTo>
                  <a:lnTo>
                    <a:pt x="144" y="563"/>
                  </a:lnTo>
                  <a:lnTo>
                    <a:pt x="184" y="555"/>
                  </a:lnTo>
                  <a:lnTo>
                    <a:pt x="229" y="536"/>
                  </a:lnTo>
                  <a:lnTo>
                    <a:pt x="272" y="560"/>
                  </a:lnTo>
                  <a:lnTo>
                    <a:pt x="349" y="563"/>
                  </a:lnTo>
                  <a:lnTo>
                    <a:pt x="410" y="536"/>
                  </a:lnTo>
                  <a:lnTo>
                    <a:pt x="560" y="526"/>
                  </a:lnTo>
                  <a:lnTo>
                    <a:pt x="594" y="520"/>
                  </a:lnTo>
                  <a:lnTo>
                    <a:pt x="690" y="472"/>
                  </a:lnTo>
                  <a:lnTo>
                    <a:pt x="749" y="451"/>
                  </a:lnTo>
                  <a:lnTo>
                    <a:pt x="786" y="440"/>
                  </a:lnTo>
                  <a:lnTo>
                    <a:pt x="877" y="435"/>
                  </a:lnTo>
                  <a:lnTo>
                    <a:pt x="922" y="416"/>
                  </a:lnTo>
                  <a:lnTo>
                    <a:pt x="938" y="408"/>
                  </a:lnTo>
                  <a:lnTo>
                    <a:pt x="978" y="406"/>
                  </a:lnTo>
                  <a:lnTo>
                    <a:pt x="1010" y="384"/>
                  </a:lnTo>
                  <a:lnTo>
                    <a:pt x="1082" y="358"/>
                  </a:lnTo>
                  <a:lnTo>
                    <a:pt x="1125" y="315"/>
                  </a:lnTo>
                  <a:lnTo>
                    <a:pt x="1189" y="275"/>
                  </a:lnTo>
                  <a:lnTo>
                    <a:pt x="1269" y="182"/>
                  </a:lnTo>
                  <a:lnTo>
                    <a:pt x="1309" y="139"/>
                  </a:lnTo>
                  <a:lnTo>
                    <a:pt x="1330" y="104"/>
                  </a:lnTo>
                  <a:lnTo>
                    <a:pt x="1384" y="94"/>
                  </a:lnTo>
                  <a:lnTo>
                    <a:pt x="1418" y="59"/>
                  </a:lnTo>
                  <a:lnTo>
                    <a:pt x="1450" y="72"/>
                  </a:lnTo>
                  <a:lnTo>
                    <a:pt x="1490" y="35"/>
                  </a:lnTo>
                  <a:lnTo>
                    <a:pt x="1522" y="11"/>
                  </a:lnTo>
                  <a:lnTo>
                    <a:pt x="1557" y="0"/>
                  </a:lnTo>
                </a:path>
              </a:pathLst>
            </a:custGeom>
            <a:noFill/>
            <a:ln w="28575" cmpd="sng">
              <a:solidFill>
                <a:srgbClr val="800000"/>
              </a:solidFill>
              <a:round/>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en-US"/>
            </a:p>
          </p:txBody>
        </p:sp>
      </p:grpSp>
      <p:sp>
        <p:nvSpPr>
          <p:cNvPr id="39942" name="Footer Placeholder 4"/>
          <p:cNvSpPr>
            <a:spLocks noGrp="1"/>
          </p:cNvSpPr>
          <p:nvPr>
            <p:ph type="ftr" sz="quarter" idx="10"/>
          </p:nvPr>
        </p:nvSpPr>
        <p:spPr bwMode="auto">
          <a:xfrm>
            <a:off x="1084263" y="6332538"/>
            <a:ext cx="2116137" cy="217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tabLst>
                <a:tab pos="3775075" algn="ctr"/>
              </a:tabLst>
              <a:defRPr sz="1000">
                <a:solidFill>
                  <a:schemeClr val="tx1"/>
                </a:solidFill>
                <a:latin typeface="Candara" charset="0"/>
                <a:ea typeface="ＭＳ Ｐゴシック" charset="0"/>
                <a:cs typeface="ＭＳ Ｐゴシック" charset="0"/>
              </a:defRPr>
            </a:lvl1pPr>
            <a:lvl2pPr marL="742950" indent="-285750">
              <a:tabLst>
                <a:tab pos="3775075" algn="ctr"/>
              </a:tabLst>
              <a:defRPr sz="1000">
                <a:solidFill>
                  <a:schemeClr val="tx1"/>
                </a:solidFill>
                <a:latin typeface="Candara" charset="0"/>
                <a:ea typeface="ＭＳ Ｐゴシック" charset="0"/>
              </a:defRPr>
            </a:lvl2pPr>
            <a:lvl3pPr marL="1143000" indent="-228600">
              <a:tabLst>
                <a:tab pos="3775075" algn="ctr"/>
              </a:tabLst>
              <a:defRPr sz="1000">
                <a:solidFill>
                  <a:schemeClr val="tx1"/>
                </a:solidFill>
                <a:latin typeface="Candara" charset="0"/>
                <a:ea typeface="ＭＳ Ｐゴシック" charset="0"/>
              </a:defRPr>
            </a:lvl3pPr>
            <a:lvl4pPr marL="1600200" indent="-228600">
              <a:tabLst>
                <a:tab pos="3775075" algn="ctr"/>
              </a:tabLst>
              <a:defRPr sz="1000">
                <a:solidFill>
                  <a:schemeClr val="tx1"/>
                </a:solidFill>
                <a:latin typeface="Candara" charset="0"/>
                <a:ea typeface="ＭＳ Ｐゴシック" charset="0"/>
              </a:defRPr>
            </a:lvl4pPr>
            <a:lvl5pPr marL="2057400" indent="-228600">
              <a:tabLst>
                <a:tab pos="3775075" algn="ctr"/>
              </a:tabLst>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9pPr>
          </a:lstStyle>
          <a:p>
            <a:r>
              <a:rPr lang="en-US" sz="800">
                <a:solidFill>
                  <a:srgbClr val="000080"/>
                </a:solidFill>
              </a:rPr>
              <a:t>Semken: The Energy-Water Nexus</a:t>
            </a:r>
          </a:p>
        </p:txBody>
      </p:sp>
    </p:spTree>
  </p:cSld>
  <p:clrMapOvr>
    <a:masterClrMapping/>
  </p:clrMapOvr>
  <p:transition xmlns:p14="http://schemas.microsoft.com/office/powerpoint/2010/mai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a:xfrm>
            <a:off x="-1588" y="0"/>
            <a:ext cx="9144001" cy="914400"/>
          </a:xfrm>
          <a:solidFill>
            <a:srgbClr val="E6E6E6"/>
          </a:solidFill>
        </p:spPr>
        <p:txBody>
          <a:bodyPr/>
          <a:lstStyle/>
          <a:p>
            <a:pPr eaLnBrk="1" hangingPunct="1"/>
            <a:r>
              <a:rPr lang="en-US" sz="1800">
                <a:latin typeface="Candara" charset="0"/>
                <a:ea typeface="ＭＳ Ｐゴシック" charset="0"/>
                <a:cs typeface="ＭＳ Ｐゴシック" charset="0"/>
              </a:rPr>
              <a:t>Southwest-based case studies on the energy-water nexus: I</a:t>
            </a:r>
            <a:br>
              <a:rPr lang="en-US" sz="1800">
                <a:latin typeface="Candara" charset="0"/>
                <a:ea typeface="ＭＳ Ｐゴシック" charset="0"/>
                <a:cs typeface="ＭＳ Ｐゴシック" charset="0"/>
              </a:rPr>
            </a:br>
            <a:r>
              <a:rPr lang="en-US" sz="1800">
                <a:solidFill>
                  <a:schemeClr val="tx1"/>
                </a:solidFill>
                <a:latin typeface="Candara" charset="0"/>
                <a:ea typeface="ＭＳ Ｐゴシック" charset="0"/>
                <a:cs typeface="ＭＳ Ｐゴシック" charset="0"/>
              </a:rPr>
              <a:t>Black Mesa coal-slurry pipeline, 1970-2005</a:t>
            </a:r>
            <a:endParaRPr lang="en-US" sz="1800">
              <a:latin typeface="Candara" charset="0"/>
              <a:ea typeface="ＭＳ Ｐゴシック" charset="0"/>
              <a:cs typeface="ＭＳ Ｐゴシック" charset="0"/>
            </a:endParaRPr>
          </a:p>
        </p:txBody>
      </p:sp>
      <p:sp>
        <p:nvSpPr>
          <p:cNvPr id="41986" name="Rectangle 3"/>
          <p:cNvSpPr>
            <a:spLocks noGrp="1" noChangeArrowheads="1"/>
          </p:cNvSpPr>
          <p:nvPr>
            <p:ph type="body" sz="half" idx="1"/>
          </p:nvPr>
        </p:nvSpPr>
        <p:spPr>
          <a:xfrm>
            <a:off x="320675" y="893763"/>
            <a:ext cx="8499475" cy="1470025"/>
          </a:xfrm>
        </p:spPr>
        <p:txBody>
          <a:bodyPr/>
          <a:lstStyle/>
          <a:p>
            <a:pPr marL="0" indent="0" algn="just" eaLnBrk="1" hangingPunct="1">
              <a:spcBef>
                <a:spcPct val="50000"/>
              </a:spcBef>
            </a:pPr>
            <a:r>
              <a:rPr lang="en-US" sz="1600">
                <a:latin typeface="Candara" charset="0"/>
                <a:ea typeface="ＭＳ Ｐゴシック" charset="0"/>
                <a:cs typeface="ＭＳ Ｐゴシック" charset="0"/>
              </a:rPr>
              <a:t>The impact of the operation was hotly debated among the mine operator, USGS (finding minimal drawdown) and members of the Hopi and Navajo Nations (claiming loss of coupled spring and stream systems in the rural backcountry).  Both sides have data (though not conclusive data) to support their positions.</a:t>
            </a:r>
          </a:p>
        </p:txBody>
      </p:sp>
      <p:grpSp>
        <p:nvGrpSpPr>
          <p:cNvPr id="41987" name="Group 3"/>
          <p:cNvGrpSpPr>
            <a:grpSpLocks/>
          </p:cNvGrpSpPr>
          <p:nvPr/>
        </p:nvGrpSpPr>
        <p:grpSpPr bwMode="auto">
          <a:xfrm>
            <a:off x="357188" y="1863725"/>
            <a:ext cx="8426450" cy="4219575"/>
            <a:chOff x="269875" y="1863142"/>
            <a:chExt cx="8427073" cy="4220684"/>
          </a:xfrm>
        </p:grpSpPr>
        <p:sp>
          <p:nvSpPr>
            <p:cNvPr id="7" name="TextBox 6"/>
            <p:cNvSpPr txBox="1"/>
            <p:nvPr/>
          </p:nvSpPr>
          <p:spPr>
            <a:xfrm>
              <a:off x="269875" y="2490370"/>
              <a:ext cx="4115104" cy="2693108"/>
            </a:xfrm>
            <a:prstGeom prst="rect">
              <a:avLst/>
            </a:prstGeom>
            <a:solidFill>
              <a:schemeClr val="accent1">
                <a:lumMod val="90000"/>
              </a:schemeClr>
            </a:solidFill>
          </p:spPr>
          <p:txBody>
            <a:bodyPr>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l">
                <a:spcAft>
                  <a:spcPts val="600"/>
                </a:spcAft>
              </a:pPr>
              <a:r>
                <a:rPr lang="en-US" sz="1400"/>
                <a:t>“[N]o significant trend in the median winter flows for Moenkopi Wash from 1977 to 2000.  The records for the other three streams are too short for a statistical analysis...Dinnebito Wash and Polacca Wash appear to have decreased during the last six years....”</a:t>
              </a:r>
            </a:p>
            <a:p>
              <a:pPr algn="l">
                <a:spcAft>
                  <a:spcPts val="600"/>
                </a:spcAft>
              </a:pPr>
              <a:r>
                <a:rPr lang="en-US" sz="1400" b="1"/>
                <a:t>(Thomas, USGS, 2002)</a:t>
              </a:r>
            </a:p>
            <a:p>
              <a:pPr algn="l">
                <a:spcAft>
                  <a:spcPts val="600"/>
                </a:spcAft>
              </a:pPr>
              <a:r>
                <a:rPr lang="en-US" sz="1400"/>
                <a:t>[With continued use of N aquifer] “Impacts on streams and springs [supplied by N aquifer]: negligible during mining, no impact after mining....”</a:t>
              </a:r>
            </a:p>
            <a:p>
              <a:pPr algn="l">
                <a:spcAft>
                  <a:spcPts val="600"/>
                </a:spcAft>
              </a:pPr>
              <a:r>
                <a:rPr lang="en-US" sz="1400" b="1"/>
                <a:t>(US Office of Surface Mining, 2006)</a:t>
              </a:r>
            </a:p>
          </p:txBody>
        </p:sp>
        <p:grpSp>
          <p:nvGrpSpPr>
            <p:cNvPr id="41990" name="Group 2"/>
            <p:cNvGrpSpPr>
              <a:grpSpLocks/>
            </p:cNvGrpSpPr>
            <p:nvPr/>
          </p:nvGrpSpPr>
          <p:grpSpPr bwMode="auto">
            <a:xfrm>
              <a:off x="269875" y="1863142"/>
              <a:ext cx="8427073" cy="4220684"/>
              <a:chOff x="512184" y="1863142"/>
              <a:chExt cx="8427073" cy="4220684"/>
            </a:xfrm>
          </p:grpSpPr>
          <p:pic>
            <p:nvPicPr>
              <p:cNvPr id="41991" name="Picture 11" descr="BlackMesaMonitoring_USGS199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184" y="5431364"/>
                <a:ext cx="4572000"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Picture 1" descr="blackmesamap.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81657" y="1863142"/>
                <a:ext cx="3657600" cy="4220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41988" name="Footer Placeholder 4"/>
          <p:cNvSpPr>
            <a:spLocks noGrp="1"/>
          </p:cNvSpPr>
          <p:nvPr>
            <p:ph type="ftr" sz="quarter" idx="10"/>
          </p:nvPr>
        </p:nvSpPr>
        <p:spPr bwMode="auto">
          <a:xfrm>
            <a:off x="1084263" y="6332538"/>
            <a:ext cx="2116137" cy="217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tabLst>
                <a:tab pos="3775075" algn="ctr"/>
              </a:tabLst>
              <a:defRPr sz="1000">
                <a:solidFill>
                  <a:schemeClr val="tx1"/>
                </a:solidFill>
                <a:latin typeface="Candara" charset="0"/>
                <a:ea typeface="ＭＳ Ｐゴシック" charset="0"/>
                <a:cs typeface="ＭＳ Ｐゴシック" charset="0"/>
              </a:defRPr>
            </a:lvl1pPr>
            <a:lvl2pPr marL="742950" indent="-285750">
              <a:tabLst>
                <a:tab pos="3775075" algn="ctr"/>
              </a:tabLst>
              <a:defRPr sz="1000">
                <a:solidFill>
                  <a:schemeClr val="tx1"/>
                </a:solidFill>
                <a:latin typeface="Candara" charset="0"/>
                <a:ea typeface="ＭＳ Ｐゴシック" charset="0"/>
              </a:defRPr>
            </a:lvl2pPr>
            <a:lvl3pPr marL="1143000" indent="-228600">
              <a:tabLst>
                <a:tab pos="3775075" algn="ctr"/>
              </a:tabLst>
              <a:defRPr sz="1000">
                <a:solidFill>
                  <a:schemeClr val="tx1"/>
                </a:solidFill>
                <a:latin typeface="Candara" charset="0"/>
                <a:ea typeface="ＭＳ Ｐゴシック" charset="0"/>
              </a:defRPr>
            </a:lvl3pPr>
            <a:lvl4pPr marL="1600200" indent="-228600">
              <a:tabLst>
                <a:tab pos="3775075" algn="ctr"/>
              </a:tabLst>
              <a:defRPr sz="1000">
                <a:solidFill>
                  <a:schemeClr val="tx1"/>
                </a:solidFill>
                <a:latin typeface="Candara" charset="0"/>
                <a:ea typeface="ＭＳ Ｐゴシック" charset="0"/>
              </a:defRPr>
            </a:lvl4pPr>
            <a:lvl5pPr marL="2057400" indent="-228600">
              <a:tabLst>
                <a:tab pos="3775075" algn="ctr"/>
              </a:tabLst>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9pPr>
          </a:lstStyle>
          <a:p>
            <a:r>
              <a:rPr lang="en-US" sz="800">
                <a:solidFill>
                  <a:srgbClr val="000080"/>
                </a:solidFill>
              </a:rPr>
              <a:t>Semken: The Energy-Water Nexus</a:t>
            </a:r>
          </a:p>
        </p:txBody>
      </p:sp>
    </p:spTree>
  </p:cSld>
  <p:clrMapOvr>
    <a:masterClrMapping/>
  </p:clrMapOvr>
  <p:transition xmlns:p14="http://schemas.microsoft.com/office/powerpoint/2010/main">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1588" y="0"/>
            <a:ext cx="9144001" cy="914400"/>
          </a:xfrm>
        </p:spPr>
        <p:txBody>
          <a:bodyPr/>
          <a:lstStyle/>
          <a:p>
            <a:pPr eaLnBrk="1" hangingPunct="1"/>
            <a:r>
              <a:rPr lang="en-US" sz="1800">
                <a:solidFill>
                  <a:schemeClr val="bg1"/>
                </a:solidFill>
                <a:latin typeface="Candara" charset="0"/>
                <a:ea typeface="ＭＳ Ｐゴシック" charset="0"/>
                <a:cs typeface="ＭＳ Ｐゴシック" charset="0"/>
              </a:rPr>
              <a:t>Southwest-based case studies on the energy-water nexus: I</a:t>
            </a:r>
            <a:br>
              <a:rPr lang="en-US" sz="1800">
                <a:solidFill>
                  <a:schemeClr val="bg1"/>
                </a:solidFill>
                <a:latin typeface="Candara" charset="0"/>
                <a:ea typeface="ＭＳ Ｐゴシック" charset="0"/>
                <a:cs typeface="ＭＳ Ｐゴシック" charset="0"/>
              </a:rPr>
            </a:br>
            <a:r>
              <a:rPr lang="en-US" sz="1800">
                <a:solidFill>
                  <a:schemeClr val="bg1"/>
                </a:solidFill>
                <a:latin typeface="Candara" charset="0"/>
                <a:ea typeface="ＭＳ Ｐゴシック" charset="0"/>
                <a:cs typeface="ＭＳ Ｐゴシック" charset="0"/>
              </a:rPr>
              <a:t>Black Mesa coal-slurry pipeline, 1970-2005</a:t>
            </a:r>
          </a:p>
        </p:txBody>
      </p:sp>
      <p:sp>
        <p:nvSpPr>
          <p:cNvPr id="44035" name="Rectangle 3"/>
          <p:cNvSpPr>
            <a:spLocks noGrp="1" noChangeArrowheads="1"/>
          </p:cNvSpPr>
          <p:nvPr>
            <p:ph type="body" sz="half" idx="1"/>
          </p:nvPr>
        </p:nvSpPr>
        <p:spPr>
          <a:xfrm>
            <a:off x="320675" y="893763"/>
            <a:ext cx="8499475" cy="1470025"/>
          </a:xfrm>
        </p:spPr>
        <p:txBody>
          <a:bodyPr/>
          <a:lstStyle/>
          <a:p>
            <a:pPr marL="0" indent="0" algn="just" eaLnBrk="1" hangingPunct="1">
              <a:spcBef>
                <a:spcPct val="50000"/>
              </a:spcBef>
            </a:pPr>
            <a:r>
              <a:rPr lang="en-US" sz="1600">
                <a:solidFill>
                  <a:schemeClr val="bg1"/>
                </a:solidFill>
                <a:latin typeface="Candara" charset="0"/>
                <a:ea typeface="ＭＳ Ｐゴシック" charset="0"/>
                <a:cs typeface="ＭＳ Ｐゴシック" charset="0"/>
              </a:rPr>
              <a:t>The impact of the operation was hotly debated among the mine operator, USGS (finding minimal drawdown) and members of the Hopi and Navajo Nations (claiming loss of coupled spring and stream systems in the rural backcountry).  Both sides have data (though not conclusive data) to support their positions.</a:t>
            </a:r>
          </a:p>
        </p:txBody>
      </p:sp>
      <p:grpSp>
        <p:nvGrpSpPr>
          <p:cNvPr id="44036" name="Group 3"/>
          <p:cNvGrpSpPr>
            <a:grpSpLocks/>
          </p:cNvGrpSpPr>
          <p:nvPr/>
        </p:nvGrpSpPr>
        <p:grpSpPr bwMode="auto">
          <a:xfrm>
            <a:off x="277813" y="1928813"/>
            <a:ext cx="8624887" cy="3937000"/>
            <a:chOff x="143645" y="1928518"/>
            <a:chExt cx="8625384" cy="3937432"/>
          </a:xfrm>
        </p:grpSpPr>
        <p:sp>
          <p:nvSpPr>
            <p:cNvPr id="44039" name="TextBox 1"/>
            <p:cNvSpPr txBox="1">
              <a:spLocks noChangeArrowheads="1"/>
            </p:cNvSpPr>
            <p:nvPr/>
          </p:nvSpPr>
          <p:spPr bwMode="auto">
            <a:xfrm>
              <a:off x="4654229" y="1928518"/>
              <a:ext cx="4114800" cy="2770187"/>
            </a:xfrm>
            <a:prstGeom prst="rect">
              <a:avLst/>
            </a:prstGeom>
            <a:solidFill>
              <a:srgbClr val="FFFF99">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l">
                <a:spcAft>
                  <a:spcPts val="600"/>
                </a:spcAft>
              </a:pPr>
              <a:r>
                <a:rPr lang="en-US" sz="1400"/>
                <a:t>“Groundwater level has periodically dropped below the top elevation of the [confined] Navajo aquifer, indicating structural damage....</a:t>
              </a:r>
            </a:p>
            <a:p>
              <a:pPr algn="l">
                <a:spcAft>
                  <a:spcPts val="600"/>
                </a:spcAft>
              </a:pPr>
              <a:r>
                <a:rPr lang="en-US" sz="1400"/>
                <a:t>Decline in discharge of </a:t>
              </a:r>
              <a:r>
                <a:rPr lang="en-US" sz="1400">
                  <a:latin typeface="Arial" charset="0"/>
                  <a:cs typeface="Arial" charset="0"/>
                </a:rPr>
                <a:t>10</a:t>
              </a:r>
              <a:r>
                <a:rPr lang="en-US" sz="1400"/>
                <a:t>% or more was indicated in three of four recently monitored springs....</a:t>
              </a:r>
            </a:p>
            <a:p>
              <a:pPr algn="l">
                <a:spcAft>
                  <a:spcPts val="600"/>
                </a:spcAft>
              </a:pPr>
              <a:r>
                <a:rPr lang="en-US" sz="1400"/>
                <a:t>Three of four continuously monitored wash gauging stations show decline of at least </a:t>
              </a:r>
              <a:r>
                <a:rPr lang="en-US" sz="1400">
                  <a:latin typeface="Arial" charset="0"/>
                  <a:cs typeface="Arial" charset="0"/>
                </a:rPr>
                <a:t>50</a:t>
              </a:r>
              <a:r>
                <a:rPr lang="en-US" sz="1400"/>
                <a:t>%....</a:t>
              </a:r>
            </a:p>
            <a:p>
              <a:pPr algn="l">
                <a:spcAft>
                  <a:spcPts val="600"/>
                </a:spcAft>
              </a:pPr>
              <a:r>
                <a:rPr lang="en-US" sz="1400"/>
                <a:t>Flawed hydrological modeling [by Peabody and US Geological Survey] obscures evidence of damage to the Navajo aquifer....”</a:t>
              </a:r>
            </a:p>
            <a:p>
              <a:pPr algn="l">
                <a:spcAft>
                  <a:spcPts val="600"/>
                </a:spcAft>
              </a:pPr>
              <a:r>
                <a:rPr lang="en-US" sz="1400" b="1"/>
                <a:t>(Grabiel, NRDC, 2000; updated 2006)</a:t>
              </a:r>
            </a:p>
          </p:txBody>
        </p:sp>
        <p:sp>
          <p:nvSpPr>
            <p:cNvPr id="44040" name="TextBox 1"/>
            <p:cNvSpPr txBox="1">
              <a:spLocks noChangeArrowheads="1"/>
            </p:cNvSpPr>
            <p:nvPr/>
          </p:nvSpPr>
          <p:spPr bwMode="auto">
            <a:xfrm>
              <a:off x="143645" y="4404011"/>
              <a:ext cx="4114800" cy="1461939"/>
            </a:xfrm>
            <a:prstGeom prst="rect">
              <a:avLst/>
            </a:prstGeom>
            <a:solidFill>
              <a:srgbClr val="FFFF99">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l">
                <a:spcAft>
                  <a:spcPts val="600"/>
                </a:spcAft>
              </a:pPr>
              <a:r>
                <a:rPr lang="en-US" sz="1400"/>
                <a:t>“Growing up, I thought this water [springs fed by the N aquifer] would never go away.  Now, both combined, they’re probably less than 15 gallons per minute.  We’re seeing the first signs of total drawdown.”</a:t>
              </a:r>
            </a:p>
            <a:p>
              <a:pPr algn="l">
                <a:spcAft>
                  <a:spcPts val="600"/>
                </a:spcAft>
              </a:pPr>
              <a:r>
                <a:rPr lang="en-US" sz="1400" b="1"/>
                <a:t>Leonard Selestewa, Hopi, quoted in Kraker (2002).</a:t>
              </a:r>
            </a:p>
          </p:txBody>
        </p:sp>
      </p:grpSp>
      <p:sp>
        <p:nvSpPr>
          <p:cNvPr id="44037" name="TextBox 4"/>
          <p:cNvSpPr txBox="1">
            <a:spLocks noChangeArrowheads="1"/>
          </p:cNvSpPr>
          <p:nvPr/>
        </p:nvSpPr>
        <p:spPr bwMode="auto">
          <a:xfrm>
            <a:off x="179388" y="3235325"/>
            <a:ext cx="4289425" cy="1030288"/>
          </a:xfrm>
          <a:prstGeom prst="rect">
            <a:avLst/>
          </a:prstGeom>
          <a:solidFill>
            <a:srgbClr val="FFFF99">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l">
              <a:spcAft>
                <a:spcPts val="600"/>
              </a:spcAft>
            </a:pPr>
            <a:r>
              <a:rPr lang="en-US" sz="1400"/>
              <a:t>“You’re trying to predict the behavior of a system that you can’t feel and touch very easily. This one’s 3,000 feet beneath our feet.”</a:t>
            </a:r>
          </a:p>
          <a:p>
            <a:pPr algn="l">
              <a:spcAft>
                <a:spcPts val="600"/>
              </a:spcAft>
            </a:pPr>
            <a:r>
              <a:rPr lang="en-US" sz="1400" b="1"/>
              <a:t>Brian Dunfee, Peabody Coal, quoted in Kraker (2002).</a:t>
            </a:r>
          </a:p>
        </p:txBody>
      </p:sp>
      <p:sp>
        <p:nvSpPr>
          <p:cNvPr id="44038" name="Footer Placeholder 4"/>
          <p:cNvSpPr>
            <a:spLocks noGrp="1"/>
          </p:cNvSpPr>
          <p:nvPr>
            <p:ph type="ftr" sz="quarter" idx="10"/>
          </p:nvPr>
        </p:nvSpPr>
        <p:spPr bwMode="auto">
          <a:xfrm>
            <a:off x="1084263" y="6332538"/>
            <a:ext cx="2116137" cy="217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tabLst>
                <a:tab pos="3775075" algn="ctr"/>
              </a:tabLst>
              <a:defRPr sz="1000">
                <a:solidFill>
                  <a:schemeClr val="tx1"/>
                </a:solidFill>
                <a:latin typeface="Candara" charset="0"/>
                <a:ea typeface="ＭＳ Ｐゴシック" charset="0"/>
                <a:cs typeface="ＭＳ Ｐゴシック" charset="0"/>
              </a:defRPr>
            </a:lvl1pPr>
            <a:lvl2pPr marL="742950" indent="-285750">
              <a:tabLst>
                <a:tab pos="3775075" algn="ctr"/>
              </a:tabLst>
              <a:defRPr sz="1000">
                <a:solidFill>
                  <a:schemeClr val="tx1"/>
                </a:solidFill>
                <a:latin typeface="Candara" charset="0"/>
                <a:ea typeface="ＭＳ Ｐゴシック" charset="0"/>
              </a:defRPr>
            </a:lvl2pPr>
            <a:lvl3pPr marL="1143000" indent="-228600">
              <a:tabLst>
                <a:tab pos="3775075" algn="ctr"/>
              </a:tabLst>
              <a:defRPr sz="1000">
                <a:solidFill>
                  <a:schemeClr val="tx1"/>
                </a:solidFill>
                <a:latin typeface="Candara" charset="0"/>
                <a:ea typeface="ＭＳ Ｐゴシック" charset="0"/>
              </a:defRPr>
            </a:lvl3pPr>
            <a:lvl4pPr marL="1600200" indent="-228600">
              <a:tabLst>
                <a:tab pos="3775075" algn="ctr"/>
              </a:tabLst>
              <a:defRPr sz="1000">
                <a:solidFill>
                  <a:schemeClr val="tx1"/>
                </a:solidFill>
                <a:latin typeface="Candara" charset="0"/>
                <a:ea typeface="ＭＳ Ｐゴシック" charset="0"/>
              </a:defRPr>
            </a:lvl4pPr>
            <a:lvl5pPr marL="2057400" indent="-228600">
              <a:tabLst>
                <a:tab pos="3775075" algn="ctr"/>
              </a:tabLst>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9pPr>
          </a:lstStyle>
          <a:p>
            <a:r>
              <a:rPr lang="en-US" sz="800">
                <a:solidFill>
                  <a:srgbClr val="800000"/>
                </a:solidFill>
              </a:rPr>
              <a:t>Semken: The Energy-Water Nexus</a:t>
            </a: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ChangeArrowheads="1"/>
          </p:cNvSpPr>
          <p:nvPr>
            <p:ph type="title"/>
          </p:nvPr>
        </p:nvSpPr>
        <p:spPr>
          <a:xfrm>
            <a:off x="-1588" y="0"/>
            <a:ext cx="9144001" cy="914400"/>
          </a:xfrm>
          <a:solidFill>
            <a:srgbClr val="E6E6E6"/>
          </a:solidFill>
        </p:spPr>
        <p:txBody>
          <a:bodyPr/>
          <a:lstStyle/>
          <a:p>
            <a:pPr eaLnBrk="1" hangingPunct="1"/>
            <a:r>
              <a:rPr lang="en-US" sz="1800">
                <a:latin typeface="Candara" charset="0"/>
                <a:ea typeface="ＭＳ Ｐゴシック" charset="0"/>
                <a:cs typeface="ＭＳ Ｐゴシック" charset="0"/>
              </a:rPr>
              <a:t>Southwest-based case studies on the energy-water nexus: I</a:t>
            </a:r>
            <a:br>
              <a:rPr lang="en-US" sz="1800">
                <a:latin typeface="Candara" charset="0"/>
                <a:ea typeface="ＭＳ Ｐゴシック" charset="0"/>
                <a:cs typeface="ＭＳ Ｐゴシック" charset="0"/>
              </a:rPr>
            </a:br>
            <a:r>
              <a:rPr lang="en-US" sz="1800">
                <a:solidFill>
                  <a:schemeClr val="tx1"/>
                </a:solidFill>
                <a:latin typeface="Candara" charset="0"/>
                <a:ea typeface="ＭＳ Ｐゴシック" charset="0"/>
                <a:cs typeface="ＭＳ Ｐゴシック" charset="0"/>
              </a:rPr>
              <a:t>Black Mesa coal-slurry pipeline, 1970-2005</a:t>
            </a:r>
            <a:endParaRPr lang="en-US" sz="1800">
              <a:latin typeface="Candara" charset="0"/>
              <a:ea typeface="ＭＳ Ｐゴシック" charset="0"/>
              <a:cs typeface="ＭＳ Ｐゴシック" charset="0"/>
            </a:endParaRPr>
          </a:p>
        </p:txBody>
      </p:sp>
      <p:sp useBgFill="1">
        <p:nvSpPr>
          <p:cNvPr id="46082" name="Rectangle 3"/>
          <p:cNvSpPr>
            <a:spLocks noGrp="1" noChangeArrowheads="1"/>
          </p:cNvSpPr>
          <p:nvPr>
            <p:ph type="body" sz="half" idx="1"/>
          </p:nvPr>
        </p:nvSpPr>
        <p:spPr>
          <a:xfrm>
            <a:off x="585788" y="968375"/>
            <a:ext cx="3786187" cy="1030288"/>
          </a:xfrm>
          <a:extLst>
            <a:ext uri="{91240B29-F687-4f45-9708-019B960494DF}">
              <a14:hiddenLine xmlns:a14="http://schemas.microsoft.com/office/drawing/2010/main" w="19050">
                <a:solidFill>
                  <a:schemeClr val="tx1"/>
                </a:solidFill>
                <a:miter lim="800000"/>
                <a:headEnd/>
                <a:tailEnd/>
              </a14:hiddenLine>
            </a:ext>
          </a:extLst>
        </p:spPr>
        <p:txBody>
          <a:bodyPr/>
          <a:lstStyle/>
          <a:p>
            <a:pPr marL="0" indent="0" eaLnBrk="1" hangingPunct="1"/>
            <a:r>
              <a:rPr lang="en-US" sz="1400">
                <a:latin typeface="Candara" charset="0"/>
                <a:ea typeface="ＭＳ Ｐゴシック" charset="0"/>
                <a:cs typeface="ＭＳ Ｐゴシック" charset="0"/>
              </a:rPr>
              <a:t>A proposal to draw water from the deeper </a:t>
            </a:r>
            <a:r>
              <a:rPr lang="en-US" sz="1400" i="1">
                <a:latin typeface="Candara" charset="0"/>
                <a:ea typeface="ＭＳ Ｐゴシック" charset="0"/>
                <a:cs typeface="ＭＳ Ｐゴシック" charset="0"/>
              </a:rPr>
              <a:t>Coconino</a:t>
            </a:r>
            <a:r>
              <a:rPr lang="en-US" sz="1400">
                <a:latin typeface="Candara" charset="0"/>
                <a:ea typeface="ＭＳ Ｐゴシック" charset="0"/>
                <a:cs typeface="ＭＳ Ｐゴシック" charset="0"/>
              </a:rPr>
              <a:t> (</a:t>
            </a:r>
            <a:r>
              <a:rPr lang="en-US" sz="1400" i="1">
                <a:latin typeface="Candara" charset="0"/>
                <a:ea typeface="ＭＳ Ｐゴシック" charset="0"/>
                <a:cs typeface="ＭＳ Ｐゴシック" charset="0"/>
              </a:rPr>
              <a:t>C</a:t>
            </a:r>
            <a:r>
              <a:rPr lang="en-US" sz="1400">
                <a:latin typeface="Candara" charset="0"/>
                <a:ea typeface="ＭＳ Ｐゴシック" charset="0"/>
                <a:cs typeface="ＭＳ Ｐゴシック" charset="0"/>
              </a:rPr>
              <a:t>) </a:t>
            </a:r>
            <a:r>
              <a:rPr lang="en-US" sz="1400" i="1">
                <a:latin typeface="Candara" charset="0"/>
                <a:ea typeface="ＭＳ Ｐゴシック" charset="0"/>
                <a:cs typeface="ＭＳ Ｐゴシック" charset="0"/>
              </a:rPr>
              <a:t>Sandstone</a:t>
            </a:r>
            <a:r>
              <a:rPr lang="en-US" sz="1400">
                <a:latin typeface="Candara" charset="0"/>
                <a:ea typeface="ＭＳ Ｐゴシック" charset="0"/>
                <a:cs typeface="ＭＳ Ｐゴシック" charset="0"/>
              </a:rPr>
              <a:t> aquifer on and off Native lands was advanced but not implemented.</a:t>
            </a:r>
          </a:p>
        </p:txBody>
      </p:sp>
      <p:pic>
        <p:nvPicPr>
          <p:cNvPr id="4" name="Picture 3" descr="Black Mesa Aquifers_ADW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7388" y="1943100"/>
            <a:ext cx="5021262" cy="4314825"/>
          </a:xfrm>
          <a:prstGeom prst="rect">
            <a:avLst/>
          </a:prstGeom>
          <a:ln>
            <a:solidFill>
              <a:schemeClr val="bg1">
                <a:lumMod val="50000"/>
              </a:schemeClr>
            </a:solidFill>
          </a:ln>
        </p:spPr>
      </p:pic>
      <p:sp>
        <p:nvSpPr>
          <p:cNvPr id="2" name="TextBox 1"/>
          <p:cNvSpPr txBox="1"/>
          <p:nvPr/>
        </p:nvSpPr>
        <p:spPr>
          <a:xfrm>
            <a:off x="5421313" y="3255963"/>
            <a:ext cx="3048000" cy="1600200"/>
          </a:xfrm>
          <a:prstGeom prst="rect">
            <a:avLst/>
          </a:prstGeom>
          <a:solidFill>
            <a:schemeClr val="accent2">
              <a:lumMod val="20000"/>
              <a:lumOff val="80000"/>
            </a:schemeClr>
          </a:solidFill>
          <a:ln>
            <a:solidFill>
              <a:schemeClr val="tx1"/>
            </a:solidFill>
          </a:ln>
        </p:spPr>
        <p:txBody>
          <a:bodyPr>
            <a:spAutoFit/>
          </a:bodyPr>
          <a:lstStyle/>
          <a:p>
            <a:pPr algn="just">
              <a:defRPr/>
            </a:pPr>
            <a:r>
              <a:rPr lang="en-US" sz="1400" b="1"/>
              <a:t>N Aquifer</a:t>
            </a:r>
          </a:p>
          <a:p>
            <a:pPr algn="just">
              <a:defRPr/>
            </a:pPr>
            <a:r>
              <a:rPr lang="en-US" sz="1400"/>
              <a:t>Supplies domestic wells for Hopi and Navajo communities and baseflow in Black Mesa drainages.</a:t>
            </a:r>
          </a:p>
          <a:p>
            <a:pPr algn="just">
              <a:defRPr/>
            </a:pPr>
            <a:r>
              <a:rPr lang="en-US" sz="1400"/>
              <a:t>Water is prized for its quality.</a:t>
            </a:r>
          </a:p>
          <a:p>
            <a:pPr algn="just">
              <a:defRPr/>
            </a:pPr>
            <a:r>
              <a:rPr lang="en-US" sz="1400"/>
              <a:t>Tapped to supply Black Mesa coal slurry pipeline 1970-2005.</a:t>
            </a:r>
          </a:p>
        </p:txBody>
      </p:sp>
      <p:sp>
        <p:nvSpPr>
          <p:cNvPr id="46085" name="TextBox 6"/>
          <p:cNvSpPr txBox="1">
            <a:spLocks noChangeArrowheads="1"/>
          </p:cNvSpPr>
          <p:nvPr/>
        </p:nvSpPr>
        <p:spPr bwMode="auto">
          <a:xfrm>
            <a:off x="5775325" y="4959350"/>
            <a:ext cx="3097213" cy="954088"/>
          </a:xfrm>
          <a:prstGeom prst="rect">
            <a:avLst/>
          </a:prstGeom>
          <a:solidFill>
            <a:srgbClr val="666633"/>
          </a:solidFill>
          <a:ln w="9525">
            <a:solidFill>
              <a:srgbClr val="000000"/>
            </a:solidFill>
            <a:miter lim="800000"/>
            <a:headEnd/>
            <a:tailEnd/>
          </a:ln>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just"/>
            <a:r>
              <a:rPr lang="en-US" sz="1400" b="1">
                <a:solidFill>
                  <a:srgbClr val="FFFFFF"/>
                </a:solidFill>
              </a:rPr>
              <a:t>C Aquifer</a:t>
            </a:r>
          </a:p>
          <a:p>
            <a:pPr algn="just"/>
            <a:r>
              <a:rPr lang="en-US" sz="1400">
                <a:solidFill>
                  <a:srgbClr val="FFFFFF"/>
                </a:solidFill>
              </a:rPr>
              <a:t>Deeper; not used for domestic </a:t>
            </a:r>
          </a:p>
          <a:p>
            <a:pPr algn="just"/>
            <a:r>
              <a:rPr lang="en-US" sz="1400">
                <a:solidFill>
                  <a:srgbClr val="FFFFFF"/>
                </a:solidFill>
              </a:rPr>
              <a:t>water supplies.</a:t>
            </a:r>
          </a:p>
          <a:p>
            <a:pPr algn="just"/>
            <a:r>
              <a:rPr lang="en-US" sz="1400">
                <a:solidFill>
                  <a:srgbClr val="FFFFFF"/>
                </a:solidFill>
              </a:rPr>
              <a:t>Poorer quality water (higher TDS, etc.)</a:t>
            </a:r>
          </a:p>
        </p:txBody>
      </p:sp>
      <p:sp>
        <p:nvSpPr>
          <p:cNvPr id="46086" name="TextBox 2"/>
          <p:cNvSpPr txBox="1">
            <a:spLocks noChangeArrowheads="1"/>
          </p:cNvSpPr>
          <p:nvPr/>
        </p:nvSpPr>
        <p:spPr bwMode="auto">
          <a:xfrm>
            <a:off x="5148263" y="2792413"/>
            <a:ext cx="3286125" cy="307975"/>
          </a:xfrm>
          <a:prstGeom prst="rect">
            <a:avLst/>
          </a:prstGeom>
          <a:solidFill>
            <a:srgbClr val="FF9999"/>
          </a:solidFill>
          <a:ln w="9525">
            <a:solidFill>
              <a:srgbClr val="000000"/>
            </a:solidFill>
            <a:miter lim="800000"/>
            <a:headEnd/>
            <a:tailEnd/>
          </a:ln>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sz="1400" b="1"/>
              <a:t>Coal</a:t>
            </a:r>
            <a:r>
              <a:rPr lang="en-US" sz="1400"/>
              <a:t> seams are in the </a:t>
            </a:r>
            <a:r>
              <a:rPr lang="en-US" sz="1400" b="1"/>
              <a:t>Mesa Verde Group</a:t>
            </a:r>
            <a:r>
              <a:rPr lang="en-US" sz="1400"/>
              <a:t>.</a:t>
            </a:r>
          </a:p>
        </p:txBody>
      </p:sp>
      <p:sp>
        <p:nvSpPr>
          <p:cNvPr id="46087" name="Footer Placeholder 4"/>
          <p:cNvSpPr>
            <a:spLocks noGrp="1"/>
          </p:cNvSpPr>
          <p:nvPr>
            <p:ph type="ftr" sz="quarter" idx="10"/>
          </p:nvPr>
        </p:nvSpPr>
        <p:spPr bwMode="auto">
          <a:xfrm>
            <a:off x="1084263" y="6332538"/>
            <a:ext cx="2116137" cy="217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tabLst>
                <a:tab pos="3775075" algn="ctr"/>
              </a:tabLst>
              <a:defRPr sz="1000">
                <a:solidFill>
                  <a:schemeClr val="tx1"/>
                </a:solidFill>
                <a:latin typeface="Candara" charset="0"/>
                <a:ea typeface="ＭＳ Ｐゴシック" charset="0"/>
                <a:cs typeface="ＭＳ Ｐゴシック" charset="0"/>
              </a:defRPr>
            </a:lvl1pPr>
            <a:lvl2pPr marL="742950" indent="-285750">
              <a:tabLst>
                <a:tab pos="3775075" algn="ctr"/>
              </a:tabLst>
              <a:defRPr sz="1000">
                <a:solidFill>
                  <a:schemeClr val="tx1"/>
                </a:solidFill>
                <a:latin typeface="Candara" charset="0"/>
                <a:ea typeface="ＭＳ Ｐゴシック" charset="0"/>
              </a:defRPr>
            </a:lvl2pPr>
            <a:lvl3pPr marL="1143000" indent="-228600">
              <a:tabLst>
                <a:tab pos="3775075" algn="ctr"/>
              </a:tabLst>
              <a:defRPr sz="1000">
                <a:solidFill>
                  <a:schemeClr val="tx1"/>
                </a:solidFill>
                <a:latin typeface="Candara" charset="0"/>
                <a:ea typeface="ＭＳ Ｐゴシック" charset="0"/>
              </a:defRPr>
            </a:lvl3pPr>
            <a:lvl4pPr marL="1600200" indent="-228600">
              <a:tabLst>
                <a:tab pos="3775075" algn="ctr"/>
              </a:tabLst>
              <a:defRPr sz="1000">
                <a:solidFill>
                  <a:schemeClr val="tx1"/>
                </a:solidFill>
                <a:latin typeface="Candara" charset="0"/>
                <a:ea typeface="ＭＳ Ｐゴシック" charset="0"/>
              </a:defRPr>
            </a:lvl4pPr>
            <a:lvl5pPr marL="2057400" indent="-228600">
              <a:tabLst>
                <a:tab pos="3775075" algn="ctr"/>
              </a:tabLst>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9pPr>
          </a:lstStyle>
          <a:p>
            <a:r>
              <a:rPr lang="en-US" sz="800">
                <a:solidFill>
                  <a:srgbClr val="000080"/>
                </a:solidFill>
              </a:rPr>
              <a:t>Semken: The Energy-Water Nexus</a:t>
            </a: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Picture 1" descr="BlackMesaPipelineAlternatives-sm_OSM2006.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 y="838200"/>
            <a:ext cx="8229600" cy="516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0" name="Rectangle 2"/>
          <p:cNvSpPr>
            <a:spLocks noGrp="1" noChangeArrowheads="1"/>
          </p:cNvSpPr>
          <p:nvPr>
            <p:ph type="title"/>
          </p:nvPr>
        </p:nvSpPr>
        <p:spPr>
          <a:xfrm>
            <a:off x="-1588" y="0"/>
            <a:ext cx="9144001" cy="914400"/>
          </a:xfrm>
          <a:solidFill>
            <a:srgbClr val="E6E6E6"/>
          </a:solidFill>
        </p:spPr>
        <p:txBody>
          <a:bodyPr/>
          <a:lstStyle/>
          <a:p>
            <a:pPr eaLnBrk="1" hangingPunct="1"/>
            <a:r>
              <a:rPr lang="en-US" sz="1800">
                <a:latin typeface="Candara" charset="0"/>
                <a:ea typeface="ＭＳ Ｐゴシック" charset="0"/>
                <a:cs typeface="ＭＳ Ｐゴシック" charset="0"/>
              </a:rPr>
              <a:t>Southwest-based case studies on the energy-water nexus: I</a:t>
            </a:r>
            <a:br>
              <a:rPr lang="en-US" sz="1800">
                <a:latin typeface="Candara" charset="0"/>
                <a:ea typeface="ＭＳ Ｐゴシック" charset="0"/>
                <a:cs typeface="ＭＳ Ｐゴシック" charset="0"/>
              </a:rPr>
            </a:br>
            <a:r>
              <a:rPr lang="en-US" sz="1800">
                <a:solidFill>
                  <a:schemeClr val="tx1"/>
                </a:solidFill>
                <a:latin typeface="Candara" charset="0"/>
                <a:ea typeface="ＭＳ Ｐゴシック" charset="0"/>
                <a:cs typeface="ＭＳ Ｐゴシック" charset="0"/>
              </a:rPr>
              <a:t>Black Mesa coal-slurry pipeline, 1970-2005</a:t>
            </a:r>
            <a:endParaRPr lang="en-US" sz="1800">
              <a:latin typeface="Candara" charset="0"/>
              <a:ea typeface="ＭＳ Ｐゴシック" charset="0"/>
              <a:cs typeface="ＭＳ Ｐゴシック" charset="0"/>
            </a:endParaRPr>
          </a:p>
        </p:txBody>
      </p:sp>
      <p:sp useBgFill="1">
        <p:nvSpPr>
          <p:cNvPr id="48131" name="Rectangle 3"/>
          <p:cNvSpPr>
            <a:spLocks noGrp="1" noChangeArrowheads="1"/>
          </p:cNvSpPr>
          <p:nvPr>
            <p:ph type="body" sz="half" idx="1"/>
          </p:nvPr>
        </p:nvSpPr>
        <p:spPr>
          <a:xfrm>
            <a:off x="585788" y="968375"/>
            <a:ext cx="3786187" cy="2112963"/>
          </a:xfrm>
          <a:ln w="19050">
            <a:solidFill>
              <a:schemeClr val="tx1"/>
            </a:solidFill>
            <a:miter lim="800000"/>
            <a:headEnd/>
            <a:tailEnd/>
          </a:ln>
        </p:spPr>
        <p:txBody>
          <a:bodyPr/>
          <a:lstStyle/>
          <a:p>
            <a:pPr marL="0" indent="0" eaLnBrk="1" hangingPunct="1"/>
            <a:r>
              <a:rPr lang="en-US" sz="1400">
                <a:latin typeface="Candara" charset="0"/>
                <a:ea typeface="ＭＳ Ｐゴシック" charset="0"/>
                <a:cs typeface="ＭＳ Ｐゴシック" charset="0"/>
              </a:rPr>
              <a:t>A proposal to draw water from the deeper </a:t>
            </a:r>
            <a:r>
              <a:rPr lang="en-US" sz="1400" i="1">
                <a:latin typeface="Candara" charset="0"/>
                <a:ea typeface="ＭＳ Ｐゴシック" charset="0"/>
                <a:cs typeface="ＭＳ Ｐゴシック" charset="0"/>
              </a:rPr>
              <a:t>Coconino</a:t>
            </a:r>
            <a:r>
              <a:rPr lang="en-US" sz="1400">
                <a:latin typeface="Candara" charset="0"/>
                <a:ea typeface="ＭＳ Ｐゴシック" charset="0"/>
                <a:cs typeface="ＭＳ Ｐゴシック" charset="0"/>
              </a:rPr>
              <a:t> (</a:t>
            </a:r>
            <a:r>
              <a:rPr lang="en-US" sz="1400" i="1">
                <a:latin typeface="Candara" charset="0"/>
                <a:ea typeface="ＭＳ Ｐゴシック" charset="0"/>
                <a:cs typeface="ＭＳ Ｐゴシック" charset="0"/>
              </a:rPr>
              <a:t>C</a:t>
            </a:r>
            <a:r>
              <a:rPr lang="en-US" sz="1400">
                <a:latin typeface="Candara" charset="0"/>
                <a:ea typeface="ＭＳ Ｐゴシック" charset="0"/>
                <a:cs typeface="ＭＳ Ｐゴシック" charset="0"/>
              </a:rPr>
              <a:t>) </a:t>
            </a:r>
            <a:r>
              <a:rPr lang="en-US" sz="1400" i="1">
                <a:latin typeface="Candara" charset="0"/>
                <a:ea typeface="ＭＳ Ｐゴシック" charset="0"/>
                <a:cs typeface="ＭＳ Ｐゴシック" charset="0"/>
              </a:rPr>
              <a:t>Sandstone</a:t>
            </a:r>
            <a:r>
              <a:rPr lang="en-US" sz="1400">
                <a:latin typeface="Candara" charset="0"/>
                <a:ea typeface="ＭＳ Ｐゴシック" charset="0"/>
                <a:cs typeface="ＭＳ Ｐゴシック" charset="0"/>
              </a:rPr>
              <a:t> aquifer on and off Native lands was advanced but not implemented.</a:t>
            </a:r>
          </a:p>
          <a:p>
            <a:pPr marL="0" indent="0" eaLnBrk="1" hangingPunct="1"/>
            <a:r>
              <a:rPr lang="en-US" sz="1400">
                <a:latin typeface="Candara" charset="0"/>
                <a:ea typeface="ＭＳ Ｐゴシック" charset="0"/>
                <a:cs typeface="ＭＳ Ｐゴシック" charset="0"/>
              </a:rPr>
              <a:t>The Black Mesa pipeline was mothballed (not abandoned) in 2005 when the Laughlin power plant closed rather than meet new air-quality standards.  </a:t>
            </a:r>
          </a:p>
          <a:p>
            <a:pPr marL="0" indent="0" eaLnBrk="1" hangingPunct="1"/>
            <a:r>
              <a:rPr lang="en-US" sz="1400" b="1" i="1">
                <a:latin typeface="Candara" charset="0"/>
                <a:ea typeface="ＭＳ Ｐゴシック" charset="0"/>
                <a:cs typeface="ＭＳ Ｐゴシック" charset="0"/>
              </a:rPr>
              <a:t>But it could be restarted.</a:t>
            </a:r>
            <a:endParaRPr lang="en-US" sz="1400" b="1">
              <a:latin typeface="Candara" charset="0"/>
              <a:ea typeface="ＭＳ Ｐゴシック" charset="0"/>
              <a:cs typeface="ＭＳ Ｐゴシック" charset="0"/>
            </a:endParaRPr>
          </a:p>
          <a:p>
            <a:pPr marL="0" indent="0" eaLnBrk="1" hangingPunct="1"/>
            <a:endParaRPr lang="en-US" sz="1400">
              <a:latin typeface="Candara" charset="0"/>
              <a:ea typeface="ＭＳ Ｐゴシック" charset="0"/>
              <a:cs typeface="ＭＳ Ｐゴシック" charset="0"/>
            </a:endParaRPr>
          </a:p>
        </p:txBody>
      </p:sp>
      <p:sp>
        <p:nvSpPr>
          <p:cNvPr id="48132" name="TextBox 2"/>
          <p:cNvSpPr txBox="1">
            <a:spLocks noChangeArrowheads="1"/>
          </p:cNvSpPr>
          <p:nvPr/>
        </p:nvSpPr>
        <p:spPr bwMode="auto">
          <a:xfrm>
            <a:off x="5106988" y="6011863"/>
            <a:ext cx="214788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a:t> </a:t>
            </a:r>
            <a:r>
              <a:rPr lang="en-US" b="1"/>
              <a:t>(US Office of Surface Mining, 2006)</a:t>
            </a:r>
            <a:endParaRPr lang="en-US" sz="1100" b="1"/>
          </a:p>
        </p:txBody>
      </p:sp>
      <p:sp>
        <p:nvSpPr>
          <p:cNvPr id="48133" name="Footer Placeholder 4"/>
          <p:cNvSpPr>
            <a:spLocks noGrp="1"/>
          </p:cNvSpPr>
          <p:nvPr>
            <p:ph type="ftr" sz="quarter" idx="10"/>
          </p:nvPr>
        </p:nvSpPr>
        <p:spPr bwMode="auto">
          <a:xfrm>
            <a:off x="1084263" y="6332538"/>
            <a:ext cx="2116137" cy="217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tabLst>
                <a:tab pos="3775075" algn="ctr"/>
              </a:tabLst>
              <a:defRPr sz="1000">
                <a:solidFill>
                  <a:schemeClr val="tx1"/>
                </a:solidFill>
                <a:latin typeface="Candara" charset="0"/>
                <a:ea typeface="ＭＳ Ｐゴシック" charset="0"/>
                <a:cs typeface="ＭＳ Ｐゴシック" charset="0"/>
              </a:defRPr>
            </a:lvl1pPr>
            <a:lvl2pPr marL="742950" indent="-285750">
              <a:tabLst>
                <a:tab pos="3775075" algn="ctr"/>
              </a:tabLst>
              <a:defRPr sz="1000">
                <a:solidFill>
                  <a:schemeClr val="tx1"/>
                </a:solidFill>
                <a:latin typeface="Candara" charset="0"/>
                <a:ea typeface="ＭＳ Ｐゴシック" charset="0"/>
              </a:defRPr>
            </a:lvl2pPr>
            <a:lvl3pPr marL="1143000" indent="-228600">
              <a:tabLst>
                <a:tab pos="3775075" algn="ctr"/>
              </a:tabLst>
              <a:defRPr sz="1000">
                <a:solidFill>
                  <a:schemeClr val="tx1"/>
                </a:solidFill>
                <a:latin typeface="Candara" charset="0"/>
                <a:ea typeface="ＭＳ Ｐゴシック" charset="0"/>
              </a:defRPr>
            </a:lvl3pPr>
            <a:lvl4pPr marL="1600200" indent="-228600">
              <a:tabLst>
                <a:tab pos="3775075" algn="ctr"/>
              </a:tabLst>
              <a:defRPr sz="1000">
                <a:solidFill>
                  <a:schemeClr val="tx1"/>
                </a:solidFill>
                <a:latin typeface="Candara" charset="0"/>
                <a:ea typeface="ＭＳ Ｐゴシック" charset="0"/>
              </a:defRPr>
            </a:lvl4pPr>
            <a:lvl5pPr marL="2057400" indent="-228600">
              <a:tabLst>
                <a:tab pos="3775075" algn="ctr"/>
              </a:tabLst>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9pPr>
          </a:lstStyle>
          <a:p>
            <a:r>
              <a:rPr lang="en-US" sz="800">
                <a:solidFill>
                  <a:srgbClr val="000080"/>
                </a:solidFill>
              </a:rPr>
              <a:t>Semken: The Energy-Water Nexus</a:t>
            </a: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tabLst>
                <a:tab pos="3775075" algn="ctr"/>
              </a:tabLst>
              <a:defRPr sz="1000">
                <a:solidFill>
                  <a:schemeClr val="tx1"/>
                </a:solidFill>
                <a:latin typeface="Candara" charset="0"/>
                <a:ea typeface="ＭＳ Ｐゴシック" charset="0"/>
                <a:cs typeface="ＭＳ Ｐゴシック" charset="0"/>
              </a:defRPr>
            </a:lvl1pPr>
            <a:lvl2pPr marL="742950" indent="-285750">
              <a:tabLst>
                <a:tab pos="3775075" algn="ctr"/>
              </a:tabLst>
              <a:defRPr sz="1000">
                <a:solidFill>
                  <a:schemeClr val="tx1"/>
                </a:solidFill>
                <a:latin typeface="Candara" charset="0"/>
                <a:ea typeface="ＭＳ Ｐゴシック" charset="0"/>
              </a:defRPr>
            </a:lvl2pPr>
            <a:lvl3pPr marL="1143000" indent="-228600">
              <a:tabLst>
                <a:tab pos="3775075" algn="ctr"/>
              </a:tabLst>
              <a:defRPr sz="1000">
                <a:solidFill>
                  <a:schemeClr val="tx1"/>
                </a:solidFill>
                <a:latin typeface="Candara" charset="0"/>
                <a:ea typeface="ＭＳ Ｐゴシック" charset="0"/>
              </a:defRPr>
            </a:lvl3pPr>
            <a:lvl4pPr marL="1600200" indent="-228600">
              <a:tabLst>
                <a:tab pos="3775075" algn="ctr"/>
              </a:tabLst>
              <a:defRPr sz="1000">
                <a:solidFill>
                  <a:schemeClr val="tx1"/>
                </a:solidFill>
                <a:latin typeface="Candara" charset="0"/>
                <a:ea typeface="ＭＳ Ｐゴシック" charset="0"/>
              </a:defRPr>
            </a:lvl4pPr>
            <a:lvl5pPr marL="2057400" indent="-228600">
              <a:tabLst>
                <a:tab pos="3775075" algn="ctr"/>
              </a:tabLst>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9pPr>
          </a:lstStyle>
          <a:p>
            <a:r>
              <a:rPr lang="en-US" sz="800">
                <a:solidFill>
                  <a:srgbClr val="000080"/>
                </a:solidFill>
              </a:rPr>
              <a:t>Semken: Teaching and learning about</a:t>
            </a:r>
          </a:p>
          <a:p>
            <a:r>
              <a:rPr lang="en-US" sz="800">
                <a:solidFill>
                  <a:srgbClr val="000080"/>
                </a:solidFill>
              </a:rPr>
              <a:t>the Energy-Water Nexus: GSA 2010</a:t>
            </a:r>
          </a:p>
        </p:txBody>
      </p:sp>
      <p:pic>
        <p:nvPicPr>
          <p:cNvPr id="50178" name="Picture 7" descr="02_1401capmap"/>
          <p:cNvPicPr>
            <a:picLocks noChangeAspect="1" noChangeArrowheads="1"/>
          </p:cNvPicPr>
          <p:nvPr/>
        </p:nvPicPr>
        <p:blipFill>
          <a:blip r:embed="rId3">
            <a:lum bright="-6000" contrast="18000"/>
            <a:extLst>
              <a:ext uri="{28A0092B-C50C-407E-A947-70E740481C1C}">
                <a14:useLocalDpi xmlns:a14="http://schemas.microsoft.com/office/drawing/2010/main" val="0"/>
              </a:ext>
            </a:extLst>
          </a:blip>
          <a:srcRect/>
          <a:stretch>
            <a:fillRect/>
          </a:stretch>
        </p:blipFill>
        <p:spPr bwMode="auto">
          <a:xfrm>
            <a:off x="-3175" y="0"/>
            <a:ext cx="91455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Rectangle 23"/>
          <p:cNvSpPr>
            <a:spLocks noChangeArrowheads="1"/>
          </p:cNvSpPr>
          <p:nvPr/>
        </p:nvSpPr>
        <p:spPr bwMode="auto">
          <a:xfrm>
            <a:off x="3678238" y="669925"/>
            <a:ext cx="2330450" cy="293688"/>
          </a:xfrm>
          <a:prstGeom prst="rect">
            <a:avLst/>
          </a:prstGeom>
          <a:solidFill>
            <a:srgbClr val="FFC65E"/>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50180" name="Rectangle 11"/>
          <p:cNvSpPr>
            <a:spLocks noGrp="1" noChangeArrowheads="1"/>
          </p:cNvSpPr>
          <p:nvPr>
            <p:ph type="title"/>
          </p:nvPr>
        </p:nvSpPr>
        <p:spPr>
          <a:xfrm>
            <a:off x="0" y="0"/>
            <a:ext cx="6883400" cy="665163"/>
          </a:xfrm>
          <a:solidFill>
            <a:srgbClr val="EBC09B"/>
          </a:solidFill>
        </p:spPr>
        <p:txBody>
          <a:bodyPr/>
          <a:lstStyle/>
          <a:p>
            <a:pPr eaLnBrk="1" hangingPunct="1"/>
            <a:r>
              <a:rPr lang="en-US" sz="1800">
                <a:latin typeface="Candara" charset="0"/>
                <a:ea typeface="ＭＳ Ｐゴシック" charset="0"/>
                <a:cs typeface="ＭＳ Ｐゴシック" charset="0"/>
              </a:rPr>
              <a:t>Southwest-based case studies on the energy-water nexus: II</a:t>
            </a:r>
            <a:r>
              <a:rPr lang="en-US" sz="1800">
                <a:solidFill>
                  <a:schemeClr val="tx1"/>
                </a:solidFill>
                <a:latin typeface="Candara" charset="0"/>
                <a:ea typeface="ＭＳ Ｐゴシック" charset="0"/>
                <a:cs typeface="ＭＳ Ｐゴシック" charset="0"/>
              </a:rPr>
              <a:t> </a:t>
            </a:r>
            <a:br>
              <a:rPr lang="en-US" sz="1800">
                <a:solidFill>
                  <a:schemeClr val="tx1"/>
                </a:solidFill>
                <a:latin typeface="Candara" charset="0"/>
                <a:ea typeface="ＭＳ Ｐゴシック" charset="0"/>
                <a:cs typeface="ＭＳ Ｐゴシック" charset="0"/>
              </a:rPr>
            </a:br>
            <a:r>
              <a:rPr lang="ja-JP" altLang="en-US" sz="1800">
                <a:solidFill>
                  <a:schemeClr val="tx1"/>
                </a:solidFill>
                <a:latin typeface="Candara" charset="0"/>
                <a:ea typeface="ＭＳ Ｐゴシック" charset="0"/>
                <a:cs typeface="ＭＳ Ｐゴシック" charset="0"/>
              </a:rPr>
              <a:t>“</a:t>
            </a:r>
            <a:r>
              <a:rPr lang="en-US" altLang="ja-JP" sz="1800">
                <a:solidFill>
                  <a:schemeClr val="tx1"/>
                </a:solidFill>
                <a:latin typeface="Candara" charset="0"/>
                <a:ea typeface="ＭＳ Ｐゴシック" charset="0"/>
                <a:cs typeface="ＭＳ Ｐゴシック" charset="0"/>
              </a:rPr>
              <a:t>Water flows uphill toward money.</a:t>
            </a:r>
            <a:r>
              <a:rPr lang="ja-JP" altLang="en-US" sz="1800">
                <a:solidFill>
                  <a:schemeClr val="tx1"/>
                </a:solidFill>
                <a:latin typeface="Candara" charset="0"/>
                <a:ea typeface="ＭＳ Ｐゴシック" charset="0"/>
                <a:cs typeface="ＭＳ Ｐゴシック" charset="0"/>
              </a:rPr>
              <a:t>”</a:t>
            </a:r>
            <a:endParaRPr lang="en-US">
              <a:solidFill>
                <a:schemeClr val="tx1"/>
              </a:solidFill>
              <a:latin typeface="Candara" charset="0"/>
              <a:ea typeface="ＭＳ Ｐゴシック" charset="0"/>
              <a:cs typeface="ＭＳ Ｐゴシック" charset="0"/>
            </a:endParaRPr>
          </a:p>
        </p:txBody>
      </p:sp>
      <p:sp>
        <p:nvSpPr>
          <p:cNvPr id="1021964" name="Rectangle 12"/>
          <p:cNvSpPr>
            <a:spLocks noGrp="1" noChangeArrowheads="1"/>
          </p:cNvSpPr>
          <p:nvPr>
            <p:ph type="body" idx="1"/>
          </p:nvPr>
        </p:nvSpPr>
        <p:spPr>
          <a:xfrm>
            <a:off x="957263" y="630238"/>
            <a:ext cx="7769225" cy="5043487"/>
          </a:xfrm>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pPr algn="ctr" eaLnBrk="1" hangingPunct="1">
              <a:defRPr/>
            </a:pPr>
            <a:r>
              <a:rPr lang="en-US" b="1" smtClean="0"/>
              <a:t>Central Arizona Project</a:t>
            </a:r>
            <a:endParaRPr lang="en-US" smtClean="0">
              <a:solidFill>
                <a:schemeClr val="bg1"/>
              </a:solidFill>
            </a:endParaRPr>
          </a:p>
          <a:p>
            <a:pPr algn="ctr" eaLnBrk="1" hangingPunct="1">
              <a:defRPr/>
            </a:pPr>
            <a:endParaRPr lang="en-US" smtClean="0"/>
          </a:p>
        </p:txBody>
      </p:sp>
      <p:sp>
        <p:nvSpPr>
          <p:cNvPr id="50182" name="Text Box 15"/>
          <p:cNvSpPr txBox="1">
            <a:spLocks noChangeArrowheads="1"/>
          </p:cNvSpPr>
          <p:nvPr/>
        </p:nvSpPr>
        <p:spPr bwMode="auto">
          <a:xfrm>
            <a:off x="5902325" y="6227763"/>
            <a:ext cx="3054350" cy="461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r" eaLnBrk="1" hangingPunct="1">
              <a:spcBef>
                <a:spcPct val="20000"/>
              </a:spcBef>
            </a:pPr>
            <a:r>
              <a:rPr lang="en-US" sz="1100" b="1"/>
              <a:t>(Central Arizona Project, 2010: </a:t>
            </a:r>
          </a:p>
          <a:p>
            <a:pPr algn="r" eaLnBrk="1" hangingPunct="1">
              <a:spcBef>
                <a:spcPct val="20000"/>
              </a:spcBef>
            </a:pPr>
            <a:r>
              <a:rPr lang="en-US" sz="1100" b="1"/>
              <a:t>www.cap-az.com/about-cap/system-map)</a:t>
            </a:r>
          </a:p>
        </p:txBody>
      </p:sp>
      <p:grpSp>
        <p:nvGrpSpPr>
          <p:cNvPr id="50183" name="Group 17"/>
          <p:cNvGrpSpPr>
            <a:grpSpLocks/>
          </p:cNvGrpSpPr>
          <p:nvPr/>
        </p:nvGrpSpPr>
        <p:grpSpPr bwMode="auto">
          <a:xfrm>
            <a:off x="74613" y="3000375"/>
            <a:ext cx="3427412" cy="2863850"/>
            <a:chOff x="59" y="1866"/>
            <a:chExt cx="2159" cy="1804"/>
          </a:xfrm>
        </p:grpSpPr>
        <p:pic>
          <p:nvPicPr>
            <p:cNvPr id="1021962" name="Picture 10" descr="02_1402capprofile"/>
            <p:cNvPicPr>
              <a:picLocks noChangeAspect="1" noChangeArrowheads="1"/>
            </p:cNvPicPr>
            <p:nvPr/>
          </p:nvPicPr>
          <p:blipFill>
            <a:blip r:embed="rId4">
              <a:lum bright="-6000" contrast="12000"/>
              <a:extLst>
                <a:ext uri="{28A0092B-C50C-407E-A947-70E740481C1C}">
                  <a14:useLocalDpi xmlns:a14="http://schemas.microsoft.com/office/drawing/2010/main" val="0"/>
                </a:ext>
              </a:extLst>
            </a:blip>
            <a:srcRect/>
            <a:stretch>
              <a:fillRect/>
            </a:stretch>
          </p:blipFill>
          <p:spPr bwMode="auto">
            <a:xfrm>
              <a:off x="59" y="1866"/>
              <a:ext cx="2159" cy="1791"/>
            </a:xfrm>
            <a:prstGeom prst="rect">
              <a:avLst/>
            </a:prstGeom>
            <a:noFill/>
            <a:ln w="9525">
              <a:solidFill>
                <a:schemeClr val="tx1"/>
              </a:solidFill>
              <a:miter lim="800000"/>
              <a:headEnd/>
              <a:tailEnd/>
            </a:ln>
            <a:effectLst>
              <a:outerShdw blurRad="63500" dist="38099" dir="2700000" algn="ctr" rotWithShape="0">
                <a:srgbClr val="000000">
                  <a:alpha val="74998"/>
                </a:srgbClr>
              </a:outerShdw>
            </a:effectLst>
            <a:extLst>
              <a:ext uri="{909E8E84-426E-40dd-AFC4-6F175D3DCCD1}">
                <a14:hiddenFill xmlns:a14="http://schemas.microsoft.com/office/drawing/2010/main">
                  <a:solidFill>
                    <a:srgbClr val="FFFFFF"/>
                  </a:solidFill>
                </a14:hiddenFill>
              </a:ext>
            </a:extLst>
          </p:spPr>
        </p:pic>
        <p:sp>
          <p:nvSpPr>
            <p:cNvPr id="50189" name="Text Box 16"/>
            <p:cNvSpPr txBox="1">
              <a:spLocks noChangeArrowheads="1"/>
            </p:cNvSpPr>
            <p:nvPr/>
          </p:nvSpPr>
          <p:spPr bwMode="auto">
            <a:xfrm>
              <a:off x="1324" y="3526"/>
              <a:ext cx="865" cy="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l" eaLnBrk="1" hangingPunct="1">
                <a:spcBef>
                  <a:spcPct val="20000"/>
                </a:spcBef>
              </a:pPr>
              <a:r>
                <a:rPr lang="en-US" sz="900" b="1"/>
                <a:t>(Lamberton et al., 2010)</a:t>
              </a:r>
            </a:p>
          </p:txBody>
        </p:sp>
      </p:grpSp>
      <p:sp>
        <p:nvSpPr>
          <p:cNvPr id="50184" name="Text Box 18"/>
          <p:cNvSpPr txBox="1">
            <a:spLocks noChangeArrowheads="1"/>
          </p:cNvSpPr>
          <p:nvPr/>
        </p:nvSpPr>
        <p:spPr bwMode="auto">
          <a:xfrm>
            <a:off x="77788" y="2738438"/>
            <a:ext cx="3427412" cy="254000"/>
          </a:xfrm>
          <a:prstGeom prst="rect">
            <a:avLst/>
          </a:prstGeom>
          <a:solidFill>
            <a:srgbClr val="FFFF00"/>
          </a:solidFill>
          <a:ln w="9525">
            <a:solidFill>
              <a:srgbClr val="000080"/>
            </a:solidFill>
            <a:miter lim="800000"/>
            <a:headEnd/>
            <a:tailEnd/>
          </a:ln>
        </p:spPr>
        <p:txBody>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b="1">
                <a:latin typeface="Arial" charset="0"/>
              </a:rPr>
              <a:t>335 mi (536 km)</a:t>
            </a:r>
            <a:r>
              <a:rPr lang="en-US" b="1"/>
              <a:t> run and </a:t>
            </a:r>
            <a:r>
              <a:rPr lang="en-US" b="1">
                <a:latin typeface="Arial" charset="0"/>
              </a:rPr>
              <a:t>2500 ft (760 m)</a:t>
            </a:r>
            <a:r>
              <a:rPr lang="en-US" b="1"/>
              <a:t> rise</a:t>
            </a:r>
          </a:p>
        </p:txBody>
      </p:sp>
      <p:sp>
        <p:nvSpPr>
          <p:cNvPr id="50185" name="Line 20"/>
          <p:cNvSpPr>
            <a:spLocks noChangeShapeType="1"/>
          </p:cNvSpPr>
          <p:nvPr/>
        </p:nvSpPr>
        <p:spPr bwMode="auto">
          <a:xfrm flipV="1">
            <a:off x="5073650" y="2651125"/>
            <a:ext cx="361950" cy="1974850"/>
          </a:xfrm>
          <a:prstGeom prst="line">
            <a:avLst/>
          </a:prstGeom>
          <a:noFill/>
          <a:ln w="38100">
            <a:solidFill>
              <a:srgbClr val="FFFF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21973" name="Line 21"/>
          <p:cNvSpPr>
            <a:spLocks noChangeShapeType="1"/>
          </p:cNvSpPr>
          <p:nvPr/>
        </p:nvSpPr>
        <p:spPr bwMode="auto">
          <a:xfrm>
            <a:off x="5799138" y="5030788"/>
            <a:ext cx="955675" cy="188912"/>
          </a:xfrm>
          <a:prstGeom prst="line">
            <a:avLst/>
          </a:prstGeom>
          <a:noFill/>
          <a:ln w="381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p>
        </p:txBody>
      </p:sp>
      <p:sp>
        <p:nvSpPr>
          <p:cNvPr id="50187" name="Text Box 19"/>
          <p:cNvSpPr txBox="1">
            <a:spLocks noChangeArrowheads="1"/>
          </p:cNvSpPr>
          <p:nvPr/>
        </p:nvSpPr>
        <p:spPr bwMode="auto">
          <a:xfrm>
            <a:off x="3548063" y="4551363"/>
            <a:ext cx="2633662" cy="757237"/>
          </a:xfrm>
          <a:prstGeom prst="rect">
            <a:avLst/>
          </a:prstGeom>
          <a:solidFill>
            <a:srgbClr val="FFFF00"/>
          </a:solidFill>
          <a:ln w="9525">
            <a:solidFill>
              <a:srgbClr val="000080"/>
            </a:solidFill>
            <a:miter lim="800000"/>
            <a:headEnd/>
            <a:tailEnd/>
          </a:ln>
        </p:spPr>
        <p:txBody>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sz="1400" b="1"/>
              <a:t>Energy intensity of CAP water:</a:t>
            </a:r>
            <a:endParaRPr lang="en-US" sz="1400" b="1">
              <a:latin typeface="Arial" charset="0"/>
            </a:endParaRPr>
          </a:p>
          <a:p>
            <a:r>
              <a:rPr lang="en-US" sz="1400" b="1">
                <a:latin typeface="Arial" charset="0"/>
              </a:rPr>
              <a:t>5 MWh/gal to Phoenix</a:t>
            </a:r>
          </a:p>
          <a:p>
            <a:r>
              <a:rPr lang="en-US" sz="1400" b="1">
                <a:latin typeface="Arial" charset="0"/>
              </a:rPr>
              <a:t>10 MWh/gal to Tucson</a:t>
            </a:r>
            <a:endParaRPr lang="en-US" sz="1400" b="1"/>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52226" name="Picture 2" descr="CAP2009_1QuestionOfPower.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117600"/>
            <a:ext cx="6400800" cy="482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Rectangle 2"/>
          <p:cNvSpPr>
            <a:spLocks noGrp="1" noChangeArrowheads="1"/>
          </p:cNvSpPr>
          <p:nvPr>
            <p:ph type="title"/>
          </p:nvPr>
        </p:nvSpPr>
        <p:spPr/>
        <p:txBody>
          <a:bodyPr/>
          <a:lstStyle/>
          <a:p>
            <a:pPr eaLnBrk="1" hangingPunct="1"/>
            <a:r>
              <a:rPr lang="en-US" sz="1800">
                <a:latin typeface="Candara" charset="0"/>
                <a:ea typeface="ＭＳ Ｐゴシック" charset="0"/>
                <a:cs typeface="ＭＳ Ｐゴシック" charset="0"/>
              </a:rPr>
              <a:t>Southwest-based case studies on the energy-water nexus: II</a:t>
            </a:r>
            <a:r>
              <a:rPr lang="en-US" sz="1800">
                <a:solidFill>
                  <a:schemeClr val="tx1"/>
                </a:solidFill>
                <a:latin typeface="Candara" charset="0"/>
                <a:ea typeface="ＭＳ Ｐゴシック" charset="0"/>
                <a:cs typeface="ＭＳ Ｐゴシック" charset="0"/>
              </a:rPr>
              <a:t> </a:t>
            </a:r>
            <a:br>
              <a:rPr lang="en-US" sz="1800">
                <a:solidFill>
                  <a:schemeClr val="tx1"/>
                </a:solidFill>
                <a:latin typeface="Candara" charset="0"/>
                <a:ea typeface="ＭＳ Ｐゴシック" charset="0"/>
                <a:cs typeface="ＭＳ Ｐゴシック" charset="0"/>
              </a:rPr>
            </a:br>
            <a:r>
              <a:rPr lang="ja-JP" altLang="en-US" sz="1800">
                <a:solidFill>
                  <a:schemeClr val="tx1"/>
                </a:solidFill>
                <a:latin typeface="Candara" charset="0"/>
                <a:ea typeface="ＭＳ Ｐゴシック" charset="0"/>
                <a:cs typeface="ＭＳ Ｐゴシック" charset="0"/>
              </a:rPr>
              <a:t>“</a:t>
            </a:r>
            <a:r>
              <a:rPr lang="en-US" altLang="ja-JP" sz="1800">
                <a:solidFill>
                  <a:schemeClr val="tx1"/>
                </a:solidFill>
                <a:latin typeface="Candara" charset="0"/>
                <a:ea typeface="ＭＳ Ｐゴシック" charset="0"/>
                <a:cs typeface="ＭＳ Ｐゴシック" charset="0"/>
              </a:rPr>
              <a:t>Water flows uphill toward money</a:t>
            </a:r>
            <a:r>
              <a:rPr lang="ja-JP" altLang="en-US" sz="1800">
                <a:solidFill>
                  <a:schemeClr val="tx1"/>
                </a:solidFill>
                <a:latin typeface="Candara" charset="0"/>
                <a:ea typeface="ＭＳ Ｐゴシック" charset="0"/>
                <a:cs typeface="ＭＳ Ｐゴシック" charset="0"/>
              </a:rPr>
              <a:t>”</a:t>
            </a:r>
            <a:r>
              <a:rPr lang="en-US" altLang="ja-JP" sz="1800">
                <a:solidFill>
                  <a:schemeClr val="tx1"/>
                </a:solidFill>
                <a:latin typeface="Candara" charset="0"/>
                <a:ea typeface="ＭＳ Ｐゴシック" charset="0"/>
                <a:cs typeface="ＭＳ Ｐゴシック" charset="0"/>
              </a:rPr>
              <a:t>—Central Arizona Project</a:t>
            </a:r>
            <a:endParaRPr lang="en-US" sz="1800">
              <a:solidFill>
                <a:schemeClr val="tx1"/>
              </a:solidFill>
              <a:latin typeface="Candara" charset="0"/>
              <a:ea typeface="ＭＳ Ｐゴシック" charset="0"/>
              <a:cs typeface="ＭＳ Ｐゴシック" charset="0"/>
            </a:endParaRPr>
          </a:p>
        </p:txBody>
      </p:sp>
      <p:sp>
        <p:nvSpPr>
          <p:cNvPr id="52228" name="TextBox 3"/>
          <p:cNvSpPr txBox="1">
            <a:spLocks noChangeArrowheads="1"/>
          </p:cNvSpPr>
          <p:nvPr/>
        </p:nvSpPr>
        <p:spPr bwMode="auto">
          <a:xfrm>
            <a:off x="3549650" y="5972175"/>
            <a:ext cx="20447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sz="1100" b="1"/>
              <a:t>(Central Arizona Project, 2009)</a:t>
            </a:r>
          </a:p>
        </p:txBody>
      </p:sp>
      <p:sp useBgFill="1">
        <p:nvSpPr>
          <p:cNvPr id="52229" name="TextBox 1"/>
          <p:cNvSpPr txBox="1">
            <a:spLocks noChangeArrowheads="1"/>
          </p:cNvSpPr>
          <p:nvPr/>
        </p:nvSpPr>
        <p:spPr bwMode="auto">
          <a:xfrm>
            <a:off x="203200" y="741363"/>
            <a:ext cx="8737600" cy="1119187"/>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just">
              <a:lnSpc>
                <a:spcPct val="120000"/>
              </a:lnSpc>
            </a:pPr>
            <a:r>
              <a:rPr lang="en-US" sz="1400"/>
              <a:t>CAP is managed by the Central Arizona Water Conservation District.</a:t>
            </a:r>
          </a:p>
          <a:p>
            <a:pPr algn="just">
              <a:lnSpc>
                <a:spcPct val="120000"/>
              </a:lnSpc>
            </a:pPr>
            <a:r>
              <a:rPr lang="en-US" sz="1400"/>
              <a:t>It was envisioned by Barry Goldwater and brought into existence by the Colorado River Basin Project Act of </a:t>
            </a:r>
            <a:r>
              <a:rPr lang="en-US" sz="1400">
                <a:latin typeface="Arial" charset="0"/>
                <a:cs typeface="Arial" charset="0"/>
              </a:rPr>
              <a:t>1968</a:t>
            </a:r>
            <a:r>
              <a:rPr lang="en-US" sz="1400"/>
              <a:t>.</a:t>
            </a:r>
          </a:p>
          <a:p>
            <a:pPr algn="just">
              <a:lnSpc>
                <a:spcPct val="120000"/>
              </a:lnSpc>
            </a:pPr>
            <a:r>
              <a:rPr lang="en-US" sz="1400"/>
              <a:t>Construction began in </a:t>
            </a:r>
            <a:r>
              <a:rPr lang="en-US" sz="1400">
                <a:latin typeface="Arial" charset="0"/>
                <a:cs typeface="Arial" charset="0"/>
              </a:rPr>
              <a:t>1973</a:t>
            </a:r>
            <a:r>
              <a:rPr lang="en-US" sz="1400"/>
              <a:t> and was substantively complete by </a:t>
            </a:r>
            <a:r>
              <a:rPr lang="en-US" sz="1400">
                <a:latin typeface="Arial" charset="0"/>
                <a:cs typeface="Arial" charset="0"/>
              </a:rPr>
              <a:t>1994</a:t>
            </a:r>
            <a:r>
              <a:rPr lang="en-US" sz="1400"/>
              <a:t> (some subsystems for Native nations have yet to be built).</a:t>
            </a:r>
          </a:p>
        </p:txBody>
      </p:sp>
      <p:sp>
        <p:nvSpPr>
          <p:cNvPr id="52230" name="Footer Placeholder 4"/>
          <p:cNvSpPr>
            <a:spLocks noGrp="1"/>
          </p:cNvSpPr>
          <p:nvPr>
            <p:ph type="ftr" sz="quarter" idx="10"/>
          </p:nvPr>
        </p:nvSpPr>
        <p:spPr bwMode="auto">
          <a:xfrm>
            <a:off x="1084263" y="6332538"/>
            <a:ext cx="2116137" cy="217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tabLst>
                <a:tab pos="3775075" algn="ctr"/>
              </a:tabLst>
              <a:defRPr sz="1000">
                <a:solidFill>
                  <a:schemeClr val="tx1"/>
                </a:solidFill>
                <a:latin typeface="Candara" charset="0"/>
                <a:ea typeface="ＭＳ Ｐゴシック" charset="0"/>
                <a:cs typeface="ＭＳ Ｐゴシック" charset="0"/>
              </a:defRPr>
            </a:lvl1pPr>
            <a:lvl2pPr marL="742950" indent="-285750">
              <a:tabLst>
                <a:tab pos="3775075" algn="ctr"/>
              </a:tabLst>
              <a:defRPr sz="1000">
                <a:solidFill>
                  <a:schemeClr val="tx1"/>
                </a:solidFill>
                <a:latin typeface="Candara" charset="0"/>
                <a:ea typeface="ＭＳ Ｐゴシック" charset="0"/>
              </a:defRPr>
            </a:lvl2pPr>
            <a:lvl3pPr marL="1143000" indent="-228600">
              <a:tabLst>
                <a:tab pos="3775075" algn="ctr"/>
              </a:tabLst>
              <a:defRPr sz="1000">
                <a:solidFill>
                  <a:schemeClr val="tx1"/>
                </a:solidFill>
                <a:latin typeface="Candara" charset="0"/>
                <a:ea typeface="ＭＳ Ｐゴシック" charset="0"/>
              </a:defRPr>
            </a:lvl3pPr>
            <a:lvl4pPr marL="1600200" indent="-228600">
              <a:tabLst>
                <a:tab pos="3775075" algn="ctr"/>
              </a:tabLst>
              <a:defRPr sz="1000">
                <a:solidFill>
                  <a:schemeClr val="tx1"/>
                </a:solidFill>
                <a:latin typeface="Candara" charset="0"/>
                <a:ea typeface="ＭＳ Ｐゴシック" charset="0"/>
              </a:defRPr>
            </a:lvl4pPr>
            <a:lvl5pPr marL="2057400" indent="-228600">
              <a:tabLst>
                <a:tab pos="3775075" algn="ctr"/>
              </a:tabLst>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9pPr>
          </a:lstStyle>
          <a:p>
            <a:r>
              <a:rPr lang="en-US" sz="800">
                <a:solidFill>
                  <a:srgbClr val="000080"/>
                </a:solidFill>
              </a:rPr>
              <a:t>Semken: The Energy-Water Nexus</a:t>
            </a: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showMasterPhAnim="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8434" name="Rectangle 1"/>
          <p:cNvSpPr>
            <a:spLocks noChangeArrowheads="1"/>
          </p:cNvSpPr>
          <p:nvPr/>
        </p:nvSpPr>
        <p:spPr bwMode="auto">
          <a:xfrm>
            <a:off x="0" y="0"/>
            <a:ext cx="9144000" cy="6858000"/>
          </a:xfrm>
          <a:prstGeom prst="rect">
            <a:avLst/>
          </a:prstGeom>
          <a:solidFill>
            <a:srgbClr val="CCCCCC">
              <a:alpha val="7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300">
              <a:solidFill>
                <a:srgbClr val="000000"/>
              </a:solidFill>
            </a:endParaRPr>
          </a:p>
        </p:txBody>
      </p:sp>
      <p:sp>
        <p:nvSpPr>
          <p:cNvPr id="18435" name="Rectangle 2"/>
          <p:cNvSpPr>
            <a:spLocks noGrp="1" noChangeArrowheads="1"/>
          </p:cNvSpPr>
          <p:nvPr>
            <p:ph type="title"/>
          </p:nvPr>
        </p:nvSpPr>
        <p:spPr>
          <a:xfrm>
            <a:off x="0" y="0"/>
            <a:ext cx="9144000" cy="595313"/>
          </a:xfrm>
        </p:spPr>
        <p:txBody>
          <a:bodyPr/>
          <a:lstStyle/>
          <a:p>
            <a:pPr eaLnBrk="1" hangingPunct="1"/>
            <a:r>
              <a:rPr lang="en-US" b="1">
                <a:solidFill>
                  <a:srgbClr val="800000"/>
                </a:solidFill>
                <a:latin typeface="Candara" charset="0"/>
                <a:ea typeface="ＭＳ Ｐゴシック" charset="0"/>
                <a:cs typeface="ＭＳ Ｐゴシック" charset="0"/>
              </a:rPr>
              <a:t>The Energy-Water Nexus: a theme for interdisciplinary Earth science inquiry</a:t>
            </a:r>
            <a:endParaRPr lang="en-US" sz="1800" b="1">
              <a:solidFill>
                <a:srgbClr val="800000"/>
              </a:solidFill>
              <a:latin typeface="Candara" charset="0"/>
              <a:ea typeface="ＭＳ Ｐゴシック" charset="0"/>
              <a:cs typeface="ＭＳ Ｐゴシック" charset="0"/>
            </a:endParaRPr>
          </a:p>
        </p:txBody>
      </p:sp>
      <p:sp>
        <p:nvSpPr>
          <p:cNvPr id="2" name="Content Placeholder 1"/>
          <p:cNvSpPr>
            <a:spLocks noGrp="1"/>
          </p:cNvSpPr>
          <p:nvPr>
            <p:ph idx="1"/>
          </p:nvPr>
        </p:nvSpPr>
        <p:spPr>
          <a:xfrm>
            <a:off x="690563" y="1684338"/>
            <a:ext cx="7769225" cy="4545012"/>
          </a:xfrm>
        </p:spPr>
        <p:txBody>
          <a:bodyPr/>
          <a:lstStyle/>
          <a:p>
            <a:pPr>
              <a:defRPr/>
            </a:pPr>
            <a:r>
              <a:rPr lang="en-US" b="1">
                <a:solidFill>
                  <a:srgbClr val="000000"/>
                </a:solidFill>
                <a:latin typeface="Candara" charset="0"/>
                <a:ea typeface="ＭＳ Ｐゴシック" charset="0"/>
                <a:cs typeface="ＭＳ Ｐゴシック" charset="0"/>
              </a:rPr>
              <a:t>An overview of the </a:t>
            </a:r>
            <a:r>
              <a:rPr lang="en-US" b="1" i="1">
                <a:solidFill>
                  <a:srgbClr val="000000"/>
                </a:solidFill>
                <a:latin typeface="Candara" charset="0"/>
                <a:ea typeface="ＭＳ Ｐゴシック" charset="0"/>
                <a:cs typeface="ＭＳ Ｐゴシック" charset="0"/>
              </a:rPr>
              <a:t>energy-water nexus </a:t>
            </a:r>
            <a:r>
              <a:rPr lang="en-US" b="1">
                <a:solidFill>
                  <a:srgbClr val="000000"/>
                </a:solidFill>
                <a:latin typeface="Candara" charset="0"/>
                <a:ea typeface="ＭＳ Ｐゴシック" charset="0"/>
                <a:cs typeface="ＭＳ Ｐゴシック" charset="0"/>
              </a:rPr>
              <a:t>concept as an Earth systems problem</a:t>
            </a:r>
          </a:p>
          <a:p>
            <a:pPr marL="915988" indent="-574675">
              <a:defRPr/>
            </a:pPr>
            <a:r>
              <a:rPr lang="en-US" b="1">
                <a:solidFill>
                  <a:srgbClr val="000000"/>
                </a:solidFill>
                <a:latin typeface="Candara" charset="0"/>
                <a:ea typeface="ＭＳ Ｐゴシック" charset="0"/>
                <a:cs typeface="ＭＳ Ｐゴシック" charset="0"/>
              </a:rPr>
              <a:t>	Introduction of energy intensity and water intensity as metrics</a:t>
            </a:r>
          </a:p>
          <a:p>
            <a:pPr marL="915988" indent="-574675">
              <a:defRPr/>
            </a:pPr>
            <a:r>
              <a:rPr lang="en-US" b="1">
                <a:solidFill>
                  <a:srgbClr val="000000"/>
                </a:solidFill>
                <a:latin typeface="Candara" charset="0"/>
                <a:ea typeface="ＭＳ Ｐゴシック" charset="0"/>
                <a:cs typeface="ＭＳ Ｐゴシック" charset="0"/>
              </a:rPr>
              <a:t>	Comparison of water intensities of important energy production and energy consumption systems</a:t>
            </a:r>
          </a:p>
          <a:p>
            <a:pPr>
              <a:defRPr/>
            </a:pPr>
            <a:endParaRPr lang="en-US" b="1">
              <a:solidFill>
                <a:srgbClr val="000000"/>
              </a:solidFill>
              <a:latin typeface="Candara" charset="0"/>
              <a:ea typeface="ＭＳ Ｐゴシック" charset="0"/>
              <a:cs typeface="ＭＳ Ｐゴシック" charset="0"/>
            </a:endParaRPr>
          </a:p>
          <a:p>
            <a:pPr>
              <a:defRPr/>
            </a:pPr>
            <a:r>
              <a:rPr lang="en-US" b="1">
                <a:solidFill>
                  <a:srgbClr val="000000"/>
                </a:solidFill>
                <a:latin typeface="Candara" charset="0"/>
                <a:ea typeface="ＭＳ Ｐゴシック" charset="0"/>
                <a:cs typeface="ＭＳ Ｐゴシック" charset="0"/>
              </a:rPr>
              <a:t>Brief discussion of the relevance of the energy-water nexus to sustainability</a:t>
            </a:r>
          </a:p>
          <a:p>
            <a:pPr>
              <a:defRPr/>
            </a:pPr>
            <a:endParaRPr lang="en-US" b="1">
              <a:solidFill>
                <a:srgbClr val="000000"/>
              </a:solidFill>
              <a:latin typeface="Candara" charset="0"/>
              <a:ea typeface="ＭＳ Ｐゴシック" charset="0"/>
              <a:cs typeface="ＭＳ Ｐゴシック" charset="0"/>
            </a:endParaRPr>
          </a:p>
          <a:p>
            <a:pPr>
              <a:defRPr/>
            </a:pPr>
            <a:r>
              <a:rPr lang="en-US" b="1">
                <a:solidFill>
                  <a:srgbClr val="000000"/>
                </a:solidFill>
                <a:latin typeface="Candara" charset="0"/>
                <a:ea typeface="ＭＳ Ｐゴシック" charset="0"/>
                <a:cs typeface="ＭＳ Ｐゴシック" charset="0"/>
              </a:rPr>
              <a:t>Vignettes of the energy-water nexus applied in Earth system science teaching (focused on the Southwest USA)</a:t>
            </a:r>
          </a:p>
          <a:p>
            <a:pPr>
              <a:defRPr/>
            </a:pPr>
            <a:endParaRPr lang="en-US" b="1">
              <a:solidFill>
                <a:srgbClr val="000000"/>
              </a:solidFill>
              <a:latin typeface="Candara" charset="0"/>
              <a:ea typeface="ＭＳ Ｐゴシック" charset="0"/>
              <a:cs typeface="ＭＳ Ｐゴシック" charset="0"/>
            </a:endParaRPr>
          </a:p>
          <a:p>
            <a:pPr>
              <a:defRPr/>
            </a:pPr>
            <a:r>
              <a:rPr lang="en-US" b="1">
                <a:solidFill>
                  <a:srgbClr val="000000"/>
                </a:solidFill>
                <a:latin typeface="Candara" charset="0"/>
                <a:ea typeface="ＭＳ Ｐゴシック" charset="0"/>
                <a:cs typeface="ＭＳ Ｐゴシック" charset="0"/>
              </a:rPr>
              <a:t>Discussion</a:t>
            </a: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54274" name="Picture 3" descr="CAP2009_2QuestionOfPower.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016000"/>
            <a:ext cx="6400800" cy="481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5" name="Rectangle 2"/>
          <p:cNvSpPr>
            <a:spLocks noGrp="1" noChangeArrowheads="1"/>
          </p:cNvSpPr>
          <p:nvPr>
            <p:ph type="title"/>
          </p:nvPr>
        </p:nvSpPr>
        <p:spPr/>
        <p:txBody>
          <a:bodyPr/>
          <a:lstStyle/>
          <a:p>
            <a:pPr eaLnBrk="1" hangingPunct="1"/>
            <a:r>
              <a:rPr lang="en-US" sz="1800">
                <a:latin typeface="Candara" charset="0"/>
                <a:ea typeface="ＭＳ Ｐゴシック" charset="0"/>
                <a:cs typeface="ＭＳ Ｐゴシック" charset="0"/>
              </a:rPr>
              <a:t>Southwest-based case studies on the energy-water nexus: II</a:t>
            </a:r>
            <a:r>
              <a:rPr lang="en-US" sz="1800">
                <a:solidFill>
                  <a:schemeClr val="tx1"/>
                </a:solidFill>
                <a:latin typeface="Candara" charset="0"/>
                <a:ea typeface="ＭＳ Ｐゴシック" charset="0"/>
                <a:cs typeface="ＭＳ Ｐゴシック" charset="0"/>
              </a:rPr>
              <a:t> </a:t>
            </a:r>
            <a:br>
              <a:rPr lang="en-US" sz="1800">
                <a:solidFill>
                  <a:schemeClr val="tx1"/>
                </a:solidFill>
                <a:latin typeface="Candara" charset="0"/>
                <a:ea typeface="ＭＳ Ｐゴシック" charset="0"/>
                <a:cs typeface="ＭＳ Ｐゴシック" charset="0"/>
              </a:rPr>
            </a:br>
            <a:r>
              <a:rPr lang="ja-JP" altLang="en-US" sz="1800">
                <a:solidFill>
                  <a:schemeClr val="tx1"/>
                </a:solidFill>
                <a:latin typeface="Candara" charset="0"/>
                <a:ea typeface="ＭＳ Ｐゴシック" charset="0"/>
                <a:cs typeface="ＭＳ Ｐゴシック" charset="0"/>
              </a:rPr>
              <a:t>“</a:t>
            </a:r>
            <a:r>
              <a:rPr lang="en-US" altLang="ja-JP" sz="1800">
                <a:solidFill>
                  <a:schemeClr val="tx1"/>
                </a:solidFill>
                <a:latin typeface="Candara" charset="0"/>
                <a:ea typeface="ＭＳ Ｐゴシック" charset="0"/>
                <a:cs typeface="ＭＳ Ｐゴシック" charset="0"/>
              </a:rPr>
              <a:t>Water flows uphill toward money</a:t>
            </a:r>
            <a:r>
              <a:rPr lang="ja-JP" altLang="en-US" sz="1800">
                <a:solidFill>
                  <a:schemeClr val="tx1"/>
                </a:solidFill>
                <a:latin typeface="Candara" charset="0"/>
                <a:ea typeface="ＭＳ Ｐゴシック" charset="0"/>
                <a:cs typeface="ＭＳ Ｐゴシック" charset="0"/>
              </a:rPr>
              <a:t>”</a:t>
            </a:r>
            <a:r>
              <a:rPr lang="en-US" altLang="ja-JP" sz="1800">
                <a:solidFill>
                  <a:schemeClr val="tx1"/>
                </a:solidFill>
                <a:latin typeface="Candara" charset="0"/>
                <a:ea typeface="ＭＳ Ｐゴシック" charset="0"/>
                <a:cs typeface="ＭＳ Ｐゴシック" charset="0"/>
              </a:rPr>
              <a:t>—Central Arizona Project</a:t>
            </a:r>
            <a:endParaRPr lang="en-US" sz="1800">
              <a:solidFill>
                <a:schemeClr val="tx1"/>
              </a:solidFill>
              <a:latin typeface="Candara" charset="0"/>
              <a:ea typeface="ＭＳ Ｐゴシック" charset="0"/>
              <a:cs typeface="ＭＳ Ｐゴシック" charset="0"/>
            </a:endParaRPr>
          </a:p>
        </p:txBody>
      </p:sp>
      <p:sp>
        <p:nvSpPr>
          <p:cNvPr id="54276" name="Rounded Rectangle 2"/>
          <p:cNvSpPr>
            <a:spLocks noChangeArrowheads="1"/>
          </p:cNvSpPr>
          <p:nvPr/>
        </p:nvSpPr>
        <p:spPr bwMode="auto">
          <a:xfrm>
            <a:off x="4170363" y="2767013"/>
            <a:ext cx="3482975" cy="801687"/>
          </a:xfrm>
          <a:prstGeom prst="roundRect">
            <a:avLst>
              <a:gd name="adj" fmla="val 16667"/>
            </a:avLst>
          </a:prstGeom>
          <a:noFill/>
          <a:ln w="28575">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1300">
              <a:solidFill>
                <a:srgbClr val="000000"/>
              </a:solidFill>
            </a:endParaRPr>
          </a:p>
        </p:txBody>
      </p:sp>
      <p:sp>
        <p:nvSpPr>
          <p:cNvPr id="54277" name="Footer Placeholder 4"/>
          <p:cNvSpPr>
            <a:spLocks noGrp="1"/>
          </p:cNvSpPr>
          <p:nvPr>
            <p:ph type="ftr" sz="quarter" idx="10"/>
          </p:nvPr>
        </p:nvSpPr>
        <p:spPr bwMode="auto">
          <a:xfrm>
            <a:off x="1084263" y="6332538"/>
            <a:ext cx="2116137" cy="217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tabLst>
                <a:tab pos="3775075" algn="ctr"/>
              </a:tabLst>
              <a:defRPr sz="1000">
                <a:solidFill>
                  <a:schemeClr val="tx1"/>
                </a:solidFill>
                <a:latin typeface="Candara" charset="0"/>
                <a:ea typeface="ＭＳ Ｐゴシック" charset="0"/>
                <a:cs typeface="ＭＳ Ｐゴシック" charset="0"/>
              </a:defRPr>
            </a:lvl1pPr>
            <a:lvl2pPr marL="742950" indent="-285750">
              <a:tabLst>
                <a:tab pos="3775075" algn="ctr"/>
              </a:tabLst>
              <a:defRPr sz="1000">
                <a:solidFill>
                  <a:schemeClr val="tx1"/>
                </a:solidFill>
                <a:latin typeface="Candara" charset="0"/>
                <a:ea typeface="ＭＳ Ｐゴシック" charset="0"/>
              </a:defRPr>
            </a:lvl2pPr>
            <a:lvl3pPr marL="1143000" indent="-228600">
              <a:tabLst>
                <a:tab pos="3775075" algn="ctr"/>
              </a:tabLst>
              <a:defRPr sz="1000">
                <a:solidFill>
                  <a:schemeClr val="tx1"/>
                </a:solidFill>
                <a:latin typeface="Candara" charset="0"/>
                <a:ea typeface="ＭＳ Ｐゴシック" charset="0"/>
              </a:defRPr>
            </a:lvl3pPr>
            <a:lvl4pPr marL="1600200" indent="-228600">
              <a:tabLst>
                <a:tab pos="3775075" algn="ctr"/>
              </a:tabLst>
              <a:defRPr sz="1000">
                <a:solidFill>
                  <a:schemeClr val="tx1"/>
                </a:solidFill>
                <a:latin typeface="Candara" charset="0"/>
                <a:ea typeface="ＭＳ Ｐゴシック" charset="0"/>
              </a:defRPr>
            </a:lvl4pPr>
            <a:lvl5pPr marL="2057400" indent="-228600">
              <a:tabLst>
                <a:tab pos="3775075" algn="ctr"/>
              </a:tabLst>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9pPr>
          </a:lstStyle>
          <a:p>
            <a:r>
              <a:rPr lang="en-US" sz="800">
                <a:solidFill>
                  <a:srgbClr val="000080"/>
                </a:solidFill>
              </a:rPr>
              <a:t>Semken: The Energy-Water Nexus</a:t>
            </a:r>
          </a:p>
        </p:txBody>
      </p:sp>
      <p:sp>
        <p:nvSpPr>
          <p:cNvPr id="54278" name="TextBox 3"/>
          <p:cNvSpPr txBox="1">
            <a:spLocks noChangeArrowheads="1"/>
          </p:cNvSpPr>
          <p:nvPr/>
        </p:nvSpPr>
        <p:spPr bwMode="auto">
          <a:xfrm>
            <a:off x="3549650" y="5972175"/>
            <a:ext cx="20447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sz="1100" b="1"/>
              <a:t>(Central Arizona Project, 2009)</a:t>
            </a: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US" sz="1800">
                <a:latin typeface="Candara" charset="0"/>
                <a:ea typeface="ＭＳ Ｐゴシック" charset="0"/>
                <a:cs typeface="ＭＳ Ｐゴシック" charset="0"/>
              </a:rPr>
              <a:t>Southwest-based case studies on the energy-water nexus: II</a:t>
            </a:r>
            <a:r>
              <a:rPr lang="en-US" sz="1800">
                <a:solidFill>
                  <a:schemeClr val="tx1"/>
                </a:solidFill>
                <a:latin typeface="Candara" charset="0"/>
                <a:ea typeface="ＭＳ Ｐゴシック" charset="0"/>
                <a:cs typeface="ＭＳ Ｐゴシック" charset="0"/>
              </a:rPr>
              <a:t> </a:t>
            </a:r>
            <a:br>
              <a:rPr lang="en-US" sz="1800">
                <a:solidFill>
                  <a:schemeClr val="tx1"/>
                </a:solidFill>
                <a:latin typeface="Candara" charset="0"/>
                <a:ea typeface="ＭＳ Ｐゴシック" charset="0"/>
                <a:cs typeface="ＭＳ Ｐゴシック" charset="0"/>
              </a:rPr>
            </a:br>
            <a:r>
              <a:rPr lang="ja-JP" altLang="en-US" sz="1800">
                <a:solidFill>
                  <a:schemeClr val="tx1"/>
                </a:solidFill>
                <a:latin typeface="Candara" charset="0"/>
                <a:ea typeface="ＭＳ Ｐゴシック" charset="0"/>
                <a:cs typeface="ＭＳ Ｐゴシック" charset="0"/>
              </a:rPr>
              <a:t>“</a:t>
            </a:r>
            <a:r>
              <a:rPr lang="en-US" altLang="ja-JP" sz="1800">
                <a:solidFill>
                  <a:schemeClr val="tx1"/>
                </a:solidFill>
                <a:latin typeface="Candara" charset="0"/>
                <a:ea typeface="ＭＳ Ｐゴシック" charset="0"/>
                <a:cs typeface="ＭＳ Ｐゴシック" charset="0"/>
              </a:rPr>
              <a:t>Water flows uphill toward money</a:t>
            </a:r>
            <a:r>
              <a:rPr lang="ja-JP" altLang="en-US" sz="1800">
                <a:solidFill>
                  <a:schemeClr val="tx1"/>
                </a:solidFill>
                <a:latin typeface="Candara" charset="0"/>
                <a:ea typeface="ＭＳ Ｐゴシック" charset="0"/>
                <a:cs typeface="ＭＳ Ｐゴシック" charset="0"/>
              </a:rPr>
              <a:t>”</a:t>
            </a:r>
            <a:r>
              <a:rPr lang="en-US" altLang="ja-JP" sz="1800">
                <a:solidFill>
                  <a:schemeClr val="tx1"/>
                </a:solidFill>
                <a:latin typeface="Candara" charset="0"/>
                <a:ea typeface="ＭＳ Ｐゴシック" charset="0"/>
                <a:cs typeface="ＭＳ Ｐゴシック" charset="0"/>
              </a:rPr>
              <a:t>—Central Arizona Project</a:t>
            </a:r>
            <a:endParaRPr lang="en-US" sz="1800">
              <a:solidFill>
                <a:schemeClr val="tx1"/>
              </a:solidFill>
              <a:latin typeface="Candara" charset="0"/>
              <a:ea typeface="ＭＳ Ｐゴシック" charset="0"/>
              <a:cs typeface="ＭＳ Ｐゴシック" charset="0"/>
            </a:endParaRPr>
          </a:p>
        </p:txBody>
      </p:sp>
      <p:sp>
        <p:nvSpPr>
          <p:cNvPr id="56323" name="Rectangle 5"/>
          <p:cNvSpPr>
            <a:spLocks noGrp="1" noChangeArrowheads="1"/>
          </p:cNvSpPr>
          <p:nvPr>
            <p:ph type="body" sz="half" idx="2"/>
          </p:nvPr>
        </p:nvSpPr>
        <p:spPr>
          <a:xfrm>
            <a:off x="4511675" y="1016000"/>
            <a:ext cx="4197350" cy="5213350"/>
          </a:xfrm>
        </p:spPr>
        <p:txBody>
          <a:bodyPr/>
          <a:lstStyle/>
          <a:p>
            <a:pPr marL="0" indent="0" eaLnBrk="1" hangingPunct="1"/>
            <a:r>
              <a:rPr lang="en-US" sz="1600">
                <a:latin typeface="Arial" charset="0"/>
                <a:ea typeface="ＭＳ Ｐゴシック" charset="0"/>
                <a:cs typeface="Arial" charset="0"/>
              </a:rPr>
              <a:t>95 </a:t>
            </a:r>
            <a:r>
              <a:rPr lang="en-US" sz="1600">
                <a:latin typeface="Candara" charset="0"/>
                <a:ea typeface="ＭＳ Ｐゴシック" charset="0"/>
                <a:cs typeface="ＭＳ Ｐゴシック" charset="0"/>
              </a:rPr>
              <a:t>% of the power used to move water up the CAP Canal comes from the coal-fired </a:t>
            </a:r>
            <a:r>
              <a:rPr lang="en-US" sz="1600" i="1">
                <a:latin typeface="Candara" charset="0"/>
                <a:ea typeface="ＭＳ Ｐゴシック" charset="0"/>
                <a:cs typeface="ＭＳ Ｐゴシック" charset="0"/>
              </a:rPr>
              <a:t>Navajo Generating Station </a:t>
            </a:r>
            <a:r>
              <a:rPr lang="en-US" sz="1600">
                <a:latin typeface="Candara" charset="0"/>
                <a:ea typeface="ＭＳ Ｐゴシック" charset="0"/>
                <a:cs typeface="ＭＳ Ｐゴシック" charset="0"/>
              </a:rPr>
              <a:t>in northern Arizona.</a:t>
            </a:r>
          </a:p>
          <a:p>
            <a:pPr marL="0" indent="0" eaLnBrk="1" hangingPunct="1"/>
            <a:endParaRPr lang="en-US" sz="1600">
              <a:latin typeface="Candara" charset="0"/>
              <a:ea typeface="ＭＳ Ｐゴシック" charset="0"/>
              <a:cs typeface="ＭＳ Ｐゴシック" charset="0"/>
            </a:endParaRPr>
          </a:p>
          <a:p>
            <a:pPr marL="0" indent="0" eaLnBrk="1" hangingPunct="1"/>
            <a:r>
              <a:rPr lang="en-US" sz="1600">
                <a:latin typeface="Candara" charset="0"/>
                <a:ea typeface="ＭＳ Ｐゴシック" charset="0"/>
                <a:cs typeface="ＭＳ Ｐゴシック" charset="0"/>
              </a:rPr>
              <a:t>NGS emissions have been identified as a major contributor to poor air quality at surrounding Colorado Plateau National Parks, such as Grand Canyon.</a:t>
            </a:r>
          </a:p>
        </p:txBody>
      </p:sp>
      <p:pic>
        <p:nvPicPr>
          <p:cNvPr id="56324" name="Picture 6" descr="capcanal"/>
          <p:cNvPicPr>
            <a:picLocks noChangeAspect="1" noChangeArrowheads="1"/>
          </p:cNvPicPr>
          <p:nvPr/>
        </p:nvPicPr>
        <p:blipFill>
          <a:blip r:embed="rId4">
            <a:lum contrast="18000"/>
            <a:extLst>
              <a:ext uri="{28A0092B-C50C-407E-A947-70E740481C1C}">
                <a14:useLocalDpi xmlns:a14="http://schemas.microsoft.com/office/drawing/2010/main" val="0"/>
              </a:ext>
            </a:extLst>
          </a:blip>
          <a:srcRect/>
          <a:stretch>
            <a:fillRect/>
          </a:stretch>
        </p:blipFill>
        <p:spPr bwMode="auto">
          <a:xfrm>
            <a:off x="269875" y="2817813"/>
            <a:ext cx="4113213" cy="3086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142793" name="Picture 9" descr="smoggyInnerGorge"/>
          <p:cNvPicPr>
            <a:picLocks noChangeAspect="1" noChangeArrowheads="1"/>
          </p:cNvPicPr>
          <p:nvPr/>
        </p:nvPicPr>
        <p:blipFill>
          <a:blip r:embed="rId5">
            <a:lum bright="6000" contrast="18000"/>
            <a:extLst>
              <a:ext uri="{28A0092B-C50C-407E-A947-70E740481C1C}">
                <a14:useLocalDpi xmlns:a14="http://schemas.microsoft.com/office/drawing/2010/main" val="0"/>
              </a:ext>
            </a:extLst>
          </a:blip>
          <a:srcRect/>
          <a:stretch>
            <a:fillRect/>
          </a:stretch>
        </p:blipFill>
        <p:spPr bwMode="auto">
          <a:xfrm>
            <a:off x="4705350" y="3449638"/>
            <a:ext cx="3822700" cy="27860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6326" name="Picture 10" descr="Navajo Generating Station_CA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8013" y="852488"/>
            <a:ext cx="3436937"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7" name="AutoShape 11"/>
          <p:cNvSpPr>
            <a:spLocks noChangeArrowheads="1"/>
          </p:cNvSpPr>
          <p:nvPr/>
        </p:nvSpPr>
        <p:spPr bwMode="auto">
          <a:xfrm>
            <a:off x="3360738" y="2319338"/>
            <a:ext cx="679450" cy="990600"/>
          </a:xfrm>
          <a:prstGeom prst="lightningBolt">
            <a:avLst/>
          </a:prstGeom>
          <a:solidFill>
            <a:schemeClr val="bg1"/>
          </a:solidFill>
          <a:ln w="12700">
            <a:solidFill>
              <a:srgbClr val="FFFF00"/>
            </a:solidFill>
            <a:miter lim="800000"/>
            <a:headEnd/>
            <a:tailEnd/>
          </a:ln>
        </p:spPr>
        <p:txBody>
          <a:bodyPr wrap="none" anchor="ctr"/>
          <a:lstStyle/>
          <a:p>
            <a:endParaRPr lang="en-US"/>
          </a:p>
        </p:txBody>
      </p:sp>
      <p:sp>
        <p:nvSpPr>
          <p:cNvPr id="1142796" name="Text Box 12"/>
          <p:cNvSpPr txBox="1">
            <a:spLocks noChangeArrowheads="1"/>
          </p:cNvSpPr>
          <p:nvPr/>
        </p:nvSpPr>
        <p:spPr bwMode="auto">
          <a:xfrm>
            <a:off x="2246313" y="841375"/>
            <a:ext cx="1820862" cy="244475"/>
          </a:xfrm>
          <a:prstGeom prst="rect">
            <a:avLst/>
          </a:prstGeom>
          <a:noFill/>
          <a:ln>
            <a:noFill/>
          </a:ln>
          <a:effectLst>
            <a:outerShdw blurRad="63500" dist="38099" dir="2700000" algn="ctr" rotWithShape="0">
              <a:srgbClr val="000000">
                <a:alpha val="74998"/>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a:defRPr/>
            </a:pPr>
            <a:r>
              <a:rPr lang="en-US" b="1">
                <a:solidFill>
                  <a:schemeClr val="bg1"/>
                </a:solidFill>
              </a:rPr>
              <a:t>NGS, Page, Arizona (CAP, n.d.)</a:t>
            </a:r>
          </a:p>
        </p:txBody>
      </p:sp>
      <p:sp>
        <p:nvSpPr>
          <p:cNvPr id="1142797" name="Text Box 13"/>
          <p:cNvSpPr txBox="1">
            <a:spLocks noChangeArrowheads="1"/>
          </p:cNvSpPr>
          <p:nvPr/>
        </p:nvSpPr>
        <p:spPr bwMode="auto">
          <a:xfrm>
            <a:off x="322263" y="2841625"/>
            <a:ext cx="2513012"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spAutoFit/>
          </a:bodyPr>
          <a:lstStyle/>
          <a:p>
            <a:pPr>
              <a:defRPr/>
            </a:pPr>
            <a:r>
              <a:rPr lang="en-US" b="1"/>
              <a:t>Central Arizona Project Canal near Phoenix</a:t>
            </a:r>
          </a:p>
        </p:txBody>
      </p:sp>
      <p:sp>
        <p:nvSpPr>
          <p:cNvPr id="56330" name="Footer Placeholder 4"/>
          <p:cNvSpPr>
            <a:spLocks noGrp="1"/>
          </p:cNvSpPr>
          <p:nvPr>
            <p:ph type="ftr" sz="quarter" idx="10"/>
          </p:nvPr>
        </p:nvSpPr>
        <p:spPr bwMode="auto">
          <a:xfrm>
            <a:off x="1084263" y="6332538"/>
            <a:ext cx="2116137" cy="217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tabLst>
                <a:tab pos="3775075" algn="ctr"/>
              </a:tabLst>
              <a:defRPr sz="1000">
                <a:solidFill>
                  <a:schemeClr val="tx1"/>
                </a:solidFill>
                <a:latin typeface="Candara" charset="0"/>
                <a:ea typeface="ＭＳ Ｐゴシック" charset="0"/>
                <a:cs typeface="ＭＳ Ｐゴシック" charset="0"/>
              </a:defRPr>
            </a:lvl1pPr>
            <a:lvl2pPr marL="742950" indent="-285750">
              <a:tabLst>
                <a:tab pos="3775075" algn="ctr"/>
              </a:tabLst>
              <a:defRPr sz="1000">
                <a:solidFill>
                  <a:schemeClr val="tx1"/>
                </a:solidFill>
                <a:latin typeface="Candara" charset="0"/>
                <a:ea typeface="ＭＳ Ｐゴシック" charset="0"/>
              </a:defRPr>
            </a:lvl2pPr>
            <a:lvl3pPr marL="1143000" indent="-228600">
              <a:tabLst>
                <a:tab pos="3775075" algn="ctr"/>
              </a:tabLst>
              <a:defRPr sz="1000">
                <a:solidFill>
                  <a:schemeClr val="tx1"/>
                </a:solidFill>
                <a:latin typeface="Candara" charset="0"/>
                <a:ea typeface="ＭＳ Ｐゴシック" charset="0"/>
              </a:defRPr>
            </a:lvl3pPr>
            <a:lvl4pPr marL="1600200" indent="-228600">
              <a:tabLst>
                <a:tab pos="3775075" algn="ctr"/>
              </a:tabLst>
              <a:defRPr sz="1000">
                <a:solidFill>
                  <a:schemeClr val="tx1"/>
                </a:solidFill>
                <a:latin typeface="Candara" charset="0"/>
                <a:ea typeface="ＭＳ Ｐゴシック" charset="0"/>
              </a:defRPr>
            </a:lvl4pPr>
            <a:lvl5pPr marL="2057400" indent="-228600">
              <a:tabLst>
                <a:tab pos="3775075" algn="ctr"/>
              </a:tabLst>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9pPr>
          </a:lstStyle>
          <a:p>
            <a:r>
              <a:rPr lang="en-US" sz="800">
                <a:solidFill>
                  <a:srgbClr val="000080"/>
                </a:solidFill>
              </a:rPr>
              <a:t>Semken: The Energy-Water Nexus</a:t>
            </a: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58370" name="Picture 3" descr="CAP2009_3QuestionOfPower.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028700"/>
            <a:ext cx="6400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1" name="Rectangle 2"/>
          <p:cNvSpPr>
            <a:spLocks noGrp="1" noChangeArrowheads="1"/>
          </p:cNvSpPr>
          <p:nvPr>
            <p:ph type="title"/>
          </p:nvPr>
        </p:nvSpPr>
        <p:spPr/>
        <p:txBody>
          <a:bodyPr/>
          <a:lstStyle/>
          <a:p>
            <a:pPr eaLnBrk="1" hangingPunct="1"/>
            <a:r>
              <a:rPr lang="en-US" sz="1800">
                <a:latin typeface="Candara" charset="0"/>
                <a:ea typeface="ＭＳ Ｐゴシック" charset="0"/>
                <a:cs typeface="ＭＳ Ｐゴシック" charset="0"/>
              </a:rPr>
              <a:t>Southwest-based case studies on the energy-water nexus: II</a:t>
            </a:r>
            <a:r>
              <a:rPr lang="en-US" sz="1800">
                <a:solidFill>
                  <a:schemeClr val="tx1"/>
                </a:solidFill>
                <a:latin typeface="Candara" charset="0"/>
                <a:ea typeface="ＭＳ Ｐゴシック" charset="0"/>
                <a:cs typeface="ＭＳ Ｐゴシック" charset="0"/>
              </a:rPr>
              <a:t> </a:t>
            </a:r>
            <a:br>
              <a:rPr lang="en-US" sz="1800">
                <a:solidFill>
                  <a:schemeClr val="tx1"/>
                </a:solidFill>
                <a:latin typeface="Candara" charset="0"/>
                <a:ea typeface="ＭＳ Ｐゴシック" charset="0"/>
                <a:cs typeface="ＭＳ Ｐゴシック" charset="0"/>
              </a:rPr>
            </a:br>
            <a:r>
              <a:rPr lang="ja-JP" altLang="en-US" sz="1800">
                <a:solidFill>
                  <a:schemeClr val="tx1"/>
                </a:solidFill>
                <a:latin typeface="Candara" charset="0"/>
                <a:ea typeface="ＭＳ Ｐゴシック" charset="0"/>
                <a:cs typeface="ＭＳ Ｐゴシック" charset="0"/>
              </a:rPr>
              <a:t>“</a:t>
            </a:r>
            <a:r>
              <a:rPr lang="en-US" altLang="ja-JP" sz="1800">
                <a:solidFill>
                  <a:schemeClr val="tx1"/>
                </a:solidFill>
                <a:latin typeface="Candara" charset="0"/>
                <a:ea typeface="ＭＳ Ｐゴシック" charset="0"/>
                <a:cs typeface="ＭＳ Ｐゴシック" charset="0"/>
              </a:rPr>
              <a:t>Water flows uphill toward money</a:t>
            </a:r>
            <a:r>
              <a:rPr lang="ja-JP" altLang="en-US" sz="1800">
                <a:solidFill>
                  <a:schemeClr val="tx1"/>
                </a:solidFill>
                <a:latin typeface="Candara" charset="0"/>
                <a:ea typeface="ＭＳ Ｐゴシック" charset="0"/>
                <a:cs typeface="ＭＳ Ｐゴシック" charset="0"/>
              </a:rPr>
              <a:t>”</a:t>
            </a:r>
            <a:r>
              <a:rPr lang="en-US" altLang="ja-JP" sz="1800">
                <a:solidFill>
                  <a:schemeClr val="tx1"/>
                </a:solidFill>
                <a:latin typeface="Candara" charset="0"/>
                <a:ea typeface="ＭＳ Ｐゴシック" charset="0"/>
                <a:cs typeface="ＭＳ Ｐゴシック" charset="0"/>
              </a:rPr>
              <a:t>—Central Arizona Project</a:t>
            </a:r>
            <a:endParaRPr lang="en-US" sz="1800">
              <a:solidFill>
                <a:schemeClr val="tx1"/>
              </a:solidFill>
              <a:latin typeface="Candara" charset="0"/>
              <a:ea typeface="ＭＳ Ｐゴシック" charset="0"/>
              <a:cs typeface="ＭＳ Ｐゴシック" charset="0"/>
            </a:endParaRPr>
          </a:p>
        </p:txBody>
      </p:sp>
      <p:sp>
        <p:nvSpPr>
          <p:cNvPr id="58372" name="TextBox 8"/>
          <p:cNvSpPr txBox="1">
            <a:spLocks noChangeArrowheads="1"/>
          </p:cNvSpPr>
          <p:nvPr/>
        </p:nvSpPr>
        <p:spPr bwMode="auto">
          <a:xfrm>
            <a:off x="52388" y="1019175"/>
            <a:ext cx="2711450" cy="101600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l"/>
            <a:r>
              <a:rPr lang="en-US" sz="1200" i="1"/>
              <a:t>Regional Haze Rule of 2005</a:t>
            </a:r>
          </a:p>
          <a:p>
            <a:pPr algn="l"/>
            <a:r>
              <a:rPr lang="en-US" sz="1200"/>
              <a:t>(40 CFR Part 51): Class 1 Areas (National Parks, Wilderness Areas) must be returned to “natural background visibility” (defined by US EPA) by 2064.</a:t>
            </a:r>
          </a:p>
        </p:txBody>
      </p:sp>
      <p:sp>
        <p:nvSpPr>
          <p:cNvPr id="58373" name="Footer Placeholder 4"/>
          <p:cNvSpPr>
            <a:spLocks noGrp="1"/>
          </p:cNvSpPr>
          <p:nvPr>
            <p:ph type="ftr" sz="quarter" idx="10"/>
          </p:nvPr>
        </p:nvSpPr>
        <p:spPr bwMode="auto">
          <a:xfrm>
            <a:off x="1084263" y="6332538"/>
            <a:ext cx="2116137" cy="217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tabLst>
                <a:tab pos="3775075" algn="ctr"/>
              </a:tabLst>
              <a:defRPr sz="1000">
                <a:solidFill>
                  <a:schemeClr val="tx1"/>
                </a:solidFill>
                <a:latin typeface="Candara" charset="0"/>
                <a:ea typeface="ＭＳ Ｐゴシック" charset="0"/>
                <a:cs typeface="ＭＳ Ｐゴシック" charset="0"/>
              </a:defRPr>
            </a:lvl1pPr>
            <a:lvl2pPr marL="742950" indent="-285750">
              <a:tabLst>
                <a:tab pos="3775075" algn="ctr"/>
              </a:tabLst>
              <a:defRPr sz="1000">
                <a:solidFill>
                  <a:schemeClr val="tx1"/>
                </a:solidFill>
                <a:latin typeface="Candara" charset="0"/>
                <a:ea typeface="ＭＳ Ｐゴシック" charset="0"/>
              </a:defRPr>
            </a:lvl2pPr>
            <a:lvl3pPr marL="1143000" indent="-228600">
              <a:tabLst>
                <a:tab pos="3775075" algn="ctr"/>
              </a:tabLst>
              <a:defRPr sz="1000">
                <a:solidFill>
                  <a:schemeClr val="tx1"/>
                </a:solidFill>
                <a:latin typeface="Candara" charset="0"/>
                <a:ea typeface="ＭＳ Ｐゴシック" charset="0"/>
              </a:defRPr>
            </a:lvl3pPr>
            <a:lvl4pPr marL="1600200" indent="-228600">
              <a:tabLst>
                <a:tab pos="3775075" algn="ctr"/>
              </a:tabLst>
              <a:defRPr sz="1000">
                <a:solidFill>
                  <a:schemeClr val="tx1"/>
                </a:solidFill>
                <a:latin typeface="Candara" charset="0"/>
                <a:ea typeface="ＭＳ Ｐゴシック" charset="0"/>
              </a:defRPr>
            </a:lvl4pPr>
            <a:lvl5pPr marL="2057400" indent="-228600">
              <a:tabLst>
                <a:tab pos="3775075" algn="ctr"/>
              </a:tabLst>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9pPr>
          </a:lstStyle>
          <a:p>
            <a:r>
              <a:rPr lang="en-US" sz="800">
                <a:solidFill>
                  <a:srgbClr val="000080"/>
                </a:solidFill>
              </a:rPr>
              <a:t>Semken: The Energy-Water Nexus</a:t>
            </a:r>
          </a:p>
        </p:txBody>
      </p:sp>
      <p:grpSp>
        <p:nvGrpSpPr>
          <p:cNvPr id="58374" name="Group 4"/>
          <p:cNvGrpSpPr>
            <a:grpSpLocks/>
          </p:cNvGrpSpPr>
          <p:nvPr/>
        </p:nvGrpSpPr>
        <p:grpSpPr bwMode="auto">
          <a:xfrm>
            <a:off x="657225" y="5780088"/>
            <a:ext cx="7829550" cy="461962"/>
            <a:chOff x="725065" y="5780503"/>
            <a:chExt cx="7829632" cy="461665"/>
          </a:xfrm>
        </p:grpSpPr>
        <p:sp>
          <p:nvSpPr>
            <p:cNvPr id="58375" name="TextBox 1"/>
            <p:cNvSpPr txBox="1">
              <a:spLocks noChangeArrowheads="1"/>
            </p:cNvSpPr>
            <p:nvPr/>
          </p:nvSpPr>
          <p:spPr bwMode="auto">
            <a:xfrm>
              <a:off x="5733642" y="5780503"/>
              <a:ext cx="2821055" cy="461665"/>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sz="1200"/>
                <a:t>Ammonia injection and catalytic reaction</a:t>
              </a:r>
            </a:p>
            <a:p>
              <a:r>
                <a:rPr lang="en-US" sz="1200"/>
                <a:t>of NO</a:t>
              </a:r>
              <a:r>
                <a:rPr lang="en-US" sz="1200" baseline="-25000"/>
                <a:t>x</a:t>
              </a:r>
              <a:r>
                <a:rPr lang="en-US" sz="1200"/>
                <a:t> + NH</a:t>
              </a:r>
              <a:r>
                <a:rPr lang="en-US" sz="1200" baseline="-25000"/>
                <a:t>3</a:t>
              </a:r>
              <a:r>
                <a:rPr lang="en-US" sz="1200"/>
                <a:t> = N</a:t>
              </a:r>
              <a:r>
                <a:rPr lang="en-US" sz="1200" baseline="-25000"/>
                <a:t>2</a:t>
              </a:r>
              <a:r>
                <a:rPr lang="en-US" sz="1200"/>
                <a:t> + H</a:t>
              </a:r>
              <a:r>
                <a:rPr lang="en-US" sz="1200" baseline="-25000"/>
                <a:t>2</a:t>
              </a:r>
              <a:r>
                <a:rPr lang="en-US" sz="1200"/>
                <a:t>O</a:t>
              </a:r>
            </a:p>
          </p:txBody>
        </p:sp>
        <p:sp>
          <p:nvSpPr>
            <p:cNvPr id="58376" name="TextBox 6"/>
            <p:cNvSpPr txBox="1">
              <a:spLocks noChangeArrowheads="1"/>
            </p:cNvSpPr>
            <p:nvPr/>
          </p:nvSpPr>
          <p:spPr bwMode="auto">
            <a:xfrm>
              <a:off x="725065" y="5780503"/>
              <a:ext cx="2916183" cy="461665"/>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sz="1200"/>
                <a:t>Control air/fuel ratio to minimize</a:t>
              </a:r>
            </a:p>
            <a:p>
              <a:r>
                <a:rPr lang="en-US" sz="1200"/>
                <a:t>O</a:t>
              </a:r>
              <a:r>
                <a:rPr lang="en-US" sz="1200" baseline="-25000"/>
                <a:t>2</a:t>
              </a:r>
              <a:r>
                <a:rPr lang="en-US" sz="1200"/>
                <a:t> available to react with N</a:t>
              </a:r>
              <a:r>
                <a:rPr lang="en-US" sz="1200" baseline="-25000"/>
                <a:t>2</a:t>
              </a:r>
              <a:r>
                <a:rPr lang="en-US" sz="1200"/>
                <a:t> and form NO</a:t>
              </a:r>
              <a:r>
                <a:rPr lang="en-US" sz="1200" baseline="-25000"/>
                <a:t>x</a:t>
              </a:r>
            </a:p>
          </p:txBody>
        </p:sp>
        <p:sp>
          <p:nvSpPr>
            <p:cNvPr id="58377" name="TextBox 3"/>
            <p:cNvSpPr txBox="1">
              <a:spLocks noChangeArrowheads="1"/>
            </p:cNvSpPr>
            <p:nvPr/>
          </p:nvSpPr>
          <p:spPr bwMode="auto">
            <a:xfrm>
              <a:off x="3665095" y="5972674"/>
              <a:ext cx="20447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sz="1100" b="1"/>
                <a:t>(Central Arizona Project, 2009)</a:t>
              </a:r>
            </a:p>
          </p:txBody>
        </p:sp>
      </p:gr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sz="1800">
                <a:latin typeface="Candara" charset="0"/>
                <a:ea typeface="ＭＳ Ｐゴシック" charset="0"/>
                <a:cs typeface="ＭＳ Ｐゴシック" charset="0"/>
              </a:rPr>
              <a:t>Southwest-based case studies on the energy-water nexus: II</a:t>
            </a:r>
            <a:r>
              <a:rPr lang="en-US" sz="1800">
                <a:solidFill>
                  <a:schemeClr val="tx1"/>
                </a:solidFill>
                <a:latin typeface="Candara" charset="0"/>
                <a:ea typeface="ＭＳ Ｐゴシック" charset="0"/>
                <a:cs typeface="ＭＳ Ｐゴシック" charset="0"/>
              </a:rPr>
              <a:t> </a:t>
            </a:r>
            <a:br>
              <a:rPr lang="en-US" sz="1800">
                <a:solidFill>
                  <a:schemeClr val="tx1"/>
                </a:solidFill>
                <a:latin typeface="Candara" charset="0"/>
                <a:ea typeface="ＭＳ Ｐゴシック" charset="0"/>
                <a:cs typeface="ＭＳ Ｐゴシック" charset="0"/>
              </a:rPr>
            </a:br>
            <a:r>
              <a:rPr lang="ja-JP" altLang="en-US" sz="1800">
                <a:solidFill>
                  <a:schemeClr val="tx1"/>
                </a:solidFill>
                <a:latin typeface="Candara" charset="0"/>
                <a:ea typeface="ＭＳ Ｐゴシック" charset="0"/>
                <a:cs typeface="ＭＳ Ｐゴシック" charset="0"/>
              </a:rPr>
              <a:t>“</a:t>
            </a:r>
            <a:r>
              <a:rPr lang="en-US" altLang="ja-JP" sz="1800">
                <a:solidFill>
                  <a:schemeClr val="tx1"/>
                </a:solidFill>
                <a:latin typeface="Candara" charset="0"/>
                <a:ea typeface="ＭＳ Ｐゴシック" charset="0"/>
                <a:cs typeface="ＭＳ Ｐゴシック" charset="0"/>
              </a:rPr>
              <a:t>Water flows uphill toward money</a:t>
            </a:r>
            <a:r>
              <a:rPr lang="ja-JP" altLang="en-US" sz="1800">
                <a:solidFill>
                  <a:schemeClr val="tx1"/>
                </a:solidFill>
                <a:latin typeface="Candara" charset="0"/>
                <a:ea typeface="ＭＳ Ｐゴシック" charset="0"/>
                <a:cs typeface="ＭＳ Ｐゴシック" charset="0"/>
              </a:rPr>
              <a:t>”</a:t>
            </a:r>
            <a:r>
              <a:rPr lang="en-US" altLang="ja-JP" sz="1800">
                <a:solidFill>
                  <a:schemeClr val="tx1"/>
                </a:solidFill>
                <a:latin typeface="Candara" charset="0"/>
                <a:ea typeface="ＭＳ Ｐゴシック" charset="0"/>
                <a:cs typeface="ＭＳ Ｐゴシック" charset="0"/>
              </a:rPr>
              <a:t>—Central Arizona Project</a:t>
            </a:r>
            <a:endParaRPr lang="en-US" sz="1800">
              <a:solidFill>
                <a:schemeClr val="tx1"/>
              </a:solidFill>
              <a:latin typeface="Candara" charset="0"/>
              <a:ea typeface="ＭＳ Ｐゴシック" charset="0"/>
              <a:cs typeface="ＭＳ Ｐゴシック" charset="0"/>
            </a:endParaRPr>
          </a:p>
        </p:txBody>
      </p:sp>
      <p:sp>
        <p:nvSpPr>
          <p:cNvPr id="60419" name="TextBox 6"/>
          <p:cNvSpPr txBox="1">
            <a:spLocks noChangeArrowheads="1"/>
          </p:cNvSpPr>
          <p:nvPr/>
        </p:nvSpPr>
        <p:spPr bwMode="auto">
          <a:xfrm>
            <a:off x="3549650" y="5899150"/>
            <a:ext cx="20447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sz="1100" b="1"/>
              <a:t>(Central Arizona Project, 2009)</a:t>
            </a:r>
          </a:p>
        </p:txBody>
      </p:sp>
      <p:sp>
        <p:nvSpPr>
          <p:cNvPr id="60420" name="Footer Placeholder 4"/>
          <p:cNvSpPr>
            <a:spLocks noGrp="1"/>
          </p:cNvSpPr>
          <p:nvPr>
            <p:ph type="ftr" sz="quarter" idx="10"/>
          </p:nvPr>
        </p:nvSpPr>
        <p:spPr bwMode="auto">
          <a:xfrm>
            <a:off x="1084263" y="6332538"/>
            <a:ext cx="2116137" cy="217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tabLst>
                <a:tab pos="3775075" algn="ctr"/>
              </a:tabLst>
              <a:defRPr sz="1000">
                <a:solidFill>
                  <a:schemeClr val="tx1"/>
                </a:solidFill>
                <a:latin typeface="Candara" charset="0"/>
                <a:ea typeface="ＭＳ Ｐゴシック" charset="0"/>
                <a:cs typeface="ＭＳ Ｐゴシック" charset="0"/>
              </a:defRPr>
            </a:lvl1pPr>
            <a:lvl2pPr marL="742950" indent="-285750">
              <a:tabLst>
                <a:tab pos="3775075" algn="ctr"/>
              </a:tabLst>
              <a:defRPr sz="1000">
                <a:solidFill>
                  <a:schemeClr val="tx1"/>
                </a:solidFill>
                <a:latin typeface="Candara" charset="0"/>
                <a:ea typeface="ＭＳ Ｐゴシック" charset="0"/>
              </a:defRPr>
            </a:lvl2pPr>
            <a:lvl3pPr marL="1143000" indent="-228600">
              <a:tabLst>
                <a:tab pos="3775075" algn="ctr"/>
              </a:tabLst>
              <a:defRPr sz="1000">
                <a:solidFill>
                  <a:schemeClr val="tx1"/>
                </a:solidFill>
                <a:latin typeface="Candara" charset="0"/>
                <a:ea typeface="ＭＳ Ｐゴシック" charset="0"/>
              </a:defRPr>
            </a:lvl3pPr>
            <a:lvl4pPr marL="1600200" indent="-228600">
              <a:tabLst>
                <a:tab pos="3775075" algn="ctr"/>
              </a:tabLst>
              <a:defRPr sz="1000">
                <a:solidFill>
                  <a:schemeClr val="tx1"/>
                </a:solidFill>
                <a:latin typeface="Candara" charset="0"/>
                <a:ea typeface="ＭＳ Ｐゴシック" charset="0"/>
              </a:defRPr>
            </a:lvl4pPr>
            <a:lvl5pPr marL="2057400" indent="-228600">
              <a:tabLst>
                <a:tab pos="3775075" algn="ctr"/>
              </a:tabLst>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9pPr>
          </a:lstStyle>
          <a:p>
            <a:r>
              <a:rPr lang="en-US" sz="800">
                <a:solidFill>
                  <a:srgbClr val="000080"/>
                </a:solidFill>
              </a:rPr>
              <a:t>Semken: The Energy-Water Nexus</a:t>
            </a:r>
          </a:p>
        </p:txBody>
      </p:sp>
      <p:pic>
        <p:nvPicPr>
          <p:cNvPr id="60421" name="Picture 1" descr="CAP2009_4CostToConsider.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028700"/>
            <a:ext cx="6400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US" sz="1800">
                <a:latin typeface="Candara" charset="0"/>
                <a:ea typeface="ＭＳ Ｐゴシック" charset="0"/>
                <a:cs typeface="ＭＳ Ｐゴシック" charset="0"/>
              </a:rPr>
              <a:t>Southwest-based case studies on the energy-water nexus: II</a:t>
            </a:r>
            <a:r>
              <a:rPr lang="en-US" sz="1800">
                <a:solidFill>
                  <a:schemeClr val="tx1"/>
                </a:solidFill>
                <a:latin typeface="Candara" charset="0"/>
                <a:ea typeface="ＭＳ Ｐゴシック" charset="0"/>
                <a:cs typeface="ＭＳ Ｐゴシック" charset="0"/>
              </a:rPr>
              <a:t> </a:t>
            </a:r>
            <a:br>
              <a:rPr lang="en-US" sz="1800">
                <a:solidFill>
                  <a:schemeClr val="tx1"/>
                </a:solidFill>
                <a:latin typeface="Candara" charset="0"/>
                <a:ea typeface="ＭＳ Ｐゴシック" charset="0"/>
                <a:cs typeface="ＭＳ Ｐゴシック" charset="0"/>
              </a:rPr>
            </a:br>
            <a:r>
              <a:rPr lang="ja-JP" altLang="en-US" sz="1800">
                <a:solidFill>
                  <a:schemeClr val="tx1"/>
                </a:solidFill>
                <a:latin typeface="Candara" charset="0"/>
                <a:ea typeface="ＭＳ Ｐゴシック" charset="0"/>
                <a:cs typeface="ＭＳ Ｐゴシック" charset="0"/>
              </a:rPr>
              <a:t>“</a:t>
            </a:r>
            <a:r>
              <a:rPr lang="en-US" altLang="ja-JP" sz="1800">
                <a:solidFill>
                  <a:schemeClr val="tx1"/>
                </a:solidFill>
                <a:latin typeface="Candara" charset="0"/>
                <a:ea typeface="ＭＳ Ｐゴシック" charset="0"/>
                <a:cs typeface="ＭＳ Ｐゴシック" charset="0"/>
              </a:rPr>
              <a:t>Water flows uphill toward money</a:t>
            </a:r>
            <a:r>
              <a:rPr lang="ja-JP" altLang="en-US" sz="1800">
                <a:solidFill>
                  <a:schemeClr val="tx1"/>
                </a:solidFill>
                <a:latin typeface="Candara" charset="0"/>
                <a:ea typeface="ＭＳ Ｐゴシック" charset="0"/>
                <a:cs typeface="ＭＳ Ｐゴシック" charset="0"/>
              </a:rPr>
              <a:t>”</a:t>
            </a:r>
            <a:r>
              <a:rPr lang="en-US" altLang="ja-JP" sz="1800">
                <a:solidFill>
                  <a:schemeClr val="tx1"/>
                </a:solidFill>
                <a:latin typeface="Candara" charset="0"/>
                <a:ea typeface="ＭＳ Ｐゴシック" charset="0"/>
                <a:cs typeface="ＭＳ Ｐゴシック" charset="0"/>
              </a:rPr>
              <a:t>—Central Arizona Project</a:t>
            </a:r>
            <a:endParaRPr lang="en-US" sz="1800">
              <a:solidFill>
                <a:schemeClr val="tx1"/>
              </a:solidFill>
              <a:latin typeface="Candara" charset="0"/>
              <a:ea typeface="ＭＳ Ｐゴシック" charset="0"/>
              <a:cs typeface="ＭＳ Ｐゴシック" charset="0"/>
            </a:endParaRPr>
          </a:p>
        </p:txBody>
      </p:sp>
      <p:sp>
        <p:nvSpPr>
          <p:cNvPr id="62467" name="TextBox 6"/>
          <p:cNvSpPr txBox="1">
            <a:spLocks noChangeArrowheads="1"/>
          </p:cNvSpPr>
          <p:nvPr/>
        </p:nvSpPr>
        <p:spPr bwMode="auto">
          <a:xfrm>
            <a:off x="3549650" y="5899150"/>
            <a:ext cx="20447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sz="1100" b="1"/>
              <a:t>(Central Arizona Project, 2009)</a:t>
            </a:r>
          </a:p>
        </p:txBody>
      </p:sp>
      <p:sp>
        <p:nvSpPr>
          <p:cNvPr id="62468" name="Footer Placeholder 4"/>
          <p:cNvSpPr>
            <a:spLocks noGrp="1"/>
          </p:cNvSpPr>
          <p:nvPr>
            <p:ph type="ftr" sz="quarter" idx="10"/>
          </p:nvPr>
        </p:nvSpPr>
        <p:spPr bwMode="auto">
          <a:xfrm>
            <a:off x="1084263" y="6332538"/>
            <a:ext cx="2116137" cy="217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tabLst>
                <a:tab pos="3775075" algn="ctr"/>
              </a:tabLst>
              <a:defRPr sz="1000">
                <a:solidFill>
                  <a:schemeClr val="tx1"/>
                </a:solidFill>
                <a:latin typeface="Candara" charset="0"/>
                <a:ea typeface="ＭＳ Ｐゴシック" charset="0"/>
                <a:cs typeface="ＭＳ Ｐゴシック" charset="0"/>
              </a:defRPr>
            </a:lvl1pPr>
            <a:lvl2pPr marL="742950" indent="-285750">
              <a:tabLst>
                <a:tab pos="3775075" algn="ctr"/>
              </a:tabLst>
              <a:defRPr sz="1000">
                <a:solidFill>
                  <a:schemeClr val="tx1"/>
                </a:solidFill>
                <a:latin typeface="Candara" charset="0"/>
                <a:ea typeface="ＭＳ Ｐゴシック" charset="0"/>
              </a:defRPr>
            </a:lvl2pPr>
            <a:lvl3pPr marL="1143000" indent="-228600">
              <a:tabLst>
                <a:tab pos="3775075" algn="ctr"/>
              </a:tabLst>
              <a:defRPr sz="1000">
                <a:solidFill>
                  <a:schemeClr val="tx1"/>
                </a:solidFill>
                <a:latin typeface="Candara" charset="0"/>
                <a:ea typeface="ＭＳ Ｐゴシック" charset="0"/>
              </a:defRPr>
            </a:lvl3pPr>
            <a:lvl4pPr marL="1600200" indent="-228600">
              <a:tabLst>
                <a:tab pos="3775075" algn="ctr"/>
              </a:tabLst>
              <a:defRPr sz="1000">
                <a:solidFill>
                  <a:schemeClr val="tx1"/>
                </a:solidFill>
                <a:latin typeface="Candara" charset="0"/>
                <a:ea typeface="ＭＳ Ｐゴシック" charset="0"/>
              </a:defRPr>
            </a:lvl4pPr>
            <a:lvl5pPr marL="2057400" indent="-228600">
              <a:tabLst>
                <a:tab pos="3775075" algn="ctr"/>
              </a:tabLst>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9pPr>
          </a:lstStyle>
          <a:p>
            <a:r>
              <a:rPr lang="en-US" sz="800">
                <a:solidFill>
                  <a:srgbClr val="000080"/>
                </a:solidFill>
              </a:rPr>
              <a:t>Semken: The Energy-Water Nexus</a:t>
            </a:r>
          </a:p>
        </p:txBody>
      </p:sp>
      <p:pic>
        <p:nvPicPr>
          <p:cNvPr id="62469" name="Picture 1" descr="CAP2009_5BackOfEnvelope.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028700"/>
            <a:ext cx="6400800" cy="479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5"/>
          <p:cNvSpPr>
            <a:spLocks noGrp="1" noChangeArrowheads="1"/>
          </p:cNvSpPr>
          <p:nvPr>
            <p:ph type="title"/>
          </p:nvPr>
        </p:nvSpPr>
        <p:spPr>
          <a:noFill/>
        </p:spPr>
        <p:txBody>
          <a:bodyPr/>
          <a:lstStyle/>
          <a:p>
            <a:pPr eaLnBrk="1" hangingPunct="1"/>
            <a:r>
              <a:rPr lang="en-US" sz="1800">
                <a:latin typeface="Candara" charset="0"/>
                <a:ea typeface="ＭＳ Ｐゴシック" charset="0"/>
                <a:cs typeface="ＭＳ Ｐゴシック" charset="0"/>
              </a:rPr>
              <a:t>Southwest-based case studies on the energy-water nexus: III</a:t>
            </a:r>
            <a:r>
              <a:rPr lang="en-US" sz="1800">
                <a:solidFill>
                  <a:schemeClr val="tx1"/>
                </a:solidFill>
                <a:latin typeface="Candara" charset="0"/>
                <a:ea typeface="ＭＳ Ｐゴシック" charset="0"/>
                <a:cs typeface="ＭＳ Ｐゴシック" charset="0"/>
              </a:rPr>
              <a:t> </a:t>
            </a:r>
            <a:br>
              <a:rPr lang="en-US" sz="1800">
                <a:solidFill>
                  <a:schemeClr val="tx1"/>
                </a:solidFill>
                <a:latin typeface="Candara" charset="0"/>
                <a:ea typeface="ＭＳ Ｐゴシック" charset="0"/>
                <a:cs typeface="ＭＳ Ｐゴシック" charset="0"/>
              </a:rPr>
            </a:br>
            <a:r>
              <a:rPr lang="en-US" sz="1800">
                <a:solidFill>
                  <a:schemeClr val="tx1"/>
                </a:solidFill>
                <a:latin typeface="Candara" charset="0"/>
                <a:ea typeface="ＭＳ Ｐゴシック" charset="0"/>
                <a:cs typeface="ＭＳ Ｐゴシック" charset="0"/>
              </a:rPr>
              <a:t>Potential impact of future droughts on hydroelectric power production</a:t>
            </a:r>
          </a:p>
        </p:txBody>
      </p:sp>
      <p:sp>
        <p:nvSpPr>
          <p:cNvPr id="64514" name="Rectangle 8"/>
          <p:cNvSpPr>
            <a:spLocks noGrp="1" noChangeArrowheads="1"/>
          </p:cNvSpPr>
          <p:nvPr>
            <p:ph type="body" sz="half" idx="2"/>
          </p:nvPr>
        </p:nvSpPr>
        <p:spPr>
          <a:xfrm>
            <a:off x="3843338" y="3784600"/>
            <a:ext cx="5160962" cy="2592388"/>
          </a:xfrm>
        </p:spPr>
        <p:txBody>
          <a:bodyPr/>
          <a:lstStyle/>
          <a:p>
            <a:pPr marL="0" indent="0" eaLnBrk="1" hangingPunct="1">
              <a:lnSpc>
                <a:spcPct val="110000"/>
              </a:lnSpc>
            </a:pPr>
            <a:r>
              <a:rPr lang="en-US" sz="1400">
                <a:latin typeface="Candara" charset="0"/>
                <a:ea typeface="ＭＳ Ｐゴシック" charset="0"/>
                <a:cs typeface="ＭＳ Ｐゴシック" charset="0"/>
              </a:rPr>
              <a:t>Greenhouse gas emissions from conventional energy production are impacting climate.</a:t>
            </a:r>
          </a:p>
          <a:p>
            <a:pPr marL="0" indent="0" eaLnBrk="1" hangingPunct="1">
              <a:lnSpc>
                <a:spcPct val="110000"/>
              </a:lnSpc>
            </a:pPr>
            <a:r>
              <a:rPr lang="en-US" sz="1400">
                <a:latin typeface="Candara" charset="0"/>
                <a:ea typeface="ＭＳ Ｐゴシック" charset="0"/>
                <a:cs typeface="ＭＳ Ｐゴシック" charset="0"/>
              </a:rPr>
              <a:t>Climate change research predicts that drylands such as the Southwest will become even more arid </a:t>
            </a:r>
            <a:r>
              <a:rPr lang="en-US" sz="1100" b="1">
                <a:latin typeface="Candara" charset="0"/>
                <a:ea typeface="ＭＳ Ｐゴシック" charset="0"/>
                <a:cs typeface="ＭＳ Ｐゴシック" charset="0"/>
              </a:rPr>
              <a:t>(National Research Council, 2010).</a:t>
            </a:r>
            <a:endParaRPr lang="en-US" sz="1400" b="1">
              <a:latin typeface="Candara" charset="0"/>
              <a:ea typeface="ＭＳ Ｐゴシック" charset="0"/>
              <a:cs typeface="ＭＳ Ｐゴシック" charset="0"/>
            </a:endParaRPr>
          </a:p>
          <a:p>
            <a:pPr marL="0" indent="0" eaLnBrk="1" hangingPunct="1">
              <a:lnSpc>
                <a:spcPct val="110000"/>
              </a:lnSpc>
            </a:pPr>
            <a:r>
              <a:rPr lang="en-US" sz="1400">
                <a:latin typeface="Candara" charset="0"/>
                <a:ea typeface="ＭＳ Ｐゴシック" charset="0"/>
                <a:cs typeface="ＭＳ Ｐゴシック" charset="0"/>
              </a:rPr>
              <a:t>Hydropower production would increasingly compete with domestic, commercial, and agricultural demands on water supplies.</a:t>
            </a:r>
          </a:p>
          <a:p>
            <a:pPr marL="0" indent="0" eaLnBrk="1" hangingPunct="1">
              <a:lnSpc>
                <a:spcPct val="110000"/>
              </a:lnSpc>
            </a:pPr>
            <a:r>
              <a:rPr lang="en-US" sz="1400" b="1">
                <a:latin typeface="Arial" charset="0"/>
                <a:ea typeface="ＭＳ Ｐゴシック" charset="0"/>
                <a:cs typeface="ＭＳ Ｐゴシック" charset="0"/>
              </a:rPr>
              <a:t>10%</a:t>
            </a:r>
            <a:r>
              <a:rPr lang="en-US" sz="1400">
                <a:latin typeface="Candara" charset="0"/>
                <a:ea typeface="ＭＳ Ｐゴシック" charset="0"/>
                <a:cs typeface="ＭＳ Ｐゴシック" charset="0"/>
              </a:rPr>
              <a:t> reduction in Colorado River streamflow could reduce hydropower productivity </a:t>
            </a:r>
            <a:r>
              <a:rPr lang="en-US" sz="1400" b="1">
                <a:latin typeface="Arial" charset="0"/>
                <a:ea typeface="ＭＳ Ｐゴシック" charset="0"/>
                <a:cs typeface="ＭＳ Ｐゴシック" charset="0"/>
              </a:rPr>
              <a:t>~ 50%</a:t>
            </a:r>
            <a:r>
              <a:rPr lang="en-US" sz="1400">
                <a:latin typeface="Candara" charset="0"/>
                <a:ea typeface="ＭＳ Ｐゴシック" charset="0"/>
                <a:cs typeface="ＭＳ Ｐゴシック" charset="0"/>
              </a:rPr>
              <a:t> </a:t>
            </a:r>
            <a:r>
              <a:rPr lang="en-US" sz="1100" b="1">
                <a:latin typeface="Candara" charset="0"/>
                <a:ea typeface="ＭＳ Ｐゴシック" charset="0"/>
                <a:cs typeface="ＭＳ Ｐゴシック" charset="0"/>
              </a:rPr>
              <a:t>(Owen, 2008).</a:t>
            </a:r>
          </a:p>
          <a:p>
            <a:pPr marL="0" indent="0" eaLnBrk="1" hangingPunct="1">
              <a:lnSpc>
                <a:spcPct val="110000"/>
              </a:lnSpc>
            </a:pPr>
            <a:r>
              <a:rPr lang="en-US" sz="1400" b="1" i="1">
                <a:latin typeface="Candara" charset="0"/>
                <a:ea typeface="ＭＳ Ｐゴシック" charset="0"/>
                <a:cs typeface="ＭＳ Ｐゴシック" charset="0"/>
              </a:rPr>
              <a:t>How should—or how will—we adapt to this…?</a:t>
            </a:r>
            <a:endParaRPr lang="en-US" sz="1400">
              <a:latin typeface="Candara" charset="0"/>
              <a:ea typeface="ＭＳ Ｐゴシック" charset="0"/>
              <a:cs typeface="ＭＳ Ｐゴシック" charset="0"/>
            </a:endParaRPr>
          </a:p>
        </p:txBody>
      </p:sp>
      <p:grpSp>
        <p:nvGrpSpPr>
          <p:cNvPr id="64515" name="Group 12"/>
          <p:cNvGrpSpPr>
            <a:grpSpLocks/>
          </p:cNvGrpSpPr>
          <p:nvPr/>
        </p:nvGrpSpPr>
        <p:grpSpPr bwMode="auto">
          <a:xfrm>
            <a:off x="4011613" y="922338"/>
            <a:ext cx="4930775" cy="2838450"/>
            <a:chOff x="2514" y="549"/>
            <a:chExt cx="3106" cy="1788"/>
          </a:xfrm>
        </p:grpSpPr>
        <p:pic>
          <p:nvPicPr>
            <p:cNvPr id="64520" name="Picture 10" descr="2030-2039wOceanLabels_0"/>
            <p:cNvPicPr>
              <a:picLocks noChangeAspect="1" noChangeArrowheads="1"/>
            </p:cNvPicPr>
            <p:nvPr/>
          </p:nvPicPr>
          <p:blipFill>
            <a:blip r:embed="rId3">
              <a:lum bright="-18000" contrast="18000"/>
              <a:extLst>
                <a:ext uri="{28A0092B-C50C-407E-A947-70E740481C1C}">
                  <a14:useLocalDpi xmlns:a14="http://schemas.microsoft.com/office/drawing/2010/main" val="0"/>
                </a:ext>
              </a:extLst>
            </a:blip>
            <a:srcRect/>
            <a:stretch>
              <a:fillRect/>
            </a:stretch>
          </p:blipFill>
          <p:spPr bwMode="auto">
            <a:xfrm>
              <a:off x="2514" y="549"/>
              <a:ext cx="3106" cy="15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4521" name="Text Box 11"/>
            <p:cNvSpPr txBox="1">
              <a:spLocks noChangeArrowheads="1"/>
            </p:cNvSpPr>
            <p:nvPr/>
          </p:nvSpPr>
          <p:spPr bwMode="auto">
            <a:xfrm>
              <a:off x="2866" y="2066"/>
              <a:ext cx="2403" cy="2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sz="1100" b="1"/>
                <a:t>Potential for future drought based on current projections of </a:t>
              </a:r>
            </a:p>
            <a:p>
              <a:r>
                <a:rPr lang="en-US" sz="1100" b="1"/>
                <a:t>future greenhouse gas emissions </a:t>
              </a:r>
              <a:r>
                <a:rPr lang="en-US" b="1"/>
                <a:t>(Dai, UCAR, 2010)</a:t>
              </a:r>
            </a:p>
          </p:txBody>
        </p:sp>
      </p:grpSp>
      <p:grpSp>
        <p:nvGrpSpPr>
          <p:cNvPr id="64516" name="Group 14"/>
          <p:cNvGrpSpPr>
            <a:grpSpLocks/>
          </p:cNvGrpSpPr>
          <p:nvPr/>
        </p:nvGrpSpPr>
        <p:grpSpPr bwMode="auto">
          <a:xfrm>
            <a:off x="474663" y="839788"/>
            <a:ext cx="3259137" cy="5418137"/>
            <a:chOff x="299" y="561"/>
            <a:chExt cx="2053" cy="3413"/>
          </a:xfrm>
        </p:grpSpPr>
        <p:pic>
          <p:nvPicPr>
            <p:cNvPr id="1143817" name="Picture 9" descr="AZRep2010_LakeMead-54yrLow"/>
            <p:cNvPicPr>
              <a:picLocks noChangeAspect="1" noChangeArrowheads="1"/>
            </p:cNvPicPr>
            <p:nvPr/>
          </p:nvPicPr>
          <p:blipFill>
            <a:blip r:embed="rId4">
              <a:lum bright="-18000" contrast="36000"/>
              <a:extLst>
                <a:ext uri="{28A0092B-C50C-407E-A947-70E740481C1C}">
                  <a14:useLocalDpi xmlns:a14="http://schemas.microsoft.com/office/drawing/2010/main" val="0"/>
                </a:ext>
              </a:extLst>
            </a:blip>
            <a:srcRect/>
            <a:stretch>
              <a:fillRect/>
            </a:stretch>
          </p:blipFill>
          <p:spPr bwMode="auto">
            <a:xfrm>
              <a:off x="337" y="561"/>
              <a:ext cx="1974" cy="3264"/>
            </a:xfrm>
            <a:prstGeom prst="rect">
              <a:avLst/>
            </a:prstGeom>
            <a:noFill/>
            <a:ln w="9525">
              <a:solidFill>
                <a:schemeClr val="tx1"/>
              </a:solidFill>
              <a:miter lim="800000"/>
              <a:headEnd/>
              <a:tailEnd/>
            </a:ln>
            <a:effectLst>
              <a:outerShdw blurRad="63500" dist="38099" dir="2700000" algn="ctr" rotWithShape="0">
                <a:srgbClr val="000000">
                  <a:alpha val="74998"/>
                </a:srgbClr>
              </a:outerShdw>
            </a:effectLst>
            <a:extLst>
              <a:ext uri="{909E8E84-426E-40dd-AFC4-6F175D3DCCD1}">
                <a14:hiddenFill xmlns:a14="http://schemas.microsoft.com/office/drawing/2010/main">
                  <a:solidFill>
                    <a:srgbClr val="FFFFFF"/>
                  </a:solidFill>
                </a14:hiddenFill>
              </a:ext>
            </a:extLst>
          </p:spPr>
        </p:pic>
        <p:sp>
          <p:nvSpPr>
            <p:cNvPr id="64519" name="Text Box 13"/>
            <p:cNvSpPr txBox="1">
              <a:spLocks noChangeArrowheads="1"/>
            </p:cNvSpPr>
            <p:nvPr/>
          </p:nvSpPr>
          <p:spPr bwMode="auto">
            <a:xfrm>
              <a:off x="299" y="3820"/>
              <a:ext cx="2053" cy="1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b="1"/>
                <a:t>(McKinnon, </a:t>
              </a:r>
              <a:r>
                <a:rPr lang="en-US" b="1" i="1"/>
                <a:t>Arizona Republic</a:t>
              </a:r>
              <a:r>
                <a:rPr lang="en-US" b="1"/>
                <a:t> cover story, 12 August 2010)</a:t>
              </a:r>
            </a:p>
          </p:txBody>
        </p:sp>
      </p:grpSp>
      <p:sp>
        <p:nvSpPr>
          <p:cNvPr id="64517" name="Footer Placeholder 4"/>
          <p:cNvSpPr>
            <a:spLocks noGrp="1"/>
          </p:cNvSpPr>
          <p:nvPr>
            <p:ph type="ftr" sz="quarter" idx="10"/>
          </p:nvPr>
        </p:nvSpPr>
        <p:spPr bwMode="auto">
          <a:xfrm>
            <a:off x="1084263" y="6332538"/>
            <a:ext cx="2116137" cy="217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tabLst>
                <a:tab pos="3775075" algn="ctr"/>
              </a:tabLst>
              <a:defRPr sz="1000">
                <a:solidFill>
                  <a:schemeClr val="tx1"/>
                </a:solidFill>
                <a:latin typeface="Candara" charset="0"/>
                <a:ea typeface="ＭＳ Ｐゴシック" charset="0"/>
                <a:cs typeface="ＭＳ Ｐゴシック" charset="0"/>
              </a:defRPr>
            </a:lvl1pPr>
            <a:lvl2pPr marL="742950" indent="-285750">
              <a:tabLst>
                <a:tab pos="3775075" algn="ctr"/>
              </a:tabLst>
              <a:defRPr sz="1000">
                <a:solidFill>
                  <a:schemeClr val="tx1"/>
                </a:solidFill>
                <a:latin typeface="Candara" charset="0"/>
                <a:ea typeface="ＭＳ Ｐゴシック" charset="0"/>
              </a:defRPr>
            </a:lvl2pPr>
            <a:lvl3pPr marL="1143000" indent="-228600">
              <a:tabLst>
                <a:tab pos="3775075" algn="ctr"/>
              </a:tabLst>
              <a:defRPr sz="1000">
                <a:solidFill>
                  <a:schemeClr val="tx1"/>
                </a:solidFill>
                <a:latin typeface="Candara" charset="0"/>
                <a:ea typeface="ＭＳ Ｐゴシック" charset="0"/>
              </a:defRPr>
            </a:lvl3pPr>
            <a:lvl4pPr marL="1600200" indent="-228600">
              <a:tabLst>
                <a:tab pos="3775075" algn="ctr"/>
              </a:tabLst>
              <a:defRPr sz="1000">
                <a:solidFill>
                  <a:schemeClr val="tx1"/>
                </a:solidFill>
                <a:latin typeface="Candara" charset="0"/>
                <a:ea typeface="ＭＳ Ｐゴシック" charset="0"/>
              </a:defRPr>
            </a:lvl4pPr>
            <a:lvl5pPr marL="2057400" indent="-228600">
              <a:tabLst>
                <a:tab pos="3775075" algn="ctr"/>
              </a:tabLst>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9pPr>
          </a:lstStyle>
          <a:p>
            <a:r>
              <a:rPr lang="en-US" sz="800">
                <a:solidFill>
                  <a:srgbClr val="000080"/>
                </a:solidFill>
              </a:rPr>
              <a:t>Semken: The Energy-Water Nexus</a:t>
            </a: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6562" name="Title 1"/>
          <p:cNvSpPr>
            <a:spLocks noGrp="1"/>
          </p:cNvSpPr>
          <p:nvPr>
            <p:ph type="title"/>
          </p:nvPr>
        </p:nvSpPr>
        <p:spPr/>
        <p:txBody>
          <a:bodyPr/>
          <a:lstStyle/>
          <a:p>
            <a:pPr eaLnBrk="1" hangingPunct="1"/>
            <a:r>
              <a:rPr lang="en-US">
                <a:latin typeface="Candara" charset="0"/>
                <a:ea typeface="ＭＳ Ｐゴシック" charset="0"/>
                <a:cs typeface="ＭＳ Ｐゴシック" charset="0"/>
              </a:rPr>
              <a:t>Electricity production directly impacted by water issues: a few examples</a:t>
            </a:r>
            <a:br>
              <a:rPr lang="en-US">
                <a:latin typeface="Candara" charset="0"/>
                <a:ea typeface="ＭＳ Ｐゴシック" charset="0"/>
                <a:cs typeface="ＭＳ Ｐゴシック" charset="0"/>
              </a:rPr>
            </a:br>
            <a:r>
              <a:rPr lang="en-US" sz="1400" b="1">
                <a:latin typeface="Candara" charset="0"/>
                <a:ea typeface="ＭＳ Ｐゴシック" charset="0"/>
                <a:cs typeface="ＭＳ Ｐゴシック" charset="0"/>
              </a:rPr>
              <a:t>(</a:t>
            </a:r>
            <a:r>
              <a:rPr lang="en-US" sz="1400">
                <a:latin typeface="Candara" charset="0"/>
                <a:ea typeface="ＭＳ Ｐゴシック" charset="0"/>
                <a:cs typeface="ＭＳ Ｐゴシック" charset="0"/>
              </a:rPr>
              <a:t>Compiled by </a:t>
            </a:r>
            <a:r>
              <a:rPr lang="en-US" sz="1400" b="1">
                <a:latin typeface="Candara" charset="0"/>
                <a:ea typeface="ＭＳ Ｐゴシック" charset="0"/>
                <a:cs typeface="ＭＳ Ｐゴシック" charset="0"/>
              </a:rPr>
              <a:t>Dell, 2010)</a:t>
            </a:r>
          </a:p>
        </p:txBody>
      </p:sp>
      <p:graphicFrame>
        <p:nvGraphicFramePr>
          <p:cNvPr id="5" name="Content Placeholder 4"/>
          <p:cNvGraphicFramePr>
            <a:graphicFrameLocks noGrp="1"/>
          </p:cNvGraphicFramePr>
          <p:nvPr>
            <p:ph idx="1"/>
          </p:nvPr>
        </p:nvGraphicFramePr>
        <p:xfrm>
          <a:off x="395288" y="963613"/>
          <a:ext cx="8353425" cy="2560636"/>
        </p:xfrm>
        <a:graphic>
          <a:graphicData uri="http://schemas.openxmlformats.org/drawingml/2006/table">
            <a:tbl>
              <a:tblPr firstRow="1" bandRow="1">
                <a:tableStyleId>{BDBED569-4797-4DF1-A0F4-6AAB3CD982D8}</a:tableStyleId>
              </a:tblPr>
              <a:tblGrid>
                <a:gridCol w="3051751"/>
                <a:gridCol w="5301674"/>
              </a:tblGrid>
              <a:tr h="518215">
                <a:tc>
                  <a:txBody>
                    <a:bodyPr/>
                    <a:lstStyle/>
                    <a:p>
                      <a:r>
                        <a:rPr lang="en-US" sz="1600" b="0">
                          <a:solidFill>
                            <a:srgbClr val="800000"/>
                          </a:solidFill>
                        </a:rPr>
                        <a:t>2008, Southwest Europe</a:t>
                      </a:r>
                    </a:p>
                  </a:txBody>
                  <a:tcPr marT="45706" marB="45706"/>
                </a:tc>
                <a:tc>
                  <a:txBody>
                    <a:bodyPr/>
                    <a:lstStyle/>
                    <a:p>
                      <a:pPr algn="just">
                        <a:spcAft>
                          <a:spcPts val="1800"/>
                        </a:spcAft>
                      </a:pPr>
                      <a:r>
                        <a:rPr lang="en-US" sz="1400" b="0"/>
                        <a:t>Summer</a:t>
                      </a:r>
                      <a:r>
                        <a:rPr lang="en-US" sz="1400" b="0" baseline="0"/>
                        <a:t> drought forced cutbacks in hydropower generation, requiring increase in coal-fired power generation.</a:t>
                      </a:r>
                      <a:endParaRPr lang="en-US" sz="1400" b="0"/>
                    </a:p>
                  </a:txBody>
                  <a:tcPr marT="45706" marB="45706"/>
                </a:tc>
              </a:tr>
              <a:tr h="579187">
                <a:tc>
                  <a:txBody>
                    <a:bodyPr/>
                    <a:lstStyle/>
                    <a:p>
                      <a:r>
                        <a:rPr lang="en-US" sz="1600" b="0">
                          <a:solidFill>
                            <a:srgbClr val="800000"/>
                          </a:solidFill>
                        </a:rPr>
                        <a:t>2008, Australia</a:t>
                      </a:r>
                    </a:p>
                    <a:p>
                      <a:r>
                        <a:rPr lang="en-US" sz="1600" b="0" i="1">
                          <a:solidFill>
                            <a:srgbClr val="800000"/>
                          </a:solidFill>
                        </a:rPr>
                        <a:t>China Light</a:t>
                      </a:r>
                      <a:r>
                        <a:rPr lang="en-US" sz="1600" b="0" i="1" baseline="0">
                          <a:solidFill>
                            <a:srgbClr val="800000"/>
                          </a:solidFill>
                        </a:rPr>
                        <a:t> and Power</a:t>
                      </a:r>
                      <a:endParaRPr lang="en-US" sz="1600" b="0" i="1">
                        <a:solidFill>
                          <a:srgbClr val="800000"/>
                        </a:solidFill>
                      </a:endParaRPr>
                    </a:p>
                  </a:txBody>
                  <a:tcPr marT="45706" marB="45706"/>
                </a:tc>
                <a:tc>
                  <a:txBody>
                    <a:bodyPr/>
                    <a:lstStyle/>
                    <a:p>
                      <a:pPr algn="just">
                        <a:spcAft>
                          <a:spcPts val="1800"/>
                        </a:spcAft>
                      </a:pPr>
                      <a:r>
                        <a:rPr lang="en-US" sz="1400" b="0"/>
                        <a:t>Coal</a:t>
                      </a:r>
                      <a:r>
                        <a:rPr lang="en-US" sz="1400" b="0" baseline="0"/>
                        <a:t> mine flooded and partially collapsed, while coal-fired power plant had insufficient cooling water for optimum operation.</a:t>
                      </a:r>
                      <a:endParaRPr lang="en-US" sz="1400" b="0"/>
                    </a:p>
                  </a:txBody>
                  <a:tcPr marT="45706" marB="45706"/>
                </a:tc>
              </a:tr>
              <a:tr h="731617">
                <a:tc>
                  <a:txBody>
                    <a:bodyPr/>
                    <a:lstStyle/>
                    <a:p>
                      <a:r>
                        <a:rPr lang="en-US" sz="1600" b="0">
                          <a:solidFill>
                            <a:srgbClr val="800000"/>
                          </a:solidFill>
                        </a:rPr>
                        <a:t>2007, California,</a:t>
                      </a:r>
                      <a:r>
                        <a:rPr lang="en-US" sz="1600" b="0" baseline="0">
                          <a:solidFill>
                            <a:srgbClr val="800000"/>
                          </a:solidFill>
                        </a:rPr>
                        <a:t> USA</a:t>
                      </a:r>
                    </a:p>
                    <a:p>
                      <a:r>
                        <a:rPr lang="en-US" sz="1600" b="0" i="1" baseline="0">
                          <a:solidFill>
                            <a:srgbClr val="800000"/>
                          </a:solidFill>
                        </a:rPr>
                        <a:t>Pacific Gas &amp; Electric</a:t>
                      </a:r>
                      <a:endParaRPr lang="en-US" sz="1600" b="0" i="1">
                        <a:solidFill>
                          <a:srgbClr val="800000"/>
                        </a:solidFill>
                      </a:endParaRPr>
                    </a:p>
                  </a:txBody>
                  <a:tcPr marT="45706" marB="45706"/>
                </a:tc>
                <a:tc>
                  <a:txBody>
                    <a:bodyPr/>
                    <a:lstStyle/>
                    <a:p>
                      <a:pPr marL="0" marR="0" indent="0" algn="just" defTabSz="457200" rtl="0" eaLnBrk="1" fontAlgn="auto" latinLnBrk="0" hangingPunct="1">
                        <a:lnSpc>
                          <a:spcPct val="100000"/>
                        </a:lnSpc>
                        <a:spcBef>
                          <a:spcPts val="0"/>
                        </a:spcBef>
                        <a:spcAft>
                          <a:spcPts val="1800"/>
                        </a:spcAft>
                        <a:buClrTx/>
                        <a:buSzTx/>
                        <a:buFontTx/>
                        <a:buNone/>
                        <a:tabLst/>
                        <a:defRPr/>
                      </a:pPr>
                      <a:r>
                        <a:rPr lang="en-US" sz="1400"/>
                        <a:t>Drought </a:t>
                      </a:r>
                      <a:r>
                        <a:rPr lang="en-US" sz="1400" baseline="0"/>
                        <a:t>decreased hydropower generation from </a:t>
                      </a:r>
                      <a:r>
                        <a:rPr lang="en-US" sz="1400" baseline="0">
                          <a:latin typeface="Arial"/>
                          <a:cs typeface="Arial"/>
                        </a:rPr>
                        <a:t>22% </a:t>
                      </a:r>
                      <a:r>
                        <a:rPr lang="en-US" sz="1400" baseline="0"/>
                        <a:t>to </a:t>
                      </a:r>
                      <a:r>
                        <a:rPr lang="en-US" sz="1400" baseline="0">
                          <a:latin typeface="Arial"/>
                          <a:cs typeface="Arial"/>
                        </a:rPr>
                        <a:t>13% </a:t>
                      </a:r>
                      <a:r>
                        <a:rPr lang="en-US" sz="1400" baseline="0"/>
                        <a:t>of energy delivery mix, and increased verified greenhouse gas emissions rate by </a:t>
                      </a:r>
                      <a:r>
                        <a:rPr lang="en-US" sz="1400" baseline="0">
                          <a:latin typeface="Arial"/>
                          <a:cs typeface="Arial"/>
                        </a:rPr>
                        <a:t>39%.</a:t>
                      </a:r>
                      <a:endParaRPr lang="en-US" sz="1400">
                        <a:latin typeface="Arial"/>
                        <a:cs typeface="Arial"/>
                      </a:endParaRPr>
                    </a:p>
                  </a:txBody>
                  <a:tcPr marT="45706" marB="45706"/>
                </a:tc>
              </a:tr>
              <a:tr h="731617">
                <a:tc>
                  <a:txBody>
                    <a:bodyPr/>
                    <a:lstStyle/>
                    <a:p>
                      <a:r>
                        <a:rPr lang="en-US" sz="1600" b="0">
                          <a:solidFill>
                            <a:srgbClr val="800000"/>
                          </a:solidFill>
                        </a:rPr>
                        <a:t>2007, Carolinas,</a:t>
                      </a:r>
                      <a:r>
                        <a:rPr lang="en-US" sz="1600" b="0" baseline="0">
                          <a:solidFill>
                            <a:srgbClr val="800000"/>
                          </a:solidFill>
                        </a:rPr>
                        <a:t> USA</a:t>
                      </a:r>
                    </a:p>
                    <a:p>
                      <a:r>
                        <a:rPr lang="en-US" sz="1600" b="0" i="1" baseline="0">
                          <a:solidFill>
                            <a:srgbClr val="800000"/>
                          </a:solidFill>
                        </a:rPr>
                        <a:t>Duke Energy</a:t>
                      </a:r>
                      <a:endParaRPr lang="en-US" sz="1600" b="0" i="1">
                        <a:solidFill>
                          <a:srgbClr val="800000"/>
                        </a:solidFill>
                      </a:endParaRPr>
                    </a:p>
                  </a:txBody>
                  <a:tcPr marT="45706" marB="45706"/>
                </a:tc>
                <a:tc>
                  <a:txBody>
                    <a:bodyPr/>
                    <a:lstStyle/>
                    <a:p>
                      <a:pPr algn="just">
                        <a:spcAft>
                          <a:spcPts val="1800"/>
                        </a:spcAft>
                      </a:pPr>
                      <a:r>
                        <a:rPr lang="en-US" sz="1400" b="0"/>
                        <a:t>Extreme</a:t>
                      </a:r>
                      <a:r>
                        <a:rPr lang="en-US" sz="1400" b="0" baseline="0"/>
                        <a:t> drought coupled with record heat required imposition of water restrictions and a </a:t>
                      </a:r>
                      <a:r>
                        <a:rPr lang="en-US" sz="1400" b="0" baseline="0">
                          <a:latin typeface="Arial"/>
                          <a:cs typeface="Arial"/>
                        </a:rPr>
                        <a:t>45% </a:t>
                      </a:r>
                      <a:r>
                        <a:rPr lang="en-US" sz="1400" b="0" baseline="0"/>
                        <a:t>reduction in hydropower generation compared to that of the previous seven years.</a:t>
                      </a:r>
                      <a:endParaRPr lang="en-US" sz="1400" b="0"/>
                    </a:p>
                  </a:txBody>
                  <a:tcPr marT="45706" marB="45706"/>
                </a:tc>
              </a:tr>
            </a:tbl>
          </a:graphicData>
        </a:graphic>
      </p:graphicFrame>
      <p:sp>
        <p:nvSpPr>
          <p:cNvPr id="66580" name="Footer Placeholder 4"/>
          <p:cNvSpPr>
            <a:spLocks noGrp="1"/>
          </p:cNvSpPr>
          <p:nvPr>
            <p:ph type="ftr" sz="quarter" idx="10"/>
          </p:nvPr>
        </p:nvSpPr>
        <p:spPr bwMode="auto">
          <a:xfrm>
            <a:off x="1084263" y="6332538"/>
            <a:ext cx="2116137" cy="217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tabLst>
                <a:tab pos="3775075" algn="ctr"/>
              </a:tabLst>
              <a:defRPr sz="1000">
                <a:solidFill>
                  <a:schemeClr val="tx1"/>
                </a:solidFill>
                <a:latin typeface="Candara" charset="0"/>
                <a:ea typeface="ＭＳ Ｐゴシック" charset="0"/>
                <a:cs typeface="ＭＳ Ｐゴシック" charset="0"/>
              </a:defRPr>
            </a:lvl1pPr>
            <a:lvl2pPr marL="742950" indent="-285750">
              <a:tabLst>
                <a:tab pos="3775075" algn="ctr"/>
              </a:tabLst>
              <a:defRPr sz="1000">
                <a:solidFill>
                  <a:schemeClr val="tx1"/>
                </a:solidFill>
                <a:latin typeface="Candara" charset="0"/>
                <a:ea typeface="ＭＳ Ｐゴシック" charset="0"/>
              </a:defRPr>
            </a:lvl2pPr>
            <a:lvl3pPr marL="1143000" indent="-228600">
              <a:tabLst>
                <a:tab pos="3775075" algn="ctr"/>
              </a:tabLst>
              <a:defRPr sz="1000">
                <a:solidFill>
                  <a:schemeClr val="tx1"/>
                </a:solidFill>
                <a:latin typeface="Candara" charset="0"/>
                <a:ea typeface="ＭＳ Ｐゴシック" charset="0"/>
              </a:defRPr>
            </a:lvl3pPr>
            <a:lvl4pPr marL="1600200" indent="-228600">
              <a:tabLst>
                <a:tab pos="3775075" algn="ctr"/>
              </a:tabLst>
              <a:defRPr sz="1000">
                <a:solidFill>
                  <a:schemeClr val="tx1"/>
                </a:solidFill>
                <a:latin typeface="Candara" charset="0"/>
                <a:ea typeface="ＭＳ Ｐゴシック" charset="0"/>
              </a:defRPr>
            </a:lvl4pPr>
            <a:lvl5pPr marL="2057400" indent="-228600">
              <a:tabLst>
                <a:tab pos="3775075" algn="ctr"/>
              </a:tabLst>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9pPr>
          </a:lstStyle>
          <a:p>
            <a:r>
              <a:rPr lang="en-US" sz="800">
                <a:solidFill>
                  <a:srgbClr val="000080"/>
                </a:solidFill>
              </a:rPr>
              <a:t>Semken: The Energy-Water Nexus</a:t>
            </a: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1"/>
          <p:cNvSpPr>
            <a:spLocks noGrp="1"/>
          </p:cNvSpPr>
          <p:nvPr>
            <p:ph type="title"/>
          </p:nvPr>
        </p:nvSpPr>
        <p:spPr>
          <a:xfrm>
            <a:off x="0" y="0"/>
            <a:ext cx="4573588" cy="914400"/>
          </a:xfrm>
        </p:spPr>
        <p:txBody>
          <a:bodyPr/>
          <a:lstStyle/>
          <a:p>
            <a:r>
              <a:rPr lang="en-US">
                <a:latin typeface="Candara" charset="0"/>
                <a:ea typeface="ＭＳ Ｐゴシック" charset="0"/>
                <a:cs typeface="ＭＳ Ｐゴシック" charset="0"/>
              </a:rPr>
              <a:t>Fukushima Dai-ichi Nuclear Power Plant </a:t>
            </a:r>
            <a:br>
              <a:rPr lang="en-US">
                <a:latin typeface="Candara" charset="0"/>
                <a:ea typeface="ＭＳ Ｐゴシック" charset="0"/>
                <a:cs typeface="ＭＳ Ｐゴシック" charset="0"/>
              </a:rPr>
            </a:br>
            <a:r>
              <a:rPr lang="en-US">
                <a:latin typeface="Candara" charset="0"/>
                <a:ea typeface="ＭＳ Ｐゴシック" charset="0"/>
                <a:cs typeface="ＭＳ Ｐゴシック" charset="0"/>
              </a:rPr>
              <a:t>crisis, Japan: March-April 2011</a:t>
            </a:r>
          </a:p>
        </p:txBody>
      </p:sp>
      <p:pic>
        <p:nvPicPr>
          <p:cNvPr id="68610" name="Content Placeholder 1" descr="fukushimadaiichi.jpg"/>
          <p:cNvPicPr>
            <a:picLocks noGrp="1" noChangeAspect="1"/>
          </p:cNvPicPr>
          <p:nvPr>
            <p:ph idx="1"/>
          </p:nvPr>
        </p:nvPicPr>
        <p:blipFill>
          <a:blip r:embed="rId2">
            <a:extLst>
              <a:ext uri="{28A0092B-C50C-407E-A947-70E740481C1C}">
                <a14:useLocalDpi xmlns:a14="http://schemas.microsoft.com/office/drawing/2010/main" val="0"/>
              </a:ext>
            </a:extLst>
          </a:blip>
          <a:srcRect t="186" b="186"/>
          <a:stretch>
            <a:fillRect/>
          </a:stretch>
        </p:blipFill>
        <p:spPr>
          <a:xfrm>
            <a:off x="322263" y="1630363"/>
            <a:ext cx="6858000" cy="4616450"/>
          </a:xfrm>
        </p:spPr>
      </p:pic>
      <p:sp>
        <p:nvSpPr>
          <p:cNvPr id="68611" name="Footer Placeholder 4"/>
          <p:cNvSpPr>
            <a:spLocks noGrp="1"/>
          </p:cNvSpPr>
          <p:nvPr>
            <p:ph type="ftr" sz="quarter" idx="10"/>
          </p:nvPr>
        </p:nvSpPr>
        <p:spPr bwMode="auto">
          <a:xfrm>
            <a:off x="1084263" y="6332538"/>
            <a:ext cx="2116137" cy="217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tabLst>
                <a:tab pos="3775075" algn="ctr"/>
              </a:tabLst>
              <a:defRPr sz="1000">
                <a:solidFill>
                  <a:schemeClr val="tx1"/>
                </a:solidFill>
                <a:latin typeface="Candara" charset="0"/>
                <a:ea typeface="ＭＳ Ｐゴシック" charset="0"/>
                <a:cs typeface="ＭＳ Ｐゴシック" charset="0"/>
              </a:defRPr>
            </a:lvl1pPr>
            <a:lvl2pPr marL="742950" indent="-285750">
              <a:tabLst>
                <a:tab pos="3775075" algn="ctr"/>
              </a:tabLst>
              <a:defRPr sz="1000">
                <a:solidFill>
                  <a:schemeClr val="tx1"/>
                </a:solidFill>
                <a:latin typeface="Candara" charset="0"/>
                <a:ea typeface="ＭＳ Ｐゴシック" charset="0"/>
              </a:defRPr>
            </a:lvl2pPr>
            <a:lvl3pPr marL="1143000" indent="-228600">
              <a:tabLst>
                <a:tab pos="3775075" algn="ctr"/>
              </a:tabLst>
              <a:defRPr sz="1000">
                <a:solidFill>
                  <a:schemeClr val="tx1"/>
                </a:solidFill>
                <a:latin typeface="Candara" charset="0"/>
                <a:ea typeface="ＭＳ Ｐゴシック" charset="0"/>
              </a:defRPr>
            </a:lvl3pPr>
            <a:lvl4pPr marL="1600200" indent="-228600">
              <a:tabLst>
                <a:tab pos="3775075" algn="ctr"/>
              </a:tabLst>
              <a:defRPr sz="1000">
                <a:solidFill>
                  <a:schemeClr val="tx1"/>
                </a:solidFill>
                <a:latin typeface="Candara" charset="0"/>
                <a:ea typeface="ＭＳ Ｐゴシック" charset="0"/>
              </a:defRPr>
            </a:lvl4pPr>
            <a:lvl5pPr marL="2057400" indent="-228600">
              <a:tabLst>
                <a:tab pos="3775075" algn="ctr"/>
              </a:tabLst>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9pPr>
          </a:lstStyle>
          <a:p>
            <a:r>
              <a:rPr lang="en-US" sz="800">
                <a:solidFill>
                  <a:srgbClr val="000080"/>
                </a:solidFill>
              </a:rPr>
              <a:t>Semken: The Energy-Water Nexus</a:t>
            </a:r>
          </a:p>
        </p:txBody>
      </p:sp>
      <p:sp>
        <p:nvSpPr>
          <p:cNvPr id="3" name="TextBox 2"/>
          <p:cNvSpPr txBox="1"/>
          <p:nvPr/>
        </p:nvSpPr>
        <p:spPr>
          <a:xfrm>
            <a:off x="3570288" y="5764213"/>
            <a:ext cx="3452812" cy="430212"/>
          </a:xfrm>
          <a:prstGeom prst="rect">
            <a:avLst/>
          </a:prstGeom>
          <a:noFill/>
        </p:spPr>
        <p:txBody>
          <a:bodyPr wrap="none">
            <a:spAutoFit/>
          </a:bodyPr>
          <a:lstStyle/>
          <a:p>
            <a:pPr>
              <a:defRPr/>
            </a:pPr>
            <a:r>
              <a:rPr lang="en-US" sz="1100" b="1">
                <a:solidFill>
                  <a:schemeClr val="bg1"/>
                </a:solidFill>
                <a:effectLst>
                  <a:outerShdw blurRad="50800" dist="38100" dir="2700000" algn="tl" rotWithShape="0">
                    <a:srgbClr val="000000">
                      <a:alpha val="43000"/>
                    </a:srgbClr>
                  </a:outerShdw>
                </a:effectLst>
              </a:rPr>
              <a:t>International Business Times, 2011</a:t>
            </a:r>
          </a:p>
          <a:p>
            <a:pPr>
              <a:defRPr/>
            </a:pPr>
            <a:r>
              <a:rPr lang="en-US" b="1">
                <a:solidFill>
                  <a:schemeClr val="bg1"/>
                </a:solidFill>
                <a:effectLst>
                  <a:outerShdw blurRad="50800" dist="38100" dir="2700000" algn="tl" rotWithShape="0">
                    <a:srgbClr val="000000">
                      <a:alpha val="43000"/>
                    </a:srgbClr>
                  </a:outerShdw>
                </a:effectLst>
              </a:rPr>
              <a:t>http://africa.ibtimes.com/articles/126498/20110324/japan.htm</a:t>
            </a:r>
          </a:p>
        </p:txBody>
      </p:sp>
      <p:sp>
        <p:nvSpPr>
          <p:cNvPr id="68613" name="TextBox 3"/>
          <p:cNvSpPr txBox="1">
            <a:spLocks noChangeArrowheads="1"/>
          </p:cNvSpPr>
          <p:nvPr/>
        </p:nvSpPr>
        <p:spPr bwMode="auto">
          <a:xfrm>
            <a:off x="1487488" y="1027113"/>
            <a:ext cx="277653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a:t>GE Mark I boiling-water reactors (1970s vintage)</a:t>
            </a:r>
          </a:p>
        </p:txBody>
      </p:sp>
      <p:pic>
        <p:nvPicPr>
          <p:cNvPr id="68614"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92650" y="122238"/>
            <a:ext cx="4302125" cy="2713037"/>
          </a:xfrm>
          <a:prstGeom prst="rect">
            <a:avLst/>
          </a:prstGeom>
          <a:noFill/>
          <a:ln w="9525">
            <a:solidFill>
              <a:srgbClr val="4F81BD"/>
            </a:solidFill>
            <a:miter lim="800000"/>
            <a:headEnd/>
            <a:tailEnd/>
          </a:ln>
          <a:extLst>
            <a:ext uri="{909E8E84-426E-40dd-AFC4-6F175D3DCCD1}">
              <a14:hiddenFill xmlns:a14="http://schemas.microsoft.com/office/drawing/2010/main">
                <a:solidFill>
                  <a:srgbClr val="FFFFFF"/>
                </a:solidFill>
              </a14:hiddenFill>
            </a:ext>
          </a:extLst>
        </p:spPr>
      </p:pic>
      <p:sp>
        <p:nvSpPr>
          <p:cNvPr id="68615" name="TextBox 5"/>
          <p:cNvSpPr txBox="1">
            <a:spLocks noChangeArrowheads="1"/>
          </p:cNvSpPr>
          <p:nvPr/>
        </p:nvSpPr>
        <p:spPr bwMode="auto">
          <a:xfrm>
            <a:off x="4779963" y="2598738"/>
            <a:ext cx="1376362"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b="1"/>
              <a:t>(GEreports.com, 2011)</a:t>
            </a:r>
          </a:p>
        </p:txBody>
      </p:sp>
    </p:spTree>
  </p:cSld>
  <p:clrMapOvr>
    <a:masterClrMapping/>
  </p:clrMapOvr>
  <p:transition xmlns:p14="http://schemas.microsoft.com/office/powerpoint/2010/mai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3" name="Picture 5" descr="WEN-CoolingTowersImage_SWHydrol20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6413" y="0"/>
            <a:ext cx="6097587"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4" name="Rectangle 6"/>
          <p:cNvSpPr>
            <a:spLocks noGrp="1" noChangeArrowheads="1"/>
          </p:cNvSpPr>
          <p:nvPr>
            <p:ph type="title"/>
          </p:nvPr>
        </p:nvSpPr>
        <p:spPr>
          <a:xfrm>
            <a:off x="0" y="0"/>
            <a:ext cx="3030538" cy="2414588"/>
          </a:xfrm>
        </p:spPr>
        <p:txBody>
          <a:bodyPr/>
          <a:lstStyle/>
          <a:p>
            <a:pPr eaLnBrk="1" hangingPunct="1"/>
            <a:r>
              <a:rPr lang="en-US" sz="1800" i="1">
                <a:solidFill>
                  <a:schemeClr val="tx1"/>
                </a:solidFill>
                <a:latin typeface="Candara" charset="0"/>
                <a:ea typeface="ＭＳ Ｐゴシック" charset="0"/>
                <a:cs typeface="ＭＳ Ｐゴシック" charset="0"/>
              </a:rPr>
              <a:t>Teaching and learning </a:t>
            </a:r>
            <a:br>
              <a:rPr lang="en-US" sz="1800" i="1">
                <a:solidFill>
                  <a:schemeClr val="tx1"/>
                </a:solidFill>
                <a:latin typeface="Candara" charset="0"/>
                <a:ea typeface="ＭＳ Ｐゴシック" charset="0"/>
                <a:cs typeface="ＭＳ Ｐゴシック" charset="0"/>
              </a:rPr>
            </a:br>
            <a:r>
              <a:rPr lang="en-US" sz="1800" i="1">
                <a:solidFill>
                  <a:schemeClr val="tx1"/>
                </a:solidFill>
                <a:latin typeface="Candara" charset="0"/>
                <a:ea typeface="ＭＳ Ｐゴシック" charset="0"/>
                <a:cs typeface="ＭＳ Ｐゴシック" charset="0"/>
              </a:rPr>
              <a:t>about the </a:t>
            </a:r>
            <a:br>
              <a:rPr lang="en-US" sz="1800" i="1">
                <a:solidFill>
                  <a:schemeClr val="tx1"/>
                </a:solidFill>
                <a:latin typeface="Candara" charset="0"/>
                <a:ea typeface="ＭＳ Ｐゴシック" charset="0"/>
                <a:cs typeface="ＭＳ Ｐゴシック" charset="0"/>
              </a:rPr>
            </a:br>
            <a:r>
              <a:rPr lang="en-US" sz="1800" i="1">
                <a:solidFill>
                  <a:schemeClr val="tx1"/>
                </a:solidFill>
                <a:latin typeface="Candara" charset="0"/>
                <a:ea typeface="ＭＳ Ｐゴシック" charset="0"/>
                <a:cs typeface="ＭＳ Ｐゴシック" charset="0"/>
              </a:rPr>
              <a:t>Energy-Water Nexus</a:t>
            </a:r>
            <a:r>
              <a:rPr lang="en-US" sz="1800" b="1">
                <a:latin typeface="Candara" charset="0"/>
                <a:ea typeface="ＭＳ Ｐゴシック" charset="0"/>
                <a:cs typeface="ＭＳ Ｐゴシック" charset="0"/>
              </a:rPr>
              <a:t/>
            </a:r>
            <a:br>
              <a:rPr lang="en-US" sz="1800" b="1">
                <a:latin typeface="Candara" charset="0"/>
                <a:ea typeface="ＭＳ Ｐゴシック" charset="0"/>
                <a:cs typeface="ＭＳ Ｐゴシック" charset="0"/>
              </a:rPr>
            </a:br>
            <a:r>
              <a:rPr lang="en-US" sz="1800" b="1">
                <a:latin typeface="Candara" charset="0"/>
                <a:ea typeface="ＭＳ Ｐゴシック" charset="0"/>
                <a:cs typeface="ＭＳ Ｐゴシック" charset="0"/>
              </a:rPr>
              <a:t>Summary</a:t>
            </a:r>
            <a:endParaRPr lang="en-US" sz="1800">
              <a:latin typeface="Candara" charset="0"/>
              <a:ea typeface="ＭＳ Ｐゴシック" charset="0"/>
              <a:cs typeface="ＭＳ Ｐゴシック" charset="0"/>
            </a:endParaRPr>
          </a:p>
        </p:txBody>
      </p:sp>
      <p:sp>
        <p:nvSpPr>
          <p:cNvPr id="69635" name="Rectangle 7"/>
          <p:cNvSpPr>
            <a:spLocks noGrp="1" noChangeArrowheads="1"/>
          </p:cNvSpPr>
          <p:nvPr>
            <p:ph type="body" idx="1"/>
          </p:nvPr>
        </p:nvSpPr>
        <p:spPr>
          <a:xfrm>
            <a:off x="690563" y="2609850"/>
            <a:ext cx="7769225" cy="3619500"/>
          </a:xfrm>
        </p:spPr>
        <p:txBody>
          <a:bodyPr/>
          <a:lstStyle/>
          <a:p>
            <a:pPr eaLnBrk="1" hangingPunct="1">
              <a:spcBef>
                <a:spcPct val="50000"/>
              </a:spcBef>
            </a:pPr>
            <a:r>
              <a:rPr lang="en-US">
                <a:latin typeface="Candara" charset="0"/>
                <a:ea typeface="ＭＳ Ｐゴシック" charset="0"/>
                <a:cs typeface="ＭＳ Ｐゴシック" charset="0"/>
              </a:rPr>
              <a:t>Energy resources and water resources are inextricably linked from the perspectives of geoscience, environmental science, engineering, economics, and politics.</a:t>
            </a:r>
          </a:p>
          <a:p>
            <a:pPr eaLnBrk="1" hangingPunct="1">
              <a:spcBef>
                <a:spcPct val="50000"/>
              </a:spcBef>
            </a:pPr>
            <a:r>
              <a:rPr lang="en-US">
                <a:latin typeface="Candara" charset="0"/>
                <a:ea typeface="ＭＳ Ｐゴシック" charset="0"/>
                <a:cs typeface="ＭＳ Ｐゴシック" charset="0"/>
              </a:rPr>
              <a:t>This </a:t>
            </a:r>
            <a:r>
              <a:rPr lang="en-US" b="1">
                <a:solidFill>
                  <a:schemeClr val="accent2"/>
                </a:solidFill>
                <a:latin typeface="Candara" charset="0"/>
                <a:ea typeface="ＭＳ Ｐゴシック" charset="0"/>
                <a:cs typeface="ＭＳ Ｐゴシック" charset="0"/>
              </a:rPr>
              <a:t>energy-water nexus</a:t>
            </a:r>
            <a:r>
              <a:rPr lang="en-US">
                <a:latin typeface="Candara" charset="0"/>
                <a:ea typeface="ＭＳ Ｐゴシック" charset="0"/>
                <a:cs typeface="ＭＳ Ｐゴシック" charset="0"/>
              </a:rPr>
              <a:t> is receiving increasing attention from researchers, regulators, planners, decision-makers, and the media.</a:t>
            </a:r>
          </a:p>
          <a:p>
            <a:pPr eaLnBrk="1" hangingPunct="1">
              <a:spcBef>
                <a:spcPct val="50000"/>
              </a:spcBef>
            </a:pPr>
            <a:r>
              <a:rPr lang="en-US">
                <a:latin typeface="Candara" charset="0"/>
                <a:ea typeface="ＭＳ Ｐゴシック" charset="0"/>
                <a:cs typeface="ＭＳ Ｐゴシック" charset="0"/>
              </a:rPr>
              <a:t>The energy-water nexus has manifold relevance to sustainability.</a:t>
            </a:r>
          </a:p>
          <a:p>
            <a:pPr eaLnBrk="1" hangingPunct="1">
              <a:spcBef>
                <a:spcPct val="50000"/>
              </a:spcBef>
            </a:pPr>
            <a:r>
              <a:rPr lang="en-US">
                <a:latin typeface="Candara" charset="0"/>
                <a:ea typeface="ＭＳ Ｐゴシック" charset="0"/>
                <a:cs typeface="ＭＳ Ｐゴシック" charset="0"/>
              </a:rPr>
              <a:t>It is a rich topic for Earth and environmental science educators because of its global and personal relevance, and because of the wealth of accessible quantitative data and news that can be used in inquiry and discussion.</a:t>
            </a:r>
          </a:p>
          <a:p>
            <a:pPr eaLnBrk="1" hangingPunct="1">
              <a:spcBef>
                <a:spcPct val="50000"/>
              </a:spcBef>
            </a:pPr>
            <a:r>
              <a:rPr lang="en-US">
                <a:latin typeface="Candara" charset="0"/>
                <a:ea typeface="ＭＳ Ｐゴシック" charset="0"/>
                <a:cs typeface="ＭＳ Ｐゴシック" charset="0"/>
              </a:rPr>
              <a:t>When teaching about energy, </a:t>
            </a:r>
            <a:r>
              <a:rPr lang="en-US" b="1" i="1">
                <a:solidFill>
                  <a:schemeClr val="accent2"/>
                </a:solidFill>
                <a:latin typeface="Candara" charset="0"/>
                <a:ea typeface="ＭＳ Ｐゴシック" charset="0"/>
                <a:cs typeface="ＭＳ Ｐゴシック" charset="0"/>
              </a:rPr>
              <a:t>follow the water</a:t>
            </a:r>
            <a:r>
              <a:rPr lang="en-US">
                <a:latin typeface="Candara" charset="0"/>
                <a:ea typeface="ＭＳ Ｐゴシック" charset="0"/>
                <a:cs typeface="ＭＳ Ｐゴシック" charset="0"/>
              </a:rPr>
              <a:t> too!</a:t>
            </a:r>
          </a:p>
        </p:txBody>
      </p:sp>
      <p:sp>
        <p:nvSpPr>
          <p:cNvPr id="69636" name="Text Box 9"/>
          <p:cNvSpPr txBox="1">
            <a:spLocks noChangeArrowheads="1"/>
          </p:cNvSpPr>
          <p:nvPr/>
        </p:nvSpPr>
        <p:spPr bwMode="auto">
          <a:xfrm>
            <a:off x="7305675" y="2392363"/>
            <a:ext cx="1835150" cy="244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spcBef>
                <a:spcPct val="50000"/>
              </a:spcBef>
            </a:pPr>
            <a:r>
              <a:rPr lang="en-US" b="1"/>
              <a:t>(SAHRA, 2007)</a:t>
            </a:r>
          </a:p>
        </p:txBody>
      </p:sp>
      <p:sp>
        <p:nvSpPr>
          <p:cNvPr id="69637" name="Footer Placeholder 4"/>
          <p:cNvSpPr>
            <a:spLocks noGrp="1"/>
          </p:cNvSpPr>
          <p:nvPr>
            <p:ph type="ftr" sz="quarter" idx="10"/>
          </p:nvPr>
        </p:nvSpPr>
        <p:spPr bwMode="auto">
          <a:xfrm>
            <a:off x="1084263" y="6332538"/>
            <a:ext cx="2116137" cy="217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tabLst>
                <a:tab pos="3775075" algn="ctr"/>
              </a:tabLst>
              <a:defRPr sz="1000">
                <a:solidFill>
                  <a:schemeClr val="tx1"/>
                </a:solidFill>
                <a:latin typeface="Candara" charset="0"/>
                <a:ea typeface="ＭＳ Ｐゴシック" charset="0"/>
                <a:cs typeface="ＭＳ Ｐゴシック" charset="0"/>
              </a:defRPr>
            </a:lvl1pPr>
            <a:lvl2pPr marL="742950" indent="-285750">
              <a:tabLst>
                <a:tab pos="3775075" algn="ctr"/>
              </a:tabLst>
              <a:defRPr sz="1000">
                <a:solidFill>
                  <a:schemeClr val="tx1"/>
                </a:solidFill>
                <a:latin typeface="Candara" charset="0"/>
                <a:ea typeface="ＭＳ Ｐゴシック" charset="0"/>
              </a:defRPr>
            </a:lvl2pPr>
            <a:lvl3pPr marL="1143000" indent="-228600">
              <a:tabLst>
                <a:tab pos="3775075" algn="ctr"/>
              </a:tabLst>
              <a:defRPr sz="1000">
                <a:solidFill>
                  <a:schemeClr val="tx1"/>
                </a:solidFill>
                <a:latin typeface="Candara" charset="0"/>
                <a:ea typeface="ＭＳ Ｐゴシック" charset="0"/>
              </a:defRPr>
            </a:lvl3pPr>
            <a:lvl4pPr marL="1600200" indent="-228600">
              <a:tabLst>
                <a:tab pos="3775075" algn="ctr"/>
              </a:tabLst>
              <a:defRPr sz="1000">
                <a:solidFill>
                  <a:schemeClr val="tx1"/>
                </a:solidFill>
                <a:latin typeface="Candara" charset="0"/>
                <a:ea typeface="ＭＳ Ｐゴシック" charset="0"/>
              </a:defRPr>
            </a:lvl4pPr>
            <a:lvl5pPr marL="2057400" indent="-228600">
              <a:tabLst>
                <a:tab pos="3775075" algn="ctr"/>
              </a:tabLst>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9pPr>
          </a:lstStyle>
          <a:p>
            <a:r>
              <a:rPr lang="en-US" sz="800">
                <a:solidFill>
                  <a:srgbClr val="000080"/>
                </a:solidFill>
              </a:rPr>
              <a:t>Semken: The Energy-Water Nexus</a:t>
            </a: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681" name="Rectangle 4"/>
          <p:cNvSpPr>
            <a:spLocks noGrp="1" noChangeArrowheads="1"/>
          </p:cNvSpPr>
          <p:nvPr>
            <p:ph type="body" idx="1"/>
          </p:nvPr>
        </p:nvSpPr>
        <p:spPr>
          <a:xfrm>
            <a:off x="157163" y="292100"/>
            <a:ext cx="8831262" cy="6340475"/>
          </a:xfrm>
        </p:spPr>
        <p:txBody>
          <a:bodyPr/>
          <a:lstStyle/>
          <a:p>
            <a:pPr eaLnBrk="1" hangingPunct="1">
              <a:lnSpc>
                <a:spcPct val="90000"/>
              </a:lnSpc>
              <a:spcBef>
                <a:spcPct val="25000"/>
              </a:spcBef>
            </a:pPr>
            <a:r>
              <a:rPr lang="en-US" sz="1100">
                <a:latin typeface="Candara" charset="0"/>
                <a:ea typeface="ＭＳ Ｐゴシック" charset="0"/>
                <a:cs typeface="ＭＳ Ｐゴシック" charset="0"/>
              </a:rPr>
              <a:t>Central Arizona Project. (2009).  </a:t>
            </a:r>
            <a:r>
              <a:rPr lang="en-US" sz="1100" i="1">
                <a:latin typeface="Candara" charset="0"/>
                <a:ea typeface="ＭＳ Ｐゴシック" charset="0"/>
                <a:cs typeface="ＭＳ Ｐゴシック" charset="0"/>
              </a:rPr>
              <a:t>Ensuring reliable water supplies for central Arizona. </a:t>
            </a:r>
            <a:r>
              <a:rPr lang="en-US" sz="1100" i="1">
                <a:latin typeface="Candara" charset="0"/>
                <a:ea typeface="ＭＳ Ｐゴシック" charset="0"/>
                <a:cs typeface="ＭＳ Ｐゴシック" charset="0"/>
                <a:hlinkClick r:id="rId3"/>
              </a:rPr>
              <a:t>http://www.cap-az.com/Portals/1/Skins/cap/files/Ensuring-Reliable-Water-Supplies.pdf</a:t>
            </a:r>
            <a:r>
              <a:rPr lang="en-US" sz="1100" i="1">
                <a:latin typeface="Candara" charset="0"/>
                <a:ea typeface="ＭＳ Ｐゴシック" charset="0"/>
                <a:cs typeface="ＭＳ Ｐゴシック" charset="0"/>
              </a:rPr>
              <a:t>.</a:t>
            </a:r>
            <a:endParaRPr lang="en-US" sz="1100">
              <a:latin typeface="Candara" charset="0"/>
              <a:ea typeface="ＭＳ Ｐゴシック" charset="0"/>
              <a:cs typeface="ＭＳ Ｐゴシック" charset="0"/>
            </a:endParaRPr>
          </a:p>
          <a:p>
            <a:pPr eaLnBrk="1" hangingPunct="1">
              <a:lnSpc>
                <a:spcPct val="90000"/>
              </a:lnSpc>
              <a:spcBef>
                <a:spcPct val="25000"/>
              </a:spcBef>
            </a:pPr>
            <a:r>
              <a:rPr lang="en-US" sz="1100">
                <a:latin typeface="Candara" charset="0"/>
                <a:ea typeface="ＭＳ Ｐゴシック" charset="0"/>
                <a:cs typeface="ＭＳ Ｐゴシック" charset="0"/>
              </a:rPr>
              <a:t>Central Arizona Project. (2010). </a:t>
            </a:r>
            <a:r>
              <a:rPr lang="en-US" sz="1100" i="1">
                <a:latin typeface="Candara" charset="0"/>
                <a:ea typeface="ＭＳ Ｐゴシック" charset="0"/>
                <a:cs typeface="ＭＳ Ｐゴシック" charset="0"/>
              </a:rPr>
              <a:t>Central Arizona Project website.  </a:t>
            </a:r>
            <a:r>
              <a:rPr lang="en-US" sz="1100">
                <a:latin typeface="Candara" charset="0"/>
                <a:ea typeface="ＭＳ Ｐゴシック" charset="0"/>
                <a:cs typeface="ＭＳ Ｐゴシック" charset="0"/>
                <a:hlinkClick r:id="rId4"/>
              </a:rPr>
              <a:t>http://www.cap-az.com/</a:t>
            </a:r>
            <a:r>
              <a:rPr lang="en-US" sz="1100">
                <a:latin typeface="Candara" charset="0"/>
                <a:ea typeface="ＭＳ Ｐゴシック" charset="0"/>
                <a:cs typeface="ＭＳ Ｐゴシック" charset="0"/>
              </a:rPr>
              <a:t>.</a:t>
            </a:r>
          </a:p>
          <a:p>
            <a:pPr eaLnBrk="1" hangingPunct="1"/>
            <a:r>
              <a:rPr lang="en-US" sz="1100">
                <a:latin typeface="Candara" charset="0"/>
                <a:ea typeface="ＭＳ Ｐゴシック" charset="0"/>
                <a:cs typeface="ＭＳ Ｐゴシック" charset="0"/>
              </a:rPr>
              <a:t>Dell, J. (2010).  Balancing the energy-water nexus.  </a:t>
            </a:r>
            <a:r>
              <a:rPr lang="en-US" sz="1100" i="1">
                <a:latin typeface="Candara" charset="0"/>
                <a:ea typeface="ＭＳ Ｐゴシック" charset="0"/>
                <a:cs typeface="ＭＳ Ｐゴシック" charset="0"/>
              </a:rPr>
              <a:t>Proceedings, World Energy Conference, Toronto, Ontario, Canada.</a:t>
            </a:r>
          </a:p>
          <a:p>
            <a:pPr eaLnBrk="1" hangingPunct="1"/>
            <a:r>
              <a:rPr lang="en-US" sz="1100">
                <a:latin typeface="Candara" charset="0"/>
                <a:ea typeface="ＭＳ Ｐゴシック" charset="0"/>
                <a:cs typeface="ＭＳ Ｐゴシック" charset="0"/>
              </a:rPr>
              <a:t>Electric Power Research Institute (2008).  </a:t>
            </a:r>
            <a:r>
              <a:rPr lang="en-US" sz="1100" i="1">
                <a:latin typeface="Candara" charset="0"/>
                <a:ea typeface="ＭＳ Ｐゴシック" charset="0"/>
                <a:cs typeface="ＭＳ Ｐゴシック" charset="0"/>
              </a:rPr>
              <a:t>Summary of presentations, EPRI advanced cooling technology workshop, Palo Alto, California.</a:t>
            </a:r>
          </a:p>
          <a:p>
            <a:pPr eaLnBrk="1" hangingPunct="1"/>
            <a:r>
              <a:rPr lang="en-US" sz="1100">
                <a:latin typeface="Candara" charset="0"/>
                <a:ea typeface="ＭＳ Ｐゴシック" charset="0"/>
                <a:cs typeface="ＭＳ Ｐゴシック" charset="0"/>
              </a:rPr>
              <a:t>General Electric Company. (2011).  </a:t>
            </a:r>
            <a:r>
              <a:rPr lang="en-US" sz="1100" i="1">
                <a:latin typeface="Candara" charset="0"/>
                <a:ea typeface="ＭＳ Ｐゴシック" charset="0"/>
                <a:cs typeface="ＭＳ Ｐゴシック" charset="0"/>
              </a:rPr>
              <a:t>Home appliance energy use. </a:t>
            </a:r>
            <a:r>
              <a:rPr lang="en-US" sz="1100">
                <a:latin typeface="Candara" charset="0"/>
                <a:ea typeface="ＭＳ Ｐゴシック" charset="0"/>
                <a:cs typeface="ＭＳ Ｐゴシック" charset="0"/>
                <a:hlinkClick r:id="rId5"/>
              </a:rPr>
              <a:t>http://visualization.geblogs.com/visualization/appliances</a:t>
            </a:r>
            <a:r>
              <a:rPr lang="en-US" sz="1100">
                <a:latin typeface="Candara" charset="0"/>
                <a:ea typeface="ＭＳ Ｐゴシック" charset="0"/>
                <a:cs typeface="ＭＳ Ｐゴシック" charset="0"/>
              </a:rPr>
              <a:t>.</a:t>
            </a:r>
          </a:p>
          <a:p>
            <a:pPr eaLnBrk="1" hangingPunct="1"/>
            <a:r>
              <a:rPr lang="en-US" sz="1100">
                <a:latin typeface="Candara" charset="0"/>
                <a:ea typeface="ＭＳ Ｐゴシック" charset="0"/>
                <a:cs typeface="ＭＳ Ｐゴシック" charset="0"/>
              </a:rPr>
              <a:t>Grabiel, T. (2006).  </a:t>
            </a:r>
            <a:r>
              <a:rPr lang="en-US" sz="1100" i="1">
                <a:latin typeface="Candara" charset="0"/>
                <a:ea typeface="ＭＳ Ｐゴシック" charset="0"/>
                <a:cs typeface="ＭＳ Ｐゴシック" charset="0"/>
              </a:rPr>
              <a:t>Drawdown: An update on groundwater mining on Black Mesa.  </a:t>
            </a:r>
            <a:r>
              <a:rPr lang="en-US" sz="1100">
                <a:latin typeface="Candara" charset="0"/>
                <a:ea typeface="ＭＳ Ｐゴシック" charset="0"/>
                <a:cs typeface="ＭＳ Ｐゴシック" charset="0"/>
              </a:rPr>
              <a:t>Natural Resources Defense Council Issue Paper. </a:t>
            </a:r>
            <a:r>
              <a:rPr lang="en-US" sz="1100">
                <a:latin typeface="Candara" charset="0"/>
                <a:ea typeface="ＭＳ Ｐゴシック" charset="0"/>
                <a:cs typeface="ＭＳ Ｐゴシック" charset="0"/>
                <a:hlinkClick r:id="rId6"/>
              </a:rPr>
              <a:t>http://www.nrdc.org/water/conservation/draw/draw.pdf</a:t>
            </a:r>
            <a:r>
              <a:rPr lang="en-US" sz="1100">
                <a:latin typeface="Candara" charset="0"/>
                <a:ea typeface="ＭＳ Ｐゴシック" charset="0"/>
                <a:cs typeface="ＭＳ Ｐゴシック" charset="0"/>
              </a:rPr>
              <a:t>.</a:t>
            </a:r>
          </a:p>
          <a:p>
            <a:pPr eaLnBrk="1" hangingPunct="1"/>
            <a:r>
              <a:rPr lang="en-US" sz="1100">
                <a:latin typeface="Candara" charset="0"/>
                <a:ea typeface="ＭＳ Ｐゴシック" charset="0"/>
                <a:cs typeface="ＭＳ Ｐゴシック" charset="0"/>
              </a:rPr>
              <a:t>International Business Times. (2011). </a:t>
            </a:r>
            <a:r>
              <a:rPr lang="en-US" sz="1100" i="1">
                <a:latin typeface="Candara" charset="0"/>
                <a:ea typeface="ＭＳ Ｐゴシック" charset="0"/>
                <a:cs typeface="ＭＳ Ｐゴシック" charset="0"/>
              </a:rPr>
              <a:t>Update from IAEA on Fukushima Nuclear Plant. </a:t>
            </a:r>
            <a:r>
              <a:rPr lang="en-US" sz="1100">
                <a:latin typeface="Candara" charset="0"/>
                <a:ea typeface="ＭＳ Ｐゴシック" charset="0"/>
                <a:cs typeface="ＭＳ Ｐゴシック" charset="0"/>
                <a:hlinkClick r:id="rId7"/>
              </a:rPr>
              <a:t>http://africa.ibtimes.com/articles/126498/20110324/japan.htm</a:t>
            </a:r>
            <a:r>
              <a:rPr lang="en-US" sz="1100">
                <a:latin typeface="Candara" charset="0"/>
                <a:ea typeface="ＭＳ Ｐゴシック" charset="0"/>
                <a:cs typeface="ＭＳ Ｐゴシック" charset="0"/>
              </a:rPr>
              <a:t>.</a:t>
            </a:r>
          </a:p>
          <a:p>
            <a:pPr eaLnBrk="1" hangingPunct="1"/>
            <a:r>
              <a:rPr lang="en-US" sz="1100">
                <a:latin typeface="Candara" charset="0"/>
                <a:ea typeface="ＭＳ Ｐゴシック" charset="0"/>
                <a:cs typeface="ＭＳ Ｐゴシック" charset="0"/>
              </a:rPr>
              <a:t>King, C. W., &amp; Webber, M. E. (2008).  Water intensity of transportation.  </a:t>
            </a:r>
            <a:r>
              <a:rPr lang="en-US" sz="1100" i="1">
                <a:latin typeface="Candara" charset="0"/>
                <a:ea typeface="ＭＳ Ｐゴシック" charset="0"/>
                <a:cs typeface="ＭＳ Ｐゴシック" charset="0"/>
              </a:rPr>
              <a:t>Environmental Science and Technology, 42, </a:t>
            </a:r>
            <a:r>
              <a:rPr lang="en-US" sz="1100">
                <a:latin typeface="Candara" charset="0"/>
                <a:ea typeface="ＭＳ Ｐゴシック" charset="0"/>
                <a:cs typeface="ＭＳ Ｐゴシック" charset="0"/>
              </a:rPr>
              <a:t>7866-7872.</a:t>
            </a:r>
          </a:p>
          <a:p>
            <a:pPr eaLnBrk="1" hangingPunct="1"/>
            <a:r>
              <a:rPr lang="en-US" sz="1100">
                <a:latin typeface="Candara" charset="0"/>
                <a:ea typeface="ＭＳ Ｐゴシック" charset="0"/>
                <a:cs typeface="ＭＳ Ｐゴシック" charset="0"/>
              </a:rPr>
              <a:t>Kraker, D. (2002).  Is a coal mine pumping the Hopi dry? </a:t>
            </a:r>
            <a:r>
              <a:rPr lang="en-US" sz="1100" i="1">
                <a:latin typeface="Candara" charset="0"/>
                <a:ea typeface="ＭＳ Ｐゴシック" charset="0"/>
                <a:cs typeface="ＭＳ Ｐゴシック" charset="0"/>
              </a:rPr>
              <a:t>High Country News, </a:t>
            </a:r>
            <a:r>
              <a:rPr lang="en-US" sz="1100">
                <a:latin typeface="Candara" charset="0"/>
                <a:ea typeface="ＭＳ Ｐゴシック" charset="0"/>
                <a:cs typeface="ＭＳ Ｐゴシック" charset="0"/>
                <a:hlinkClick r:id="rId8"/>
              </a:rPr>
              <a:t>http://www.hcn.org/issues/221/11049</a:t>
            </a:r>
            <a:r>
              <a:rPr lang="en-US" sz="1100">
                <a:latin typeface="Candara" charset="0"/>
                <a:ea typeface="ＭＳ Ｐゴシック" charset="0"/>
                <a:cs typeface="ＭＳ Ｐゴシック" charset="0"/>
              </a:rPr>
              <a:t>.</a:t>
            </a:r>
          </a:p>
          <a:p>
            <a:pPr eaLnBrk="1" hangingPunct="1">
              <a:lnSpc>
                <a:spcPct val="90000"/>
              </a:lnSpc>
              <a:spcBef>
                <a:spcPct val="25000"/>
              </a:spcBef>
            </a:pPr>
            <a:r>
              <a:rPr lang="en-US" sz="1100">
                <a:latin typeface="Candara" charset="0"/>
                <a:ea typeface="ＭＳ Ｐゴシック" charset="0"/>
                <a:cs typeface="ＭＳ Ｐゴシック" charset="0"/>
              </a:rPr>
              <a:t>Lamberton, M., Newman, D., Eden, S., &amp; Gelt, J. (2010).  The water-energy nexus.  </a:t>
            </a:r>
            <a:r>
              <a:rPr lang="en-US" sz="1100" i="1">
                <a:latin typeface="Candara" charset="0"/>
                <a:ea typeface="ＭＳ Ｐゴシック" charset="0"/>
                <a:cs typeface="ＭＳ Ｐゴシック" charset="0"/>
              </a:rPr>
              <a:t>Arroyo</a:t>
            </a:r>
            <a:r>
              <a:rPr lang="en-US" sz="1100">
                <a:latin typeface="Candara" charset="0"/>
                <a:ea typeface="ＭＳ Ｐゴシック" charset="0"/>
                <a:cs typeface="ＭＳ Ｐゴシック" charset="0"/>
                <a:hlinkClick r:id="rId9"/>
              </a:rPr>
              <a:t>http://ag.arizona.edu/azwater/arroyo/Arroyo_2010.pdf</a:t>
            </a:r>
            <a:endParaRPr lang="en-US" sz="1100">
              <a:latin typeface="Candara" charset="0"/>
              <a:ea typeface="ＭＳ Ｐゴシック" charset="0"/>
              <a:cs typeface="ＭＳ Ｐゴシック" charset="0"/>
            </a:endParaRPr>
          </a:p>
          <a:p>
            <a:pPr eaLnBrk="1" hangingPunct="1">
              <a:lnSpc>
                <a:spcPct val="90000"/>
              </a:lnSpc>
              <a:spcBef>
                <a:spcPct val="25000"/>
              </a:spcBef>
            </a:pPr>
            <a:r>
              <a:rPr lang="en-US" sz="1100">
                <a:latin typeface="Candara" charset="0"/>
                <a:ea typeface="ＭＳ Ｐゴシック" charset="0"/>
                <a:cs typeface="ＭＳ Ｐゴシック" charset="0"/>
              </a:rPr>
              <a:t>Littin, G.R. (1999). </a:t>
            </a:r>
            <a:r>
              <a:rPr lang="en-US" sz="1100" i="1">
                <a:latin typeface="Candara" charset="0"/>
                <a:ea typeface="ＭＳ Ｐゴシック" charset="0"/>
                <a:cs typeface="ＭＳ Ｐゴシック" charset="0"/>
              </a:rPr>
              <a:t>Monitoring the effects of ground-water withdrawals from the N Aquifer in the Black Mesa area, northeastern Arizona.  </a:t>
            </a:r>
            <a:r>
              <a:rPr lang="en-US" sz="1100">
                <a:latin typeface="Candara" charset="0"/>
                <a:ea typeface="ＭＳ Ｐゴシック" charset="0"/>
                <a:cs typeface="ＭＳ Ｐゴシック" charset="0"/>
              </a:rPr>
              <a:t>US Geological Survey Fact Sheet 064-99.</a:t>
            </a:r>
          </a:p>
          <a:p>
            <a:pPr eaLnBrk="1" hangingPunct="1">
              <a:lnSpc>
                <a:spcPct val="90000"/>
              </a:lnSpc>
              <a:spcBef>
                <a:spcPct val="25000"/>
              </a:spcBef>
            </a:pPr>
            <a:r>
              <a:rPr lang="en-US" sz="1100">
                <a:latin typeface="Candara" charset="0"/>
                <a:ea typeface="ＭＳ Ｐゴシック" charset="0"/>
                <a:cs typeface="ＭＳ Ｐゴシック" charset="0"/>
              </a:rPr>
              <a:t>McKinnon, S. (2008, 07 December).  Arizonas water and power supplies intertwined.  </a:t>
            </a:r>
            <a:r>
              <a:rPr lang="en-US" sz="1100" i="1">
                <a:latin typeface="Candara" charset="0"/>
                <a:ea typeface="ＭＳ Ｐゴシック" charset="0"/>
                <a:cs typeface="ＭＳ Ｐゴシック" charset="0"/>
              </a:rPr>
              <a:t>Arizona Republic</a:t>
            </a:r>
            <a:r>
              <a:rPr lang="en-US" sz="1100">
                <a:latin typeface="Candara" charset="0"/>
                <a:ea typeface="ＭＳ Ｐゴシック" charset="0"/>
                <a:cs typeface="ＭＳ Ｐゴシック" charset="0"/>
              </a:rPr>
              <a:t>.</a:t>
            </a:r>
          </a:p>
          <a:p>
            <a:pPr eaLnBrk="1" hangingPunct="1">
              <a:lnSpc>
                <a:spcPct val="90000"/>
              </a:lnSpc>
              <a:spcBef>
                <a:spcPct val="25000"/>
              </a:spcBef>
            </a:pPr>
            <a:r>
              <a:rPr lang="en-US" sz="1100">
                <a:latin typeface="Candara" charset="0"/>
                <a:ea typeface="ＭＳ Ｐゴシック" charset="0"/>
                <a:cs typeface="ＭＳ Ｐゴシック" charset="0"/>
              </a:rPr>
              <a:t>McKinnon, S. (2010, 12 August). Lake Mead at 54-year low.  </a:t>
            </a:r>
            <a:r>
              <a:rPr lang="en-US" sz="1100" i="1">
                <a:latin typeface="Candara" charset="0"/>
                <a:ea typeface="ＭＳ Ｐゴシック" charset="0"/>
                <a:cs typeface="ＭＳ Ｐゴシック" charset="0"/>
              </a:rPr>
              <a:t>Arizona Republic.</a:t>
            </a:r>
          </a:p>
          <a:p>
            <a:pPr eaLnBrk="1" hangingPunct="1">
              <a:lnSpc>
                <a:spcPct val="90000"/>
              </a:lnSpc>
              <a:spcBef>
                <a:spcPct val="25000"/>
              </a:spcBef>
            </a:pPr>
            <a:r>
              <a:rPr lang="en-US" sz="1100">
                <a:latin typeface="Candara" charset="0"/>
                <a:ea typeface="ＭＳ Ｐゴシック" charset="0"/>
                <a:cs typeface="ＭＳ Ｐゴシック" charset="0"/>
              </a:rPr>
              <a:t>National Research Council. (2010). </a:t>
            </a:r>
            <a:r>
              <a:rPr lang="en-US" sz="1100" i="1">
                <a:latin typeface="Candara" charset="0"/>
                <a:ea typeface="ＭＳ Ｐゴシック" charset="0"/>
                <a:cs typeface="ＭＳ Ｐゴシック" charset="0"/>
              </a:rPr>
              <a:t> Advancing the science of climate change.  </a:t>
            </a:r>
            <a:r>
              <a:rPr lang="en-US" sz="1100">
                <a:latin typeface="Candara" charset="0"/>
                <a:ea typeface="ＭＳ Ｐゴシック" charset="0"/>
                <a:cs typeface="ＭＳ Ｐゴシック" charset="0"/>
              </a:rPr>
              <a:t>Washington, DC: National Research Council. </a:t>
            </a:r>
            <a:r>
              <a:rPr lang="en-US" sz="1100">
                <a:latin typeface="Candara" charset="0"/>
                <a:ea typeface="ＭＳ Ｐゴシック" charset="0"/>
                <a:cs typeface="ＭＳ Ｐゴシック" charset="0"/>
                <a:hlinkClick r:id="rId10"/>
              </a:rPr>
              <a:t>http://www.nap.edu/catalog.php?record_id=12782</a:t>
            </a:r>
            <a:r>
              <a:rPr lang="en-US" sz="1100">
                <a:latin typeface="Candara" charset="0"/>
                <a:ea typeface="ＭＳ Ｐゴシック" charset="0"/>
                <a:cs typeface="ＭＳ Ｐゴシック" charset="0"/>
              </a:rPr>
              <a:t>.</a:t>
            </a:r>
          </a:p>
          <a:p>
            <a:pPr eaLnBrk="1" hangingPunct="1">
              <a:lnSpc>
                <a:spcPct val="90000"/>
              </a:lnSpc>
              <a:spcBef>
                <a:spcPct val="25000"/>
              </a:spcBef>
            </a:pPr>
            <a:r>
              <a:rPr lang="en-US" sz="1100">
                <a:latin typeface="Candara" charset="0"/>
                <a:ea typeface="ＭＳ Ｐゴシック" charset="0"/>
                <a:cs typeface="ＭＳ Ｐゴシック" charset="0"/>
              </a:rPr>
              <a:t>Owen, G. (2008).  </a:t>
            </a:r>
            <a:r>
              <a:rPr lang="en-US" sz="1100" i="1">
                <a:latin typeface="Candara" charset="0"/>
                <a:ea typeface="ＭＳ Ｐゴシック" charset="0"/>
                <a:cs typeface="ＭＳ Ｐゴシック" charset="0"/>
              </a:rPr>
              <a:t>Impacts: Drought and people. </a:t>
            </a:r>
            <a:r>
              <a:rPr lang="en-US" sz="1100">
                <a:latin typeface="Candara" charset="0"/>
                <a:ea typeface="ＭＳ Ｐゴシック" charset="0"/>
                <a:cs typeface="ＭＳ Ｐゴシック" charset="0"/>
                <a:hlinkClick r:id="rId11"/>
              </a:rPr>
              <a:t>http://www.southwestclimatechange.org/impacts/people/drought</a:t>
            </a:r>
            <a:r>
              <a:rPr lang="en-US" sz="1100">
                <a:latin typeface="Candara" charset="0"/>
                <a:ea typeface="ＭＳ Ｐゴシック" charset="0"/>
                <a:cs typeface="ＭＳ Ｐゴシック" charset="0"/>
              </a:rPr>
              <a:t>.</a:t>
            </a:r>
          </a:p>
          <a:p>
            <a:pPr eaLnBrk="1" hangingPunct="1">
              <a:lnSpc>
                <a:spcPct val="90000"/>
              </a:lnSpc>
              <a:spcBef>
                <a:spcPct val="25000"/>
              </a:spcBef>
            </a:pPr>
            <a:r>
              <a:rPr lang="en-US" sz="1100">
                <a:latin typeface="Candara" charset="0"/>
                <a:ea typeface="ＭＳ Ｐゴシック" charset="0"/>
                <a:cs typeface="ＭＳ Ｐゴシック" charset="0"/>
              </a:rPr>
              <a:t>Pasqualetti, M.J., &amp; Kelley, S. (2008).  </a:t>
            </a:r>
            <a:r>
              <a:rPr lang="en-US" sz="1100" i="1">
                <a:latin typeface="Candara" charset="0"/>
                <a:ea typeface="ＭＳ Ｐゴシック" charset="0"/>
                <a:cs typeface="ＭＳ Ｐゴシック" charset="0"/>
              </a:rPr>
              <a:t>The water costs of electricity in Arizona: Executive summary.  </a:t>
            </a:r>
            <a:r>
              <a:rPr lang="en-US" sz="1100">
                <a:latin typeface="Candara" charset="0"/>
                <a:ea typeface="ＭＳ Ｐゴシック" charset="0"/>
                <a:cs typeface="ＭＳ Ｐゴシック" charset="0"/>
              </a:rPr>
              <a:t>Arizona Water Institute. </a:t>
            </a:r>
            <a:r>
              <a:rPr lang="en-US" sz="1100">
                <a:latin typeface="Candara" charset="0"/>
                <a:ea typeface="ＭＳ Ｐゴシック" charset="0"/>
                <a:cs typeface="ＭＳ Ｐゴシック" charset="0"/>
                <a:hlinkClick r:id="rId12"/>
              </a:rPr>
              <a:t>http://www.azwaterinstitute.org/media/Cost%20of%20water%20and%20energy%20in%20az</a:t>
            </a:r>
            <a:r>
              <a:rPr lang="en-US" sz="1100">
                <a:latin typeface="Candara" charset="0"/>
                <a:ea typeface="ＭＳ Ｐゴシック" charset="0"/>
                <a:cs typeface="ＭＳ Ｐゴシック" charset="0"/>
              </a:rPr>
              <a:t>.</a:t>
            </a:r>
          </a:p>
          <a:p>
            <a:pPr eaLnBrk="1" hangingPunct="1">
              <a:lnSpc>
                <a:spcPct val="90000"/>
              </a:lnSpc>
              <a:spcBef>
                <a:spcPct val="25000"/>
              </a:spcBef>
            </a:pPr>
            <a:r>
              <a:rPr lang="en-US" sz="1100">
                <a:latin typeface="Candara" charset="0"/>
                <a:ea typeface="ＭＳ Ｐゴシック" charset="0"/>
                <a:cs typeface="ＭＳ Ｐゴシック" charset="0"/>
              </a:rPr>
              <a:t>Sustainability of Semi-Arid Hydrology and Riparian Areas (SAHRA). (2007).  The water-energy nexus.  </a:t>
            </a:r>
            <a:r>
              <a:rPr lang="en-US" sz="1100" i="1">
                <a:latin typeface="Candara" charset="0"/>
                <a:ea typeface="ＭＳ Ｐゴシック" charset="0"/>
                <a:cs typeface="ＭＳ Ｐゴシック" charset="0"/>
              </a:rPr>
              <a:t>Southwest Hydrology, </a:t>
            </a:r>
            <a:r>
              <a:rPr lang="en-US" sz="1100">
                <a:latin typeface="Candara" charset="0"/>
                <a:ea typeface="ＭＳ Ｐゴシック" charset="0"/>
                <a:cs typeface="ＭＳ Ｐゴシック" charset="0"/>
              </a:rPr>
              <a:t>v. 6, no. 5. </a:t>
            </a:r>
            <a:r>
              <a:rPr lang="en-US" sz="1100">
                <a:latin typeface="Candara" charset="0"/>
                <a:ea typeface="ＭＳ Ｐゴシック" charset="0"/>
                <a:cs typeface="ＭＳ Ｐゴシック" charset="0"/>
                <a:hlinkClick r:id="rId13"/>
              </a:rPr>
              <a:t>http://www.swhydro.arizona.edu/archive/V6_N5/</a:t>
            </a:r>
            <a:r>
              <a:rPr lang="en-US" sz="1100">
                <a:latin typeface="Candara" charset="0"/>
                <a:ea typeface="ＭＳ Ｐゴシック" charset="0"/>
                <a:cs typeface="ＭＳ Ｐゴシック" charset="0"/>
              </a:rPr>
              <a:t>.</a:t>
            </a:r>
          </a:p>
          <a:p>
            <a:pPr eaLnBrk="1" hangingPunct="1">
              <a:lnSpc>
                <a:spcPct val="90000"/>
              </a:lnSpc>
              <a:spcBef>
                <a:spcPct val="25000"/>
              </a:spcBef>
            </a:pPr>
            <a:r>
              <a:rPr lang="en-US" sz="1100">
                <a:latin typeface="Candara" charset="0"/>
                <a:ea typeface="ＭＳ Ｐゴシック" charset="0"/>
                <a:cs typeface="ＭＳ Ｐゴシック" charset="0"/>
              </a:rPr>
              <a:t>Thomas, B. E. (2002). Ground-water, surface-water, and water-chemistry data, Black Mesa area, northeastern Arizona—2000-2001, and performance and sensitivity of the 1988 USGS numerical model of the N Aquifer.  U.S. Geological Survey Water-Resources Investigations Report 02-4211. </a:t>
            </a:r>
            <a:r>
              <a:rPr lang="en-US" sz="1100">
                <a:latin typeface="Candara" charset="0"/>
                <a:ea typeface="ＭＳ Ｐゴシック" charset="0"/>
                <a:cs typeface="ＭＳ Ｐゴシック" charset="0"/>
                <a:hlinkClick r:id="rId14"/>
              </a:rPr>
              <a:t>http://az.water.usgs.gov/pubs/WRIR02-4211intro.html</a:t>
            </a:r>
            <a:r>
              <a:rPr lang="en-US" sz="1100">
                <a:latin typeface="Candara" charset="0"/>
                <a:ea typeface="ＭＳ Ｐゴシック" charset="0"/>
                <a:cs typeface="ＭＳ Ｐゴシック" charset="0"/>
              </a:rPr>
              <a:t>.</a:t>
            </a:r>
          </a:p>
          <a:p>
            <a:pPr eaLnBrk="1" hangingPunct="1">
              <a:lnSpc>
                <a:spcPct val="90000"/>
              </a:lnSpc>
              <a:spcBef>
                <a:spcPct val="25000"/>
              </a:spcBef>
            </a:pPr>
            <a:r>
              <a:rPr lang="en-US" sz="1100">
                <a:latin typeface="Candara" charset="0"/>
                <a:ea typeface="ＭＳ Ｐゴシック" charset="0"/>
                <a:cs typeface="ＭＳ Ｐゴシック" charset="0"/>
              </a:rPr>
              <a:t>US Department of Energy. (2006).  </a:t>
            </a:r>
            <a:r>
              <a:rPr lang="en-US" sz="1100" i="1">
                <a:latin typeface="Candara" charset="0"/>
                <a:ea typeface="ＭＳ Ｐゴシック" charset="0"/>
                <a:cs typeface="ＭＳ Ｐゴシック" charset="0"/>
              </a:rPr>
              <a:t>Energy demands on water resources: Report to Congress on the interdependency of energy and water. </a:t>
            </a:r>
            <a:r>
              <a:rPr lang="en-US" sz="1100">
                <a:latin typeface="Candara" charset="0"/>
                <a:ea typeface="ＭＳ Ｐゴシック" charset="0"/>
                <a:cs typeface="ＭＳ Ｐゴシック" charset="0"/>
                <a:hlinkClick r:id="rId15"/>
              </a:rPr>
              <a:t>http://www.sandia.gov/energy-water/docs/121-RptToCongress-EWwEIAcomments-FINAL.pdf</a:t>
            </a:r>
            <a:r>
              <a:rPr lang="en-US" sz="1100">
                <a:latin typeface="Candara" charset="0"/>
                <a:ea typeface="ＭＳ Ｐゴシック" charset="0"/>
                <a:cs typeface="ＭＳ Ｐゴシック" charset="0"/>
              </a:rPr>
              <a:t>.</a:t>
            </a:r>
          </a:p>
          <a:p>
            <a:pPr eaLnBrk="1" hangingPunct="1">
              <a:lnSpc>
                <a:spcPct val="90000"/>
              </a:lnSpc>
              <a:spcBef>
                <a:spcPct val="25000"/>
              </a:spcBef>
            </a:pPr>
            <a:r>
              <a:rPr lang="en-US" sz="1100">
                <a:latin typeface="Candara" charset="0"/>
                <a:ea typeface="ＭＳ Ｐゴシック" charset="0"/>
                <a:cs typeface="ＭＳ Ｐゴシック" charset="0"/>
              </a:rPr>
              <a:t>US Department of Energy. (n.d.).  The energy-water nexus. </a:t>
            </a:r>
            <a:r>
              <a:rPr lang="en-US" sz="1100">
                <a:latin typeface="Candara" charset="0"/>
                <a:ea typeface="ＭＳ Ｐゴシック" charset="0"/>
                <a:cs typeface="ＭＳ Ｐゴシック" charset="0"/>
                <a:hlinkClick r:id="rId16"/>
              </a:rPr>
              <a:t>http://www.sandia.gov/energy-water/docs/NEXUS_v4.pdf</a:t>
            </a:r>
            <a:r>
              <a:rPr lang="en-US" sz="1100">
                <a:latin typeface="Candara" charset="0"/>
                <a:ea typeface="ＭＳ Ｐゴシック" charset="0"/>
                <a:cs typeface="ＭＳ Ｐゴシック" charset="0"/>
              </a:rPr>
              <a:t>.</a:t>
            </a:r>
          </a:p>
          <a:p>
            <a:pPr eaLnBrk="1" hangingPunct="1">
              <a:lnSpc>
                <a:spcPct val="90000"/>
              </a:lnSpc>
              <a:spcBef>
                <a:spcPct val="25000"/>
              </a:spcBef>
            </a:pPr>
            <a:r>
              <a:rPr lang="en-US" sz="1100">
                <a:latin typeface="Candara" charset="0"/>
                <a:ea typeface="ＭＳ Ｐゴシック" charset="0"/>
                <a:cs typeface="ＭＳ Ｐゴシック" charset="0"/>
              </a:rPr>
              <a:t>US Geological Survey. (2004). Black Mesa monitoring program. </a:t>
            </a:r>
            <a:r>
              <a:rPr lang="en-US" sz="1100">
                <a:latin typeface="Candara" charset="0"/>
                <a:ea typeface="ＭＳ Ｐゴシック" charset="0"/>
                <a:cs typeface="ＭＳ Ｐゴシック" charset="0"/>
                <a:hlinkClick r:id="rId17"/>
              </a:rPr>
              <a:t>http://az.water.usgs.gov/projects/az028.html</a:t>
            </a:r>
            <a:r>
              <a:rPr lang="en-US" sz="1100">
                <a:latin typeface="Candara" charset="0"/>
                <a:ea typeface="ＭＳ Ｐゴシック" charset="0"/>
                <a:cs typeface="ＭＳ Ｐゴシック" charset="0"/>
              </a:rPr>
              <a:t>.</a:t>
            </a:r>
          </a:p>
          <a:p>
            <a:pPr eaLnBrk="1" hangingPunct="1">
              <a:lnSpc>
                <a:spcPct val="90000"/>
              </a:lnSpc>
              <a:spcBef>
                <a:spcPct val="25000"/>
              </a:spcBef>
            </a:pPr>
            <a:r>
              <a:rPr lang="en-US" sz="1100">
                <a:latin typeface="Candara" charset="0"/>
                <a:ea typeface="ＭＳ Ｐゴシック" charset="0"/>
                <a:cs typeface="ＭＳ Ｐゴシック" charset="0"/>
              </a:rPr>
              <a:t>US Office of Surface Mining. (2006).   </a:t>
            </a:r>
            <a:r>
              <a:rPr lang="en-US" sz="1100" i="1">
                <a:latin typeface="Candara" charset="0"/>
                <a:ea typeface="ＭＳ Ｐゴシック" charset="0"/>
                <a:cs typeface="ＭＳ Ｐゴシック" charset="0"/>
              </a:rPr>
              <a:t>Black Mesa Project draft environmental impact statement.  </a:t>
            </a:r>
            <a:r>
              <a:rPr lang="en-US" sz="1100">
                <a:latin typeface="Candara" charset="0"/>
                <a:ea typeface="ＭＳ Ｐゴシック" charset="0"/>
                <a:cs typeface="ＭＳ Ｐゴシック" charset="0"/>
              </a:rPr>
              <a:t>Office of Surface Mining Report DOI DS 06-48 OSM-EIS-33. </a:t>
            </a:r>
            <a:r>
              <a:rPr lang="en-US" sz="1100">
                <a:latin typeface="Candara" charset="0"/>
                <a:ea typeface="ＭＳ Ｐゴシック" charset="0"/>
                <a:cs typeface="ＭＳ Ｐゴシック" charset="0"/>
                <a:hlinkClick r:id="rId18"/>
              </a:rPr>
              <a:t>http://budget.state.nv.us/clearinghouse/Notice/2007/E2007-148.pdf</a:t>
            </a:r>
            <a:r>
              <a:rPr lang="en-US" sz="1100">
                <a:latin typeface="Candara" charset="0"/>
                <a:ea typeface="ＭＳ Ｐゴシック" charset="0"/>
                <a:cs typeface="ＭＳ Ｐゴシック" charset="0"/>
              </a:rPr>
              <a:t>.</a:t>
            </a:r>
          </a:p>
          <a:p>
            <a:pPr eaLnBrk="1" hangingPunct="1">
              <a:lnSpc>
                <a:spcPct val="90000"/>
              </a:lnSpc>
              <a:spcBef>
                <a:spcPct val="25000"/>
              </a:spcBef>
            </a:pPr>
            <a:r>
              <a:rPr lang="en-US" sz="1100">
                <a:latin typeface="Candara" charset="0"/>
                <a:ea typeface="ＭＳ Ｐゴシック" charset="0"/>
                <a:cs typeface="ＭＳ Ｐゴシック" charset="0"/>
              </a:rPr>
              <a:t>Woodhouse, B. (2007).  Energy demands on water resources: The Federal perspective.  Southwest Hydrology, v. 6, no. 5, p. 18. </a:t>
            </a:r>
            <a:r>
              <a:rPr lang="en-US" sz="1100">
                <a:latin typeface="Candara" charset="0"/>
                <a:ea typeface="ＭＳ Ｐゴシック" charset="0"/>
                <a:cs typeface="ＭＳ Ｐゴシック" charset="0"/>
                <a:hlinkClick r:id="rId19"/>
              </a:rPr>
              <a:t>http://www.swhydro.arizona.edu/archive/V6_N5/feature2.pdf</a:t>
            </a:r>
            <a:r>
              <a:rPr lang="en-US" sz="1100">
                <a:latin typeface="Candara" charset="0"/>
                <a:ea typeface="ＭＳ Ｐゴシック" charset="0"/>
                <a:cs typeface="ＭＳ Ｐゴシック" charset="0"/>
              </a:rPr>
              <a:t>.</a:t>
            </a:r>
          </a:p>
          <a:p>
            <a:pPr eaLnBrk="1" hangingPunct="1">
              <a:lnSpc>
                <a:spcPct val="90000"/>
              </a:lnSpc>
              <a:spcBef>
                <a:spcPct val="25000"/>
              </a:spcBef>
            </a:pPr>
            <a:r>
              <a:rPr lang="en-US" sz="1100">
                <a:latin typeface="Candara" charset="0"/>
                <a:ea typeface="ＭＳ Ｐゴシック" charset="0"/>
                <a:cs typeface="ＭＳ Ｐゴシック" charset="0"/>
              </a:rPr>
              <a:t> </a:t>
            </a: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Footer Placeholder 4"/>
          <p:cNvSpPr>
            <a:spLocks noGrp="1"/>
          </p:cNvSpPr>
          <p:nvPr>
            <p:ph type="ftr" sz="quarter" idx="10"/>
          </p:nvPr>
        </p:nvSpPr>
        <p:spPr bwMode="auto">
          <a:xfrm>
            <a:off x="1084263" y="6332538"/>
            <a:ext cx="2116137" cy="217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tabLst>
                <a:tab pos="3775075" algn="ctr"/>
              </a:tabLst>
              <a:defRPr sz="1000">
                <a:solidFill>
                  <a:schemeClr val="tx1"/>
                </a:solidFill>
                <a:latin typeface="Candara" charset="0"/>
                <a:ea typeface="ＭＳ Ｐゴシック" charset="0"/>
                <a:cs typeface="ＭＳ Ｐゴシック" charset="0"/>
              </a:defRPr>
            </a:lvl1pPr>
            <a:lvl2pPr marL="742950" indent="-285750">
              <a:tabLst>
                <a:tab pos="3775075" algn="ctr"/>
              </a:tabLst>
              <a:defRPr sz="1000">
                <a:solidFill>
                  <a:schemeClr val="tx1"/>
                </a:solidFill>
                <a:latin typeface="Candara" charset="0"/>
                <a:ea typeface="ＭＳ Ｐゴシック" charset="0"/>
              </a:defRPr>
            </a:lvl2pPr>
            <a:lvl3pPr marL="1143000" indent="-228600">
              <a:tabLst>
                <a:tab pos="3775075" algn="ctr"/>
              </a:tabLst>
              <a:defRPr sz="1000">
                <a:solidFill>
                  <a:schemeClr val="tx1"/>
                </a:solidFill>
                <a:latin typeface="Candara" charset="0"/>
                <a:ea typeface="ＭＳ Ｐゴシック" charset="0"/>
              </a:defRPr>
            </a:lvl3pPr>
            <a:lvl4pPr marL="1600200" indent="-228600">
              <a:tabLst>
                <a:tab pos="3775075" algn="ctr"/>
              </a:tabLst>
              <a:defRPr sz="1000">
                <a:solidFill>
                  <a:schemeClr val="tx1"/>
                </a:solidFill>
                <a:latin typeface="Candara" charset="0"/>
                <a:ea typeface="ＭＳ Ｐゴシック" charset="0"/>
              </a:defRPr>
            </a:lvl4pPr>
            <a:lvl5pPr marL="2057400" indent="-228600">
              <a:tabLst>
                <a:tab pos="3775075" algn="ctr"/>
              </a:tabLst>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9pPr>
          </a:lstStyle>
          <a:p>
            <a:r>
              <a:rPr lang="en-US" sz="800">
                <a:solidFill>
                  <a:srgbClr val="000080"/>
                </a:solidFill>
              </a:rPr>
              <a:t>Semken: The Energy-Water Nexus</a:t>
            </a:r>
          </a:p>
        </p:txBody>
      </p:sp>
      <p:sp>
        <p:nvSpPr>
          <p:cNvPr id="20482" name="Rectangle 2"/>
          <p:cNvSpPr>
            <a:spLocks noGrp="1" noChangeArrowheads="1"/>
          </p:cNvSpPr>
          <p:nvPr>
            <p:ph type="title"/>
          </p:nvPr>
        </p:nvSpPr>
        <p:spPr>
          <a:xfrm>
            <a:off x="0" y="0"/>
            <a:ext cx="9144000" cy="800100"/>
          </a:xfrm>
        </p:spPr>
        <p:txBody>
          <a:bodyPr/>
          <a:lstStyle/>
          <a:p>
            <a:pPr eaLnBrk="1" hangingPunct="1"/>
            <a:r>
              <a:rPr lang="en-US" b="1">
                <a:latin typeface="Candara" charset="0"/>
                <a:ea typeface="ＭＳ Ｐゴシック" charset="0"/>
                <a:cs typeface="ＭＳ Ｐゴシック" charset="0"/>
              </a:rPr>
              <a:t>The Energy-Water Nexus*: an interrelationship of increasing concern.</a:t>
            </a:r>
            <a:endParaRPr lang="en-US">
              <a:latin typeface="Candara" charset="0"/>
              <a:ea typeface="ＭＳ Ｐゴシック" charset="0"/>
              <a:cs typeface="ＭＳ Ｐゴシック" charset="0"/>
            </a:endParaRPr>
          </a:p>
        </p:txBody>
      </p:sp>
      <p:sp>
        <p:nvSpPr>
          <p:cNvPr id="20483" name="Rectangle 5"/>
          <p:cNvSpPr>
            <a:spLocks noGrp="1" noChangeArrowheads="1"/>
          </p:cNvSpPr>
          <p:nvPr>
            <p:ph type="body" sz="half" idx="1"/>
          </p:nvPr>
        </p:nvSpPr>
        <p:spPr>
          <a:xfrm>
            <a:off x="282575" y="696913"/>
            <a:ext cx="8578850" cy="995362"/>
          </a:xfrm>
        </p:spPr>
        <p:txBody>
          <a:bodyPr/>
          <a:lstStyle/>
          <a:p>
            <a:pPr marL="0" indent="0" algn="just" eaLnBrk="1" hangingPunct="1"/>
            <a:r>
              <a:rPr lang="en-US" sz="1600">
                <a:latin typeface="Candara" charset="0"/>
                <a:ea typeface="ＭＳ Ｐゴシック" charset="0"/>
                <a:cs typeface="ＭＳ Ｐゴシック" charset="0"/>
              </a:rPr>
              <a:t>These two critical resources are inextricably and reciprocally linked—the production of energy requires large volumes of water while the treatment and distribution of water is equally dependent upon readily available, low-cost energy.          	                  </a:t>
            </a:r>
            <a:r>
              <a:rPr lang="en-US" sz="1200" b="1">
                <a:latin typeface="Candara" charset="0"/>
                <a:ea typeface="ＭＳ Ｐゴシック" charset="0"/>
                <a:cs typeface="ＭＳ Ｐゴシック" charset="0"/>
              </a:rPr>
              <a:t>(US Department of Energy, n.d.)</a:t>
            </a:r>
          </a:p>
        </p:txBody>
      </p:sp>
      <p:pic>
        <p:nvPicPr>
          <p:cNvPr id="20484" name="Picture 7" descr="FourCornersPlant-MorganLak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35125"/>
            <a:ext cx="9145588" cy="392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6168" name="Text Box 8"/>
          <p:cNvSpPr txBox="1">
            <a:spLocks noChangeArrowheads="1"/>
          </p:cNvSpPr>
          <p:nvPr/>
        </p:nvSpPr>
        <p:spPr bwMode="auto">
          <a:xfrm>
            <a:off x="1193800" y="5072063"/>
            <a:ext cx="6753225" cy="428625"/>
          </a:xfrm>
          <a:prstGeom prst="rect">
            <a:avLst/>
          </a:prstGeom>
          <a:noFill/>
          <a:ln>
            <a:noFill/>
          </a:ln>
          <a:effectLst>
            <a:outerShdw blurRad="63500" dist="38099" dir="2700000" algn="ctr" rotWithShape="0">
              <a:srgbClr val="000000">
                <a:alpha val="74998"/>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a:defRPr/>
            </a:pPr>
            <a:r>
              <a:rPr lang="en-US" sz="1100" b="1">
                <a:solidFill>
                  <a:schemeClr val="bg1"/>
                </a:solidFill>
              </a:rPr>
              <a:t>Four Corners Power Plant (2000 MW coal-fired) and Morgan Lake (artificial lake constructed for plant cooling)</a:t>
            </a:r>
          </a:p>
          <a:p>
            <a:pPr>
              <a:defRPr/>
            </a:pPr>
            <a:r>
              <a:rPr lang="en-US" sz="1100" b="1">
                <a:solidFill>
                  <a:schemeClr val="bg1"/>
                </a:solidFill>
              </a:rPr>
              <a:t>near Shiprock, Navajo Nation, New Mexico</a:t>
            </a:r>
          </a:p>
        </p:txBody>
      </p:sp>
      <p:sp>
        <p:nvSpPr>
          <p:cNvPr id="20486" name="Text Box 10"/>
          <p:cNvSpPr txBox="1">
            <a:spLocks noChangeArrowheads="1"/>
          </p:cNvSpPr>
          <p:nvPr/>
        </p:nvSpPr>
        <p:spPr bwMode="auto">
          <a:xfrm>
            <a:off x="1817688" y="5729288"/>
            <a:ext cx="5513387" cy="274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sz="1200" b="1">
                <a:solidFill>
                  <a:srgbClr val="000080"/>
                </a:solidFill>
              </a:rPr>
              <a:t>*Sometimes referred to as the </a:t>
            </a:r>
            <a:r>
              <a:rPr lang="en-US" sz="1200" b="1"/>
              <a:t>Water-Energy Nexus</a:t>
            </a:r>
            <a:r>
              <a:rPr lang="en-US" sz="1200" b="1">
                <a:solidFill>
                  <a:srgbClr val="000080"/>
                </a:solidFill>
              </a:rPr>
              <a:t> (particularly by hydrologists).</a:t>
            </a:r>
          </a:p>
        </p:txBody>
      </p:sp>
      <p:sp>
        <p:nvSpPr>
          <p:cNvPr id="2" name="TextBox 1"/>
          <p:cNvSpPr txBox="1"/>
          <p:nvPr/>
        </p:nvSpPr>
        <p:spPr>
          <a:xfrm>
            <a:off x="1001713" y="1793875"/>
            <a:ext cx="7140575" cy="522288"/>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sz="1600" b="1">
                <a:solidFill>
                  <a:schemeClr val="bg1"/>
                </a:solidFill>
                <a:latin typeface="Arial"/>
                <a:cs typeface="Arial"/>
              </a:rPr>
              <a:t>27</a:t>
            </a:r>
            <a:r>
              <a:rPr lang="en-US" sz="1600">
                <a:solidFill>
                  <a:schemeClr val="bg1"/>
                </a:solidFill>
              </a:rPr>
              <a:t> % of all US water consumption outside of agriculture is for energy production. </a:t>
            </a:r>
          </a:p>
          <a:p>
            <a:pPr>
              <a:defRPr/>
            </a:pPr>
            <a:r>
              <a:rPr lang="en-US" sz="1100" b="1">
                <a:solidFill>
                  <a:schemeClr val="bg1"/>
                </a:solidFill>
              </a:rPr>
              <a:t>(Electric Power Research Institute, 2008)</a:t>
            </a: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6017" name="Content Placeholder 4" descr="FourCornersPlant-MorganLake.jpg"/>
          <p:cNvPicPr>
            <a:picLocks noGrp="1" noChangeAspect="1"/>
          </p:cNvPicPr>
          <p:nvPr>
            <p:ph idx="4294967295"/>
          </p:nvPr>
        </p:nvPicPr>
        <p:blipFill>
          <a:blip r:embed="rId2">
            <a:extLst>
              <a:ext uri="{28A0092B-C50C-407E-A947-70E740481C1C}">
                <a14:useLocalDpi xmlns:a14="http://schemas.microsoft.com/office/drawing/2010/main" val="0"/>
              </a:ext>
            </a:extLst>
          </a:blip>
          <a:srcRect l="18114" r="18114"/>
          <a:stretch>
            <a:fillRect/>
          </a:stretch>
        </p:blipFill>
        <p:spPr>
          <a:xfrm>
            <a:off x="0" y="381000"/>
            <a:ext cx="9144000" cy="6156325"/>
          </a:xfrm>
        </p:spPr>
      </p:pic>
      <p:sp>
        <p:nvSpPr>
          <p:cNvPr id="7" name="Title 6"/>
          <p:cNvSpPr>
            <a:spLocks noGrp="1"/>
          </p:cNvSpPr>
          <p:nvPr>
            <p:ph type="title"/>
          </p:nvPr>
        </p:nvSpPr>
        <p:spPr>
          <a:xfrm>
            <a:off x="0" y="388938"/>
            <a:ext cx="9144000" cy="1341437"/>
          </a:xfrm>
        </p:spPr>
        <p:txBody>
          <a:bodyPr/>
          <a:lstStyle/>
          <a:p>
            <a:pPr>
              <a:defRPr/>
            </a:pPr>
            <a:r>
              <a:rPr lang="en-US" b="1">
                <a:solidFill>
                  <a:schemeClr val="bg1"/>
                </a:solidFill>
                <a:effectLst>
                  <a:outerShdw blurRad="50800" dist="38100" dir="2700000" algn="tl" rotWithShape="0">
                    <a:srgbClr val="000000">
                      <a:alpha val="43000"/>
                    </a:srgbClr>
                  </a:outerShdw>
                </a:effectLst>
              </a:rPr>
              <a:t>Thank you for your interest.</a:t>
            </a:r>
            <a:br>
              <a:rPr lang="en-US" b="1">
                <a:solidFill>
                  <a:schemeClr val="bg1"/>
                </a:solidFill>
                <a:effectLst>
                  <a:outerShdw blurRad="50800" dist="38100" dir="2700000" algn="tl" rotWithShape="0">
                    <a:srgbClr val="000000">
                      <a:alpha val="43000"/>
                    </a:srgbClr>
                  </a:outerShdw>
                </a:effectLst>
              </a:rPr>
            </a:br>
            <a:r>
              <a:rPr lang="en-US" b="1">
                <a:solidFill>
                  <a:schemeClr val="bg1"/>
                </a:solidFill>
                <a:effectLst>
                  <a:outerShdw blurRad="50800" dist="38100" dir="2700000" algn="tl" rotWithShape="0">
                    <a:srgbClr val="000000">
                      <a:alpha val="43000"/>
                    </a:srgbClr>
                  </a:outerShdw>
                </a:effectLst>
              </a:rPr>
              <a:t/>
            </a:r>
            <a:br>
              <a:rPr lang="en-US" b="1">
                <a:solidFill>
                  <a:schemeClr val="bg1"/>
                </a:solidFill>
                <a:effectLst>
                  <a:outerShdw blurRad="50800" dist="38100" dir="2700000" algn="tl" rotWithShape="0">
                    <a:srgbClr val="000000">
                      <a:alpha val="43000"/>
                    </a:srgbClr>
                  </a:outerShdw>
                </a:effectLst>
              </a:rPr>
            </a:br>
            <a:r>
              <a:rPr lang="en-US" b="1">
                <a:solidFill>
                  <a:srgbClr val="FFFF00"/>
                </a:solidFill>
                <a:effectLst>
                  <a:outerShdw blurRad="50800" dist="38100" dir="2700000" algn="tl" rotWithShape="0">
                    <a:srgbClr val="000000">
                      <a:alpha val="43000"/>
                    </a:srgbClr>
                  </a:outerShdw>
                </a:effectLst>
              </a:rPr>
              <a:t>semken@asu.edu</a:t>
            </a:r>
          </a:p>
        </p:txBody>
      </p:sp>
    </p:spTree>
  </p:cSld>
  <p:clrMapOvr>
    <a:masterClrMapping/>
  </p:clrMapOvr>
  <p:transition xmlns:p14="http://schemas.microsoft.com/office/powerpoint/2010/mai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38113" y="188913"/>
            <a:ext cx="8864600" cy="6022975"/>
          </a:xfrm>
        </p:spPr>
        <p:txBody>
          <a:bodyPr/>
          <a:lstStyle/>
          <a:p>
            <a:pPr eaLnBrk="1" hangingPunct="1"/>
            <a:r>
              <a:rPr lang="en-US" sz="1800">
                <a:solidFill>
                  <a:schemeClr val="tx1"/>
                </a:solidFill>
                <a:latin typeface="Candara" charset="0"/>
                <a:ea typeface="ＭＳ Ｐゴシック" charset="0"/>
                <a:cs typeface="ＭＳ Ｐゴシック" charset="0"/>
              </a:rPr>
              <a:t>The geoscientific topics of </a:t>
            </a:r>
            <a:r>
              <a:rPr lang="en-US" sz="1800">
                <a:latin typeface="Candara" charset="0"/>
                <a:ea typeface="ＭＳ Ｐゴシック" charset="0"/>
                <a:cs typeface="ＭＳ Ｐゴシック" charset="0"/>
              </a:rPr>
              <a:t>energy resources</a:t>
            </a:r>
            <a:r>
              <a:rPr lang="en-US" sz="1800">
                <a:solidFill>
                  <a:schemeClr val="tx1"/>
                </a:solidFill>
                <a:latin typeface="Candara" charset="0"/>
                <a:ea typeface="ＭＳ Ｐゴシック" charset="0"/>
                <a:cs typeface="ＭＳ Ｐゴシック" charset="0"/>
              </a:rPr>
              <a:t> and </a:t>
            </a:r>
            <a:r>
              <a:rPr lang="en-US" sz="1800">
                <a:latin typeface="Candara" charset="0"/>
                <a:ea typeface="ＭＳ Ｐゴシック" charset="0"/>
                <a:cs typeface="ＭＳ Ｐゴシック" charset="0"/>
              </a:rPr>
              <a:t>water resources</a:t>
            </a:r>
            <a:r>
              <a:rPr lang="en-US" sz="1800">
                <a:solidFill>
                  <a:schemeClr val="tx1"/>
                </a:solidFill>
                <a:latin typeface="Candara" charset="0"/>
                <a:ea typeface="ＭＳ Ｐゴシック" charset="0"/>
                <a:cs typeface="ＭＳ Ｐゴシック" charset="0"/>
              </a:rPr>
              <a:t> have traditionally been taught in a decoupled manner, but energy and water systems are inextricably linked from the perspectives of environmental science, engineering, economics, and politics.</a:t>
            </a:r>
            <a:br>
              <a:rPr lang="en-US" sz="1800">
                <a:solidFill>
                  <a:schemeClr val="tx1"/>
                </a:solidFill>
                <a:latin typeface="Candara" charset="0"/>
                <a:ea typeface="ＭＳ Ｐゴシック" charset="0"/>
                <a:cs typeface="ＭＳ Ｐゴシック" charset="0"/>
              </a:rPr>
            </a:br>
            <a:r>
              <a:rPr lang="en-US" sz="1800">
                <a:solidFill>
                  <a:schemeClr val="tx1"/>
                </a:solidFill>
                <a:latin typeface="Candara" charset="0"/>
                <a:ea typeface="ＭＳ Ｐゴシック" charset="0"/>
                <a:cs typeface="ＭＳ Ｐゴシック" charset="0"/>
              </a:rPr>
              <a:t/>
            </a:r>
            <a:br>
              <a:rPr lang="en-US" sz="1800">
                <a:solidFill>
                  <a:schemeClr val="tx1"/>
                </a:solidFill>
                <a:latin typeface="Candara" charset="0"/>
                <a:ea typeface="ＭＳ Ｐゴシック" charset="0"/>
                <a:cs typeface="ＭＳ Ｐゴシック" charset="0"/>
              </a:rPr>
            </a:br>
            <a:r>
              <a:rPr lang="en-US" sz="1800">
                <a:solidFill>
                  <a:schemeClr val="tx1"/>
                </a:solidFill>
                <a:latin typeface="Candara" charset="0"/>
                <a:ea typeface="ＭＳ Ｐゴシック" charset="0"/>
                <a:cs typeface="ＭＳ Ｐゴシック" charset="0"/>
              </a:rPr>
              <a:t/>
            </a:r>
            <a:br>
              <a:rPr lang="en-US" sz="1800">
                <a:solidFill>
                  <a:schemeClr val="tx1"/>
                </a:solidFill>
                <a:latin typeface="Candara" charset="0"/>
                <a:ea typeface="ＭＳ Ｐゴシック" charset="0"/>
                <a:cs typeface="ＭＳ Ｐゴシック" charset="0"/>
              </a:rPr>
            </a:br>
            <a:r>
              <a:rPr lang="en-US" sz="1800">
                <a:solidFill>
                  <a:schemeClr val="tx1"/>
                </a:solidFill>
                <a:latin typeface="Candara" charset="0"/>
                <a:ea typeface="ＭＳ Ｐゴシック" charset="0"/>
                <a:cs typeface="ＭＳ Ｐゴシック" charset="0"/>
              </a:rPr>
              <a:t/>
            </a:r>
            <a:br>
              <a:rPr lang="en-US" sz="1800">
                <a:solidFill>
                  <a:schemeClr val="tx1"/>
                </a:solidFill>
                <a:latin typeface="Candara" charset="0"/>
                <a:ea typeface="ＭＳ Ｐゴシック" charset="0"/>
                <a:cs typeface="ＭＳ Ｐゴシック" charset="0"/>
              </a:rPr>
            </a:br>
            <a:r>
              <a:rPr lang="en-US" sz="1800">
                <a:solidFill>
                  <a:schemeClr val="tx1"/>
                </a:solidFill>
                <a:latin typeface="Candara" charset="0"/>
                <a:ea typeface="ＭＳ Ｐゴシック" charset="0"/>
                <a:cs typeface="ＭＳ Ｐゴシック" charset="0"/>
              </a:rPr>
              <a:t/>
            </a:r>
            <a:br>
              <a:rPr lang="en-US" sz="1800">
                <a:solidFill>
                  <a:schemeClr val="tx1"/>
                </a:solidFill>
                <a:latin typeface="Candara" charset="0"/>
                <a:ea typeface="ＭＳ Ｐゴシック" charset="0"/>
                <a:cs typeface="ＭＳ Ｐゴシック" charset="0"/>
              </a:rPr>
            </a:br>
            <a:r>
              <a:rPr lang="en-US" sz="1800">
                <a:solidFill>
                  <a:schemeClr val="tx1"/>
                </a:solidFill>
                <a:latin typeface="Candara" charset="0"/>
                <a:ea typeface="ＭＳ Ｐゴシック" charset="0"/>
                <a:cs typeface="ＭＳ Ｐゴシック" charset="0"/>
              </a:rPr>
              <a:t/>
            </a:r>
            <a:br>
              <a:rPr lang="en-US" sz="1800">
                <a:solidFill>
                  <a:schemeClr val="tx1"/>
                </a:solidFill>
                <a:latin typeface="Candara" charset="0"/>
                <a:ea typeface="ＭＳ Ｐゴシック" charset="0"/>
                <a:cs typeface="ＭＳ Ｐゴシック" charset="0"/>
              </a:rPr>
            </a:br>
            <a:r>
              <a:rPr lang="en-US" sz="1800">
                <a:solidFill>
                  <a:schemeClr val="tx1"/>
                </a:solidFill>
                <a:latin typeface="Candara" charset="0"/>
                <a:ea typeface="ＭＳ Ｐゴシック" charset="0"/>
                <a:cs typeface="ＭＳ Ｐゴシック" charset="0"/>
              </a:rPr>
              <a:t/>
            </a:r>
            <a:br>
              <a:rPr lang="en-US" sz="1800">
                <a:solidFill>
                  <a:schemeClr val="tx1"/>
                </a:solidFill>
                <a:latin typeface="Candara" charset="0"/>
                <a:ea typeface="ＭＳ Ｐゴシック" charset="0"/>
                <a:cs typeface="ＭＳ Ｐゴシック" charset="0"/>
              </a:rPr>
            </a:br>
            <a:r>
              <a:rPr lang="en-US" sz="1800">
                <a:solidFill>
                  <a:schemeClr val="tx1"/>
                </a:solidFill>
                <a:latin typeface="Candara" charset="0"/>
                <a:ea typeface="ＭＳ Ｐゴシック" charset="0"/>
                <a:cs typeface="ＭＳ Ｐゴシック" charset="0"/>
              </a:rPr>
              <a:t/>
            </a:r>
            <a:br>
              <a:rPr lang="en-US" sz="1800">
                <a:solidFill>
                  <a:schemeClr val="tx1"/>
                </a:solidFill>
                <a:latin typeface="Candara" charset="0"/>
                <a:ea typeface="ＭＳ Ｐゴシック" charset="0"/>
                <a:cs typeface="ＭＳ Ｐゴシック" charset="0"/>
              </a:rPr>
            </a:br>
            <a:r>
              <a:rPr lang="en-US" sz="1800">
                <a:solidFill>
                  <a:schemeClr val="tx1"/>
                </a:solidFill>
                <a:latin typeface="Candara" charset="0"/>
                <a:ea typeface="ＭＳ Ｐゴシック" charset="0"/>
                <a:cs typeface="ＭＳ Ｐゴシック" charset="0"/>
              </a:rPr>
              <a:t/>
            </a:r>
            <a:br>
              <a:rPr lang="en-US" sz="1800">
                <a:solidFill>
                  <a:schemeClr val="tx1"/>
                </a:solidFill>
                <a:latin typeface="Candara" charset="0"/>
                <a:ea typeface="ＭＳ Ｐゴシック" charset="0"/>
                <a:cs typeface="ＭＳ Ｐゴシック" charset="0"/>
              </a:rPr>
            </a:br>
            <a:r>
              <a:rPr lang="en-US" sz="1800">
                <a:solidFill>
                  <a:schemeClr val="tx1"/>
                </a:solidFill>
                <a:latin typeface="Candara" charset="0"/>
                <a:ea typeface="ＭＳ Ｐゴシック" charset="0"/>
                <a:cs typeface="ＭＳ Ｐゴシック" charset="0"/>
              </a:rPr>
              <a:t/>
            </a:r>
            <a:br>
              <a:rPr lang="en-US" sz="1800">
                <a:solidFill>
                  <a:schemeClr val="tx1"/>
                </a:solidFill>
                <a:latin typeface="Candara" charset="0"/>
                <a:ea typeface="ＭＳ Ｐゴシック" charset="0"/>
                <a:cs typeface="ＭＳ Ｐゴシック" charset="0"/>
              </a:rPr>
            </a:br>
            <a:r>
              <a:rPr lang="en-US" sz="1800">
                <a:solidFill>
                  <a:schemeClr val="tx1"/>
                </a:solidFill>
                <a:latin typeface="Candara" charset="0"/>
                <a:ea typeface="ＭＳ Ｐゴシック" charset="0"/>
                <a:cs typeface="ＭＳ Ｐゴシック" charset="0"/>
              </a:rPr>
              <a:t/>
            </a:r>
            <a:br>
              <a:rPr lang="en-US" sz="1800">
                <a:solidFill>
                  <a:schemeClr val="tx1"/>
                </a:solidFill>
                <a:latin typeface="Candara" charset="0"/>
                <a:ea typeface="ＭＳ Ｐゴシック" charset="0"/>
                <a:cs typeface="ＭＳ Ｐゴシック" charset="0"/>
              </a:rPr>
            </a:br>
            <a:r>
              <a:rPr lang="en-US" sz="1800">
                <a:solidFill>
                  <a:schemeClr val="tx1"/>
                </a:solidFill>
                <a:latin typeface="Candara" charset="0"/>
                <a:ea typeface="ＭＳ Ｐゴシック" charset="0"/>
                <a:cs typeface="ＭＳ Ｐゴシック" charset="0"/>
              </a:rPr>
              <a:t/>
            </a:r>
            <a:br>
              <a:rPr lang="en-US" sz="1800">
                <a:solidFill>
                  <a:schemeClr val="tx1"/>
                </a:solidFill>
                <a:latin typeface="Candara" charset="0"/>
                <a:ea typeface="ＭＳ Ｐゴシック" charset="0"/>
                <a:cs typeface="ＭＳ Ｐゴシック" charset="0"/>
              </a:rPr>
            </a:br>
            <a:r>
              <a:rPr lang="en-US" sz="1800">
                <a:solidFill>
                  <a:schemeClr val="tx1"/>
                </a:solidFill>
                <a:latin typeface="Candara" charset="0"/>
                <a:ea typeface="ＭＳ Ｐゴシック" charset="0"/>
                <a:cs typeface="ＭＳ Ｐゴシック" charset="0"/>
              </a:rPr>
              <a:t/>
            </a:r>
            <a:br>
              <a:rPr lang="en-US" sz="1800">
                <a:solidFill>
                  <a:schemeClr val="tx1"/>
                </a:solidFill>
                <a:latin typeface="Candara" charset="0"/>
                <a:ea typeface="ＭＳ Ｐゴシック" charset="0"/>
                <a:cs typeface="ＭＳ Ｐゴシック" charset="0"/>
              </a:rPr>
            </a:br>
            <a:r>
              <a:rPr lang="en-US" sz="1800">
                <a:solidFill>
                  <a:schemeClr val="tx1"/>
                </a:solidFill>
                <a:latin typeface="Candara" charset="0"/>
                <a:ea typeface="ＭＳ Ｐゴシック" charset="0"/>
                <a:cs typeface="ＭＳ Ｐゴシック" charset="0"/>
              </a:rPr>
              <a:t/>
            </a:r>
            <a:br>
              <a:rPr lang="en-US" sz="1800">
                <a:solidFill>
                  <a:schemeClr val="tx1"/>
                </a:solidFill>
                <a:latin typeface="Candara" charset="0"/>
                <a:ea typeface="ＭＳ Ｐゴシック" charset="0"/>
                <a:cs typeface="ＭＳ Ｐゴシック" charset="0"/>
              </a:rPr>
            </a:br>
            <a:r>
              <a:rPr lang="en-US" sz="1800">
                <a:solidFill>
                  <a:schemeClr val="tx1"/>
                </a:solidFill>
                <a:latin typeface="Candara" charset="0"/>
                <a:ea typeface="ＭＳ Ｐゴシック" charset="0"/>
                <a:cs typeface="ＭＳ Ｐゴシック" charset="0"/>
              </a:rPr>
              <a:t/>
            </a:r>
            <a:br>
              <a:rPr lang="en-US" sz="1800">
                <a:solidFill>
                  <a:schemeClr val="tx1"/>
                </a:solidFill>
                <a:latin typeface="Candara" charset="0"/>
                <a:ea typeface="ＭＳ Ｐゴシック" charset="0"/>
                <a:cs typeface="ＭＳ Ｐゴシック" charset="0"/>
              </a:rPr>
            </a:br>
            <a:r>
              <a:rPr lang="en-US" sz="1800">
                <a:solidFill>
                  <a:schemeClr val="tx1"/>
                </a:solidFill>
                <a:latin typeface="Candara" charset="0"/>
                <a:ea typeface="ＭＳ Ｐゴシック" charset="0"/>
                <a:cs typeface="ＭＳ Ｐゴシック" charset="0"/>
              </a:rPr>
              <a:t/>
            </a:r>
            <a:br>
              <a:rPr lang="en-US" sz="1800">
                <a:solidFill>
                  <a:schemeClr val="tx1"/>
                </a:solidFill>
                <a:latin typeface="Candara" charset="0"/>
                <a:ea typeface="ＭＳ Ｐゴシック" charset="0"/>
                <a:cs typeface="ＭＳ Ｐゴシック" charset="0"/>
              </a:rPr>
            </a:br>
            <a:r>
              <a:rPr lang="en-US" sz="1800">
                <a:solidFill>
                  <a:schemeClr val="tx1"/>
                </a:solidFill>
                <a:latin typeface="Candara" charset="0"/>
                <a:ea typeface="ＭＳ Ｐゴシック" charset="0"/>
                <a:cs typeface="ＭＳ Ｐゴシック" charset="0"/>
              </a:rPr>
              <a:t/>
            </a:r>
            <a:br>
              <a:rPr lang="en-US" sz="1800">
                <a:solidFill>
                  <a:schemeClr val="tx1"/>
                </a:solidFill>
                <a:latin typeface="Candara" charset="0"/>
                <a:ea typeface="ＭＳ Ｐゴシック" charset="0"/>
                <a:cs typeface="ＭＳ Ｐゴシック" charset="0"/>
              </a:rPr>
            </a:br>
            <a:r>
              <a:rPr lang="en-US" sz="1800">
                <a:solidFill>
                  <a:schemeClr val="tx1"/>
                </a:solidFill>
                <a:latin typeface="Candara" charset="0"/>
                <a:ea typeface="ＭＳ Ｐゴシック" charset="0"/>
                <a:cs typeface="ＭＳ Ｐゴシック" charset="0"/>
              </a:rPr>
              <a:t>The energy-water nexus is an </a:t>
            </a:r>
            <a:r>
              <a:rPr lang="en-US" sz="1800" i="1">
                <a:solidFill>
                  <a:schemeClr val="tx1"/>
                </a:solidFill>
                <a:latin typeface="Candara" charset="0"/>
                <a:ea typeface="ＭＳ Ｐゴシック" charset="0"/>
                <a:cs typeface="ＭＳ Ｐゴシック" charset="0"/>
              </a:rPr>
              <a:t>Earth systems problem</a:t>
            </a:r>
            <a:r>
              <a:rPr lang="en-US" sz="1800">
                <a:solidFill>
                  <a:schemeClr val="tx1"/>
                </a:solidFill>
                <a:latin typeface="Candara" charset="0"/>
                <a:ea typeface="ＭＳ Ｐゴシック" charset="0"/>
                <a:cs typeface="ＭＳ Ｐゴシック" charset="0"/>
              </a:rPr>
              <a:t> with </a:t>
            </a:r>
            <a:br>
              <a:rPr lang="en-US" sz="1800">
                <a:solidFill>
                  <a:schemeClr val="tx1"/>
                </a:solidFill>
                <a:latin typeface="Candara" charset="0"/>
                <a:ea typeface="ＭＳ Ｐゴシック" charset="0"/>
                <a:cs typeface="ＭＳ Ｐゴシック" charset="0"/>
              </a:rPr>
            </a:br>
            <a:r>
              <a:rPr lang="en-US" sz="1800">
                <a:solidFill>
                  <a:schemeClr val="tx1"/>
                </a:solidFill>
                <a:latin typeface="Candara" charset="0"/>
                <a:ea typeface="ＭＳ Ｐゴシック" charset="0"/>
                <a:cs typeface="ＭＳ Ｐゴシック" charset="0"/>
              </a:rPr>
              <a:t>a significant anthropospheric component.</a:t>
            </a:r>
          </a:p>
        </p:txBody>
      </p:sp>
      <p:pic>
        <p:nvPicPr>
          <p:cNvPr id="22530" name="Picture 4" descr="W-EinterrelationshipsDiag_DOE2006"/>
          <p:cNvPicPr>
            <a:picLocks noChangeAspect="1" noChangeArrowheads="1"/>
          </p:cNvPicPr>
          <p:nvPr/>
        </p:nvPicPr>
        <p:blipFill>
          <a:blip r:embed="rId3">
            <a:lum bright="-6000" contrast="12000"/>
            <a:extLst>
              <a:ext uri="{28A0092B-C50C-407E-A947-70E740481C1C}">
                <a14:useLocalDpi xmlns:a14="http://schemas.microsoft.com/office/drawing/2010/main" val="0"/>
              </a:ext>
            </a:extLst>
          </a:blip>
          <a:srcRect/>
          <a:stretch>
            <a:fillRect/>
          </a:stretch>
        </p:blipFill>
        <p:spPr bwMode="auto">
          <a:xfrm>
            <a:off x="1674813" y="1274763"/>
            <a:ext cx="5791200" cy="423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ext Box 5"/>
          <p:cNvSpPr txBox="1">
            <a:spLocks noChangeArrowheads="1"/>
          </p:cNvSpPr>
          <p:nvPr/>
        </p:nvSpPr>
        <p:spPr bwMode="auto">
          <a:xfrm>
            <a:off x="1716088" y="5205413"/>
            <a:ext cx="1633537" cy="2460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b="1"/>
              <a:t>(US Dept. of Energy, 2006)</a:t>
            </a:r>
          </a:p>
        </p:txBody>
      </p:sp>
      <p:sp>
        <p:nvSpPr>
          <p:cNvPr id="22532" name="Footer Placeholder 4"/>
          <p:cNvSpPr>
            <a:spLocks noGrp="1"/>
          </p:cNvSpPr>
          <p:nvPr>
            <p:ph type="ftr" sz="quarter" idx="10"/>
          </p:nvPr>
        </p:nvSpPr>
        <p:spPr bwMode="auto">
          <a:xfrm>
            <a:off x="1084263" y="6332538"/>
            <a:ext cx="2116137" cy="217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tabLst>
                <a:tab pos="3775075" algn="ctr"/>
              </a:tabLst>
              <a:defRPr sz="1000">
                <a:solidFill>
                  <a:schemeClr val="tx1"/>
                </a:solidFill>
                <a:latin typeface="Candara" charset="0"/>
                <a:ea typeface="ＭＳ Ｐゴシック" charset="0"/>
                <a:cs typeface="ＭＳ Ｐゴシック" charset="0"/>
              </a:defRPr>
            </a:lvl1pPr>
            <a:lvl2pPr marL="742950" indent="-285750">
              <a:tabLst>
                <a:tab pos="3775075" algn="ctr"/>
              </a:tabLst>
              <a:defRPr sz="1000">
                <a:solidFill>
                  <a:schemeClr val="tx1"/>
                </a:solidFill>
                <a:latin typeface="Candara" charset="0"/>
                <a:ea typeface="ＭＳ Ｐゴシック" charset="0"/>
              </a:defRPr>
            </a:lvl2pPr>
            <a:lvl3pPr marL="1143000" indent="-228600">
              <a:tabLst>
                <a:tab pos="3775075" algn="ctr"/>
              </a:tabLst>
              <a:defRPr sz="1000">
                <a:solidFill>
                  <a:schemeClr val="tx1"/>
                </a:solidFill>
                <a:latin typeface="Candara" charset="0"/>
                <a:ea typeface="ＭＳ Ｐゴシック" charset="0"/>
              </a:defRPr>
            </a:lvl3pPr>
            <a:lvl4pPr marL="1600200" indent="-228600">
              <a:tabLst>
                <a:tab pos="3775075" algn="ctr"/>
              </a:tabLst>
              <a:defRPr sz="1000">
                <a:solidFill>
                  <a:schemeClr val="tx1"/>
                </a:solidFill>
                <a:latin typeface="Candara" charset="0"/>
                <a:ea typeface="ＭＳ Ｐゴシック" charset="0"/>
              </a:defRPr>
            </a:lvl4pPr>
            <a:lvl5pPr marL="2057400" indent="-228600">
              <a:tabLst>
                <a:tab pos="3775075" algn="ctr"/>
              </a:tabLst>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9pPr>
          </a:lstStyle>
          <a:p>
            <a:r>
              <a:rPr lang="en-US" sz="800">
                <a:solidFill>
                  <a:srgbClr val="000080"/>
                </a:solidFill>
              </a:rPr>
              <a:t>Semken: The Energy-Water Nexus</a:t>
            </a: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ChangeArrowheads="1"/>
          </p:cNvSpPr>
          <p:nvPr>
            <p:ph type="title"/>
          </p:nvPr>
        </p:nvSpPr>
        <p:spPr/>
        <p:txBody>
          <a:bodyPr/>
          <a:lstStyle/>
          <a:p>
            <a:pPr eaLnBrk="1" hangingPunct="1"/>
            <a:r>
              <a:rPr lang="en-US" sz="1800">
                <a:solidFill>
                  <a:schemeClr val="tx1"/>
                </a:solidFill>
                <a:latin typeface="Candara" charset="0"/>
                <a:ea typeface="ＭＳ Ｐゴシック" charset="0"/>
                <a:cs typeface="ＭＳ Ｐゴシック" charset="0"/>
              </a:rPr>
              <a:t>The energy-water interrelationship is quantified in two metrics that compare </a:t>
            </a:r>
            <a:br>
              <a:rPr lang="en-US" sz="1800">
                <a:solidFill>
                  <a:schemeClr val="tx1"/>
                </a:solidFill>
                <a:latin typeface="Candara" charset="0"/>
                <a:ea typeface="ＭＳ Ｐゴシック" charset="0"/>
                <a:cs typeface="ＭＳ Ｐゴシック" charset="0"/>
              </a:rPr>
            </a:br>
            <a:r>
              <a:rPr lang="en-US" sz="1800" i="1">
                <a:solidFill>
                  <a:schemeClr val="tx1"/>
                </a:solidFill>
                <a:latin typeface="Candara" charset="0"/>
                <a:ea typeface="ＭＳ Ｐゴシック" charset="0"/>
                <a:cs typeface="ＭＳ Ｐゴシック" charset="0"/>
              </a:rPr>
              <a:t>how much of one is required to produce a fixed amount of the other:</a:t>
            </a:r>
            <a:endParaRPr lang="en-US" sz="1800">
              <a:solidFill>
                <a:schemeClr val="tx1"/>
              </a:solidFill>
              <a:latin typeface="Candara" charset="0"/>
              <a:ea typeface="ＭＳ Ｐゴシック" charset="0"/>
              <a:cs typeface="ＭＳ Ｐゴシック" charset="0"/>
            </a:endParaRPr>
          </a:p>
        </p:txBody>
      </p:sp>
      <p:sp>
        <p:nvSpPr>
          <p:cNvPr id="24578" name="Rectangle 3"/>
          <p:cNvSpPr>
            <a:spLocks noGrp="1" noChangeArrowheads="1"/>
          </p:cNvSpPr>
          <p:nvPr>
            <p:ph type="body" sz="half" idx="1"/>
          </p:nvPr>
        </p:nvSpPr>
        <p:spPr>
          <a:xfrm>
            <a:off x="685800" y="947738"/>
            <a:ext cx="3808413" cy="5118100"/>
          </a:xfrm>
        </p:spPr>
        <p:txBody>
          <a:bodyPr/>
          <a:lstStyle/>
          <a:p>
            <a:pPr marL="0" indent="0" eaLnBrk="1" hangingPunct="1"/>
            <a:r>
              <a:rPr lang="en-US" sz="1800" b="1">
                <a:solidFill>
                  <a:srgbClr val="800000"/>
                </a:solidFill>
                <a:latin typeface="Candara" charset="0"/>
                <a:ea typeface="ＭＳ Ｐゴシック" charset="0"/>
                <a:cs typeface="ＭＳ Ｐゴシック" charset="0"/>
              </a:rPr>
              <a:t>Energy intensity</a:t>
            </a:r>
            <a:endParaRPr lang="en-US" sz="1800">
              <a:latin typeface="Candara" charset="0"/>
              <a:ea typeface="ＭＳ Ｐゴシック" charset="0"/>
              <a:cs typeface="ＭＳ Ｐゴシック" charset="0"/>
            </a:endParaRPr>
          </a:p>
          <a:p>
            <a:pPr marL="0" indent="0" eaLnBrk="1" hangingPunct="1"/>
            <a:r>
              <a:rPr lang="en-US" sz="1800">
                <a:latin typeface="Candara" charset="0"/>
                <a:ea typeface="ＭＳ Ｐゴシック" charset="0"/>
                <a:cs typeface="ＭＳ Ｐゴシック" charset="0"/>
              </a:rPr>
              <a:t>The quantity of energy (commonly represented as power) consumed in providing water: typically in </a:t>
            </a:r>
            <a:r>
              <a:rPr lang="en-US" sz="1800" b="1">
                <a:solidFill>
                  <a:srgbClr val="800000"/>
                </a:solidFill>
                <a:latin typeface="Candara" charset="0"/>
                <a:ea typeface="ＭＳ Ｐゴシック" charset="0"/>
                <a:cs typeface="ＭＳ Ｐゴシック" charset="0"/>
              </a:rPr>
              <a:t>kWh/gal </a:t>
            </a:r>
            <a:r>
              <a:rPr lang="en-US" sz="1800">
                <a:latin typeface="Candara" charset="0"/>
                <a:ea typeface="ＭＳ Ｐゴシック" charset="0"/>
                <a:cs typeface="ＭＳ Ｐゴシック" charset="0"/>
              </a:rPr>
              <a:t>or</a:t>
            </a:r>
            <a:r>
              <a:rPr lang="en-US" sz="1800" b="1">
                <a:solidFill>
                  <a:srgbClr val="800000"/>
                </a:solidFill>
                <a:latin typeface="Candara" charset="0"/>
                <a:ea typeface="ＭＳ Ｐゴシック" charset="0"/>
                <a:cs typeface="ＭＳ Ｐゴシック" charset="0"/>
              </a:rPr>
              <a:t> MWh/gal</a:t>
            </a:r>
            <a:endParaRPr lang="en-US" sz="1800">
              <a:latin typeface="Candara" charset="0"/>
              <a:ea typeface="ＭＳ Ｐゴシック" charset="0"/>
              <a:cs typeface="ＭＳ Ｐゴシック" charset="0"/>
            </a:endParaRPr>
          </a:p>
        </p:txBody>
      </p:sp>
      <p:sp>
        <p:nvSpPr>
          <p:cNvPr id="24579" name="Rectangle 4"/>
          <p:cNvSpPr>
            <a:spLocks noGrp="1" noChangeArrowheads="1"/>
          </p:cNvSpPr>
          <p:nvPr>
            <p:ph type="body" sz="half" idx="2"/>
          </p:nvPr>
        </p:nvSpPr>
        <p:spPr>
          <a:xfrm>
            <a:off x="4646613" y="947738"/>
            <a:ext cx="3808412" cy="5118100"/>
          </a:xfrm>
        </p:spPr>
        <p:txBody>
          <a:bodyPr/>
          <a:lstStyle/>
          <a:p>
            <a:pPr marL="0" indent="0" eaLnBrk="1" hangingPunct="1"/>
            <a:r>
              <a:rPr lang="en-US" sz="1800" b="1">
                <a:solidFill>
                  <a:srgbClr val="000080"/>
                </a:solidFill>
                <a:latin typeface="Candara" charset="0"/>
                <a:ea typeface="ＭＳ Ｐゴシック" charset="0"/>
                <a:cs typeface="ＭＳ Ｐゴシック" charset="0"/>
              </a:rPr>
              <a:t>Water intensity</a:t>
            </a:r>
            <a:endParaRPr lang="en-US" sz="1800">
              <a:latin typeface="Candara" charset="0"/>
              <a:ea typeface="ＭＳ Ｐゴシック" charset="0"/>
              <a:cs typeface="ＭＳ Ｐゴシック" charset="0"/>
            </a:endParaRPr>
          </a:p>
          <a:p>
            <a:pPr marL="0" indent="0" eaLnBrk="1" hangingPunct="1"/>
            <a:r>
              <a:rPr lang="en-US" sz="1800">
                <a:latin typeface="Candara" charset="0"/>
                <a:ea typeface="ＭＳ Ｐゴシック" charset="0"/>
                <a:cs typeface="ＭＳ Ｐゴシック" charset="0"/>
              </a:rPr>
              <a:t>The quantity of water used to provide a quantity of power: typically in </a:t>
            </a:r>
            <a:r>
              <a:rPr lang="en-US" sz="1800" b="1">
                <a:solidFill>
                  <a:srgbClr val="000080"/>
                </a:solidFill>
                <a:latin typeface="Candara" charset="0"/>
                <a:ea typeface="ＭＳ Ｐゴシック" charset="0"/>
                <a:cs typeface="ＭＳ Ｐゴシック" charset="0"/>
              </a:rPr>
              <a:t>gal/kWh</a:t>
            </a:r>
            <a:r>
              <a:rPr lang="en-US" sz="1800">
                <a:latin typeface="Candara" charset="0"/>
                <a:ea typeface="ＭＳ Ｐゴシック" charset="0"/>
                <a:cs typeface="ＭＳ Ｐゴシック" charset="0"/>
              </a:rPr>
              <a:t> or </a:t>
            </a:r>
            <a:r>
              <a:rPr lang="en-US" sz="1800" b="1">
                <a:solidFill>
                  <a:srgbClr val="000080"/>
                </a:solidFill>
                <a:latin typeface="Candara" charset="0"/>
                <a:ea typeface="ＭＳ Ｐゴシック" charset="0"/>
                <a:cs typeface="ＭＳ Ｐゴシック" charset="0"/>
              </a:rPr>
              <a:t>gal/MWh </a:t>
            </a:r>
            <a:endParaRPr lang="en-US" sz="1800">
              <a:latin typeface="Candara" charset="0"/>
              <a:ea typeface="ＭＳ Ｐゴシック" charset="0"/>
              <a:cs typeface="ＭＳ Ｐゴシック" charset="0"/>
            </a:endParaRPr>
          </a:p>
        </p:txBody>
      </p:sp>
      <p:sp>
        <p:nvSpPr>
          <p:cNvPr id="24580" name="Text Box 5"/>
          <p:cNvSpPr txBox="1">
            <a:spLocks noChangeArrowheads="1"/>
          </p:cNvSpPr>
          <p:nvPr/>
        </p:nvSpPr>
        <p:spPr bwMode="auto">
          <a:xfrm>
            <a:off x="168275" y="2892425"/>
            <a:ext cx="3189288" cy="2536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just"/>
            <a:r>
              <a:rPr lang="en-US" sz="1600">
                <a:solidFill>
                  <a:srgbClr val="000080"/>
                </a:solidFill>
              </a:rPr>
              <a:t>These values have already been determined by audits of various means of energy and water production, and studies continue.</a:t>
            </a:r>
          </a:p>
          <a:p>
            <a:pPr algn="just"/>
            <a:r>
              <a:rPr lang="en-US" sz="1600">
                <a:solidFill>
                  <a:srgbClr val="000080"/>
                </a:solidFill>
              </a:rPr>
              <a:t>  </a:t>
            </a:r>
          </a:p>
          <a:p>
            <a:pPr algn="just"/>
            <a:r>
              <a:rPr lang="en-US" sz="1600">
                <a:solidFill>
                  <a:srgbClr val="000080"/>
                </a:solidFill>
              </a:rPr>
              <a:t>The data are readily available from </a:t>
            </a:r>
            <a:r>
              <a:rPr lang="en-US" sz="1600" b="1">
                <a:solidFill>
                  <a:srgbClr val="000080"/>
                </a:solidFill>
              </a:rPr>
              <a:t>US DOE</a:t>
            </a:r>
            <a:r>
              <a:rPr lang="en-US" sz="1600">
                <a:solidFill>
                  <a:srgbClr val="000080"/>
                </a:solidFill>
              </a:rPr>
              <a:t> and other agencies.</a:t>
            </a:r>
          </a:p>
          <a:p>
            <a:pPr algn="just"/>
            <a:r>
              <a:rPr lang="en-US" sz="1600">
                <a:solidFill>
                  <a:srgbClr val="000080"/>
                </a:solidFill>
              </a:rPr>
              <a:t>Start by searching on </a:t>
            </a:r>
            <a:r>
              <a:rPr lang="ja-JP" altLang="en-US" sz="1600">
                <a:solidFill>
                  <a:srgbClr val="000080"/>
                </a:solidFill>
              </a:rPr>
              <a:t>“</a:t>
            </a:r>
            <a:r>
              <a:rPr lang="en-US" altLang="ja-JP" sz="1600">
                <a:solidFill>
                  <a:srgbClr val="000080"/>
                </a:solidFill>
              </a:rPr>
              <a:t>Energy-Water Nexus</a:t>
            </a:r>
            <a:r>
              <a:rPr lang="ja-JP" altLang="en-US" sz="1600">
                <a:solidFill>
                  <a:srgbClr val="000080"/>
                </a:solidFill>
              </a:rPr>
              <a:t>”</a:t>
            </a:r>
            <a:r>
              <a:rPr lang="en-US" altLang="ja-JP" sz="1600">
                <a:solidFill>
                  <a:srgbClr val="000080"/>
                </a:solidFill>
              </a:rPr>
              <a:t> or </a:t>
            </a:r>
            <a:r>
              <a:rPr lang="ja-JP" altLang="en-US" sz="1600">
                <a:solidFill>
                  <a:srgbClr val="000080"/>
                </a:solidFill>
              </a:rPr>
              <a:t>“</a:t>
            </a:r>
            <a:r>
              <a:rPr lang="en-US" altLang="ja-JP" sz="1600">
                <a:solidFill>
                  <a:srgbClr val="000080"/>
                </a:solidFill>
              </a:rPr>
              <a:t>Water-Energy Nexus.</a:t>
            </a:r>
            <a:r>
              <a:rPr lang="ja-JP" altLang="en-US" sz="1600">
                <a:solidFill>
                  <a:srgbClr val="000080"/>
                </a:solidFill>
              </a:rPr>
              <a:t>”</a:t>
            </a:r>
            <a:endParaRPr lang="en-US" sz="1600">
              <a:solidFill>
                <a:srgbClr val="000080"/>
              </a:solidFill>
            </a:endParaRPr>
          </a:p>
        </p:txBody>
      </p:sp>
      <p:grpSp>
        <p:nvGrpSpPr>
          <p:cNvPr id="24581" name="Group 8"/>
          <p:cNvGrpSpPr>
            <a:grpSpLocks/>
          </p:cNvGrpSpPr>
          <p:nvPr/>
        </p:nvGrpSpPr>
        <p:grpSpPr bwMode="auto">
          <a:xfrm>
            <a:off x="3581400" y="2457450"/>
            <a:ext cx="4570413" cy="4237038"/>
            <a:chOff x="2226" y="1548"/>
            <a:chExt cx="2879" cy="2669"/>
          </a:xfrm>
        </p:grpSpPr>
        <p:pic>
          <p:nvPicPr>
            <p:cNvPr id="1122310" name="Picture 6" descr="WaterIntensityChart_SWHydrol2007"/>
            <p:cNvPicPr>
              <a:picLocks noChangeAspect="1" noChangeArrowheads="1"/>
            </p:cNvPicPr>
            <p:nvPr/>
          </p:nvPicPr>
          <p:blipFill>
            <a:blip r:embed="rId3">
              <a:lum bright="-12000" contrast="12000"/>
              <a:extLst>
                <a:ext uri="{28A0092B-C50C-407E-A947-70E740481C1C}">
                  <a14:useLocalDpi xmlns:a14="http://schemas.microsoft.com/office/drawing/2010/main" val="0"/>
                </a:ext>
              </a:extLst>
            </a:blip>
            <a:srcRect/>
            <a:stretch>
              <a:fillRect/>
            </a:stretch>
          </p:blipFill>
          <p:spPr bwMode="auto">
            <a:xfrm>
              <a:off x="2226" y="1548"/>
              <a:ext cx="2879" cy="2488"/>
            </a:xfrm>
            <a:prstGeom prst="rect">
              <a:avLst/>
            </a:prstGeom>
            <a:noFill/>
            <a:ln w="9525">
              <a:solidFill>
                <a:schemeClr val="tx1"/>
              </a:solidFill>
              <a:miter lim="800000"/>
              <a:headEnd/>
              <a:tailEnd/>
            </a:ln>
            <a:effectLst>
              <a:outerShdw blurRad="63500" dist="38099" dir="2700000" algn="ctr" rotWithShape="0">
                <a:srgbClr val="000000">
                  <a:alpha val="74998"/>
                </a:srgbClr>
              </a:outerShdw>
            </a:effectLst>
            <a:extLst>
              <a:ext uri="{909E8E84-426E-40dd-AFC4-6F175D3DCCD1}">
                <a14:hiddenFill xmlns:a14="http://schemas.microsoft.com/office/drawing/2010/main">
                  <a:solidFill>
                    <a:srgbClr val="FFFFFF"/>
                  </a:solidFill>
                </a14:hiddenFill>
              </a:ext>
            </a:extLst>
          </p:spPr>
        </p:pic>
        <p:sp>
          <p:nvSpPr>
            <p:cNvPr id="24585" name="Text Box 7"/>
            <p:cNvSpPr txBox="1">
              <a:spLocks noChangeArrowheads="1"/>
            </p:cNvSpPr>
            <p:nvPr/>
          </p:nvSpPr>
          <p:spPr bwMode="auto">
            <a:xfrm>
              <a:off x="2616" y="4062"/>
              <a:ext cx="2104" cy="1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b="1"/>
                <a:t>(Woodhouse, 2007, after US Department of Energy, 2006)</a:t>
              </a:r>
            </a:p>
          </p:txBody>
        </p:sp>
      </p:grpSp>
      <p:sp>
        <p:nvSpPr>
          <p:cNvPr id="1122315" name="Text Box 11"/>
          <p:cNvSpPr txBox="1">
            <a:spLocks noChangeArrowheads="1"/>
          </p:cNvSpPr>
          <p:nvPr/>
        </p:nvSpPr>
        <p:spPr bwMode="auto">
          <a:xfrm>
            <a:off x="6953250" y="3308350"/>
            <a:ext cx="1731963" cy="831850"/>
          </a:xfrm>
          <a:prstGeom prst="rect">
            <a:avLst/>
          </a:prstGeom>
          <a:solidFill>
            <a:schemeClr val="bg1"/>
          </a:solidFill>
          <a:ln w="9525">
            <a:solidFill>
              <a:srgbClr val="000080"/>
            </a:solidFill>
            <a:miter lim="800000"/>
            <a:headEnd/>
            <a:tailEnd/>
          </a:ln>
          <a:effectLst>
            <a:outerShdw blurRad="63500" dist="38099" dir="2700000" algn="ctr" rotWithShape="0">
              <a:srgbClr val="000000">
                <a:alpha val="74998"/>
              </a:srgbClr>
            </a:outerShdw>
          </a:effectLst>
        </p:spPr>
        <p:txBody>
          <a:bodyPr>
            <a:spAutoFit/>
          </a:bodyPr>
          <a:lstStyle/>
          <a:p>
            <a:pPr algn="l">
              <a:defRPr/>
            </a:pPr>
            <a:r>
              <a:rPr lang="en-US" sz="1200" b="1"/>
              <a:t>Water intensity for different types</a:t>
            </a:r>
          </a:p>
          <a:p>
            <a:pPr algn="l">
              <a:defRPr/>
            </a:pPr>
            <a:r>
              <a:rPr lang="en-US" sz="1200" b="1"/>
              <a:t>of energy-resource production and storage</a:t>
            </a:r>
          </a:p>
        </p:txBody>
      </p:sp>
      <p:sp>
        <p:nvSpPr>
          <p:cNvPr id="24583" name="Footer Placeholder 4"/>
          <p:cNvSpPr>
            <a:spLocks noGrp="1"/>
          </p:cNvSpPr>
          <p:nvPr>
            <p:ph type="ftr" sz="quarter" idx="10"/>
          </p:nvPr>
        </p:nvSpPr>
        <p:spPr bwMode="auto">
          <a:xfrm>
            <a:off x="1084263" y="6332538"/>
            <a:ext cx="2116137" cy="217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tabLst>
                <a:tab pos="3775075" algn="ctr"/>
              </a:tabLst>
              <a:defRPr sz="1000">
                <a:solidFill>
                  <a:schemeClr val="tx1"/>
                </a:solidFill>
                <a:latin typeface="Candara" charset="0"/>
                <a:ea typeface="ＭＳ Ｐゴシック" charset="0"/>
                <a:cs typeface="ＭＳ Ｐゴシック" charset="0"/>
              </a:defRPr>
            </a:lvl1pPr>
            <a:lvl2pPr marL="742950" indent="-285750">
              <a:tabLst>
                <a:tab pos="3775075" algn="ctr"/>
              </a:tabLst>
              <a:defRPr sz="1000">
                <a:solidFill>
                  <a:schemeClr val="tx1"/>
                </a:solidFill>
                <a:latin typeface="Candara" charset="0"/>
                <a:ea typeface="ＭＳ Ｐゴシック" charset="0"/>
              </a:defRPr>
            </a:lvl2pPr>
            <a:lvl3pPr marL="1143000" indent="-228600">
              <a:tabLst>
                <a:tab pos="3775075" algn="ctr"/>
              </a:tabLst>
              <a:defRPr sz="1000">
                <a:solidFill>
                  <a:schemeClr val="tx1"/>
                </a:solidFill>
                <a:latin typeface="Candara" charset="0"/>
                <a:ea typeface="ＭＳ Ｐゴシック" charset="0"/>
              </a:defRPr>
            </a:lvl3pPr>
            <a:lvl4pPr marL="1600200" indent="-228600">
              <a:tabLst>
                <a:tab pos="3775075" algn="ctr"/>
              </a:tabLst>
              <a:defRPr sz="1000">
                <a:solidFill>
                  <a:schemeClr val="tx1"/>
                </a:solidFill>
                <a:latin typeface="Candara" charset="0"/>
                <a:ea typeface="ＭＳ Ｐゴシック" charset="0"/>
              </a:defRPr>
            </a:lvl4pPr>
            <a:lvl5pPr marL="2057400" indent="-228600">
              <a:tabLst>
                <a:tab pos="3775075" algn="ctr"/>
              </a:tabLst>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9pPr>
          </a:lstStyle>
          <a:p>
            <a:r>
              <a:rPr lang="en-US" sz="800">
                <a:solidFill>
                  <a:srgbClr val="000080"/>
                </a:solidFill>
              </a:rPr>
              <a:t>Semken: The Energy-Water Nexus</a:t>
            </a:r>
          </a:p>
        </p:txBody>
      </p:sp>
    </p:spTree>
  </p:cSld>
  <p:clrMapOvr>
    <a:masterClrMapping/>
  </p:clrMapOvr>
  <p:transition xmlns:p14="http://schemas.microsoft.com/office/powerpoint/2010/main">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6626" name="Picture 2" descr="ThermalPowerPlant"/>
          <p:cNvPicPr>
            <a:picLocks noChangeAspect="1" noChangeArrowheads="1"/>
          </p:cNvPicPr>
          <p:nvPr/>
        </p:nvPicPr>
        <p:blipFill>
          <a:blip r:embed="rId3">
            <a:lum bright="-6000" contrast="24000"/>
            <a:extLst>
              <a:ext uri="{28A0092B-C50C-407E-A947-70E740481C1C}">
                <a14:useLocalDpi xmlns:a14="http://schemas.microsoft.com/office/drawing/2010/main" val="0"/>
              </a:ext>
            </a:extLst>
          </a:blip>
          <a:srcRect/>
          <a:stretch>
            <a:fillRect/>
          </a:stretch>
        </p:blipFill>
        <p:spPr bwMode="auto">
          <a:xfrm>
            <a:off x="457200" y="-357188"/>
            <a:ext cx="8226425" cy="5622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Text Box 4"/>
          <p:cNvSpPr txBox="1">
            <a:spLocks noChangeArrowheads="1"/>
          </p:cNvSpPr>
          <p:nvPr/>
        </p:nvSpPr>
        <p:spPr bwMode="auto">
          <a:xfrm>
            <a:off x="865188" y="822325"/>
            <a:ext cx="5961062" cy="911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1431" tIns="45716" rIns="91431" bIns="45716">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just" eaLnBrk="1" hangingPunct="1"/>
            <a:r>
              <a:rPr lang="en-US" sz="900">
                <a:latin typeface="Arial" charset="0"/>
              </a:rPr>
              <a:t>1. Cooling tower. 2. Cooling water pump. 3. Transmission line (3-phase). 4. Unit transformer (3-phase). 5. Electric generator (3-phase). 6. Low pressure turbine. 7. Condensate extraction pump. 8. Condensor. 9. Intermediate pressure turbine. 10. Steam governor valve. 11. High pressure turbine. 12. Deaerator. 13. Feed heater. 14. Coal conveyor.  15. Coal hopper. 16. Pulverised fuel mill. 17. Boiler drum. 18. Ash hopper. 19. Superheater. 20. Forced draught fan. 21. Reheater. 22. Air intake. 23. Economiser. 24. Air preheater. 25. Precipitator. 26. Induced draught fan. 27. Chimney stack. 		</a:t>
            </a:r>
            <a:r>
              <a:rPr lang="en-US" sz="900" b="1"/>
              <a:t>en.wikipedia.org/wiki/File:PowerStation2.svg</a:t>
            </a:r>
            <a:endParaRPr lang="en-US" sz="900">
              <a:latin typeface="Arial" charset="0"/>
            </a:endParaRPr>
          </a:p>
        </p:txBody>
      </p:sp>
      <p:sp>
        <p:nvSpPr>
          <p:cNvPr id="26628" name="Rectangle 12"/>
          <p:cNvSpPr>
            <a:spLocks noGrp="1" noChangeArrowheads="1"/>
          </p:cNvSpPr>
          <p:nvPr>
            <p:ph type="title"/>
          </p:nvPr>
        </p:nvSpPr>
        <p:spPr>
          <a:xfrm>
            <a:off x="0" y="0"/>
            <a:ext cx="7612063" cy="914400"/>
          </a:xfrm>
          <a:noFill/>
        </p:spPr>
        <p:txBody>
          <a:bodyPr/>
          <a:lstStyle/>
          <a:p>
            <a:pPr eaLnBrk="1" hangingPunct="1"/>
            <a:r>
              <a:rPr lang="en-US">
                <a:latin typeface="Candara" charset="0"/>
                <a:ea typeface="ＭＳ Ｐゴシック" charset="0"/>
                <a:cs typeface="ＭＳ Ｐゴシック" charset="0"/>
              </a:rPr>
              <a:t>Most conventional turbine-based electricity production is thirsty!</a:t>
            </a:r>
          </a:p>
        </p:txBody>
      </p:sp>
      <p:graphicFrame>
        <p:nvGraphicFramePr>
          <p:cNvPr id="1127464" name="Group 40"/>
          <p:cNvGraphicFramePr>
            <a:graphicFrameLocks noGrp="1"/>
          </p:cNvGraphicFramePr>
          <p:nvPr/>
        </p:nvGraphicFramePr>
        <p:xfrm>
          <a:off x="3040063" y="4594225"/>
          <a:ext cx="3059112" cy="1724027"/>
        </p:xfrm>
        <a:graphic>
          <a:graphicData uri="http://schemas.openxmlformats.org/drawingml/2006/table">
            <a:tbl>
              <a:tblPr/>
              <a:tblGrid>
                <a:gridCol w="1530350"/>
                <a:gridCol w="1528762"/>
              </a:tblGrid>
              <a:tr h="56079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Candara" charset="0"/>
                          <a:ea typeface="ＭＳ Ｐゴシック" charset="0"/>
                          <a:cs typeface="ＭＳ Ｐゴシック" charset="0"/>
                        </a:rPr>
                        <a:t>Fuel type</a:t>
                      </a:r>
                    </a:p>
                  </a:txBody>
                  <a:tcPr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Candara" charset="0"/>
                          <a:ea typeface="ＭＳ Ｐゴシック" charset="0"/>
                          <a:cs typeface="ＭＳ Ｐゴシック" charset="0"/>
                        </a:rPr>
                        <a:t>Water intensity</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a:ln>
                            <a:noFill/>
                          </a:ln>
                          <a:solidFill>
                            <a:srgbClr val="000080"/>
                          </a:solidFill>
                          <a:effectLst/>
                          <a:latin typeface="Candara" charset="0"/>
                          <a:ea typeface="ＭＳ Ｐゴシック" charset="0"/>
                          <a:cs typeface="ＭＳ Ｐゴシック" charset="0"/>
                        </a:rPr>
                        <a:t>(gal/MWh)</a:t>
                      </a:r>
                      <a:endParaRPr kumimoji="0" lang="en-US" sz="1400" b="0" i="0" u="none" strike="noStrike" cap="none" normalizeH="0" baseline="0">
                        <a:ln>
                          <a:noFill/>
                        </a:ln>
                        <a:solidFill>
                          <a:schemeClr val="tx1"/>
                        </a:solidFill>
                        <a:effectLst/>
                        <a:latin typeface="Arial" charset="0"/>
                        <a:ea typeface="ＭＳ Ｐゴシック" charset="0"/>
                        <a:cs typeface="ＭＳ Ｐゴシック" charset="0"/>
                      </a:endParaRPr>
                    </a:p>
                  </a:txBody>
                  <a:tcPr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3872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Candara" charset="0"/>
                          <a:ea typeface="ＭＳ Ｐゴシック" charset="0"/>
                          <a:cs typeface="ＭＳ Ｐゴシック" charset="0"/>
                        </a:rPr>
                        <a:t>Nuclear</a:t>
                      </a:r>
                    </a:p>
                  </a:txBody>
                  <a:tcPr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a:ln>
                            <a:noFill/>
                          </a:ln>
                          <a:solidFill>
                            <a:srgbClr val="000080"/>
                          </a:solidFill>
                          <a:effectLst/>
                          <a:latin typeface="Arial" charset="0"/>
                          <a:ea typeface="ＭＳ Ｐゴシック" charset="0"/>
                          <a:cs typeface="ＭＳ Ｐゴシック" charset="0"/>
                        </a:rPr>
                        <a:t>400 - 785</a:t>
                      </a:r>
                      <a:endParaRPr kumimoji="0" lang="en-US" sz="1400" b="0" i="0" u="none" strike="noStrike" cap="none" normalizeH="0" baseline="0">
                        <a:ln>
                          <a:noFill/>
                        </a:ln>
                        <a:solidFill>
                          <a:schemeClr val="tx1"/>
                        </a:solidFill>
                        <a:effectLst/>
                        <a:latin typeface="Arial" charset="0"/>
                        <a:ea typeface="ＭＳ Ｐゴシック" charset="0"/>
                        <a:cs typeface="ＭＳ Ｐゴシック" charset="0"/>
                      </a:endParaRPr>
                    </a:p>
                  </a:txBody>
                  <a:tcPr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r>
              <a:tr h="3872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Candara" charset="0"/>
                          <a:ea typeface="ＭＳ Ｐゴシック" charset="0"/>
                          <a:cs typeface="ＭＳ Ｐゴシック" charset="0"/>
                        </a:rPr>
                        <a:t>Coal</a:t>
                      </a:r>
                    </a:p>
                  </a:txBody>
                  <a:tcPr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a:ln>
                            <a:noFill/>
                          </a:ln>
                          <a:solidFill>
                            <a:srgbClr val="000080"/>
                          </a:solidFill>
                          <a:effectLst/>
                          <a:latin typeface="Arial" charset="0"/>
                          <a:ea typeface="ＭＳ Ｐゴシック" charset="0"/>
                          <a:cs typeface="ＭＳ Ｐゴシック" charset="0"/>
                        </a:rPr>
                        <a:t>200 - 610</a:t>
                      </a:r>
                      <a:endParaRPr kumimoji="0" lang="en-US" sz="1400" b="0" i="0" u="none" strike="noStrike" cap="none" normalizeH="0" baseline="0">
                        <a:ln>
                          <a:noFill/>
                        </a:ln>
                        <a:solidFill>
                          <a:schemeClr val="tx1"/>
                        </a:solidFill>
                        <a:effectLst/>
                        <a:latin typeface="Arial" charset="0"/>
                        <a:ea typeface="ＭＳ Ｐゴシック" charset="0"/>
                        <a:cs typeface="ＭＳ Ｐゴシック" charset="0"/>
                      </a:endParaRPr>
                    </a:p>
                  </a:txBody>
                  <a:tcPr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r>
              <a:tr h="38880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Candara" charset="0"/>
                          <a:ea typeface="ＭＳ Ｐゴシック" charset="0"/>
                          <a:cs typeface="ＭＳ Ｐゴシック" charset="0"/>
                        </a:rPr>
                        <a:t>Natural Gas</a:t>
                      </a:r>
                    </a:p>
                  </a:txBody>
                  <a:tcPr marT="45704" marB="4570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a:ln>
                            <a:noFill/>
                          </a:ln>
                          <a:solidFill>
                            <a:srgbClr val="000080"/>
                          </a:solidFill>
                          <a:effectLst/>
                          <a:latin typeface="Arial" charset="0"/>
                          <a:ea typeface="ＭＳ Ｐゴシック" charset="0"/>
                          <a:cs typeface="ＭＳ Ｐゴシック" charset="0"/>
                        </a:rPr>
                        <a:t>100 - 514</a:t>
                      </a:r>
                      <a:endParaRPr kumimoji="0" lang="en-US" sz="1400" b="0" i="0" u="none" strike="noStrike" cap="none" normalizeH="0" baseline="0">
                        <a:ln>
                          <a:noFill/>
                        </a:ln>
                        <a:solidFill>
                          <a:schemeClr val="tx1"/>
                        </a:solidFill>
                        <a:effectLst/>
                        <a:latin typeface="Arial" charset="0"/>
                        <a:ea typeface="ＭＳ Ｐゴシック" charset="0"/>
                        <a:cs typeface="ＭＳ Ｐゴシック" charset="0"/>
                      </a:endParaRPr>
                    </a:p>
                  </a:txBody>
                  <a:tcPr marT="45704" marB="4570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FF"/>
                    </a:solidFill>
                  </a:tcPr>
                </a:tc>
              </a:tr>
            </a:tbl>
          </a:graphicData>
        </a:graphic>
      </p:graphicFrame>
      <p:sp>
        <p:nvSpPr>
          <p:cNvPr id="26646" name="Text Box 41"/>
          <p:cNvSpPr txBox="1">
            <a:spLocks noChangeArrowheads="1"/>
          </p:cNvSpPr>
          <p:nvPr/>
        </p:nvSpPr>
        <p:spPr bwMode="auto">
          <a:xfrm>
            <a:off x="3836988" y="6345238"/>
            <a:ext cx="1466850" cy="244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b="1"/>
              <a:t>(Lamberton et al., 2010)</a:t>
            </a:r>
          </a:p>
        </p:txBody>
      </p:sp>
      <p:sp>
        <p:nvSpPr>
          <p:cNvPr id="26647" name="Footer Placeholder 4"/>
          <p:cNvSpPr>
            <a:spLocks noGrp="1"/>
          </p:cNvSpPr>
          <p:nvPr>
            <p:ph type="ftr" sz="quarter" idx="10"/>
          </p:nvPr>
        </p:nvSpPr>
        <p:spPr bwMode="auto">
          <a:xfrm>
            <a:off x="1084263" y="6332538"/>
            <a:ext cx="2116137" cy="217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tabLst>
                <a:tab pos="3775075" algn="ctr"/>
              </a:tabLst>
              <a:defRPr sz="1000">
                <a:solidFill>
                  <a:schemeClr val="tx1"/>
                </a:solidFill>
                <a:latin typeface="Candara" charset="0"/>
                <a:ea typeface="ＭＳ Ｐゴシック" charset="0"/>
                <a:cs typeface="ＭＳ Ｐゴシック" charset="0"/>
              </a:defRPr>
            </a:lvl1pPr>
            <a:lvl2pPr marL="742950" indent="-285750">
              <a:tabLst>
                <a:tab pos="3775075" algn="ctr"/>
              </a:tabLst>
              <a:defRPr sz="1000">
                <a:solidFill>
                  <a:schemeClr val="tx1"/>
                </a:solidFill>
                <a:latin typeface="Candara" charset="0"/>
                <a:ea typeface="ＭＳ Ｐゴシック" charset="0"/>
              </a:defRPr>
            </a:lvl2pPr>
            <a:lvl3pPr marL="1143000" indent="-228600">
              <a:tabLst>
                <a:tab pos="3775075" algn="ctr"/>
              </a:tabLst>
              <a:defRPr sz="1000">
                <a:solidFill>
                  <a:schemeClr val="tx1"/>
                </a:solidFill>
                <a:latin typeface="Candara" charset="0"/>
                <a:ea typeface="ＭＳ Ｐゴシック" charset="0"/>
              </a:defRPr>
            </a:lvl3pPr>
            <a:lvl4pPr marL="1600200" indent="-228600">
              <a:tabLst>
                <a:tab pos="3775075" algn="ctr"/>
              </a:tabLst>
              <a:defRPr sz="1000">
                <a:solidFill>
                  <a:schemeClr val="tx1"/>
                </a:solidFill>
                <a:latin typeface="Candara" charset="0"/>
                <a:ea typeface="ＭＳ Ｐゴシック" charset="0"/>
              </a:defRPr>
            </a:lvl4pPr>
            <a:lvl5pPr marL="2057400" indent="-228600">
              <a:tabLst>
                <a:tab pos="3775075" algn="ctr"/>
              </a:tabLst>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9pPr>
          </a:lstStyle>
          <a:p>
            <a:r>
              <a:rPr lang="en-US" sz="800">
                <a:solidFill>
                  <a:srgbClr val="000080"/>
                </a:solidFill>
              </a:rPr>
              <a:t>Semken: The Energy-Water Nexus</a:t>
            </a: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a:latin typeface="Candara" charset="0"/>
                <a:ea typeface="ＭＳ Ｐゴシック" charset="0"/>
                <a:cs typeface="ＭＳ Ｐゴシック" charset="0"/>
              </a:rPr>
              <a:t>Surprisingly, so is hydroelectric power generation.</a:t>
            </a:r>
          </a:p>
        </p:txBody>
      </p:sp>
      <p:sp>
        <p:nvSpPr>
          <p:cNvPr id="1132547" name="Rectangle 3"/>
          <p:cNvSpPr>
            <a:spLocks noGrp="1" noChangeArrowheads="1"/>
          </p:cNvSpPr>
          <p:nvPr>
            <p:ph type="body" idx="1"/>
          </p:nvPr>
        </p:nvSpPr>
        <p:spPr>
          <a:xfrm>
            <a:off x="330200" y="4872038"/>
            <a:ext cx="8483600" cy="1504950"/>
          </a:xfrm>
          <a:solidFill>
            <a:srgbClr val="FFFFFF"/>
          </a:solidFill>
          <a:effectLst>
            <a:outerShdw blurRad="63500" dist="38099" dir="2700000" algn="ctr" rotWithShape="0">
              <a:srgbClr val="000000">
                <a:alpha val="74998"/>
              </a:srgbClr>
            </a:outerShdw>
          </a:effectLst>
        </p:spPr>
        <p:txBody>
          <a:bodyPr/>
          <a:lstStyle/>
          <a:p>
            <a:pPr marL="0" indent="0" algn="just" eaLnBrk="1" hangingPunct="1">
              <a:lnSpc>
                <a:spcPct val="90000"/>
              </a:lnSpc>
              <a:defRPr/>
            </a:pPr>
            <a:r>
              <a:rPr lang="en-US" smtClean="0"/>
              <a:t>Water that turns turbines is sent on for other uses, but </a:t>
            </a:r>
            <a:r>
              <a:rPr lang="en-US" i="1" smtClean="0"/>
              <a:t>evaporative loss</a:t>
            </a:r>
            <a:r>
              <a:rPr lang="en-US" smtClean="0"/>
              <a:t> from reservoirs counts toward the water intensity of hydropower generation:</a:t>
            </a:r>
          </a:p>
          <a:p>
            <a:pPr marL="0" indent="0" algn="ctr" eaLnBrk="1" hangingPunct="1">
              <a:lnSpc>
                <a:spcPct val="90000"/>
              </a:lnSpc>
              <a:defRPr/>
            </a:pPr>
            <a:r>
              <a:rPr lang="en-US" smtClean="0"/>
              <a:t>e.g., Lake Powell and Lake Mead on Colorado River, American Southwest:</a:t>
            </a:r>
          </a:p>
          <a:p>
            <a:pPr marL="0" indent="0" algn="ctr" eaLnBrk="1" hangingPunct="1">
              <a:lnSpc>
                <a:spcPct val="90000"/>
              </a:lnSpc>
              <a:defRPr/>
            </a:pPr>
            <a:r>
              <a:rPr lang="en-US" smtClean="0">
                <a:solidFill>
                  <a:srgbClr val="000080"/>
                </a:solidFill>
                <a:latin typeface="Arial" charset="0"/>
              </a:rPr>
              <a:t>65,000 gal/MWh</a:t>
            </a:r>
            <a:r>
              <a:rPr lang="en-US" smtClean="0"/>
              <a:t> (NREL) to </a:t>
            </a:r>
            <a:r>
              <a:rPr lang="en-US" smtClean="0">
                <a:solidFill>
                  <a:srgbClr val="000080"/>
                </a:solidFill>
                <a:latin typeface="Arial" charset="0"/>
              </a:rPr>
              <a:t>30,078 gal/MWh</a:t>
            </a:r>
            <a:r>
              <a:rPr lang="en-US" smtClean="0"/>
              <a:t> </a:t>
            </a:r>
            <a:r>
              <a:rPr lang="en-US" sz="1200" b="1" smtClean="0"/>
              <a:t>(Pasqualetti &amp; Kelley, 2008) </a:t>
            </a:r>
            <a:endParaRPr lang="en-US" b="1" smtClean="0"/>
          </a:p>
          <a:p>
            <a:pPr marL="0" indent="0" algn="just" eaLnBrk="1" hangingPunct="1">
              <a:lnSpc>
                <a:spcPct val="90000"/>
              </a:lnSpc>
              <a:defRPr/>
            </a:pPr>
            <a:r>
              <a:rPr lang="en-US" smtClean="0"/>
              <a:t>Water intensity may be less if other reservoir uses like flood control are accounted for.</a:t>
            </a:r>
          </a:p>
        </p:txBody>
      </p:sp>
      <p:sp>
        <p:nvSpPr>
          <p:cNvPr id="1132548" name="Text Box 4"/>
          <p:cNvSpPr txBox="1">
            <a:spLocks noChangeArrowheads="1"/>
          </p:cNvSpPr>
          <p:nvPr/>
        </p:nvSpPr>
        <p:spPr bwMode="auto">
          <a:xfrm>
            <a:off x="2528888" y="6462713"/>
            <a:ext cx="4086225" cy="261937"/>
          </a:xfrm>
          <a:prstGeom prst="rect">
            <a:avLst/>
          </a:prstGeom>
          <a:noFill/>
          <a:ln>
            <a:noFill/>
          </a:ln>
          <a:effectLst>
            <a:outerShdw blurRad="63500" dist="38099" dir="2700000" algn="ctr" rotWithShape="0">
              <a:srgbClr val="000000">
                <a:alpha val="74998"/>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a:defRPr/>
            </a:pPr>
            <a:r>
              <a:rPr lang="en-US" sz="1100">
                <a:solidFill>
                  <a:schemeClr val="bg1"/>
                </a:solidFill>
              </a:rPr>
              <a:t>Glen Canyon Dam, Colorado River, Arizona (US Geological Survey)</a:t>
            </a: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20" descr="Corn_Fiel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0713" y="4316413"/>
            <a:ext cx="4710112" cy="191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2" name="Picture 17" descr="ASUsolar"/>
          <p:cNvPicPr>
            <a:picLocks noChangeAspect="1" noChangeArrowheads="1"/>
          </p:cNvPicPr>
          <p:nvPr/>
        </p:nvPicPr>
        <p:blipFill>
          <a:blip r:embed="rId4">
            <a:lum bright="6000" contrast="6000"/>
            <a:extLst>
              <a:ext uri="{28A0092B-C50C-407E-A947-70E740481C1C}">
                <a14:useLocalDpi xmlns:a14="http://schemas.microsoft.com/office/drawing/2010/main" val="0"/>
              </a:ext>
            </a:extLst>
          </a:blip>
          <a:srcRect/>
          <a:stretch>
            <a:fillRect/>
          </a:stretch>
        </p:blipFill>
        <p:spPr bwMode="auto">
          <a:xfrm>
            <a:off x="4392613" y="833438"/>
            <a:ext cx="4751387" cy="305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Rectangle 16"/>
          <p:cNvSpPr>
            <a:spLocks noGrp="1" noChangeArrowheads="1"/>
          </p:cNvSpPr>
          <p:nvPr>
            <p:ph type="body" sz="half" idx="2"/>
          </p:nvPr>
        </p:nvSpPr>
        <p:spPr>
          <a:xfrm>
            <a:off x="4651375" y="828675"/>
            <a:ext cx="4259263" cy="5400675"/>
          </a:xfrm>
        </p:spPr>
        <p:txBody>
          <a:bodyPr/>
          <a:lstStyle/>
          <a:p>
            <a:pPr marL="0" indent="0" eaLnBrk="1" hangingPunct="1"/>
            <a:r>
              <a:rPr lang="en-US" sz="2000">
                <a:latin typeface="Candara" charset="0"/>
                <a:ea typeface="ＭＳ Ｐゴシック" charset="0"/>
                <a:cs typeface="ＭＳ Ｐゴシック" charset="0"/>
              </a:rPr>
              <a:t>Photovoltaic solar, or wind</a:t>
            </a:r>
            <a:endParaRPr lang="en-US" sz="1800">
              <a:latin typeface="Candara" charset="0"/>
              <a:ea typeface="ＭＳ Ｐゴシック" charset="0"/>
              <a:cs typeface="ＭＳ Ｐゴシック" charset="0"/>
            </a:endParaRPr>
          </a:p>
          <a:p>
            <a:pPr marL="0" indent="0" eaLnBrk="1" hangingPunct="1"/>
            <a:r>
              <a:rPr lang="en-US" sz="1800">
                <a:latin typeface="Arial" charset="0"/>
                <a:ea typeface="ＭＳ Ｐゴシック" charset="0"/>
                <a:cs typeface="ＭＳ Ｐゴシック" charset="0"/>
              </a:rPr>
              <a:t>Negligible!</a:t>
            </a:r>
          </a:p>
          <a:p>
            <a:pPr marL="0" indent="0" eaLnBrk="1" hangingPunct="1"/>
            <a:endParaRPr lang="en-US" sz="1800">
              <a:latin typeface="Arial" charset="0"/>
              <a:ea typeface="ＭＳ Ｐゴシック" charset="0"/>
              <a:cs typeface="ＭＳ Ｐゴシック" charset="0"/>
            </a:endParaRPr>
          </a:p>
          <a:p>
            <a:pPr marL="0" indent="0" eaLnBrk="1" hangingPunct="1"/>
            <a:endParaRPr lang="en-US" sz="1800">
              <a:latin typeface="Arial" charset="0"/>
              <a:ea typeface="ＭＳ Ｐゴシック" charset="0"/>
              <a:cs typeface="ＭＳ Ｐゴシック" charset="0"/>
            </a:endParaRPr>
          </a:p>
          <a:p>
            <a:pPr marL="0" indent="0" eaLnBrk="1" hangingPunct="1"/>
            <a:endParaRPr lang="en-US" sz="1800">
              <a:latin typeface="Arial" charset="0"/>
              <a:ea typeface="ＭＳ Ｐゴシック" charset="0"/>
              <a:cs typeface="ＭＳ Ｐゴシック" charset="0"/>
            </a:endParaRPr>
          </a:p>
          <a:p>
            <a:pPr marL="0" indent="0" eaLnBrk="1" hangingPunct="1"/>
            <a:endParaRPr lang="en-US" sz="1800">
              <a:latin typeface="Arial" charset="0"/>
              <a:ea typeface="ＭＳ Ｐゴシック" charset="0"/>
              <a:cs typeface="ＭＳ Ｐゴシック" charset="0"/>
            </a:endParaRPr>
          </a:p>
          <a:p>
            <a:pPr marL="0" indent="0" eaLnBrk="1" hangingPunct="1"/>
            <a:endParaRPr lang="en-US" sz="2000">
              <a:latin typeface="Candara" charset="0"/>
              <a:ea typeface="ＭＳ Ｐゴシック" charset="0"/>
              <a:cs typeface="ＭＳ Ｐゴシック" charset="0"/>
            </a:endParaRPr>
          </a:p>
          <a:p>
            <a:pPr marL="0" indent="0" eaLnBrk="1" hangingPunct="1"/>
            <a:endParaRPr lang="en-US" sz="2000">
              <a:latin typeface="Candara" charset="0"/>
              <a:ea typeface="ＭＳ Ｐゴシック" charset="0"/>
              <a:cs typeface="ＭＳ Ｐゴシック" charset="0"/>
            </a:endParaRPr>
          </a:p>
          <a:p>
            <a:pPr marL="0" indent="0" eaLnBrk="1" hangingPunct="1"/>
            <a:endParaRPr lang="en-US" sz="2000">
              <a:latin typeface="Candara" charset="0"/>
              <a:ea typeface="ＭＳ Ｐゴシック" charset="0"/>
              <a:cs typeface="ＭＳ Ｐゴシック" charset="0"/>
            </a:endParaRPr>
          </a:p>
          <a:p>
            <a:pPr marL="0" indent="0" eaLnBrk="1" hangingPunct="1"/>
            <a:r>
              <a:rPr lang="en-US" sz="2000">
                <a:latin typeface="Candara" charset="0"/>
                <a:ea typeface="ＭＳ Ｐゴシック" charset="0"/>
                <a:cs typeface="ＭＳ Ｐゴシック" charset="0"/>
              </a:rPr>
              <a:t>Crop-based biofuels</a:t>
            </a:r>
            <a:endParaRPr lang="en-US" sz="1800">
              <a:latin typeface="Arial" charset="0"/>
              <a:ea typeface="ＭＳ Ｐゴシック" charset="0"/>
              <a:cs typeface="ＭＳ Ｐゴシック" charset="0"/>
            </a:endParaRPr>
          </a:p>
          <a:p>
            <a:pPr marL="0" indent="0" eaLnBrk="1" hangingPunct="1"/>
            <a:r>
              <a:rPr lang="en-US" sz="1800">
                <a:latin typeface="Arial" charset="0"/>
                <a:ea typeface="ＭＳ Ｐゴシック" charset="0"/>
                <a:cs typeface="ＭＳ Ｐゴシック" charset="0"/>
              </a:rPr>
              <a:t>Enormous!  50,000-150,000 gal/MWh</a:t>
            </a:r>
            <a:endParaRPr lang="en-US" sz="1800">
              <a:latin typeface="Candara" charset="0"/>
              <a:ea typeface="ＭＳ Ｐゴシック" charset="0"/>
              <a:cs typeface="ＭＳ Ｐゴシック" charset="0"/>
            </a:endParaRPr>
          </a:p>
        </p:txBody>
      </p:sp>
      <p:grpSp>
        <p:nvGrpSpPr>
          <p:cNvPr id="30724" name="Group 13"/>
          <p:cNvGrpSpPr>
            <a:grpSpLocks/>
          </p:cNvGrpSpPr>
          <p:nvPr/>
        </p:nvGrpSpPr>
        <p:grpSpPr bwMode="auto">
          <a:xfrm>
            <a:off x="0" y="150813"/>
            <a:ext cx="4570413" cy="6076950"/>
            <a:chOff x="0" y="0"/>
            <a:chExt cx="2879" cy="3828"/>
          </a:xfrm>
        </p:grpSpPr>
        <p:pic>
          <p:nvPicPr>
            <p:cNvPr id="30731" name="Picture 3" descr="SolarTw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879" cy="3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5626" name="Text Box 10"/>
            <p:cNvSpPr txBox="1">
              <a:spLocks noChangeArrowheads="1"/>
            </p:cNvSpPr>
            <p:nvPr/>
          </p:nvSpPr>
          <p:spPr bwMode="auto">
            <a:xfrm>
              <a:off x="101" y="3389"/>
              <a:ext cx="2678" cy="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a:defRPr/>
              </a:pPr>
              <a:r>
                <a:rPr lang="en-US" sz="1400">
                  <a:solidFill>
                    <a:schemeClr val="bg1"/>
                  </a:solidFill>
                </a:rPr>
                <a:t>Solar Two solar-thermal power plant,</a:t>
              </a:r>
            </a:p>
            <a:p>
              <a:pPr>
                <a:defRPr/>
              </a:pPr>
              <a:r>
                <a:rPr lang="en-US" sz="1400">
                  <a:solidFill>
                    <a:schemeClr val="bg1"/>
                  </a:solidFill>
                </a:rPr>
                <a:t>Daggett, California</a:t>
              </a:r>
            </a:p>
            <a:p>
              <a:pPr>
                <a:defRPr/>
              </a:pPr>
              <a:r>
                <a:rPr lang="en-US" sz="1050" b="1">
                  <a:solidFill>
                    <a:schemeClr val="bg1"/>
                  </a:solidFill>
                </a:rPr>
                <a:t>(upload.wikimedia.org/wikipedia/commons/a/a9/Solar_Two_ 2003.jpg)</a:t>
              </a:r>
            </a:p>
          </p:txBody>
        </p:sp>
      </p:grpSp>
      <p:sp useBgFill="1">
        <p:nvSpPr>
          <p:cNvPr id="30725" name="Rectangle 14"/>
          <p:cNvSpPr>
            <a:spLocks noGrp="1" noChangeArrowheads="1"/>
          </p:cNvSpPr>
          <p:nvPr>
            <p:ph type="title"/>
          </p:nvPr>
        </p:nvSpPr>
        <p:spPr>
          <a:xfrm>
            <a:off x="0" y="0"/>
            <a:ext cx="9144000" cy="608013"/>
          </a:xfrm>
        </p:spPr>
        <p:txBody>
          <a:bodyPr/>
          <a:lstStyle/>
          <a:p>
            <a:pPr eaLnBrk="1" hangingPunct="1"/>
            <a:r>
              <a:rPr lang="en-US">
                <a:latin typeface="Candara" charset="0"/>
                <a:ea typeface="ＭＳ Ｐゴシック" charset="0"/>
                <a:cs typeface="ＭＳ Ｐゴシック" charset="0"/>
              </a:rPr>
              <a:t>Renewable energy technologies vary in their water intensity.</a:t>
            </a:r>
            <a:br>
              <a:rPr lang="en-US">
                <a:latin typeface="Candara" charset="0"/>
                <a:ea typeface="ＭＳ Ｐゴシック" charset="0"/>
                <a:cs typeface="ＭＳ Ｐゴシック" charset="0"/>
              </a:rPr>
            </a:br>
            <a:r>
              <a:rPr lang="en-US" sz="1200" b="1">
                <a:latin typeface="Candara" charset="0"/>
                <a:ea typeface="ＭＳ Ｐゴシック" charset="0"/>
                <a:cs typeface="ＭＳ Ｐゴシック" charset="0"/>
              </a:rPr>
              <a:t>(Lamberton et al., 2010; Woodhouse, 2007)</a:t>
            </a:r>
            <a:endParaRPr lang="en-US" sz="1800" b="1">
              <a:latin typeface="Candara" charset="0"/>
              <a:ea typeface="ＭＳ Ｐゴシック" charset="0"/>
              <a:cs typeface="ＭＳ Ｐゴシック" charset="0"/>
            </a:endParaRPr>
          </a:p>
        </p:txBody>
      </p:sp>
      <p:sp>
        <p:nvSpPr>
          <p:cNvPr id="30726" name="Rectangle 15"/>
          <p:cNvSpPr>
            <a:spLocks noGrp="1" noChangeArrowheads="1"/>
          </p:cNvSpPr>
          <p:nvPr>
            <p:ph type="body" sz="half" idx="1"/>
          </p:nvPr>
        </p:nvSpPr>
        <p:spPr/>
        <p:txBody>
          <a:bodyPr/>
          <a:lstStyle/>
          <a:p>
            <a:pPr marL="0" indent="0" algn="r" eaLnBrk="1" hangingPunct="1"/>
            <a:r>
              <a:rPr lang="en-US" sz="2000">
                <a:latin typeface="Candara" charset="0"/>
                <a:ea typeface="ＭＳ Ｐゴシック" charset="0"/>
                <a:cs typeface="ＭＳ Ｐゴシック" charset="0"/>
              </a:rPr>
              <a:t>Concentrating solar</a:t>
            </a:r>
            <a:endParaRPr lang="en-US" sz="1800">
              <a:latin typeface="Candara" charset="0"/>
              <a:ea typeface="ＭＳ Ｐゴシック" charset="0"/>
              <a:cs typeface="ＭＳ Ｐゴシック" charset="0"/>
            </a:endParaRPr>
          </a:p>
          <a:p>
            <a:pPr marL="0" indent="0" algn="r" eaLnBrk="1" hangingPunct="1"/>
            <a:r>
              <a:rPr lang="en-US" sz="1800">
                <a:latin typeface="Arial" charset="0"/>
                <a:ea typeface="ＭＳ Ｐゴシック" charset="0"/>
                <a:cs typeface="ＭＳ Ｐゴシック" charset="0"/>
              </a:rPr>
              <a:t>300-1000 gal/MWh</a:t>
            </a:r>
            <a:endParaRPr lang="en-US" sz="1800">
              <a:latin typeface="Candara" charset="0"/>
              <a:ea typeface="ＭＳ Ｐゴシック" charset="0"/>
              <a:cs typeface="ＭＳ Ｐゴシック" charset="0"/>
            </a:endParaRPr>
          </a:p>
        </p:txBody>
      </p:sp>
      <p:sp>
        <p:nvSpPr>
          <p:cNvPr id="30727" name="Text Box 21"/>
          <p:cNvSpPr txBox="1">
            <a:spLocks noChangeArrowheads="1"/>
          </p:cNvSpPr>
          <p:nvPr/>
        </p:nvSpPr>
        <p:spPr bwMode="auto">
          <a:xfrm>
            <a:off x="6623050" y="6213475"/>
            <a:ext cx="1350963" cy="246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r>
              <a:rPr lang="en-US" b="1"/>
              <a:t>(Wikimedia.org, n.d.)</a:t>
            </a:r>
          </a:p>
        </p:txBody>
      </p:sp>
      <p:sp>
        <p:nvSpPr>
          <p:cNvPr id="30728" name="TextBox 1"/>
          <p:cNvSpPr txBox="1">
            <a:spLocks noChangeArrowheads="1"/>
          </p:cNvSpPr>
          <p:nvPr/>
        </p:nvSpPr>
        <p:spPr bwMode="auto">
          <a:xfrm>
            <a:off x="2395538" y="2554288"/>
            <a:ext cx="177165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just"/>
            <a:r>
              <a:rPr lang="en-US" sz="1400"/>
              <a:t>Comparable to other</a:t>
            </a:r>
          </a:p>
          <a:p>
            <a:pPr algn="just"/>
            <a:r>
              <a:rPr lang="en-US" sz="1400"/>
              <a:t>turbine-driven</a:t>
            </a:r>
          </a:p>
          <a:p>
            <a:pPr algn="just"/>
            <a:r>
              <a:rPr lang="en-US" sz="1400"/>
              <a:t>generating methods.</a:t>
            </a:r>
          </a:p>
        </p:txBody>
      </p:sp>
      <p:sp>
        <p:nvSpPr>
          <p:cNvPr id="30729" name="Footer Placeholder 4"/>
          <p:cNvSpPr>
            <a:spLocks noGrp="1"/>
          </p:cNvSpPr>
          <p:nvPr>
            <p:ph type="ftr" sz="quarter" idx="10"/>
          </p:nvPr>
        </p:nvSpPr>
        <p:spPr bwMode="auto">
          <a:xfrm>
            <a:off x="1084263" y="6332538"/>
            <a:ext cx="2116137" cy="217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tabLst>
                <a:tab pos="3775075" algn="ctr"/>
              </a:tabLst>
              <a:defRPr sz="1000">
                <a:solidFill>
                  <a:schemeClr val="tx1"/>
                </a:solidFill>
                <a:latin typeface="Candara" charset="0"/>
                <a:ea typeface="ＭＳ Ｐゴシック" charset="0"/>
                <a:cs typeface="ＭＳ Ｐゴシック" charset="0"/>
              </a:defRPr>
            </a:lvl1pPr>
            <a:lvl2pPr marL="742950" indent="-285750">
              <a:tabLst>
                <a:tab pos="3775075" algn="ctr"/>
              </a:tabLst>
              <a:defRPr sz="1000">
                <a:solidFill>
                  <a:schemeClr val="tx1"/>
                </a:solidFill>
                <a:latin typeface="Candara" charset="0"/>
                <a:ea typeface="ＭＳ Ｐゴシック" charset="0"/>
              </a:defRPr>
            </a:lvl2pPr>
            <a:lvl3pPr marL="1143000" indent="-228600">
              <a:tabLst>
                <a:tab pos="3775075" algn="ctr"/>
              </a:tabLst>
              <a:defRPr sz="1000">
                <a:solidFill>
                  <a:schemeClr val="tx1"/>
                </a:solidFill>
                <a:latin typeface="Candara" charset="0"/>
                <a:ea typeface="ＭＳ Ｐゴシック" charset="0"/>
              </a:defRPr>
            </a:lvl3pPr>
            <a:lvl4pPr marL="1600200" indent="-228600">
              <a:tabLst>
                <a:tab pos="3775075" algn="ctr"/>
              </a:tabLst>
              <a:defRPr sz="1000">
                <a:solidFill>
                  <a:schemeClr val="tx1"/>
                </a:solidFill>
                <a:latin typeface="Candara" charset="0"/>
                <a:ea typeface="ＭＳ Ｐゴシック" charset="0"/>
              </a:defRPr>
            </a:lvl4pPr>
            <a:lvl5pPr marL="2057400" indent="-228600">
              <a:tabLst>
                <a:tab pos="3775075" algn="ctr"/>
              </a:tabLst>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9pPr>
          </a:lstStyle>
          <a:p>
            <a:r>
              <a:rPr lang="en-US" sz="800">
                <a:solidFill>
                  <a:srgbClr val="000080"/>
                </a:solidFill>
              </a:rPr>
              <a:t>Semken: The Energy-Water Nexus</a:t>
            </a:r>
          </a:p>
        </p:txBody>
      </p:sp>
      <p:sp>
        <p:nvSpPr>
          <p:cNvPr id="30730" name="Text Box 18"/>
          <p:cNvSpPr txBox="1">
            <a:spLocks noChangeArrowheads="1"/>
          </p:cNvSpPr>
          <p:nvPr/>
        </p:nvSpPr>
        <p:spPr bwMode="auto">
          <a:xfrm>
            <a:off x="5711825" y="3133725"/>
            <a:ext cx="2946400" cy="708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91431" tIns="45716" rIns="91431" bIns="45716">
            <a:spAutoFit/>
          </a:bodyPr>
          <a:lstStyle>
            <a:lvl1pPr>
              <a:defRPr sz="1000">
                <a:solidFill>
                  <a:schemeClr val="tx1"/>
                </a:solidFill>
                <a:latin typeface="Candara" charset="0"/>
                <a:ea typeface="ＭＳ Ｐゴシック" charset="0"/>
                <a:cs typeface="ＭＳ Ｐゴシック" charset="0"/>
              </a:defRPr>
            </a:lvl1pPr>
            <a:lvl2pPr marL="742950" indent="-285750">
              <a:defRPr sz="1000">
                <a:solidFill>
                  <a:schemeClr val="tx1"/>
                </a:solidFill>
                <a:latin typeface="Candara" charset="0"/>
                <a:ea typeface="ＭＳ Ｐゴシック" charset="0"/>
              </a:defRPr>
            </a:lvl2pPr>
            <a:lvl3pPr marL="1143000" indent="-228600">
              <a:defRPr sz="1000">
                <a:solidFill>
                  <a:schemeClr val="tx1"/>
                </a:solidFill>
                <a:latin typeface="Candara" charset="0"/>
                <a:ea typeface="ＭＳ Ｐゴシック" charset="0"/>
              </a:defRPr>
            </a:lvl3pPr>
            <a:lvl4pPr marL="1600200" indent="-228600">
              <a:defRPr sz="1000">
                <a:solidFill>
                  <a:schemeClr val="tx1"/>
                </a:solidFill>
                <a:latin typeface="Candara" charset="0"/>
                <a:ea typeface="ＭＳ Ｐゴシック" charset="0"/>
              </a:defRPr>
            </a:lvl4pPr>
            <a:lvl5pPr marL="2057400" indent="-228600">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defRPr sz="1000">
                <a:solidFill>
                  <a:schemeClr val="tx1"/>
                </a:solidFill>
                <a:latin typeface="Candara" charset="0"/>
                <a:ea typeface="ＭＳ Ｐゴシック" charset="0"/>
              </a:defRPr>
            </a:lvl9pPr>
          </a:lstStyle>
          <a:p>
            <a:pPr algn="just" eaLnBrk="1" hangingPunct="1"/>
            <a:r>
              <a:rPr lang="en-US" sz="1400">
                <a:solidFill>
                  <a:schemeClr val="bg1"/>
                </a:solidFill>
              </a:rPr>
              <a:t>Arrays of solar cells atop</a:t>
            </a:r>
          </a:p>
          <a:p>
            <a:pPr algn="just" eaLnBrk="1" hangingPunct="1"/>
            <a:r>
              <a:rPr lang="en-US" sz="1400">
                <a:solidFill>
                  <a:schemeClr val="bg1"/>
                </a:solidFill>
              </a:rPr>
              <a:t>ASU parking garage, Tempe, Arizona</a:t>
            </a:r>
          </a:p>
          <a:p>
            <a:pPr algn="just" eaLnBrk="1" hangingPunct="1"/>
            <a:r>
              <a:rPr lang="en-US" sz="1100" b="1">
                <a:solidFill>
                  <a:schemeClr val="bg1"/>
                </a:solidFill>
              </a:rPr>
              <a:t>(uabf.asu.edu/campus_solarization)</a:t>
            </a: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5"/>
          <p:cNvSpPr>
            <a:spLocks noGrp="1"/>
          </p:cNvSpPr>
          <p:nvPr>
            <p:ph type="title"/>
          </p:nvPr>
        </p:nvSpPr>
        <p:spPr/>
        <p:txBody>
          <a:bodyPr/>
          <a:lstStyle/>
          <a:p>
            <a:r>
              <a:rPr lang="en-US">
                <a:latin typeface="Candara" charset="0"/>
                <a:ea typeface="ＭＳ Ｐゴシック" charset="0"/>
                <a:cs typeface="ＭＳ Ｐゴシック" charset="0"/>
              </a:rPr>
              <a:t>Calculating the water intensity of home appliance use for </a:t>
            </a:r>
            <a:r>
              <a:rPr lang="en-US" i="1">
                <a:latin typeface="Candara" charset="0"/>
                <a:ea typeface="ＭＳ Ｐゴシック" charset="0"/>
                <a:cs typeface="ＭＳ Ｐゴシック" charset="0"/>
              </a:rPr>
              <a:t>one hour !</a:t>
            </a:r>
          </a:p>
        </p:txBody>
      </p:sp>
      <p:pic>
        <p:nvPicPr>
          <p:cNvPr id="32770" name="Content Placeholder 10" descr="appliance data.jpg"/>
          <p:cNvPicPr>
            <a:picLocks noGrp="1" noChangeAspect="1"/>
          </p:cNvPicPr>
          <p:nvPr>
            <p:ph idx="1"/>
          </p:nvPr>
        </p:nvPicPr>
        <p:blipFill>
          <a:blip r:embed="rId3">
            <a:extLst>
              <a:ext uri="{28A0092B-C50C-407E-A947-70E740481C1C}">
                <a14:useLocalDpi xmlns:a14="http://schemas.microsoft.com/office/drawing/2010/main" val="0"/>
              </a:ext>
            </a:extLst>
          </a:blip>
          <a:srcRect t="-4578" b="-4578"/>
          <a:stretch>
            <a:fillRect/>
          </a:stretch>
        </p:blipFill>
        <p:spPr>
          <a:xfrm>
            <a:off x="560388" y="862013"/>
            <a:ext cx="8023225" cy="5402262"/>
          </a:xfrm>
        </p:spPr>
      </p:pic>
      <p:sp>
        <p:nvSpPr>
          <p:cNvPr id="32771" name="Footer Placeholder 4"/>
          <p:cNvSpPr>
            <a:spLocks noGrp="1"/>
          </p:cNvSpPr>
          <p:nvPr>
            <p:ph type="ftr" sz="quarter" idx="10"/>
          </p:nvPr>
        </p:nvSpPr>
        <p:spPr bwMode="auto">
          <a:xfrm>
            <a:off x="1084263" y="6332538"/>
            <a:ext cx="2116137" cy="217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tabLst>
                <a:tab pos="3775075" algn="ctr"/>
              </a:tabLst>
              <a:defRPr sz="1000">
                <a:solidFill>
                  <a:schemeClr val="tx1"/>
                </a:solidFill>
                <a:latin typeface="Candara" charset="0"/>
                <a:ea typeface="ＭＳ Ｐゴシック" charset="0"/>
                <a:cs typeface="ＭＳ Ｐゴシック" charset="0"/>
              </a:defRPr>
            </a:lvl1pPr>
            <a:lvl2pPr marL="742950" indent="-285750">
              <a:tabLst>
                <a:tab pos="3775075" algn="ctr"/>
              </a:tabLst>
              <a:defRPr sz="1000">
                <a:solidFill>
                  <a:schemeClr val="tx1"/>
                </a:solidFill>
                <a:latin typeface="Candara" charset="0"/>
                <a:ea typeface="ＭＳ Ｐゴシック" charset="0"/>
              </a:defRPr>
            </a:lvl2pPr>
            <a:lvl3pPr marL="1143000" indent="-228600">
              <a:tabLst>
                <a:tab pos="3775075" algn="ctr"/>
              </a:tabLst>
              <a:defRPr sz="1000">
                <a:solidFill>
                  <a:schemeClr val="tx1"/>
                </a:solidFill>
                <a:latin typeface="Candara" charset="0"/>
                <a:ea typeface="ＭＳ Ｐゴシック" charset="0"/>
              </a:defRPr>
            </a:lvl3pPr>
            <a:lvl4pPr marL="1600200" indent="-228600">
              <a:tabLst>
                <a:tab pos="3775075" algn="ctr"/>
              </a:tabLst>
              <a:defRPr sz="1000">
                <a:solidFill>
                  <a:schemeClr val="tx1"/>
                </a:solidFill>
                <a:latin typeface="Candara" charset="0"/>
                <a:ea typeface="ＭＳ Ｐゴシック" charset="0"/>
              </a:defRPr>
            </a:lvl4pPr>
            <a:lvl5pPr marL="2057400" indent="-228600">
              <a:tabLst>
                <a:tab pos="3775075" algn="ctr"/>
              </a:tabLst>
              <a:defRPr sz="1000">
                <a:solidFill>
                  <a:schemeClr val="tx1"/>
                </a:solidFill>
                <a:latin typeface="Candara" charset="0"/>
                <a:ea typeface="ＭＳ Ｐゴシック" charset="0"/>
              </a:defRPr>
            </a:lvl5pPr>
            <a:lvl6pPr marL="25146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6pPr>
            <a:lvl7pPr marL="29718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7pPr>
            <a:lvl8pPr marL="34290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8pPr>
            <a:lvl9pPr marL="3886200" indent="-228600" algn="ctr" eaLnBrk="0" fontAlgn="base" hangingPunct="0">
              <a:spcBef>
                <a:spcPct val="0"/>
              </a:spcBef>
              <a:spcAft>
                <a:spcPct val="0"/>
              </a:spcAft>
              <a:tabLst>
                <a:tab pos="3775075" algn="ctr"/>
              </a:tabLst>
              <a:defRPr sz="1000">
                <a:solidFill>
                  <a:schemeClr val="tx1"/>
                </a:solidFill>
                <a:latin typeface="Candara" charset="0"/>
                <a:ea typeface="ＭＳ Ｐゴシック" charset="0"/>
              </a:defRPr>
            </a:lvl9pPr>
          </a:lstStyle>
          <a:p>
            <a:r>
              <a:rPr lang="en-US" sz="800">
                <a:solidFill>
                  <a:srgbClr val="000080"/>
                </a:solidFill>
              </a:rPr>
              <a:t>Semken: The Energy-Water Nexus</a:t>
            </a:r>
          </a:p>
        </p:txBody>
      </p:sp>
    </p:spTree>
  </p:cSld>
  <p:clrMapOvr>
    <a:masterClrMapping/>
  </p:clrMapOvr>
  <p:transition xmlns:p14="http://schemas.microsoft.com/office/powerpoint/2010/main">
    <p:fade/>
  </p:transition>
</p:sld>
</file>

<file path=ppt/theme/theme1.xml><?xml version="1.0" encoding="utf-8"?>
<a:theme xmlns:a="http://schemas.openxmlformats.org/drawingml/2006/main" name="2010.11_EnergyWater_GSA">
  <a:themeElements>
    <a:clrScheme name="2010.11_EnergyWater_GS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010.11_EnergyWater_GSA">
      <a:majorFont>
        <a:latin typeface="Candara"/>
        <a:ea typeface="ＭＳ Ｐゴシック"/>
        <a:cs typeface="ＭＳ Ｐゴシック"/>
      </a:majorFont>
      <a:minorFont>
        <a:latin typeface="Candar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300" b="0" i="0" u="none" strike="noStrike" cap="none" normalizeH="0" baseline="0">
            <a:ln>
              <a:noFill/>
            </a:ln>
            <a:solidFill>
              <a:srgbClr val="000000"/>
            </a:solidFill>
            <a:effectLst/>
            <a:latin typeface="Candara"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300" b="0" i="0" u="none" strike="noStrike" cap="none" normalizeH="0" baseline="0">
            <a:ln>
              <a:noFill/>
            </a:ln>
            <a:solidFill>
              <a:srgbClr val="000000"/>
            </a:solidFill>
            <a:effectLst/>
            <a:latin typeface="Candara" charset="0"/>
            <a:ea typeface="ＭＳ Ｐゴシック" charset="0"/>
            <a:cs typeface="ＭＳ Ｐゴシック" charset="0"/>
          </a:defRPr>
        </a:defPPr>
      </a:lstStyle>
    </a:lnDef>
  </a:objectDefaults>
  <a:extraClrSchemeLst>
    <a:extraClrScheme>
      <a:clrScheme name="2010.11_EnergyWater_GS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010.11_EnergyWater_GS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010.11_EnergyWater_GS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010.11_EnergyWater_GS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010.11_EnergyWater_GS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010.11_EnergyWater_GS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010.11_EnergyWater_GSA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010.11_EnergyWater_GS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010.11_EnergyWater_GS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010.11_EnergyWater_GS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010.11_EnergyWater_GS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010.11_EnergyWater_GS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Kéyah:Users:ssemken:COMMUNITY:GSA:GSA10 Denver:2010.11_EnergyWater_GSA.ppt</Template>
  <TotalTime>15823</TotalTime>
  <Words>3647</Words>
  <Application>Microsoft Macintosh PowerPoint</Application>
  <PresentationFormat>On-screen Show (4:3)</PresentationFormat>
  <Paragraphs>279</Paragraphs>
  <Slides>30</Slides>
  <Notes>27</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2010.11_EnergyWater_GSA</vt:lpstr>
      <vt:lpstr>The Energy-Water Nexus: a theme for interdisciplinary Earth science inquiry</vt:lpstr>
      <vt:lpstr>The Energy-Water Nexus: a theme for interdisciplinary Earth science inquiry</vt:lpstr>
      <vt:lpstr>The Energy-Water Nexus*: an interrelationship of increasing concern.</vt:lpstr>
      <vt:lpstr>The geoscientific topics of energy resources and water resources have traditionally been taught in a decoupled manner, but energy and water systems are inextricably linked from the perspectives of environmental science, engineering, economics, and politics.                 The energy-water nexus is an Earth systems problem with  a significant anthropospheric component.</vt:lpstr>
      <vt:lpstr>The energy-water interrelationship is quantified in two metrics that compare  how much of one is required to produce a fixed amount of the other:</vt:lpstr>
      <vt:lpstr>Most conventional turbine-based electricity production is thirsty!</vt:lpstr>
      <vt:lpstr>Surprisingly, so is hydroelectric power generation.</vt:lpstr>
      <vt:lpstr>Renewable energy technologies vary in their water intensity. (Lamberton et al., 2010; Woodhouse, 2007)</vt:lpstr>
      <vt:lpstr>Calculating the water intensity of home appliance use for one hour !</vt:lpstr>
      <vt:lpstr>Water intensity of transportation using fueled light-duty vehicles (cars, light trucks, SUVs)</vt:lpstr>
      <vt:lpstr>The energy-water nexus has manifold relevance to sustainability.</vt:lpstr>
      <vt:lpstr>The energy-water nexus seizes our attention in the American Southwest,  and is a rich topic for place-based Earth system science teaching.</vt:lpstr>
      <vt:lpstr>Southwest-based case studies on the energy-water nexus: I Black Mesa coal-slurry pipeline, 1970-2005</vt:lpstr>
      <vt:lpstr>Southwest-based case studies on the energy-water nexus: I Black Mesa coal-slurry pipeline, 1970-2005</vt:lpstr>
      <vt:lpstr>Southwest-based case studies on the energy-water nexus: I Black Mesa coal-slurry pipeline, 1970-2005</vt:lpstr>
      <vt:lpstr>Southwest-based case studies on the energy-water nexus: I Black Mesa coal-slurry pipeline, 1970-2005</vt:lpstr>
      <vt:lpstr>Southwest-based case studies on the energy-water nexus: I Black Mesa coal-slurry pipeline, 1970-2005</vt:lpstr>
      <vt:lpstr>Southwest-based case studies on the energy-water nexus: II  “Water flows uphill toward money.”</vt:lpstr>
      <vt:lpstr>Southwest-based case studies on the energy-water nexus: II  “Water flows uphill toward money”—Central Arizona Project</vt:lpstr>
      <vt:lpstr>Southwest-based case studies on the energy-water nexus: II  “Water flows uphill toward money”—Central Arizona Project</vt:lpstr>
      <vt:lpstr>Southwest-based case studies on the energy-water nexus: II  “Water flows uphill toward money”—Central Arizona Project</vt:lpstr>
      <vt:lpstr>Southwest-based case studies on the energy-water nexus: II  “Water flows uphill toward money”—Central Arizona Project</vt:lpstr>
      <vt:lpstr>Southwest-based case studies on the energy-water nexus: II  “Water flows uphill toward money”—Central Arizona Project</vt:lpstr>
      <vt:lpstr>Southwest-based case studies on the energy-water nexus: II  “Water flows uphill toward money”—Central Arizona Project</vt:lpstr>
      <vt:lpstr>Southwest-based case studies on the energy-water nexus: III  Potential impact of future droughts on hydroelectric power production</vt:lpstr>
      <vt:lpstr>Electricity production directly impacted by water issues: a few examples (Compiled by Dell, 2010)</vt:lpstr>
      <vt:lpstr>Fukushima Dai-ichi Nuclear Power Plant  crisis, Japan: March-April 2011</vt:lpstr>
      <vt:lpstr>Teaching and learning  about the  Energy-Water Nexus Summary</vt:lpstr>
      <vt:lpstr>PowerPoint Presentation</vt:lpstr>
      <vt:lpstr>Thank you for your interest.  semken@asu.edu</vt:lpstr>
    </vt:vector>
  </TitlesOfParts>
  <Company>Steven Semken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Title</dc:title>
  <dc:creator>Steven Semken</dc:creator>
  <cp:lastModifiedBy>Steven Semken</cp:lastModifiedBy>
  <cp:revision>1966</cp:revision>
  <cp:lastPrinted>2011-04-07T21:36:33Z</cp:lastPrinted>
  <dcterms:created xsi:type="dcterms:W3CDTF">2008-11-18T05:39:34Z</dcterms:created>
  <dcterms:modified xsi:type="dcterms:W3CDTF">2011-04-08T01:44:46Z</dcterms:modified>
</cp:coreProperties>
</file>