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9" r:id="rId3"/>
    <p:sldId id="278" r:id="rId4"/>
    <p:sldId id="260" r:id="rId5"/>
    <p:sldId id="270" r:id="rId6"/>
    <p:sldId id="272" r:id="rId7"/>
    <p:sldId id="261" r:id="rId8"/>
    <p:sldId id="262" r:id="rId9"/>
    <p:sldId id="274" r:id="rId10"/>
    <p:sldId id="266" r:id="rId11"/>
    <p:sldId id="277" r:id="rId12"/>
    <p:sldId id="279" r:id="rId13"/>
    <p:sldId id="280" r:id="rId14"/>
    <p:sldId id="291" r:id="rId15"/>
    <p:sldId id="281" r:id="rId16"/>
    <p:sldId id="292" r:id="rId17"/>
    <p:sldId id="294" r:id="rId18"/>
    <p:sldId id="295" r:id="rId19"/>
    <p:sldId id="296" r:id="rId20"/>
    <p:sldId id="282" r:id="rId21"/>
    <p:sldId id="283" r:id="rId22"/>
    <p:sldId id="284" r:id="rId23"/>
    <p:sldId id="285" r:id="rId24"/>
    <p:sldId id="286" r:id="rId25"/>
    <p:sldId id="268" r:id="rId26"/>
    <p:sldId id="267" r:id="rId27"/>
    <p:sldId id="287" r:id="rId28"/>
    <p:sldId id="288" r:id="rId29"/>
    <p:sldId id="265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E5DFC-3F5F-9E47-954A-B43BEA38C77E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BF5C1-5277-8043-92C5-D5C70844EB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http://stratus.astr.ucl.ac.be/textbook/chapter3_node3.html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F5C1-5277-8043-92C5-D5C70844EB8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Also: Computing Power!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CBF5C1-5277-8043-92C5-D5C70844EB8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CC4FB9-4815-E740-97C5-A32D10316C34}" type="slidenum">
              <a:rPr lang="en-US"/>
              <a:pPr/>
              <a:t>9</a:t>
            </a:fld>
            <a:endParaRPr lang="en-US"/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D0E9-5EFC-3045-B373-7C3B4730A9B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83AF5-086D-8F45-85F7-7D58AAC68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limate.unibe.ch/jc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limate.unibe.ch/jc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astr.ucl.ac.be/users/matthews/jc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362200"/>
            <a:ext cx="5715000" cy="914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Climate and Energy Webinar Series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February 18, 2010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09800" y="892175"/>
            <a:ext cx="6607188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Welcome to: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Climate Modeling Tutorial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301888" y="3502025"/>
            <a:ext cx="2651112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Cindy Shellito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University of Northern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Colorado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10" descr="Photo 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8" y="3502025"/>
            <a:ext cx="3657600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Advantages of using </a:t>
            </a:r>
            <a:r>
              <a:rPr lang="en-US" dirty="0" err="1" smtClean="0"/>
              <a:t>GCMs</a:t>
            </a:r>
            <a:r>
              <a:rPr lang="en-US" dirty="0" smtClean="0"/>
              <a:t>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Allows students to use authentic ‘research’ tool</a:t>
            </a:r>
          </a:p>
          <a:p>
            <a:pPr>
              <a:buNone/>
            </a:pPr>
            <a:r>
              <a:rPr lang="en-US" dirty="0" smtClean="0"/>
              <a:t>Promotes inquiry</a:t>
            </a:r>
          </a:p>
          <a:p>
            <a:pPr>
              <a:buNone/>
            </a:pPr>
            <a:r>
              <a:rPr lang="en-US" dirty="0" smtClean="0"/>
              <a:t>Students consider climate system complexity</a:t>
            </a:r>
          </a:p>
          <a:p>
            <a:pPr>
              <a:buNone/>
            </a:pPr>
            <a:r>
              <a:rPr lang="en-US" dirty="0" smtClean="0"/>
              <a:t>Visualization may enhance understanding of system dynamics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Challenges of using </a:t>
            </a:r>
            <a:r>
              <a:rPr lang="en-US" dirty="0" err="1" smtClean="0"/>
              <a:t>GCMs</a:t>
            </a:r>
            <a:r>
              <a:rPr lang="en-US" dirty="0" smtClean="0"/>
              <a:t>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Most models are NOT USER-FRIENDLY! (Require extensive setup and advanced computing skills – for instructor AND students)</a:t>
            </a:r>
          </a:p>
          <a:p>
            <a:pPr>
              <a:buNone/>
            </a:pPr>
            <a:r>
              <a:rPr lang="en-US" dirty="0" smtClean="0"/>
              <a:t>User-friendly models tend to cost more than many departments can afford.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UNEP Java Climate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417638"/>
            <a:ext cx="6400800" cy="4373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://www.climate.unibe.ch/jcm/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(JCM Version 4)</a:t>
            </a:r>
          </a:p>
          <a:p>
            <a:pPr>
              <a:buNone/>
            </a:pPr>
            <a:r>
              <a:rPr lang="en-US" sz="1800" i="1" dirty="0" smtClean="0"/>
              <a:t>Developed by Dr. Ben Matthews with  KUP Bern</a:t>
            </a:r>
          </a:p>
          <a:p>
            <a:pPr>
              <a:buNone/>
            </a:pPr>
            <a:r>
              <a:rPr lang="en-US" sz="1800" i="1" dirty="0" smtClean="0"/>
              <a:t>Danish Energy Agency, UNEP/GRID-</a:t>
            </a:r>
            <a:r>
              <a:rPr lang="en-US" sz="1800" i="1" dirty="0" err="1" smtClean="0"/>
              <a:t>Arendal</a:t>
            </a:r>
            <a:r>
              <a:rPr lang="en-US" sz="1800" i="1" dirty="0" smtClean="0"/>
              <a:t> </a:t>
            </a:r>
          </a:p>
          <a:p>
            <a:pPr>
              <a:buNone/>
            </a:pPr>
            <a:r>
              <a:rPr lang="en-US" sz="2400" u="sng" dirty="0" smtClean="0"/>
              <a:t>Fundamentals</a:t>
            </a:r>
          </a:p>
          <a:p>
            <a:pPr>
              <a:buNone/>
            </a:pPr>
            <a:r>
              <a:rPr lang="en-US" sz="2400" dirty="0" smtClean="0"/>
              <a:t>It’s interactive</a:t>
            </a:r>
          </a:p>
          <a:p>
            <a:pPr>
              <a:buNone/>
            </a:pPr>
            <a:r>
              <a:rPr lang="en-US" sz="2400" dirty="0" smtClean="0"/>
              <a:t>Allows students to tinker with a ‘model’, but provides immediate results</a:t>
            </a:r>
          </a:p>
          <a:p>
            <a:pPr>
              <a:buNone/>
            </a:pPr>
            <a:r>
              <a:rPr lang="en-US" sz="2400" dirty="0" smtClean="0"/>
              <a:t>No tedious set up</a:t>
            </a:r>
          </a:p>
          <a:p>
            <a:pPr>
              <a:buNone/>
            </a:pPr>
            <a:r>
              <a:rPr lang="en-US" sz="2400" dirty="0" smtClean="0"/>
              <a:t>No technical issues</a:t>
            </a:r>
          </a:p>
          <a:p>
            <a:pPr>
              <a:buNone/>
            </a:pPr>
            <a:r>
              <a:rPr lang="en-US" sz="2400" dirty="0" smtClean="0"/>
              <a:t>Students can work with it at home – works in a web browser</a:t>
            </a:r>
          </a:p>
          <a:p>
            <a:pPr>
              <a:buNone/>
            </a:pPr>
            <a:r>
              <a:rPr lang="en-US" sz="2400" dirty="0" smtClean="0"/>
              <a:t>It’s FREE!!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UNEP Java Climate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400" u="sng" dirty="0" smtClean="0">
                <a:hlinkClick r:id="rId2"/>
              </a:rPr>
              <a:t>http</a:t>
            </a:r>
            <a:r>
              <a:rPr lang="en-US" sz="2400" u="sng" dirty="0">
                <a:hlinkClick r:id="rId2"/>
              </a:rPr>
              <a:t>://www.climate.unibe.ch/jcm/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(JCM Version 4)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u="sng" dirty="0" smtClean="0"/>
              <a:t>Challenges</a:t>
            </a:r>
          </a:p>
          <a:p>
            <a:pPr>
              <a:buNone/>
            </a:pPr>
            <a:r>
              <a:rPr lang="en-US" sz="2400" dirty="0" smtClean="0"/>
              <a:t>Not always user-friendly (not like </a:t>
            </a:r>
            <a:r>
              <a:rPr lang="en-US" sz="2400" dirty="0" err="1" smtClean="0"/>
              <a:t>EdGCM</a:t>
            </a:r>
            <a:r>
              <a:rPr lang="en-US" sz="2400" dirty="0" smtClean="0"/>
              <a:t>) </a:t>
            </a:r>
          </a:p>
          <a:p>
            <a:pPr>
              <a:buNone/>
            </a:pPr>
            <a:r>
              <a:rPr lang="en-US" sz="2400" dirty="0" smtClean="0"/>
              <a:t>Revisions are ongoing, and documentation is still being developed</a:t>
            </a:r>
          </a:p>
          <a:p>
            <a:pPr>
              <a:buNone/>
            </a:pPr>
            <a:r>
              <a:rPr lang="en-US" sz="2400" dirty="0" smtClean="0"/>
              <a:t>You must place the model in context for your students (provide background, ‘recipe’ for initial experiments, determine the level of background to discuss with your students)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UNEP Java Climate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Many versions – older version is all online</a:t>
            </a:r>
          </a:p>
          <a:p>
            <a:pPr>
              <a:buNone/>
            </a:pPr>
            <a:r>
              <a:rPr lang="en-US" dirty="0" smtClean="0"/>
              <a:t>Results calculated through Java implementation of simple carbon &amp; climate models based on those used in IPCC (but don’t use same computer code – no time integration)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_JCM_SimpleVsn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4046" b="-4046"/>
          <a:stretch>
            <a:fillRect/>
          </a:stretch>
        </p:blipFill>
        <p:spPr>
          <a:xfrm>
            <a:off x="0" y="1600199"/>
            <a:ext cx="9144000" cy="502885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Layout of JCM4 – Simple Version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  <a:solidFill>
            <a:srgbClr val="B9CDE5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it works:</a:t>
            </a:r>
            <a:br>
              <a:rPr lang="en-US" dirty="0" smtClean="0"/>
            </a:br>
            <a:r>
              <a:rPr lang="en-US" dirty="0" smtClean="0"/>
              <a:t>Model Component Modules 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71662"/>
            <a:ext cx="44196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Carbon cycle</a:t>
            </a:r>
          </a:p>
          <a:p>
            <a:pPr>
              <a:buNone/>
            </a:pPr>
            <a:r>
              <a:rPr lang="en-US" dirty="0" smtClean="0"/>
              <a:t>Other </a:t>
            </a:r>
            <a:r>
              <a:rPr lang="en-US" dirty="0" err="1" smtClean="0"/>
              <a:t>GHGs</a:t>
            </a:r>
            <a:r>
              <a:rPr lang="en-US" dirty="0" smtClean="0"/>
              <a:t> and aerosols</a:t>
            </a:r>
          </a:p>
          <a:p>
            <a:pPr>
              <a:buNone/>
            </a:pPr>
            <a:r>
              <a:rPr lang="en-US" dirty="0" err="1" smtClean="0"/>
              <a:t>Radiative</a:t>
            </a:r>
            <a:r>
              <a:rPr lang="en-US" dirty="0" smtClean="0"/>
              <a:t> forcing</a:t>
            </a:r>
          </a:p>
          <a:p>
            <a:pPr>
              <a:buNone/>
            </a:pPr>
            <a:r>
              <a:rPr lang="en-US" dirty="0" smtClean="0"/>
              <a:t>Climate (temperature)</a:t>
            </a:r>
          </a:p>
          <a:p>
            <a:pPr>
              <a:buNone/>
            </a:pPr>
            <a:r>
              <a:rPr lang="en-US" dirty="0" smtClean="0"/>
              <a:t>Sea Level</a:t>
            </a:r>
          </a:p>
          <a:p>
            <a:pPr>
              <a:buNone/>
            </a:pPr>
            <a:r>
              <a:rPr lang="en-US" dirty="0" smtClean="0"/>
              <a:t>Regional climate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34200" y="1900535"/>
            <a:ext cx="1752600" cy="1200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Bern Carbon Cycle Model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3247074"/>
            <a:ext cx="2209800" cy="147732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on Upwelling-diffusion EBM </a:t>
            </a:r>
            <a:r>
              <a:rPr lang="en-US" dirty="0" smtClean="0"/>
              <a:t>(</a:t>
            </a:r>
            <a:r>
              <a:rPr lang="en-US" dirty="0" err="1" smtClean="0"/>
              <a:t>Wigley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09800" y="5460395"/>
            <a:ext cx="6477000" cy="12003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Systems of </a:t>
            </a:r>
            <a:r>
              <a:rPr lang="en-US" sz="2400" dirty="0" err="1" smtClean="0"/>
              <a:t>eqns</a:t>
            </a:r>
            <a:r>
              <a:rPr lang="en-US" sz="2400" dirty="0" smtClean="0"/>
              <a:t> solved using eigenvector method (more efficient than direct integration – allows exact analytical solutions &amp; instant results)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rot="10800000">
            <a:off x="4648200" y="1900536"/>
            <a:ext cx="2286000" cy="461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5105400" y="2590800"/>
            <a:ext cx="1828800" cy="1066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0800000">
            <a:off x="5562600" y="3657600"/>
            <a:ext cx="914400" cy="304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4648200" y="4191000"/>
            <a:ext cx="18288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91100" y="4814064"/>
            <a:ext cx="32766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Scales a map of GCM regional output  to new JCM results</a:t>
            </a:r>
            <a:endParaRPr lang="en-US" dirty="0"/>
          </a:p>
        </p:txBody>
      </p:sp>
      <p:cxnSp>
        <p:nvCxnSpPr>
          <p:cNvPr id="21" name="Straight Connector 20"/>
          <p:cNvCxnSpPr>
            <a:stCxn id="20" idx="1"/>
          </p:cNvCxnSpPr>
          <p:nvPr/>
        </p:nvCxnSpPr>
        <p:spPr>
          <a:xfrm rot="10800000" flipV="1">
            <a:off x="4800600" y="5137229"/>
            <a:ext cx="19050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5" descr="UNP_JCM_Flowchart2.tiff"/>
          <p:cNvPicPr>
            <a:picLocks noChangeAspect="1"/>
          </p:cNvPicPr>
          <p:nvPr/>
        </p:nvPicPr>
        <p:blipFill>
          <a:blip r:embed="rId2"/>
          <a:srcRect l="25926" t="-4241" r="30556" b="-4241"/>
          <a:stretch>
            <a:fillRect/>
          </a:stretch>
        </p:blipFill>
        <p:spPr>
          <a:xfrm>
            <a:off x="0" y="914400"/>
            <a:ext cx="4703178" cy="59436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600200" y="3848100"/>
            <a:ext cx="1524000" cy="9906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 w="5715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105400" y="1166018"/>
            <a:ext cx="3733800" cy="5539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dirty="0" smtClean="0"/>
              <a:t>C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hange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[CO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] = (fossil</a:t>
            </a:r>
            <a:r>
              <a:rPr lang="en-US" sz="3200" noProof="0" dirty="0" smtClean="0"/>
              <a:t> &amp;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 use emissions) – (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ocn</a:t>
            </a:r>
            <a:r>
              <a:rPr lang="en-US" sz="3200" noProof="0" dirty="0" smtClean="0"/>
              <a:t> &amp;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biosphere sinks)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affected by: Mitigation, SRES, Climate modules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Module affects: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Radiative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forcing, mitigation, carbon cycle plot &amp; storage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2000" y="23018"/>
            <a:ext cx="6835788" cy="1143000"/>
          </a:xfrm>
        </p:spPr>
        <p:txBody>
          <a:bodyPr/>
          <a:lstStyle/>
          <a:p>
            <a:r>
              <a:rPr lang="en-US" dirty="0" smtClean="0"/>
              <a:t>Example - Carbon Module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7292988" cy="1143000"/>
          </a:xfrm>
          <a:solidFill>
            <a:srgbClr val="B9CDE5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it works:</a:t>
            </a:r>
            <a:br>
              <a:rPr lang="en-US" dirty="0" smtClean="0"/>
            </a:br>
            <a:r>
              <a:rPr lang="en-US" sz="3556" dirty="0" smtClean="0"/>
              <a:t>Emission and Stabilization Scenarios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871662"/>
            <a:ext cx="6248400" cy="326556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Users have the option to explore </a:t>
            </a:r>
            <a:r>
              <a:rPr lang="en-US" i="1" dirty="0" smtClean="0"/>
              <a:t>Emission Scenarios </a:t>
            </a:r>
            <a:r>
              <a:rPr lang="en-US" dirty="0" smtClean="0"/>
              <a:t>developed for the IPCC (e.g., </a:t>
            </a:r>
            <a:r>
              <a:rPr lang="en-US" b="1" dirty="0" smtClean="0"/>
              <a:t>SRES A1B, A2, B1, B2, etc</a:t>
            </a:r>
            <a:r>
              <a:rPr lang="en-US" dirty="0" smtClean="0"/>
              <a:t>), as well as various </a:t>
            </a:r>
            <a:r>
              <a:rPr lang="en-US" i="1" dirty="0" smtClean="0"/>
              <a:t>mitigation or stabilization scenarios </a:t>
            </a:r>
            <a:r>
              <a:rPr lang="en-US" dirty="0" smtClean="0"/>
              <a:t>(</a:t>
            </a:r>
            <a:r>
              <a:rPr lang="en-US" dirty="0" err="1" smtClean="0"/>
              <a:t>e.g</a:t>
            </a:r>
            <a:r>
              <a:rPr lang="en-US" dirty="0" smtClean="0"/>
              <a:t>, what would be necessary to stabilize CO</a:t>
            </a:r>
            <a:r>
              <a:rPr lang="en-US" baseline="-25000" dirty="0" smtClean="0"/>
              <a:t>2</a:t>
            </a:r>
            <a:r>
              <a:rPr lang="en-US" dirty="0" smtClean="0"/>
              <a:t> emissions,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concentration, temperature, etc)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4800600" y="5137229"/>
            <a:ext cx="19050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7292988" cy="1143000"/>
          </a:xfrm>
          <a:solidFill>
            <a:srgbClr val="B9CDE5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How it works:</a:t>
            </a:r>
            <a:br>
              <a:rPr lang="en-US" dirty="0" smtClean="0"/>
            </a:br>
            <a:r>
              <a:rPr lang="en-US" sz="3200" dirty="0" smtClean="0"/>
              <a:t>NOTE: This is a SIMPLE model!!</a:t>
            </a:r>
            <a:endParaRPr lang="en-US" sz="3556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rot="10800000" flipV="1">
            <a:off x="4800600" y="5137229"/>
            <a:ext cx="190501" cy="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 txBox="1">
            <a:spLocks/>
          </p:cNvSpPr>
          <p:nvPr/>
        </p:nvSpPr>
        <p:spPr>
          <a:xfrm>
            <a:off x="2438400" y="1752600"/>
            <a:ext cx="64008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Creates curves/results for comparing scenarios – doesn’t include climate variability or regional climate variations explicitly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Components of model only calculated if they are needed for output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Model and graphics are one tool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 </a:t>
            </a:r>
            <a:r>
              <a:rPr lang="en-US" dirty="0"/>
              <a:t>I - Learn about how to use the UNEP Java Climate Model in a classroom </a:t>
            </a:r>
            <a:r>
              <a:rPr lang="en-US" dirty="0" smtClean="0"/>
              <a:t>setting</a:t>
            </a:r>
          </a:p>
          <a:p>
            <a:r>
              <a:rPr lang="en-US" dirty="0" smtClean="0"/>
              <a:t>Part </a:t>
            </a:r>
            <a:r>
              <a:rPr lang="en-US" dirty="0"/>
              <a:t>II - Follow-up with participants from the October 2010 Climate Modeling workshop, to hear how the development and implementation of new teaching materials is going.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_JCM_NormalVsn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796" b="-3796"/>
          <a:stretch>
            <a:fillRect/>
          </a:stretch>
        </p:blipFill>
        <p:spPr>
          <a:xfrm>
            <a:off x="0" y="1600199"/>
            <a:ext cx="9144000" cy="502884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JCM4 – ‘Normal’ Version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_JCM_ExpertVsn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944" b="-3944"/>
          <a:stretch>
            <a:fillRect/>
          </a:stretch>
        </p:blipFill>
        <p:spPr>
          <a:xfrm>
            <a:off x="0" y="1600199"/>
            <a:ext cx="9144000" cy="502884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JCM4 – ‘Expert’ Version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_JCM_ExprmentalVsn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894" b="-3894"/>
          <a:stretch>
            <a:fillRect/>
          </a:stretch>
        </p:blipFill>
        <p:spPr>
          <a:xfrm>
            <a:off x="0" y="1600199"/>
            <a:ext cx="9144000" cy="502884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JCM4 – ‘Experimental’ Version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_JCM_9Panel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3892" b="-3892"/>
          <a:stretch>
            <a:fillRect/>
          </a:stretch>
        </p:blipFill>
        <p:spPr>
          <a:xfrm>
            <a:off x="0" y="1600199"/>
            <a:ext cx="9144000" cy="5028848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JCM4 – 9-panel View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UNP_JCM_Flowchart2.tiff"/>
          <p:cNvPicPr>
            <a:picLocks noGrp="1" noChangeAspect="1"/>
          </p:cNvPicPr>
          <p:nvPr>
            <p:ph idx="1"/>
          </p:nvPr>
        </p:nvPicPr>
        <p:blipFill>
          <a:blip r:embed="rId2"/>
          <a:srcRect t="-4241" b="-4241"/>
          <a:stretch>
            <a:fillRect/>
          </a:stretch>
        </p:blipFill>
        <p:spPr>
          <a:xfrm>
            <a:off x="0" y="1600199"/>
            <a:ext cx="9144000" cy="5028848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066800" y="274638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JCM4 – Model Flow Chart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94330"/>
            <a:ext cx="6835788" cy="563562"/>
          </a:xfrm>
        </p:spPr>
        <p:txBody>
          <a:bodyPr>
            <a:noAutofit/>
          </a:bodyPr>
          <a:lstStyle/>
          <a:p>
            <a:r>
              <a:rPr lang="en-US" sz="3200" dirty="0" smtClean="0"/>
              <a:t>Using JCM to explore uncertainties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362200" y="857892"/>
          <a:ext cx="6096000" cy="538733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032000"/>
                <a:gridCol w="2032000"/>
                <a:gridCol w="2032000"/>
              </a:tblGrid>
              <a:tr h="723894">
                <a:tc>
                  <a:txBody>
                    <a:bodyPr/>
                    <a:lstStyle/>
                    <a:p>
                      <a:r>
                        <a:rPr lang="en-US" dirty="0" smtClean="0"/>
                        <a:t>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Better Understood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Less well</a:t>
                      </a:r>
                      <a:r>
                        <a:rPr lang="en-US" baseline="0" dirty="0" smtClean="0"/>
                        <a:t> understood</a:t>
                      </a:r>
                      <a:endParaRPr lang="en-US" dirty="0"/>
                    </a:p>
                  </a:txBody>
                  <a:tcPr/>
                </a:tc>
              </a:tr>
              <a:tr h="837127">
                <a:tc>
                  <a:txBody>
                    <a:bodyPr/>
                    <a:lstStyle/>
                    <a:p>
                      <a:r>
                        <a:rPr lang="en-US" dirty="0" smtClean="0"/>
                        <a:t>Emissions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CO2, F-gases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CH4, N2O, other gases (especially from soils)</a:t>
                      </a:r>
                      <a:endParaRPr lang="en-US" dirty="0"/>
                    </a:p>
                  </a:txBody>
                  <a:tcPr/>
                </a:tc>
              </a:tr>
              <a:tr h="837127">
                <a:tc>
                  <a:txBody>
                    <a:bodyPr/>
                    <a:lstStyle/>
                    <a:p>
                      <a:r>
                        <a:rPr lang="en-US" dirty="0" smtClean="0"/>
                        <a:t>Carbon Cycle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 sink (physical and chemical)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Biosphere sink (climate feedback effects)</a:t>
                      </a:r>
                      <a:endParaRPr lang="en-US" dirty="0"/>
                    </a:p>
                  </a:txBody>
                  <a:tcPr/>
                </a:tc>
              </a:tr>
              <a:tr h="585989">
                <a:tc>
                  <a:txBody>
                    <a:bodyPr/>
                    <a:lstStyle/>
                    <a:p>
                      <a:r>
                        <a:rPr lang="en-US" dirty="0" smtClean="0"/>
                        <a:t>Atmosphere Chemistry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F-gases, CH4, N2O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Ozone and OH feedbacks</a:t>
                      </a:r>
                      <a:endParaRPr lang="en-US" dirty="0"/>
                    </a:p>
                  </a:txBody>
                  <a:tcPr/>
                </a:tc>
              </a:tr>
              <a:tr h="585989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Radiative</a:t>
                      </a:r>
                      <a:r>
                        <a:rPr lang="en-US" dirty="0" smtClean="0"/>
                        <a:t> Forcing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Well-mixed greenhouse gases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Solar Variability and Aerosols</a:t>
                      </a:r>
                      <a:endParaRPr lang="en-US" dirty="0"/>
                    </a:p>
                  </a:txBody>
                  <a:tcPr/>
                </a:tc>
              </a:tr>
              <a:tr h="1088265"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Ocean warming (except surprise circulation changes)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Cloud processes and feedbacks ("climate sensitivity")</a:t>
                      </a:r>
                      <a:endParaRPr lang="en-US" dirty="0"/>
                    </a:p>
                  </a:txBody>
                  <a:tcPr/>
                </a:tc>
              </a:tr>
              <a:tr h="334851">
                <a:tc>
                  <a:txBody>
                    <a:bodyPr/>
                    <a:lstStyle/>
                    <a:p>
                      <a:r>
                        <a:rPr lang="en-US" dirty="0" smtClean="0"/>
                        <a:t>Sea-level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Thermal Expansion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Polar icecaps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834418" y="6245225"/>
            <a:ext cx="3309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Table from JCM 4 Documentation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JCM – Version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u="sng" dirty="0" smtClean="0"/>
              <a:t>Most Recent version: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http://www.astr.ucl.ac.be/users/matthews/jcm/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Download a zip package to run offline</a:t>
            </a:r>
          </a:p>
          <a:p>
            <a:pPr>
              <a:buNone/>
            </a:pPr>
            <a:r>
              <a:rPr lang="en-US" u="sng" dirty="0" smtClean="0"/>
              <a:t>Includes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More parameters to tinker with</a:t>
            </a:r>
          </a:p>
          <a:p>
            <a:pPr>
              <a:buNone/>
            </a:pPr>
            <a:r>
              <a:rPr lang="en-US" dirty="0" smtClean="0"/>
              <a:t>Larger number of emission scenarios</a:t>
            </a:r>
          </a:p>
          <a:p>
            <a:pPr>
              <a:buNone/>
            </a:pPr>
            <a:r>
              <a:rPr lang="en-US" dirty="0" smtClean="0"/>
              <a:t>Ability to change look and feel of the interface</a:t>
            </a:r>
          </a:p>
          <a:p>
            <a:pPr>
              <a:buNone/>
            </a:pPr>
            <a:r>
              <a:rPr lang="en-US" dirty="0" smtClean="0"/>
              <a:t>Ability to save plots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JCM5_Scrnshot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0" y="1270390"/>
            <a:ext cx="9144000" cy="558761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0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JCM5 – ‘Normal’ Version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NEPJCM5_Scrnshot2.tiff"/>
          <p:cNvPicPr>
            <a:picLocks noGrp="1" noChangeAspect="1"/>
          </p:cNvPicPr>
          <p:nvPr>
            <p:ph idx="1"/>
          </p:nvPr>
        </p:nvPicPr>
        <p:blipFill>
          <a:blip r:embed="rId2"/>
          <a:srcRect l="-1140" r="-1140"/>
          <a:stretch>
            <a:fillRect/>
          </a:stretch>
        </p:blipFill>
        <p:spPr>
          <a:xfrm>
            <a:off x="0" y="1270390"/>
            <a:ext cx="9144000" cy="558761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66800" y="0"/>
            <a:ext cx="6835788" cy="1143000"/>
          </a:xfrm>
          <a:prstGeom prst="rect">
            <a:avLst/>
          </a:prstGeom>
          <a:solidFill>
            <a:srgbClr val="B9CDE5"/>
          </a:solidFill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JCM5 – ‘Internal Windows’ Format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applications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Could be used:</a:t>
            </a:r>
          </a:p>
          <a:p>
            <a:pPr>
              <a:buNone/>
            </a:pPr>
            <a:r>
              <a:rPr lang="en-US" dirty="0" smtClean="0"/>
              <a:t>In connection with discussion of IPCC</a:t>
            </a:r>
          </a:p>
          <a:p>
            <a:pPr>
              <a:buNone/>
            </a:pPr>
            <a:r>
              <a:rPr lang="en-US" dirty="0" smtClean="0"/>
              <a:t>Introduction to models</a:t>
            </a:r>
          </a:p>
          <a:p>
            <a:pPr>
              <a:buNone/>
            </a:pPr>
            <a:r>
              <a:rPr lang="en-US" dirty="0" smtClean="0"/>
              <a:t>Introduction to scientific process (develop a questions/pursue and answer)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Objectives for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/>
          </a:bodyPr>
          <a:lstStyle/>
          <a:p>
            <a:r>
              <a:rPr lang="en-US" dirty="0" smtClean="0"/>
              <a:t>Overview of climate models</a:t>
            </a:r>
          </a:p>
          <a:p>
            <a:r>
              <a:rPr lang="en-US" dirty="0" smtClean="0"/>
              <a:t>Introduction to an interactive, easily accessible climate model</a:t>
            </a:r>
          </a:p>
          <a:p>
            <a:r>
              <a:rPr lang="en-US" dirty="0" smtClean="0"/>
              <a:t>Provide opportunity to tinker with the model on your own</a:t>
            </a:r>
          </a:p>
          <a:p>
            <a:r>
              <a:rPr lang="en-US" dirty="0" smtClean="0"/>
              <a:t>Discussion of ways to incorporate a model in your classroom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Opportunity to play with the model!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Follow along, or try it on your own…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Global Climate Modeling: A very brief overview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What is a climate model?</a:t>
            </a:r>
          </a:p>
          <a:p>
            <a:pPr>
              <a:buNone/>
            </a:pPr>
            <a:r>
              <a:rPr lang="en-US" i="1" dirty="0" smtClean="0"/>
              <a:t>Mathematical representation of climate system and system interaction – Based on our understanding of physics, chemistry, biology</a:t>
            </a:r>
          </a:p>
          <a:p>
            <a:pPr>
              <a:buNone/>
            </a:pPr>
            <a:r>
              <a:rPr lang="en-US" i="1" dirty="0" smtClean="0"/>
              <a:t>Provide us with an independent way of testing whether a particular hypothesis can explain the data we have collected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609600"/>
            <a:ext cx="6835788" cy="808038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The physics in the heart of every model…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1012" y="1981199"/>
            <a:ext cx="7292988" cy="762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i="1" dirty="0" err="1" smtClean="0"/>
              <a:t>Δ</a:t>
            </a:r>
            <a:r>
              <a:rPr lang="en-US" sz="2800" i="1" dirty="0" smtClean="0"/>
              <a:t> heat = energy absorbed – energy emitted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38200" y="3641211"/>
            <a:ext cx="2895600" cy="2819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The Sun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6019800" y="4327011"/>
            <a:ext cx="1676400" cy="16002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Earth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191000" y="5012811"/>
            <a:ext cx="1447800" cy="1588"/>
          </a:xfrm>
          <a:prstGeom prst="straightConnector1">
            <a:avLst/>
          </a:prstGeom>
          <a:ln w="38100" cap="flat" cmpd="dbl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7238603" y="4250811"/>
            <a:ext cx="305594" cy="152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7696200" y="4784211"/>
            <a:ext cx="304800" cy="1543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5"/>
          </p:cNvCxnSpPr>
          <p:nvPr/>
        </p:nvCxnSpPr>
        <p:spPr>
          <a:xfrm rot="16200000" flipH="1">
            <a:off x="7456277" y="5687286"/>
            <a:ext cx="234344" cy="2455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5979224" y="5578566"/>
            <a:ext cx="233551" cy="228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6552803" y="4174214"/>
            <a:ext cx="3055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1"/>
          </p:cNvCxnSpPr>
          <p:nvPr/>
        </p:nvCxnSpPr>
        <p:spPr>
          <a:xfrm rot="16200000" flipV="1">
            <a:off x="6063480" y="4359531"/>
            <a:ext cx="234344" cy="1693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4"/>
          </p:cNvCxnSpPr>
          <p:nvPr/>
        </p:nvCxnSpPr>
        <p:spPr>
          <a:xfrm rot="16200000" flipH="1">
            <a:off x="6667500" y="6117711"/>
            <a:ext cx="381002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62400" y="4292265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Incoming shortwave at </a:t>
            </a:r>
          </a:p>
          <a:p>
            <a:r>
              <a:rPr lang="en-US" sz="1200" dirty="0" smtClean="0"/>
              <a:t>top of atmosphere:</a:t>
            </a:r>
          </a:p>
          <a:p>
            <a:r>
              <a:rPr lang="en-US" sz="1200" dirty="0" smtClean="0"/>
              <a:t>S</a:t>
            </a:r>
            <a:r>
              <a:rPr lang="en-US" sz="1200" baseline="-25000" dirty="0" smtClean="0"/>
              <a:t>o</a:t>
            </a:r>
            <a:r>
              <a:rPr lang="en-US" sz="1200" dirty="0" smtClean="0"/>
              <a:t> = 1367 W/m</a:t>
            </a:r>
            <a:r>
              <a:rPr lang="en-US" sz="1200" baseline="30000" dirty="0" smtClean="0"/>
              <a:t>2</a:t>
            </a:r>
            <a:endParaRPr lang="en-US" sz="12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6283574" y="3276602"/>
            <a:ext cx="20984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Outgoing </a:t>
            </a:r>
            <a:r>
              <a:rPr lang="en-US" sz="1200" dirty="0" err="1" smtClean="0"/>
              <a:t>longwave</a:t>
            </a:r>
            <a:r>
              <a:rPr lang="en-US" sz="1200" dirty="0" smtClean="0"/>
              <a:t> radiation </a:t>
            </a:r>
          </a:p>
          <a:p>
            <a:r>
              <a:rPr lang="en-US" sz="1200" dirty="0" smtClean="0"/>
              <a:t>from Earth = σT</a:t>
            </a:r>
            <a:r>
              <a:rPr lang="en-US" sz="1200" baseline="-25000" dirty="0" smtClean="0"/>
              <a:t>earth</a:t>
            </a:r>
            <a:r>
              <a:rPr lang="en-US" sz="1200" baseline="30000" dirty="0" smtClean="0"/>
              <a:t>4</a:t>
            </a:r>
          </a:p>
          <a:p>
            <a:r>
              <a:rPr lang="en-US" sz="1200" dirty="0" err="1" smtClean="0"/>
              <a:t>σ</a:t>
            </a:r>
            <a:r>
              <a:rPr lang="en-US" sz="1200" dirty="0" smtClean="0"/>
              <a:t> = Stefan-Boltzmann constant</a:t>
            </a:r>
          </a:p>
          <a:p>
            <a:r>
              <a:rPr lang="en-US" sz="1200" dirty="0" err="1" smtClean="0"/>
              <a:t>σ</a:t>
            </a:r>
            <a:r>
              <a:rPr lang="en-US" sz="1200" dirty="0" smtClean="0"/>
              <a:t> = 5.67 </a:t>
            </a:r>
            <a:r>
              <a:rPr lang="en-US" sz="1200" dirty="0" err="1" smtClean="0"/>
              <a:t>x</a:t>
            </a:r>
            <a:r>
              <a:rPr lang="en-US" sz="1200" dirty="0" smtClean="0"/>
              <a:t> 10</a:t>
            </a:r>
            <a:r>
              <a:rPr lang="en-US" sz="1200" baseline="30000" dirty="0" smtClean="0"/>
              <a:t>-8 </a:t>
            </a:r>
            <a:r>
              <a:rPr lang="en-US" sz="1200" dirty="0"/>
              <a:t>W</a:t>
            </a:r>
            <a:r>
              <a:rPr lang="en-US" sz="1200" dirty="0" smtClean="0"/>
              <a:t>/m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K</a:t>
            </a:r>
            <a:r>
              <a:rPr lang="en-US" sz="1200" baseline="30000" dirty="0" smtClean="0"/>
              <a:t>4</a:t>
            </a:r>
          </a:p>
          <a:p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and use of a model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0" y="1139825"/>
            <a:ext cx="3657600" cy="350837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Model Development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(</a:t>
            </a:r>
            <a:r>
              <a:rPr lang="en-US" sz="2400" i="1" dirty="0" smtClean="0">
                <a:solidFill>
                  <a:srgbClr val="000000"/>
                </a:solidFill>
              </a:rPr>
              <a:t>driven by observations</a:t>
            </a:r>
            <a:r>
              <a:rPr lang="en-US" sz="2400" dirty="0" smtClean="0">
                <a:solidFill>
                  <a:srgbClr val="000000"/>
                </a:solidFill>
              </a:rPr>
              <a:t>) 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Laws of physics, principles of chemistry, biology, parameterizations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67000" y="3932238"/>
            <a:ext cx="2895600" cy="23622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Simulation</a:t>
            </a:r>
            <a:endParaRPr lang="en-US" sz="3200" dirty="0" smtClean="0"/>
          </a:p>
          <a:p>
            <a:pPr algn="ctr"/>
            <a:r>
              <a:rPr lang="en-US" sz="2800" dirty="0" smtClean="0"/>
              <a:t>Model =&gt; Results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419600" y="1417638"/>
            <a:ext cx="4724400" cy="301783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</a:rPr>
              <a:t>Analyze Results</a:t>
            </a:r>
            <a:endParaRPr lang="en-US" sz="3200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Test model validity against observations</a:t>
            </a:r>
          </a:p>
          <a:p>
            <a:pPr algn="ctr"/>
            <a:endParaRPr lang="en-US" sz="2800" dirty="0" smtClean="0">
              <a:solidFill>
                <a:srgbClr val="000000"/>
              </a:solidFill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</a:rPr>
              <a:t>Make climate projections, Develop/test hypotheses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5287962"/>
            <a:ext cx="1295400" cy="503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0000"/>
                </a:solidFill>
              </a:rPr>
              <a:t>Forcings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00" y="6294438"/>
            <a:ext cx="2209800" cy="5032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Boundary Conditions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2430462" y="3665538"/>
            <a:ext cx="777876" cy="762000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069159" y="3856435"/>
            <a:ext cx="1082676" cy="381794"/>
          </a:xfrm>
          <a:prstGeom prst="straightConnector1">
            <a:avLst/>
          </a:prstGeom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286000" y="5516561"/>
            <a:ext cx="609600" cy="1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2430461" y="5524501"/>
            <a:ext cx="777878" cy="762001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012" y="274638"/>
            <a:ext cx="6835788" cy="1143000"/>
          </a:xfrm>
        </p:spPr>
        <p:txBody>
          <a:bodyPr/>
          <a:lstStyle/>
          <a:p>
            <a:r>
              <a:rPr lang="en-US" dirty="0" smtClean="0"/>
              <a:t>Range of complexity: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752600"/>
            <a:ext cx="6400800" cy="4373563"/>
          </a:xfrm>
        </p:spPr>
        <p:txBody>
          <a:bodyPr>
            <a:normAutofit fontScale="92500"/>
          </a:bodyPr>
          <a:lstStyle/>
          <a:p>
            <a:r>
              <a:rPr lang="en-US" dirty="0"/>
              <a:t>Energy Balance Models:</a:t>
            </a:r>
            <a:r>
              <a:rPr lang="en-US" dirty="0" smtClean="0"/>
              <a:t> simple models </a:t>
            </a:r>
            <a:r>
              <a:rPr lang="en-US" dirty="0"/>
              <a:t>of Earth’s </a:t>
            </a:r>
            <a:r>
              <a:rPr lang="en-US" dirty="0" err="1"/>
              <a:t>radiative</a:t>
            </a:r>
            <a:r>
              <a:rPr lang="en-US" dirty="0"/>
              <a:t> balance (1-D </a:t>
            </a:r>
            <a:r>
              <a:rPr lang="en-US" dirty="0" smtClean="0"/>
              <a:t>&amp; 2</a:t>
            </a:r>
            <a:r>
              <a:rPr lang="en-US" dirty="0"/>
              <a:t>-</a:t>
            </a:r>
            <a:r>
              <a:rPr lang="en-US" dirty="0" smtClean="0"/>
              <a:t>D)</a:t>
            </a:r>
          </a:p>
          <a:p>
            <a:r>
              <a:rPr lang="en-US" dirty="0" err="1" smtClean="0"/>
              <a:t>EMICs</a:t>
            </a:r>
            <a:r>
              <a:rPr lang="en-US" dirty="0" smtClean="0"/>
              <a:t>: Earth Models of Intermediate Complexity (</a:t>
            </a:r>
            <a:r>
              <a:rPr lang="en-US" dirty="0"/>
              <a:t>2-D &amp; 3-D</a:t>
            </a:r>
            <a:r>
              <a:rPr lang="en-US" dirty="0" smtClean="0"/>
              <a:t>)</a:t>
            </a:r>
          </a:p>
          <a:p>
            <a:r>
              <a:rPr lang="en-US" dirty="0" smtClean="0"/>
              <a:t>3</a:t>
            </a:r>
            <a:r>
              <a:rPr lang="en-US" dirty="0"/>
              <a:t>-D Global Climate Models</a:t>
            </a:r>
            <a:endParaRPr lang="en-US" dirty="0" smtClean="0"/>
          </a:p>
          <a:p>
            <a:r>
              <a:rPr lang="en-US" dirty="0" smtClean="0"/>
              <a:t>Regional </a:t>
            </a:r>
            <a:r>
              <a:rPr lang="en-US" dirty="0"/>
              <a:t>Climate Models</a:t>
            </a:r>
          </a:p>
          <a:p>
            <a:r>
              <a:rPr lang="en-US" dirty="0"/>
              <a:t>Geochemical Models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25"/>
            <a:ext cx="1851012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62200"/>
            <a:ext cx="1851012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6425"/>
            <a:ext cx="1851012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1851012" cy="6858000"/>
          </a:xfrm>
          <a:prstGeom prst="rect">
            <a:avLst/>
          </a:prstGeom>
          <a:solidFill>
            <a:schemeClr val="bg1">
              <a:alpha val="3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51012" y="301625"/>
            <a:ext cx="2035188" cy="1828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0000"/>
                </a:solidFill>
              </a:rPr>
              <a:t>EBMs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05200" y="1139825"/>
            <a:ext cx="2514600" cy="1981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EMiCs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5562600" y="2130425"/>
            <a:ext cx="2971800" cy="2514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GCMs</a:t>
            </a:r>
            <a:r>
              <a:rPr lang="en-US" sz="3200" dirty="0" smtClean="0"/>
              <a:t>:</a:t>
            </a:r>
          </a:p>
          <a:p>
            <a:pPr algn="ctr"/>
            <a:r>
              <a:rPr lang="en-US" sz="3200" dirty="0" smtClean="0"/>
              <a:t>Includes Atmosphere, Ocean, Earth System Models</a:t>
            </a:r>
            <a:endParaRPr lang="en-US" sz="3200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0"/>
            <a:ext cx="5029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Which model to use?</a:t>
            </a:r>
            <a:endParaRPr lang="en-US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851012" y="4416425"/>
            <a:ext cx="6096000" cy="2438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Depends 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Assumptions we choose to make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 of external forcing factors, response and interactions of Earth System Components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Which questions we would like to answer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 l="10091" t="5273" r="6302" b="14534"/>
          <a:stretch>
            <a:fillRect/>
          </a:stretch>
        </p:blipFill>
        <p:spPr bwMode="auto">
          <a:xfrm>
            <a:off x="381000" y="0"/>
            <a:ext cx="5156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20560" t="1584" r="20561"/>
          <a:stretch>
            <a:fillRect/>
          </a:stretch>
        </p:blipFill>
        <p:spPr bwMode="auto">
          <a:xfrm>
            <a:off x="5497975" y="2286000"/>
            <a:ext cx="3646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497975" y="609600"/>
            <a:ext cx="3505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dirty="0" smtClean="0"/>
              <a:t>GCM Resolution:</a:t>
            </a:r>
            <a:endParaRPr lang="en-US" sz="3200" dirty="0" smtClean="0">
              <a:solidFill>
                <a:srgbClr val="FFFF66"/>
              </a:solidFill>
            </a:endParaRPr>
          </a:p>
          <a:p>
            <a:r>
              <a:rPr lang="en-US" sz="3200" i="1" dirty="0" smtClean="0"/>
              <a:t>Depends on size of grid cells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2588</TotalTime>
  <Words>1022</Words>
  <Application>Microsoft Office PowerPoint</Application>
  <PresentationFormat>On-screen Show (4:3)</PresentationFormat>
  <Paragraphs>162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Welcome to: A Climate Modeling Tutorial</vt:lpstr>
      <vt:lpstr>GOALS</vt:lpstr>
      <vt:lpstr>Objectives for Part 1</vt:lpstr>
      <vt:lpstr>Global Climate Modeling: A very brief overview</vt:lpstr>
      <vt:lpstr>The physics in the heart of every model… </vt:lpstr>
      <vt:lpstr>Development and use of a model</vt:lpstr>
      <vt:lpstr>Range of complexity:</vt:lpstr>
      <vt:lpstr>Which model to use?</vt:lpstr>
      <vt:lpstr>Slide 9</vt:lpstr>
      <vt:lpstr>Advantages of using GCMs in the classroom</vt:lpstr>
      <vt:lpstr>Challenges of using GCMs in the classroom</vt:lpstr>
      <vt:lpstr>UNEP Java Climate Model</vt:lpstr>
      <vt:lpstr>UNEP Java Climate Model</vt:lpstr>
      <vt:lpstr>UNEP Java Climate Model</vt:lpstr>
      <vt:lpstr>Slide 15</vt:lpstr>
      <vt:lpstr>How it works: Model Component Modules -</vt:lpstr>
      <vt:lpstr>Example - Carbon Module</vt:lpstr>
      <vt:lpstr>How it works: Emission and Stabilization Scenarios</vt:lpstr>
      <vt:lpstr>How it works: NOTE: This is a SIMPLE model!!</vt:lpstr>
      <vt:lpstr>Slide 20</vt:lpstr>
      <vt:lpstr>Slide 21</vt:lpstr>
      <vt:lpstr>Slide 22</vt:lpstr>
      <vt:lpstr>Slide 23</vt:lpstr>
      <vt:lpstr>Slide 24</vt:lpstr>
      <vt:lpstr>Using JCM to explore uncertainties</vt:lpstr>
      <vt:lpstr>JCM – Version 5</vt:lpstr>
      <vt:lpstr>Slide 27</vt:lpstr>
      <vt:lpstr>Slide 28</vt:lpstr>
      <vt:lpstr>Possible applications in the classroom</vt:lpstr>
      <vt:lpstr>Opportunity to play with the model!</vt:lpstr>
    </vt:vector>
  </TitlesOfParts>
  <Company>UNC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Cindy Shellito</dc:creator>
  <cp:lastModifiedBy>Information Technology Services</cp:lastModifiedBy>
  <cp:revision>25</cp:revision>
  <dcterms:created xsi:type="dcterms:W3CDTF">2011-02-17T18:41:41Z</dcterms:created>
  <dcterms:modified xsi:type="dcterms:W3CDTF">2011-02-17T20:20:17Z</dcterms:modified>
</cp:coreProperties>
</file>