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76" r:id="rId1"/>
  </p:sldMasterIdLst>
  <p:notesMasterIdLst>
    <p:notesMasterId r:id="rId47"/>
  </p:notesMasterIdLst>
  <p:handoutMasterIdLst>
    <p:handoutMasterId r:id="rId48"/>
  </p:handoutMasterIdLst>
  <p:sldIdLst>
    <p:sldId id="331" r:id="rId2"/>
    <p:sldId id="467" r:id="rId3"/>
    <p:sldId id="316" r:id="rId4"/>
    <p:sldId id="472" r:id="rId5"/>
    <p:sldId id="398" r:id="rId6"/>
    <p:sldId id="495" r:id="rId7"/>
    <p:sldId id="429" r:id="rId8"/>
    <p:sldId id="353" r:id="rId9"/>
    <p:sldId id="437" r:id="rId10"/>
    <p:sldId id="465" r:id="rId11"/>
    <p:sldId id="442" r:id="rId12"/>
    <p:sldId id="346" r:id="rId13"/>
    <p:sldId id="479" r:id="rId14"/>
    <p:sldId id="432" r:id="rId15"/>
    <p:sldId id="474" r:id="rId16"/>
    <p:sldId id="475" r:id="rId17"/>
    <p:sldId id="342" r:id="rId18"/>
    <p:sldId id="490" r:id="rId19"/>
    <p:sldId id="481" r:id="rId20"/>
    <p:sldId id="482" r:id="rId21"/>
    <p:sldId id="498" r:id="rId22"/>
    <p:sldId id="488" r:id="rId23"/>
    <p:sldId id="501" r:id="rId24"/>
    <p:sldId id="502" r:id="rId25"/>
    <p:sldId id="486" r:id="rId26"/>
    <p:sldId id="485" r:id="rId27"/>
    <p:sldId id="489" r:id="rId28"/>
    <p:sldId id="505" r:id="rId29"/>
    <p:sldId id="506" r:id="rId30"/>
    <p:sldId id="504" r:id="rId31"/>
    <p:sldId id="492" r:id="rId32"/>
    <p:sldId id="491" r:id="rId33"/>
    <p:sldId id="508" r:id="rId34"/>
    <p:sldId id="415" r:id="rId35"/>
    <p:sldId id="509" r:id="rId36"/>
    <p:sldId id="423" r:id="rId37"/>
    <p:sldId id="450" r:id="rId38"/>
    <p:sldId id="503" r:id="rId39"/>
    <p:sldId id="493" r:id="rId40"/>
    <p:sldId id="449" r:id="rId41"/>
    <p:sldId id="510" r:id="rId42"/>
    <p:sldId id="425" r:id="rId43"/>
    <p:sldId id="451" r:id="rId44"/>
    <p:sldId id="433" r:id="rId45"/>
    <p:sldId id="507" r:id="rId46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buhr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FF0000"/>
    <a:srgbClr val="66FFCC"/>
    <a:srgbClr val="66CC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25" autoAdjust="0"/>
    <p:restoredTop sz="95565" autoAdjust="0"/>
  </p:normalViewPr>
  <p:slideViewPr>
    <p:cSldViewPr>
      <p:cViewPr>
        <p:scale>
          <a:sx n="100" d="100"/>
          <a:sy n="100" d="100"/>
        </p:scale>
        <p:origin x="-630" y="750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80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278"/>
    </p:cViewPr>
  </p:sorterViewPr>
  <p:notesViewPr>
    <p:cSldViewPr>
      <p:cViewPr>
        <p:scale>
          <a:sx n="100" d="100"/>
          <a:sy n="100" d="100"/>
        </p:scale>
        <p:origin x="-1764" y="166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1-18T12:54:34.187" idx="1">
    <p:pos x="10" y="10"/>
    <p:text>add more college-focused photos here.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1-18T12:54:34.187" idx="4">
    <p:pos x="10" y="10"/>
    <p:text>add more college-focused photos here.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Times"/>
              </a:defRPr>
            </a:lvl1pPr>
          </a:lstStyle>
          <a:p>
            <a:pPr>
              <a:defRPr/>
            </a:pPr>
            <a:r>
              <a:rPr lang="en-US"/>
              <a:t>Making Climate Hot</a:t>
            </a:r>
          </a:p>
          <a:p>
            <a:pPr>
              <a:defRPr/>
            </a:pPr>
            <a:r>
              <a:rPr lang="en-US"/>
              <a:t>NWS Boulder Workshop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Times"/>
              </a:defRPr>
            </a:lvl1pPr>
          </a:lstStyle>
          <a:p>
            <a:pPr>
              <a:defRPr/>
            </a:pPr>
            <a:r>
              <a:rPr lang="en-US"/>
              <a:t>April 16, 2009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Times"/>
              </a:defRPr>
            </a:lvl1pPr>
          </a:lstStyle>
          <a:p>
            <a:pPr>
              <a:defRPr/>
            </a:pPr>
            <a:r>
              <a:rPr lang="en-US"/>
              <a:t>Susan.buhr@colorado.edu</a:t>
            </a:r>
          </a:p>
          <a:p>
            <a:pPr>
              <a:defRPr/>
            </a:pPr>
            <a:r>
              <a:rPr lang="en-US"/>
              <a:t>http://cires.colorado.edu/education/k12/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Times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1C216EA4-186A-4FF3-9FE3-100A90F34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i="1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i="1">
                <a:latin typeface="Times" pitchFamily="18" charset="0"/>
              </a:defRPr>
            </a:lvl1pPr>
          </a:lstStyle>
          <a:p>
            <a:pPr>
              <a:defRPr/>
            </a:pPr>
            <a:fld id="{945FB42A-7C1C-4F33-A9A9-D44B686C9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1066800"/>
            <a:ext cx="4572000" cy="3429000"/>
          </a:xfrm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724400"/>
            <a:ext cx="5029200" cy="4114800"/>
          </a:xfrm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0B7DA-6C47-4CA8-A539-5E71102F3ED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14C0E7-527C-478D-AF13-4C0A1A3F7B6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pitchFamily="18" charset="0"/>
              </a:rPr>
              <a:t>finer breakdown: http://undsci.berkeley.edu/article/0_0_0/sciencetoolkit_06</a:t>
            </a:r>
          </a:p>
          <a:p>
            <a:r>
              <a:rPr lang="en-US" dirty="0" smtClean="0">
                <a:latin typeface="Times" pitchFamily="18" charset="0"/>
              </a:rPr>
              <a:t>Fundamental scientific controversy</a:t>
            </a:r>
          </a:p>
          <a:p>
            <a:r>
              <a:rPr lang="en-US" dirty="0" smtClean="0">
                <a:latin typeface="Times" pitchFamily="18" charset="0"/>
              </a:rPr>
              <a:t>Peripheral scientific controversy</a:t>
            </a:r>
          </a:p>
          <a:p>
            <a:r>
              <a:rPr lang="en-US" dirty="0" smtClean="0">
                <a:latin typeface="Times" pitchFamily="18" charset="0"/>
              </a:rPr>
              <a:t>Controversy over ethics</a:t>
            </a:r>
          </a:p>
          <a:p>
            <a:r>
              <a:rPr lang="en-US" dirty="0" smtClean="0">
                <a:latin typeface="Times" pitchFamily="18" charset="0"/>
              </a:rPr>
              <a:t>Controversy of practical applications</a:t>
            </a:r>
          </a:p>
          <a:p>
            <a:r>
              <a:rPr lang="en-US" dirty="0" smtClean="0">
                <a:latin typeface="Times" pitchFamily="18" charset="0"/>
              </a:rPr>
              <a:t>Controversy between science and nonscientific viewpoints</a:t>
            </a:r>
          </a:p>
          <a:p>
            <a:r>
              <a:rPr lang="en-US" dirty="0" smtClean="0">
                <a:latin typeface="Times" pitchFamily="18" charset="0"/>
              </a:rPr>
              <a:t>Manufactured controversy</a:t>
            </a:r>
          </a:p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pitchFamily="18" charset="0"/>
              </a:rPr>
              <a:t>We can try to address each climate misconception individually, or we can listen closely to what our audience knows, and try to frame our response in a way that will help them build a more inclusive mental model.</a:t>
            </a:r>
          </a:p>
          <a:p>
            <a:endParaRPr lang="en-US" dirty="0" smtClean="0">
              <a:latin typeface="Times" pitchFamily="18" charset="0"/>
            </a:endParaRPr>
          </a:p>
          <a:p>
            <a:r>
              <a:rPr lang="en-US" dirty="0" smtClean="0">
                <a:latin typeface="Times" pitchFamily="18" charset="0"/>
              </a:rPr>
              <a:t>Misconceptions lead to lack</a:t>
            </a:r>
            <a:r>
              <a:rPr lang="en-US" baseline="0" dirty="0" smtClean="0">
                <a:latin typeface="Times" pitchFamily="18" charset="0"/>
              </a:rPr>
              <a:t> of concern, wrong ideas about what can be done.</a:t>
            </a:r>
            <a:endParaRPr lang="en-US" dirty="0" smtClean="0">
              <a:latin typeface="Times" pitchFamily="18" charset="0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35EB7-47D3-45D9-992D-6C22DA5CC6F3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B9B3D4-0002-465F-81C0-C54E341AE890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BF090-3F9F-49DB-A101-F0F738B85EB8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A2E93-A58A-4997-BFA7-92863AFDABD8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dirty="0" smtClean="0">
              <a:latin typeface="Times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F95F5-1C06-45D4-9C7D-44779E6E5E3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F096E-778A-4535-972B-57547D8D80EC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" pitchFamily="18" charset="0"/>
              </a:rPr>
              <a:t>US Global change research program (USGCRP)</a:t>
            </a:r>
          </a:p>
          <a:p>
            <a:endParaRPr lang="en-US" smtClean="0">
              <a:latin typeface="Times" pitchFamily="18" charset="0"/>
            </a:endParaRPr>
          </a:p>
          <a:p>
            <a:r>
              <a:rPr lang="en-US" smtClean="0">
                <a:latin typeface="Times" pitchFamily="18" charset="0"/>
              </a:rPr>
              <a:t>Get references on regional assessments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9562A0-396B-4362-B4B8-5EA107B1408D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E8D4F-6F65-45AC-B4C7-7472FFF37439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5FB42A-7C1C-4F33-A9A9-D44B686C9FF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1A052-0721-436E-8130-10D3E4364BF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 pitchFamily="18" charset="0"/>
              </a:rPr>
              <a:t>Less than 25% of</a:t>
            </a:r>
            <a:r>
              <a:rPr lang="en-US" baseline="0" dirty="0" smtClean="0">
                <a:latin typeface="Times" pitchFamily="18" charset="0"/>
              </a:rPr>
              <a:t> students take a </a:t>
            </a:r>
            <a:r>
              <a:rPr lang="en-US" baseline="0" dirty="0" err="1" smtClean="0">
                <a:latin typeface="Times" pitchFamily="18" charset="0"/>
              </a:rPr>
              <a:t>geoscience</a:t>
            </a:r>
            <a:r>
              <a:rPr lang="en-US" baseline="0" dirty="0" smtClean="0">
                <a:latin typeface="Times" pitchFamily="18" charset="0"/>
              </a:rPr>
              <a:t> course in high school</a:t>
            </a:r>
          </a:p>
          <a:p>
            <a:r>
              <a:rPr lang="en-US" baseline="0" dirty="0" smtClean="0">
                <a:latin typeface="Times" pitchFamily="18" charset="0"/>
              </a:rPr>
              <a:t>Often, these are not the college-bound students</a:t>
            </a:r>
          </a:p>
          <a:p>
            <a:r>
              <a:rPr lang="en-US" baseline="0" dirty="0" smtClean="0">
                <a:latin typeface="Times" pitchFamily="18" charset="0"/>
              </a:rPr>
              <a:t>Less than 1.2% of college bound seniors identify physical or interdisciplinary science as their intended major (sources AGI Workforce report)</a:t>
            </a:r>
          </a:p>
          <a:p>
            <a:endParaRPr lang="en-US" baseline="0" dirty="0" smtClean="0">
              <a:latin typeface="Times" pitchFamily="18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51A052-0721-436E-8130-10D3E4364BF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7577F-FF67-4CDB-B60B-3DCE5B0F734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1685" name="Header Placeholder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Making Climate Hot:  Effectively Communicating Climate Change</a:t>
            </a:r>
          </a:p>
        </p:txBody>
      </p:sp>
      <p:sp>
        <p:nvSpPr>
          <p:cNvPr id="716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Susan Buhr 303-492-5657; Sarah Wise 303-735-5514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4D4E4-B207-4AB6-B536-381E53A0E87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34DC832-E030-42B1-920B-2822D3C97C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24" descr="Ama Dablam_Silhouette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lvl1pPr>
            <a:lvl2pPr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lvl2pPr>
            <a:lvl3pPr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lvl3pPr>
            <a:lvl4pPr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lvl4pPr>
            <a:lvl5pPr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AGU Fall 20007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6BF97B-69E0-429A-A351-9ABB5F7B0E0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buClr>
                <a:schemeClr val="bg1"/>
              </a:buClr>
              <a:buSzPct val="111000"/>
              <a:buFont typeface="Arial" pitchFamily="34" charset="0"/>
              <a:buChar char="•"/>
              <a:defRPr sz="2800"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buSzPct val="111000"/>
              <a:buFont typeface="Arial" pitchFamily="34" charset="0"/>
              <a:buChar char="•"/>
              <a:defRPr sz="2400"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buSzPct val="111000"/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buSzPct val="111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buSzPct val="111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buClr>
                <a:srgbClr val="000000"/>
              </a:buClr>
              <a:buSzPct val="116000"/>
              <a:buFont typeface="Arial" pitchFamily="34" charset="0"/>
              <a:buChar char="•"/>
              <a:defRPr sz="2800"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buSzPct val="116000"/>
              <a:buFont typeface="Arial" pitchFamily="34" charset="0"/>
              <a:buChar char="•"/>
              <a:defRPr sz="2400"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buSzPct val="116000"/>
              <a:buFont typeface="Arial" pitchFamily="34" charset="0"/>
              <a:buChar char="•"/>
              <a:defRPr sz="2000"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buSzPct val="116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buSzPct val="116000"/>
              <a:buFont typeface="Arial" pitchFamily="34" charset="0"/>
              <a:buChar char="•"/>
              <a:defRPr sz="1800">
                <a:solidFill>
                  <a:srgbClr val="000000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72E8BF-346D-4874-B606-124308007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A9F7F2-CF94-43B6-979A-154FCECB1D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C8C0EB-1275-452A-B2C7-583D634FF6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24B4-F5EA-4682-9668-6E0015DA3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AF4635-C02C-4374-8A8A-D61B5E10B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screen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9D6EF4-3D90-4CFC-93C2-A1A9E72691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80" r:id="rId3"/>
    <p:sldLayoutId id="2147484183" r:id="rId4"/>
    <p:sldLayoutId id="2147484186" r:id="rId5"/>
    <p:sldLayoutId id="2147484188" r:id="rId6"/>
    <p:sldLayoutId id="2147484189" r:id="rId7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Tx/>
        <a:buSzPct val="120000"/>
        <a:buFont typeface="Arial" pitchFamily="34" charset="0"/>
        <a:buChar char="•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Tx/>
        <a:buSzPct val="120000"/>
        <a:buFont typeface="Arial" pitchFamily="34" charset="0"/>
        <a:buChar char="•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Tx/>
        <a:buSzPct val="120000"/>
        <a:buFont typeface="Arial" pitchFamily="34" charset="0"/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Tx/>
        <a:buSzPct val="120000"/>
        <a:buFont typeface="Arial" pitchFamily="34" charset="0"/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Tx/>
        <a:buSzPct val="120000"/>
        <a:buFont typeface="Arial" pitchFamily="34" charset="0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ires.colorado.edu/education/k12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comments" Target="../comments/commen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/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65325"/>
            <a:ext cx="8153400" cy="19208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5000" dirty="0" smtClean="0">
                <a:solidFill>
                  <a:srgbClr val="000000"/>
                </a:solidFill>
                <a:cs typeface="Arial" pitchFamily="34" charset="0"/>
              </a:rPr>
              <a:t>Misconceptions about Climate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77000" cy="2286000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Susan Buhr</a:t>
            </a:r>
            <a:endParaRPr lang="en-US" sz="2800" b="1" baseline="30000" dirty="0" smtClean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CIRES Education and Outreach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University of Colorado, Boulder</a:t>
            </a:r>
          </a:p>
          <a:p>
            <a:pPr eaLnBrk="1" hangingPunct="1"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screen">
            <a:lum contrast="-5000"/>
          </a:blip>
          <a:srcRect/>
          <a:stretch>
            <a:fillRect/>
          </a:stretch>
        </p:blipFill>
        <p:spPr bwMode="auto">
          <a:xfrm>
            <a:off x="104775" y="0"/>
            <a:ext cx="90392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5257800"/>
            <a:ext cx="9144000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How long does it take for the Earth to go around the Sun?  Answer: 1 year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Percent answering correctly?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~53% US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9"/>
          <p:cNvSpPr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latin typeface="Calibri" pitchFamily="34" charset="0"/>
              </a:rPr>
              <a:t>Two types of publicly controversial topics</a:t>
            </a:r>
            <a:endParaRPr lang="en-US" sz="4000" b="1" dirty="0">
              <a:latin typeface="Calibri" pitchFamily="34" charset="0"/>
            </a:endParaRPr>
          </a:p>
        </p:txBody>
      </p:sp>
      <p:sp>
        <p:nvSpPr>
          <p:cNvPr id="23555" name="Rectangle 10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648200" y="1066800"/>
            <a:ext cx="4038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/>
              <a:t>  </a:t>
            </a:r>
            <a:r>
              <a:rPr lang="en-US" sz="2600" b="1" dirty="0">
                <a:solidFill>
                  <a:srgbClr val="FF0000"/>
                </a:solidFill>
                <a:latin typeface="Calibri" pitchFamily="34" charset="0"/>
              </a:rPr>
              <a:t>validity of the science</a:t>
            </a:r>
          </a:p>
          <a:p>
            <a:pPr marL="342900" indent="-342900">
              <a:spcBef>
                <a:spcPct val="20000"/>
              </a:spcBef>
            </a:pPr>
            <a:endParaRPr lang="en-US" sz="1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alibri" pitchFamily="34" charset="0"/>
              </a:rPr>
              <a:t>origin of life</a:t>
            </a:r>
          </a:p>
          <a:p>
            <a:pPr marL="742950" lvl="1" indent="-285750">
              <a:spcBef>
                <a:spcPct val="20000"/>
              </a:spcBef>
            </a:pPr>
            <a:endParaRPr lang="en-US" sz="2400" b="1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alibri" pitchFamily="34" charset="0"/>
              </a:rPr>
              <a:t>evolution</a:t>
            </a:r>
          </a:p>
          <a:p>
            <a:pPr marL="742950" lvl="1" indent="-285750">
              <a:spcBef>
                <a:spcPct val="20000"/>
              </a:spcBef>
            </a:pPr>
            <a:endParaRPr lang="en-US" sz="2400" b="1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alibri" pitchFamily="34" charset="0"/>
              </a:rPr>
              <a:t>human-caused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   climate change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533400" y="1066800"/>
            <a:ext cx="40386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dirty="0">
                <a:latin typeface="Calibri" pitchFamily="34" charset="0"/>
              </a:rPr>
              <a:t>   </a:t>
            </a:r>
            <a:r>
              <a:rPr lang="en-US" sz="2600" b="1" dirty="0">
                <a:solidFill>
                  <a:schemeClr val="accent2"/>
                </a:solidFill>
                <a:latin typeface="Calibri" pitchFamily="34" charset="0"/>
              </a:rPr>
              <a:t>how to apply science</a:t>
            </a:r>
          </a:p>
          <a:p>
            <a:pPr marL="342900" indent="-342900">
              <a:spcBef>
                <a:spcPct val="20000"/>
              </a:spcBef>
            </a:pPr>
            <a:endParaRPr lang="en-US" sz="1400" dirty="0">
              <a:solidFill>
                <a:schemeClr val="accent2"/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alibri" pitchFamily="34" charset="0"/>
              </a:rPr>
              <a:t>human reproduction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alibri" pitchFamily="34" charset="0"/>
              </a:rPr>
              <a:t>embryonic stem cells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alibri" pitchFamily="34" charset="0"/>
              </a:rPr>
              <a:t>endangered species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alibri" pitchFamily="34" charset="0"/>
              </a:rPr>
              <a:t>nuclear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Calibri" pitchFamily="34" charset="0"/>
              </a:rPr>
              <a:t>responding to climate change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400" dirty="0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62000" y="4724400"/>
            <a:ext cx="7656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5545138" algn="l"/>
              </a:tabLst>
            </a:pPr>
            <a:r>
              <a:rPr lang="en-US" sz="2800" b="1" i="1" dirty="0" smtClean="0">
                <a:solidFill>
                  <a:srgbClr val="FF0000"/>
                </a:solidFill>
              </a:rPr>
              <a:t>How </a:t>
            </a:r>
            <a:r>
              <a:rPr lang="en-US" sz="2800" b="1" i="1" dirty="0">
                <a:solidFill>
                  <a:srgbClr val="FF0000"/>
                </a:solidFill>
              </a:rPr>
              <a:t>should </a:t>
            </a:r>
            <a:r>
              <a:rPr lang="en-US" sz="2800" b="1" i="1" dirty="0" smtClean="0">
                <a:solidFill>
                  <a:srgbClr val="FF0000"/>
                </a:solidFill>
              </a:rPr>
              <a:t>you </a:t>
            </a:r>
            <a:r>
              <a:rPr lang="en-US" sz="2800" b="1" i="1" dirty="0">
                <a:solidFill>
                  <a:srgbClr val="FF0000"/>
                </a:solidFill>
              </a:rPr>
              <a:t>approach these two types?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562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more detailed description see:  http://undsci.berkeley.edu/article/0_0_0/sciencetoolkit_06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P104049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77000" y="1600200"/>
            <a:ext cx="2514600" cy="18859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happening far away </a:t>
            </a:r>
            <a:r>
              <a:rPr lang="en-US" sz="1600" b="1" dirty="0" smtClean="0">
                <a:latin typeface="Calibri" pitchFamily="34" charset="0"/>
                <a:cs typeface="Arial" charset="0"/>
              </a:rPr>
              <a:t>(it’s not urgent)</a:t>
            </a:r>
          </a:p>
          <a:p>
            <a:pPr>
              <a:defRPr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happening to non-humans </a:t>
            </a:r>
            <a:r>
              <a:rPr lang="en-US" sz="1600" b="1" dirty="0" smtClean="0">
                <a:latin typeface="Calibri" pitchFamily="34" charset="0"/>
                <a:cs typeface="Arial" charset="0"/>
              </a:rPr>
              <a:t>(it’s low priority)</a:t>
            </a:r>
          </a:p>
          <a:p>
            <a:pPr>
              <a:defRPr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it’s pollution </a:t>
            </a:r>
            <a:r>
              <a:rPr lang="en-US" sz="1600" b="1" dirty="0" smtClean="0">
                <a:latin typeface="Calibri" pitchFamily="34" charset="0"/>
                <a:cs typeface="Arial" charset="0"/>
              </a:rPr>
              <a:t>(don’t use spray bottles)</a:t>
            </a:r>
          </a:p>
          <a:p>
            <a:pPr>
              <a:defRPr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it’s weather </a:t>
            </a:r>
            <a:r>
              <a:rPr lang="en-US" sz="1600" b="1" dirty="0" smtClean="0">
                <a:latin typeface="Calibri" pitchFamily="34" charset="0"/>
                <a:cs typeface="Arial" charset="0"/>
              </a:rPr>
              <a:t>(can’t affect it)</a:t>
            </a:r>
          </a:p>
          <a:p>
            <a:pPr>
              <a:defRPr/>
            </a:pPr>
            <a:r>
              <a:rPr lang="en-US" sz="2800" b="1" dirty="0" smtClean="0">
                <a:latin typeface="Calibri" pitchFamily="34" charset="0"/>
                <a:cs typeface="Arial" charset="0"/>
              </a:rPr>
              <a:t>it’s an apocalypse </a:t>
            </a:r>
            <a:r>
              <a:rPr lang="en-US" sz="1600" b="1" dirty="0" smtClean="0">
                <a:latin typeface="Calibri" pitchFamily="34" charset="0"/>
                <a:cs typeface="Arial" charset="0"/>
              </a:rPr>
              <a:t>(it’s too late!)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charset="0"/>
              </a:rPr>
              <a:t>Do misconceptions matter?</a:t>
            </a:r>
          </a:p>
        </p:txBody>
      </p:sp>
      <p:pic>
        <p:nvPicPr>
          <p:cNvPr id="31749" name="Picture 4" descr="pollution2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58000" y="4119563"/>
            <a:ext cx="19812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Snow_On_Snout_Polar_Bear-1600x1200-79924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232400" y="2895600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 descr="Napoleon moscow scorched earth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962400" y="4419600"/>
            <a:ext cx="20732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0" y="4343400"/>
            <a:ext cx="40091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latin typeface="Calibri" pitchFamily="34" charset="0"/>
                <a:cs typeface="Arial" charset="0"/>
              </a:rPr>
              <a:t>appropriate mental </a:t>
            </a:r>
          </a:p>
          <a:p>
            <a:pPr eaLnBrk="0" hangingPunct="0"/>
            <a:r>
              <a:rPr lang="en-US" sz="3600" b="1" dirty="0">
                <a:latin typeface="Calibri" pitchFamily="34" charset="0"/>
                <a:cs typeface="Arial" charset="0"/>
              </a:rPr>
              <a:t>models involve a </a:t>
            </a:r>
          </a:p>
          <a:p>
            <a:pPr eaLnBrk="0" hangingPunct="0"/>
            <a:r>
              <a:rPr lang="en-US" sz="3600" b="1" dirty="0">
                <a:latin typeface="Calibri" pitchFamily="34" charset="0"/>
                <a:cs typeface="Arial" charset="0"/>
              </a:rPr>
              <a:t>global systems</a:t>
            </a:r>
          </a:p>
          <a:p>
            <a:pPr eaLnBrk="0" hangingPunct="0"/>
            <a:r>
              <a:rPr lang="en-US" sz="3600" b="1" dirty="0">
                <a:latin typeface="Calibri" pitchFamily="34" charset="0"/>
                <a:cs typeface="Arial" charset="0"/>
              </a:rPr>
              <a:t>perspective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941637"/>
            <a:ext cx="4953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Everyday experience</a:t>
            </a:r>
          </a:p>
          <a:p>
            <a:r>
              <a:rPr lang="en-US" dirty="0" smtClean="0"/>
              <a:t>Parents, friends</a:t>
            </a:r>
          </a:p>
          <a:p>
            <a:r>
              <a:rPr lang="en-US" dirty="0" smtClean="0"/>
              <a:t>Vicarious experience- movies</a:t>
            </a:r>
          </a:p>
          <a:p>
            <a:r>
              <a:rPr lang="en-US" dirty="0" smtClean="0"/>
              <a:t>Internet-blogs, websites</a:t>
            </a:r>
          </a:p>
          <a:p>
            <a:r>
              <a:rPr lang="en-US" dirty="0" smtClean="0"/>
              <a:t>School, textbook graphics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climate concepts (good, bad and ugly)</a:t>
            </a:r>
            <a:endParaRPr lang="en-US" dirty="0"/>
          </a:p>
        </p:txBody>
      </p:sp>
      <p:pic>
        <p:nvPicPr>
          <p:cNvPr id="4" name="Picture 3" descr="DayAfterTomorrow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62600" y="1524000"/>
            <a:ext cx="2938463" cy="43203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016675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greatest obstacle to new learning often is not the student’s lack of prior knowledge but, rather, the existence of prior knowledge” Angelo and Cross, Classroom Assessment Techniques, 1993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586740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Help or hindrance?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572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Arial" charset="0"/>
              </a:rPr>
              <a:t>Sound climate conceptions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838200"/>
            <a:ext cx="57150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100" b="1" dirty="0" smtClean="0">
                <a:latin typeface="Calibri" pitchFamily="34" charset="0"/>
                <a:cs typeface="Arial" charset="0"/>
              </a:rPr>
              <a:t>Climate Literacy framework</a:t>
            </a:r>
            <a:endParaRPr lang="en-US" sz="3100" b="1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endParaRPr lang="en-US" sz="1200" b="1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100" b="1" dirty="0" smtClean="0">
                <a:latin typeface="Calibri" pitchFamily="34" charset="0"/>
                <a:cs typeface="Arial" charset="0"/>
              </a:rPr>
              <a:t>AAAS Benchmarks Weather and Climate </a:t>
            </a:r>
            <a:endParaRPr lang="en-US" sz="3100" b="1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endParaRPr lang="en-US" sz="1200" b="1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100" b="1" dirty="0" smtClean="0">
                <a:latin typeface="Calibri" pitchFamily="34" charset="0"/>
                <a:cs typeface="Arial" charset="0"/>
              </a:rPr>
              <a:t>Alignment at middle school through upper level undergraduate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100" b="1" dirty="0" smtClean="0">
                <a:latin typeface="Calibri" pitchFamily="34" charset="0"/>
                <a:cs typeface="Arial" charset="0"/>
              </a:rPr>
              <a:t>Climate Literacy and Energy Awareness Network (CLEAN)</a:t>
            </a:r>
            <a:endParaRPr lang="en-US" sz="3100" b="1" dirty="0"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32772" name="Rectangle 10"/>
          <p:cNvSpPr>
            <a:spLocks noChangeArrowheads="1"/>
          </p:cNvSpPr>
          <p:nvPr/>
        </p:nvSpPr>
        <p:spPr bwMode="auto">
          <a:xfrm>
            <a:off x="1524000" y="5867400"/>
            <a:ext cx="67056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/>
              <a:t>Download </a:t>
            </a:r>
            <a:r>
              <a:rPr lang="en-US" dirty="0"/>
              <a:t>brochure at: </a:t>
            </a:r>
            <a:r>
              <a:rPr lang="en-US" dirty="0" smtClean="0"/>
              <a:t>http://www.climatescience.gov/Library/Literacy/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11459" y="1371600"/>
            <a:ext cx="3180141" cy="3962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AAAS strand maps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914400"/>
            <a:ext cx="8105775" cy="479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8674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http://strandmaps.nsdl.org/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 collection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1143000"/>
            <a:ext cx="61912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http://cleanet.org/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400" y="0"/>
            <a:ext cx="8229600" cy="8382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How do you identify misconceptions?</a:t>
            </a:r>
          </a:p>
        </p:txBody>
      </p:sp>
      <p:pic>
        <p:nvPicPr>
          <p:cNvPr id="4" name="Picture 4" descr="C:\Documents and Settings\sbuhr\Local Settings\Temporary Internet Files\Content.IE5\C90VQB4U\MCj0441465000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7400" y="4419600"/>
            <a:ext cx="1523829" cy="1523829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Open ended probe questions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Concept mapping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Multiple choice quizzes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Nothing formal; I note misconceptions as they come up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Other (write in chat box)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Prior conception probes</a:t>
            </a:r>
          </a:p>
          <a:p>
            <a:r>
              <a:rPr lang="en-US" dirty="0" smtClean="0"/>
              <a:t>Concept maps-shows fragmentation</a:t>
            </a:r>
          </a:p>
          <a:p>
            <a:r>
              <a:rPr lang="en-US" dirty="0" smtClean="0"/>
              <a:t>Class discussion</a:t>
            </a:r>
          </a:p>
          <a:p>
            <a:r>
              <a:rPr lang="en-US" dirty="0" smtClean="0"/>
              <a:t>Multiple choice quizzes- caveat</a:t>
            </a:r>
          </a:p>
          <a:p>
            <a:r>
              <a:rPr lang="en-US" dirty="0" smtClean="0"/>
              <a:t>What else?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Resources:  </a:t>
            </a:r>
          </a:p>
          <a:p>
            <a:r>
              <a:rPr lang="en-US" dirty="0" smtClean="0"/>
              <a:t>Angelo and Cross (1993) </a:t>
            </a:r>
            <a:r>
              <a:rPr lang="en-US" i="1" dirty="0" smtClean="0"/>
              <a:t>Classroom Assessment Techniques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Cutting Edge concept mapping (Gautier, Dempsey)</a:t>
            </a:r>
          </a:p>
          <a:p>
            <a:r>
              <a:rPr lang="en-US" dirty="0" smtClean="0"/>
              <a:t>Cutting Edge list of misconceptions (Kirby)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Assessment Techniques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Misconceptions based in everyday experience-sun closer in summer, weather</a:t>
            </a:r>
          </a:p>
          <a:p>
            <a:r>
              <a:rPr lang="en-US" dirty="0" smtClean="0"/>
              <a:t>Talking points in the public media</a:t>
            </a:r>
          </a:p>
          <a:p>
            <a:r>
              <a:rPr lang="en-US" dirty="0" smtClean="0"/>
              <a:t>Less common:  Niceties of climate science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misconceptions are common?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39911"/>
            <a:ext cx="9144000" cy="316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CIRES Outreach climate education</a:t>
            </a:r>
          </a:p>
          <a:p>
            <a:r>
              <a:rPr lang="en-US" sz="2000" b="1" dirty="0" smtClean="0"/>
              <a:t>http://cires.colorado.edu/education/outreach/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5" name="Content Placeholder 3" descr="Susan Buhr 4x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967846" y="1481138"/>
            <a:ext cx="3017308" cy="45259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The ozone hole is causing climate change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Not using aerosol bottles (or polluting) leads to less climate change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Any changes will be tiny and gradual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The Earth is too big for humans to change it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Nothing can be done-we’re all going to die</a:t>
            </a:r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have you encountered?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/>
            <a:r>
              <a:rPr lang="en-US" dirty="0" smtClean="0"/>
              <a:t>The ozone hole is causing climate change</a:t>
            </a:r>
          </a:p>
          <a:p>
            <a:pPr marL="624078" indent="-514350"/>
            <a:r>
              <a:rPr lang="en-US" dirty="0" smtClean="0"/>
              <a:t>Global warming is causing the ozone hole</a:t>
            </a:r>
          </a:p>
          <a:p>
            <a:pPr marL="624078" indent="-514350"/>
            <a:r>
              <a:rPr lang="en-US" dirty="0" smtClean="0"/>
              <a:t>The ozone hole lets in more heat/radiation</a:t>
            </a:r>
          </a:p>
          <a:p>
            <a:pPr marL="624078" indent="-514350"/>
            <a:r>
              <a:rPr lang="en-US" dirty="0" smtClean="0"/>
              <a:t>Not using aerosol bottles (or polluting) leads to less climate change</a:t>
            </a:r>
          </a:p>
          <a:p>
            <a:pPr marL="624078" indent="-514350"/>
            <a:r>
              <a:rPr lang="en-US" dirty="0" smtClean="0"/>
              <a:t>Fossil fuel use leads to ozone destruction.</a:t>
            </a:r>
          </a:p>
          <a:p>
            <a:pPr marL="624078" indent="-514350"/>
            <a:r>
              <a:rPr lang="en-US" dirty="0" smtClean="0">
                <a:solidFill>
                  <a:srgbClr val="000000"/>
                </a:solidFill>
              </a:rPr>
              <a:t>Global warming causes skin cancer</a:t>
            </a:r>
          </a:p>
          <a:p>
            <a:pPr marL="624078" indent="-514350"/>
            <a:endParaRPr lang="en-US" dirty="0" smtClean="0"/>
          </a:p>
          <a:p>
            <a:pPr marL="624078" indent="-514350"/>
            <a:r>
              <a:rPr lang="en-US" dirty="0" smtClean="0"/>
              <a:t>Constructs are fuzzy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and climate change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changes will be tiny and gradual</a:t>
            </a:r>
          </a:p>
          <a:p>
            <a:r>
              <a:rPr lang="en-US" dirty="0" smtClean="0"/>
              <a:t>Global warming means incremental warming uniformly</a:t>
            </a:r>
          </a:p>
          <a:p>
            <a:endParaRPr lang="en-US" dirty="0" smtClean="0"/>
          </a:p>
          <a:p>
            <a:r>
              <a:rPr lang="en-US" dirty="0" smtClean="0"/>
              <a:t>Also seen in other earth phenomena</a:t>
            </a:r>
          </a:p>
          <a:p>
            <a:r>
              <a:rPr lang="en-US" dirty="0" smtClean="0"/>
              <a:t>Artifact of the term “global warming”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Stasis-things don’t change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Because climate has changed in the past when humans weren’t around, recent climate change is part of a natural cycle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The Earth is too big for humans to change it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The climate system is too complex for humans to understand it (scientific abdication)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Nothing can be done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human agency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Since other greenhouse gases exist (water, methane), CO2 is not responsible for recent climate change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The greenhouse effect is bad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Increased sun spots cause recent climate change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Weather is the same as climate-if we have a blizzard, so much for global warming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CO2 is a plant nutrient, so more CO2 is good for crops.</a:t>
            </a:r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  <a:p>
            <a:pPr marL="624078" indent="-514350">
              <a:buFont typeface="+mj-lt"/>
              <a:buAutoNum type="alphaUcPeriod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have you encountered?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Greenhouse effect is the same as </a:t>
            </a:r>
            <a:r>
              <a:rPr lang="en-US" dirty="0" err="1" smtClean="0"/>
              <a:t>albedo</a:t>
            </a:r>
            <a:r>
              <a:rPr lang="en-US" dirty="0" smtClean="0"/>
              <a:t> or reflectivity</a:t>
            </a:r>
          </a:p>
          <a:p>
            <a:r>
              <a:rPr lang="en-US" dirty="0" smtClean="0"/>
              <a:t>If other greenhouse gases exist, CO2 is not responsible for recent climate change</a:t>
            </a:r>
          </a:p>
          <a:p>
            <a:r>
              <a:rPr lang="en-US" dirty="0" smtClean="0"/>
              <a:t>Greenhouse effect is same mechanism as a physical greenhouse</a:t>
            </a:r>
          </a:p>
          <a:p>
            <a:r>
              <a:rPr lang="en-US" dirty="0" smtClean="0"/>
              <a:t>Greenhouse effect is bad</a:t>
            </a:r>
          </a:p>
          <a:p>
            <a:r>
              <a:rPr lang="en-US" dirty="0" smtClean="0"/>
              <a:t>Greenhouse effect is due to humans</a:t>
            </a:r>
          </a:p>
          <a:p>
            <a:r>
              <a:rPr lang="en-US" dirty="0" smtClean="0"/>
              <a:t>Greenhouse effect is not proven (less of this one)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 effect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radiation causes recent climate change</a:t>
            </a:r>
          </a:p>
          <a:p>
            <a:r>
              <a:rPr lang="en-US" dirty="0" smtClean="0"/>
              <a:t>Increased sun spots cause recent climate change</a:t>
            </a:r>
          </a:p>
          <a:p>
            <a:r>
              <a:rPr lang="en-US" dirty="0" smtClean="0"/>
              <a:t>Changes in Earth’s orbit causes recent climate change</a:t>
            </a:r>
          </a:p>
          <a:p>
            <a:r>
              <a:rPr lang="en-US" dirty="0" smtClean="0"/>
              <a:t>Warming is due directly to sunlight.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the Sun, stupid!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Seasonal:  The Equator is warmer because it is closer to the Sun</a:t>
            </a:r>
          </a:p>
          <a:p>
            <a:r>
              <a:rPr lang="en-US" dirty="0" smtClean="0"/>
              <a:t>Seasonal:  Summer is warmer because the Earth is closer to the Sun.</a:t>
            </a:r>
          </a:p>
          <a:p>
            <a:r>
              <a:rPr lang="en-US" dirty="0" smtClean="0"/>
              <a:t>Weather is the same as climate-if we have a blizzard, so much for global warming</a:t>
            </a:r>
          </a:p>
          <a:p>
            <a:r>
              <a:rPr lang="en-US" dirty="0" smtClean="0"/>
              <a:t>Sea ice is recovering so climate change isn’t happening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Misunderstanding variability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76200" y="5334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Q: How might human activities affect the carbon cycle?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457200" y="5562600"/>
            <a:ext cx="845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828800" y="15636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9" name="Picture 6" descr="global_carbo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1328738"/>
            <a:ext cx="60420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-69850" y="6216650"/>
            <a:ext cx="593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Source of Diagram: </a:t>
            </a:r>
            <a:r>
              <a:rPr lang="en-US" i="1"/>
              <a:t>The Blue Planet</a:t>
            </a:r>
            <a:r>
              <a:rPr lang="en-US"/>
              <a:t>, Skinner et al., 1999</a:t>
            </a:r>
          </a:p>
          <a:p>
            <a:pPr algn="l"/>
            <a:r>
              <a:rPr lang="en-US"/>
              <a:t>courtesy of Dr. John Madsen, U. of Delaware</a:t>
            </a:r>
          </a:p>
        </p:txBody>
      </p:sp>
      <p:pic>
        <p:nvPicPr>
          <p:cNvPr id="26631" name="Picture 10" descr="C:\JMadsen\Research\TPC\cmes_sma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67400" y="6477000"/>
            <a:ext cx="32543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 concepts study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28600" y="1524000"/>
            <a:ext cx="86868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/>
            <a:r>
              <a:rPr lang="en-US" sz="2800" dirty="0"/>
              <a:t>39% of undergrads held some misconception(s)</a:t>
            </a:r>
          </a:p>
          <a:p>
            <a:pPr marL="457200" indent="-457200" algn="l"/>
            <a:endParaRPr lang="en-US" sz="2000" dirty="0"/>
          </a:p>
          <a:p>
            <a:pPr marL="457200" indent="-457200" algn="l"/>
            <a:endParaRPr lang="en-US" sz="2000" dirty="0"/>
          </a:p>
          <a:p>
            <a:pPr marL="457200" indent="-457200" algn="l"/>
            <a:r>
              <a:rPr lang="en-US" sz="2800" dirty="0"/>
              <a:t>misconceptions fell into 4 categories:</a:t>
            </a:r>
          </a:p>
          <a:p>
            <a:pPr marL="457200" indent="-457200" algn="l"/>
            <a:endParaRPr lang="en-US" sz="800" dirty="0"/>
          </a:p>
          <a:p>
            <a:pPr marL="914400" lvl="1" indent="-457200" algn="l">
              <a:buFont typeface="Arial" charset="0"/>
              <a:buChar char="•"/>
            </a:pPr>
            <a:r>
              <a:rPr lang="en-US" sz="2800" dirty="0"/>
              <a:t>carbon equated with all pollutants</a:t>
            </a:r>
          </a:p>
          <a:p>
            <a:pPr marL="914400" lvl="1" indent="-457200" algn="l">
              <a:buFont typeface="Arial" charset="0"/>
              <a:buNone/>
            </a:pPr>
            <a:endParaRPr lang="en-US" sz="2000" dirty="0"/>
          </a:p>
          <a:p>
            <a:pPr marL="914400" lvl="1" indent="-457200" algn="l">
              <a:buFont typeface="Arial" charset="0"/>
              <a:buChar char="•"/>
            </a:pPr>
            <a:r>
              <a:rPr lang="en-US" sz="2800" dirty="0"/>
              <a:t>total carbon is increasing, decreasing, or rate of movement is changing </a:t>
            </a:r>
          </a:p>
          <a:p>
            <a:pPr marL="914400" lvl="1" indent="-457200" algn="l">
              <a:buFont typeface="Arial" charset="0"/>
              <a:buChar char="•"/>
            </a:pPr>
            <a:endParaRPr lang="en-US" sz="2000" dirty="0"/>
          </a:p>
          <a:p>
            <a:pPr marL="914400" lvl="1" indent="-457200" algn="l">
              <a:buFont typeface="Arial" charset="0"/>
              <a:buChar char="•"/>
            </a:pPr>
            <a:r>
              <a:rPr lang="en-US" sz="2800" dirty="0"/>
              <a:t>carbon thins atmosphere or destroys ozone</a:t>
            </a:r>
          </a:p>
          <a:p>
            <a:pPr marL="914400" lvl="1" indent="-457200" algn="l">
              <a:buFont typeface="Arial" charset="0"/>
              <a:buNone/>
            </a:pPr>
            <a:endParaRPr lang="en-US" sz="2000" dirty="0"/>
          </a:p>
          <a:p>
            <a:pPr marL="914400" lvl="1" indent="-457200" algn="l">
              <a:buFont typeface="Arial" charset="0"/>
              <a:buChar char="•"/>
            </a:pPr>
            <a:r>
              <a:rPr lang="en-US" sz="2800" dirty="0"/>
              <a:t>carbon creates a catastrophe</a:t>
            </a:r>
          </a:p>
          <a:p>
            <a:pPr marL="914400" lvl="1" indent="-457200"/>
            <a:endParaRPr lang="en-US" sz="2800" dirty="0"/>
          </a:p>
          <a:p>
            <a:pPr marL="914400" lvl="1" indent="-457200"/>
            <a:endParaRPr lang="en-US" sz="2800" dirty="0"/>
          </a:p>
          <a:p>
            <a:pPr marL="457200" indent="-457200">
              <a:buFontTx/>
              <a:buAutoNum type="arabicParenR"/>
            </a:pPr>
            <a:endParaRPr lang="en-US" sz="2800" dirty="0"/>
          </a:p>
          <a:p>
            <a:pPr marL="457200" indent="-457200">
              <a:buFontTx/>
              <a:buAutoNum type="arabicParenR"/>
            </a:pPr>
            <a:endParaRPr lang="en-US" sz="2800" dirty="0"/>
          </a:p>
          <a:p>
            <a:pPr marL="457200" indent="-457200"/>
            <a:endParaRPr lang="en-US" sz="2800" dirty="0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838200" y="4343400"/>
            <a:ext cx="1841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3200"/>
          </a:p>
          <a:p>
            <a:endParaRPr lang="en-US">
              <a:solidFill>
                <a:srgbClr val="FFFF00"/>
              </a:solidFill>
            </a:endParaRPr>
          </a:p>
        </p:txBody>
      </p:sp>
      <p:pic>
        <p:nvPicPr>
          <p:cNvPr id="27652" name="Picture 7" descr="C:\JMadsen\Research\TPC\cmes_smal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6400800"/>
            <a:ext cx="325437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carbon concepts study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Rot="1"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800" b="1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G</a:t>
            </a:r>
            <a:r>
              <a:rPr lang="en-US" sz="4800" b="1" kern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oals </a:t>
            </a:r>
            <a:r>
              <a:rPr lang="en-US" sz="4800" b="1" kern="0" dirty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for this </a:t>
            </a:r>
            <a:r>
              <a:rPr lang="en-US" sz="4800" b="1" kern="0" dirty="0" smtClean="0">
                <a:solidFill>
                  <a:srgbClr val="000000"/>
                </a:solidFill>
                <a:latin typeface="Calibri" pitchFamily="34" charset="0"/>
                <a:ea typeface="+mj-ea"/>
                <a:cs typeface="+mj-cs"/>
              </a:rPr>
              <a:t>Webinar</a:t>
            </a:r>
            <a:endParaRPr lang="en-US" sz="4800" b="1" kern="0" dirty="0">
              <a:solidFill>
                <a:srgbClr val="00000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457200" y="1143000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4400" b="1" dirty="0" smtClean="0">
                <a:latin typeface="Calibri" pitchFamily="34" charset="0"/>
              </a:rPr>
              <a:t>Learn about common climate misconceptions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0000"/>
              <a:defRPr/>
            </a:pPr>
            <a:endParaRPr lang="en-US" sz="4400" b="1" dirty="0" smtClean="0"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120000"/>
              <a:buFont typeface="Arial" pitchFamily="34" charset="0"/>
              <a:buChar char="•"/>
              <a:defRPr/>
            </a:pPr>
            <a:r>
              <a:rPr lang="en-US" sz="4400" b="1" dirty="0" smtClean="0">
                <a:latin typeface="Calibri" pitchFamily="34" charset="0"/>
              </a:rPr>
              <a:t>Learn strategies for identifying and addressing misconceptions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4" descr="cires.pn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800" y="4953000"/>
            <a:ext cx="3200400" cy="1577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I tell students what is right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Students predict, observe, explain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err="1" smtClean="0"/>
              <a:t>Metacognition</a:t>
            </a:r>
            <a:r>
              <a:rPr lang="en-US" dirty="0" smtClean="0"/>
              <a:t> exercises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Other (write in chat)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you address misconceptions?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3200400" cy="4525963"/>
          </a:xfrm>
        </p:spPr>
        <p:txBody>
          <a:bodyPr/>
          <a:lstStyle/>
          <a:p>
            <a:r>
              <a:rPr lang="en-US" dirty="0" smtClean="0"/>
              <a:t>It’s not easy.</a:t>
            </a:r>
          </a:p>
          <a:p>
            <a:r>
              <a:rPr lang="en-US" dirty="0" smtClean="0"/>
              <a:t>People are attached to their ideas.</a:t>
            </a:r>
          </a:p>
          <a:p>
            <a:r>
              <a:rPr lang="en-US" dirty="0" smtClean="0"/>
              <a:t>Instruction can improve conceptions</a:t>
            </a:r>
          </a:p>
          <a:p>
            <a:r>
              <a:rPr lang="en-US" dirty="0" smtClean="0"/>
              <a:t>Time, talk, 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How to Address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852600" y="13944600"/>
            <a:ext cx="2520387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71800" y="1524000"/>
            <a:ext cx="5943600" cy="325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Conceptual change models, inquiry, dialogue, time</a:t>
            </a:r>
          </a:p>
          <a:p>
            <a:r>
              <a:rPr lang="en-US" dirty="0" smtClean="0"/>
              <a:t>Allow conceptions to be made explicit</a:t>
            </a:r>
          </a:p>
          <a:p>
            <a:r>
              <a:rPr lang="en-US" dirty="0" smtClean="0"/>
              <a:t>Allow experiences to build cognitive dissonance</a:t>
            </a:r>
          </a:p>
          <a:p>
            <a:r>
              <a:rPr lang="en-US" dirty="0" smtClean="0"/>
              <a:t>Time, talk, tools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Assessment Techniques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brief look beyond misconceptions</a:t>
            </a:r>
          </a:p>
          <a:p>
            <a:r>
              <a:rPr lang="en-US" dirty="0" smtClean="0"/>
              <a:t>What works?</a:t>
            </a:r>
          </a:p>
          <a:p>
            <a:r>
              <a:rPr lang="en-US" dirty="0" smtClean="0"/>
              <a:t>What about controversy?</a:t>
            </a:r>
          </a:p>
          <a:p>
            <a:r>
              <a:rPr lang="en-US" dirty="0" smtClean="0"/>
              <a:t>What if my students think we are all going to die?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time permits…..</a:t>
            </a:r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what conveys 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climate 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change effectively?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533400" y="1066800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2800" b="1" dirty="0">
                <a:latin typeface="Calibri" pitchFamily="34" charset="0"/>
              </a:rPr>
              <a:t>hearing the consensus repeated: 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defRPr/>
            </a:pPr>
            <a:r>
              <a:rPr lang="en-US" sz="2000" b="1" dirty="0" smtClean="0">
                <a:latin typeface="Calibri" pitchFamily="34" charset="0"/>
              </a:rPr>
              <a:t>             </a:t>
            </a:r>
            <a:r>
              <a:rPr lang="en-US" sz="2400" b="1" dirty="0" smtClean="0">
                <a:latin typeface="Calibri" pitchFamily="34" charset="0"/>
              </a:rPr>
              <a:t>“human activities cause </a:t>
            </a:r>
            <a:r>
              <a:rPr lang="en-US" sz="2400" b="1" dirty="0">
                <a:latin typeface="Calibri" pitchFamily="34" charset="0"/>
              </a:rPr>
              <a:t>global warming”</a:t>
            </a:r>
            <a:r>
              <a:rPr lang="en-US" sz="2800" b="1" dirty="0">
                <a:latin typeface="Calibri" pitchFamily="34" charset="0"/>
              </a:rPr>
              <a:t>  </a:t>
            </a:r>
            <a:endParaRPr lang="en-US" sz="12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2800" b="1" dirty="0">
                <a:latin typeface="Calibri" pitchFamily="34" charset="0"/>
              </a:rPr>
              <a:t>clarification about the scientific </a:t>
            </a:r>
            <a:r>
              <a:rPr lang="en-US" sz="2800" b="1" dirty="0" smtClean="0">
                <a:latin typeface="Calibri" pitchFamily="34" charset="0"/>
              </a:rPr>
              <a:t>process*</a:t>
            </a:r>
            <a:endParaRPr lang="en-US" sz="28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defRPr/>
            </a:pPr>
            <a:r>
              <a:rPr lang="en-US" sz="2800" b="1" dirty="0">
                <a:latin typeface="Calibri" pitchFamily="34" charset="0"/>
              </a:rPr>
              <a:t>	</a:t>
            </a:r>
            <a:r>
              <a:rPr lang="en-US" sz="2800" b="1" dirty="0" smtClean="0">
                <a:latin typeface="Calibri" pitchFamily="34" charset="0"/>
              </a:rPr>
              <a:t>     </a:t>
            </a:r>
            <a:r>
              <a:rPr lang="en-US" sz="2400" b="1" dirty="0" smtClean="0">
                <a:latin typeface="Calibri" pitchFamily="34" charset="0"/>
              </a:rPr>
              <a:t> scientific </a:t>
            </a:r>
            <a:r>
              <a:rPr lang="en-US" sz="2400" b="1" dirty="0">
                <a:latin typeface="Calibri" pitchFamily="34" charset="0"/>
              </a:rPr>
              <a:t>uncertainty, </a:t>
            </a:r>
            <a:r>
              <a:rPr lang="en-US" sz="2400" b="1" dirty="0" smtClean="0">
                <a:latin typeface="Calibri" pitchFamily="34" charset="0"/>
              </a:rPr>
              <a:t>role of peer </a:t>
            </a:r>
            <a:r>
              <a:rPr lang="en-US" sz="2400" b="1" dirty="0">
                <a:latin typeface="Calibri" pitchFamily="34" charset="0"/>
              </a:rPr>
              <a:t>review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endParaRPr lang="en-US" sz="8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2800" b="1" dirty="0">
                <a:latin typeface="Calibri" pitchFamily="34" charset="0"/>
              </a:rPr>
              <a:t>clear, relevant evidence for change* 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endParaRPr lang="en-US" sz="14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2800" b="1" dirty="0">
                <a:latin typeface="Calibri" pitchFamily="34" charset="0"/>
              </a:rPr>
              <a:t>respectful responses to </a:t>
            </a:r>
            <a:r>
              <a:rPr lang="en-US" sz="2800" b="1" dirty="0" smtClean="0">
                <a:latin typeface="Calibri" pitchFamily="34" charset="0"/>
              </a:rPr>
              <a:t>disagreement*</a:t>
            </a:r>
            <a:endParaRPr lang="en-US" sz="28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endParaRPr lang="en-US" sz="14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2800" b="1" dirty="0">
                <a:latin typeface="Calibri" pitchFamily="34" charset="0"/>
              </a:rPr>
              <a:t>exposure to information about solutions*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0" y="5942012"/>
            <a:ext cx="3257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/>
              <a:t>Vedantam</a:t>
            </a:r>
            <a:r>
              <a:rPr lang="en-US" dirty="0"/>
              <a:t>, 2007</a:t>
            </a:r>
          </a:p>
          <a:p>
            <a:pPr eaLnBrk="0" hangingPunct="0"/>
            <a:r>
              <a:rPr lang="en-US" dirty="0"/>
              <a:t>Union of Concerned Scientists</a:t>
            </a:r>
          </a:p>
          <a:p>
            <a:pPr eaLnBrk="0" hangingPunct="0"/>
            <a:r>
              <a:rPr lang="en-US" dirty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990600"/>
            <a:ext cx="457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Regional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assessments are available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Colorado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Utah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New Mexico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California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Global Climate Change Impacts in the US 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making evidence relevant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00600" y="1600200"/>
            <a:ext cx="3228975" cy="419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respectfully responding to </a:t>
            </a:r>
            <a:b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disagreement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16002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000" b="1" dirty="0" smtClean="0">
                <a:latin typeface="Calibri" pitchFamily="34" charset="0"/>
              </a:rPr>
              <a:t>be patient: misinformation comes from trusted sources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000" b="1" dirty="0" smtClean="0">
                <a:latin typeface="Calibri" pitchFamily="34" charset="0"/>
              </a:rPr>
              <a:t>use dialogue: listen to understand root concerns, defuse emotions.  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000" b="1" dirty="0" smtClean="0">
                <a:latin typeface="Calibri" pitchFamily="34" charset="0"/>
              </a:rPr>
              <a:t>your viewpoints might overlap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000" b="1" dirty="0" smtClean="0">
                <a:latin typeface="Calibri" pitchFamily="34" charset="0"/>
              </a:rPr>
              <a:t>resources:</a:t>
            </a:r>
          </a:p>
          <a:p>
            <a:pPr marL="742950" lvl="1" indent="-28575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000" b="1" dirty="0" smtClean="0">
                <a:latin typeface="Calibri" pitchFamily="34" charset="0"/>
              </a:rPr>
              <a:t>RealClimate.org-”Start Here”</a:t>
            </a:r>
          </a:p>
          <a:p>
            <a:pPr marL="742950" lvl="1" indent="-28575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000" b="1" dirty="0" smtClean="0">
                <a:latin typeface="Calibri" pitchFamily="34" charset="0"/>
              </a:rPr>
              <a:t>Skeptical Science</a:t>
            </a:r>
          </a:p>
          <a:p>
            <a:pPr marL="742950" lvl="1" indent="-28575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000" b="1" dirty="0" smtClean="0">
                <a:latin typeface="Calibri" pitchFamily="34" charset="0"/>
              </a:rPr>
              <a:t>Agencies, IPCC</a:t>
            </a:r>
          </a:p>
          <a:p>
            <a:pPr marL="742950" lvl="1" indent="-28575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000" b="1" dirty="0" smtClean="0">
                <a:latin typeface="Calibri" pitchFamily="34" charset="0"/>
              </a:rPr>
              <a:t>Climate Denial Crock of the Week</a:t>
            </a:r>
            <a:endParaRPr lang="en-US" sz="3000" b="1" dirty="0">
              <a:latin typeface="Calibri" pitchFamily="34" charset="0"/>
            </a:endParaRPr>
          </a:p>
        </p:txBody>
      </p:sp>
      <p:sp>
        <p:nvSpPr>
          <p:cNvPr id="43012" name="Rectangle 6"/>
          <p:cNvSpPr>
            <a:spLocks noChangeArrowheads="1"/>
          </p:cNvSpPr>
          <p:nvPr/>
        </p:nvSpPr>
        <p:spPr bwMode="auto">
          <a:xfrm>
            <a:off x="762000" y="6248400"/>
            <a:ext cx="7497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dirty="0" smtClean="0"/>
          </a:p>
          <a:p>
            <a:pPr algn="ctr" eaLnBrk="0" hangingPunct="0"/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McCright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, in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Dilling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and Moser 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2007 | Regan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, in </a:t>
            </a:r>
            <a:r>
              <a:rPr lang="en-US" dirty="0" err="1">
                <a:solidFill>
                  <a:schemeClr val="bg1"/>
                </a:solidFill>
                <a:latin typeface="Calibri" pitchFamily="34" charset="0"/>
              </a:rPr>
              <a:t>Dilling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</a:rPr>
              <a:t> and Moser 2007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447800"/>
            <a:ext cx="84582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respectfully responding to </a:t>
            </a:r>
            <a:b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</a:b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disagreement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457200" y="1295400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10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What do Americans know?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24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14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l">
              <a:spcBef>
                <a:spcPct val="20000"/>
              </a:spcBef>
              <a:buClr>
                <a:schemeClr val="accent2"/>
              </a:buClr>
              <a:buSzPct val="70000"/>
            </a:pPr>
            <a:endParaRPr lang="en-US" sz="2000" b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2039" name="Rectangle 6"/>
          <p:cNvSpPr>
            <a:spLocks noChangeArrowheads="1"/>
          </p:cNvSpPr>
          <p:nvPr/>
        </p:nvSpPr>
        <p:spPr bwMode="auto">
          <a:xfrm>
            <a:off x="6553200" y="6475413"/>
            <a:ext cx="25442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 smtClean="0">
                <a:solidFill>
                  <a:schemeClr val="bg1"/>
                </a:solidFill>
              </a:rPr>
              <a:t>Leiserowitz et al., 2010</a:t>
            </a:r>
            <a:endParaRPr lang="en-US" b="0" dirty="0">
              <a:solidFill>
                <a:schemeClr val="bg1"/>
              </a:solidFill>
            </a:endParaRPr>
          </a:p>
          <a:p>
            <a:pPr algn="l"/>
            <a:endParaRPr lang="en-US" b="0" dirty="0"/>
          </a:p>
          <a:p>
            <a:pPr algn="l"/>
            <a:r>
              <a:rPr lang="en-US" b="0" dirty="0"/>
              <a:t>	</a:t>
            </a:r>
          </a:p>
        </p:txBody>
      </p:sp>
      <p:pic>
        <p:nvPicPr>
          <p:cNvPr id="172041" name="Picture 9"/>
          <p:cNvPicPr>
            <a:picLocks noChangeAspect="1" noChangeArrowheads="1"/>
          </p:cNvPicPr>
          <p:nvPr/>
        </p:nvPicPr>
        <p:blipFill>
          <a:blip r:embed="rId4" cstate="screen"/>
          <a:srcRect l="7143" t="13043"/>
          <a:stretch>
            <a:fillRect/>
          </a:stretch>
        </p:blipFill>
        <p:spPr bwMode="auto">
          <a:xfrm>
            <a:off x="228600" y="2209800"/>
            <a:ext cx="268208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381000" y="1371600"/>
            <a:ext cx="84582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3400" y="3962400"/>
            <a:ext cx="838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86200" y="2667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http://environment.yale.edu/climate/files/Knowledge_Across_Six_Americas.pdf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More literate are more concerned, but….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1143000"/>
            <a:ext cx="743712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943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http://environment.yale.edu/climate/files/Knowledge_Across_Six_Americas.pdf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36637"/>
            <a:ext cx="2590800" cy="4602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Agencies, IPCC</a:t>
            </a:r>
          </a:p>
          <a:p>
            <a:r>
              <a:rPr lang="en-US" dirty="0" smtClean="0"/>
              <a:t>Skeptical Science</a:t>
            </a:r>
          </a:p>
          <a:p>
            <a:r>
              <a:rPr lang="en-US" dirty="0" smtClean="0"/>
              <a:t>Real Climate “Start Here”</a:t>
            </a:r>
          </a:p>
          <a:p>
            <a:r>
              <a:rPr lang="en-US" dirty="0" smtClean="0"/>
              <a:t>Reviewed Cutting Edge resources</a:t>
            </a:r>
          </a:p>
          <a:p>
            <a:r>
              <a:rPr lang="en-US" dirty="0" smtClean="0"/>
              <a:t>CLEAN collection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Sources for sound information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43200" y="1600200"/>
            <a:ext cx="620258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What is meant by “misconceptions”?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Where do misconceptions originate?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 do I identify misconceptions?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are some common climate misconceptions? 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 do I address misconceptions?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Resources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talking about solutions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47800" y="990600"/>
            <a:ext cx="6289603" cy="5334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0" y="6477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Leiserowitz</a:t>
            </a:r>
            <a:r>
              <a:rPr lang="en-US" dirty="0" smtClean="0"/>
              <a:t> et al., 2008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Leiserowitz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et al., 2008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4000" i="1" dirty="0" smtClean="0">
                <a:latin typeface="Calibri" pitchFamily="34" charset="0"/>
              </a:rPr>
              <a:t>“A father came in and said ‘What are you teaching?  </a:t>
            </a:r>
            <a:r>
              <a:rPr lang="en-US" sz="4000" b="1" i="1" dirty="0" smtClean="0">
                <a:solidFill>
                  <a:srgbClr val="FF0000"/>
                </a:solidFill>
                <a:latin typeface="Calibri" pitchFamily="34" charset="0"/>
              </a:rPr>
              <a:t>My daughter has been home crying because of climate change</a:t>
            </a:r>
            <a:r>
              <a:rPr lang="en-US" sz="4000" b="1" i="1" dirty="0" smtClean="0">
                <a:latin typeface="Calibri" pitchFamily="34" charset="0"/>
              </a:rPr>
              <a:t>.’         </a:t>
            </a:r>
            <a:r>
              <a:rPr lang="en-US" sz="4000" i="1" dirty="0" smtClean="0">
                <a:latin typeface="Calibri" pitchFamily="34" charset="0"/>
              </a:rPr>
              <a:t>I had been teaching three weeks on causes, four weeks on effects, and we were getting to two weeks on solutions.  </a:t>
            </a:r>
            <a:r>
              <a:rPr lang="en-US" sz="4000" b="1" i="1" dirty="0" smtClean="0">
                <a:solidFill>
                  <a:srgbClr val="FF0000"/>
                </a:solidFill>
                <a:uFill>
                  <a:solidFill>
                    <a:schemeClr val="tx1">
                      <a:lumMod val="95000"/>
                    </a:schemeClr>
                  </a:solidFill>
                </a:uFill>
                <a:latin typeface="Calibri" pitchFamily="34" charset="0"/>
              </a:rPr>
              <a:t>Now, every week, I do something on cause/effect </a:t>
            </a:r>
            <a:r>
              <a:rPr lang="en-US" sz="4000" b="1" i="1" u="sng" dirty="0" smtClean="0">
                <a:solidFill>
                  <a:srgbClr val="FF0000"/>
                </a:solidFill>
                <a:uFill>
                  <a:solidFill>
                    <a:schemeClr val="tx1">
                      <a:lumMod val="95000"/>
                    </a:schemeClr>
                  </a:solidFill>
                </a:uFill>
                <a:latin typeface="Calibri" pitchFamily="34" charset="0"/>
              </a:rPr>
              <a:t>and</a:t>
            </a:r>
            <a:r>
              <a:rPr lang="en-US" sz="4000" b="1" i="1" dirty="0" smtClean="0">
                <a:solidFill>
                  <a:srgbClr val="FF0000"/>
                </a:solidFill>
                <a:uFill>
                  <a:solidFill>
                    <a:schemeClr val="tx1">
                      <a:lumMod val="95000"/>
                    </a:schemeClr>
                  </a:solidFill>
                </a:uFill>
                <a:latin typeface="Calibri" pitchFamily="34" charset="0"/>
              </a:rPr>
              <a:t> solutions </a:t>
            </a:r>
            <a:r>
              <a:rPr lang="en-US" sz="4000" i="1" dirty="0" smtClean="0">
                <a:latin typeface="Calibri" pitchFamily="34" charset="0"/>
              </a:rPr>
              <a:t>so we are always doing something positive.” </a:t>
            </a:r>
          </a:p>
          <a:p>
            <a:pPr lvl="2">
              <a:buNone/>
            </a:pPr>
            <a:r>
              <a:rPr lang="en-US" sz="4000" i="1" dirty="0" smtClean="0">
                <a:latin typeface="Calibri" pitchFamily="34" charset="0"/>
              </a:rPr>
              <a:t>- </a:t>
            </a:r>
            <a:r>
              <a:rPr lang="en-US" sz="4000" dirty="0" smtClean="0">
                <a:latin typeface="Calibri" pitchFamily="34" charset="0"/>
              </a:rPr>
              <a:t>Teacher from Heritage M.S., Longmont, CO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about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charset="0"/>
              </a:rPr>
              <a:t>effective climate pedagogy</a:t>
            </a:r>
          </a:p>
        </p:txBody>
      </p:sp>
      <p:sp>
        <p:nvSpPr>
          <p:cNvPr id="129029" name="Rectangle 5"/>
          <p:cNvSpPr>
            <a:spLocks noChangeArrowheads="1"/>
          </p:cNvSpPr>
          <p:nvPr/>
        </p:nvSpPr>
        <p:spPr bwMode="auto">
          <a:xfrm>
            <a:off x="4953000" y="1600200"/>
            <a:ext cx="403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/>
              <a:t>Ancillary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/>
              <a:t>Superficial reasoning</a:t>
            </a:r>
            <a:endParaRPr lang="en-US" sz="2800" dirty="0"/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800" dirty="0"/>
              <a:t>P</a:t>
            </a:r>
            <a:r>
              <a:rPr lang="en-US" sz="2800" dirty="0" smtClean="0"/>
              <a:t>rivileging </a:t>
            </a:r>
            <a:r>
              <a:rPr lang="en-US" sz="2800" dirty="0"/>
              <a:t>authority over reasoning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ntended </a:t>
            </a:r>
            <a:r>
              <a:rPr lang="en-US" sz="2800" dirty="0"/>
              <a:t>to trigger fear, guilt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endParaRPr lang="en-US" sz="2800" dirty="0"/>
          </a:p>
        </p:txBody>
      </p:sp>
      <p:sp>
        <p:nvSpPr>
          <p:cNvPr id="46084" name="Rectangle 6"/>
          <p:cNvSpPr>
            <a:spLocks noChangeArrowheads="1"/>
          </p:cNvSpPr>
          <p:nvPr/>
        </p:nvSpPr>
        <p:spPr bwMode="auto">
          <a:xfrm>
            <a:off x="381000" y="1524000"/>
            <a:ext cx="403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/>
              <a:t>Integrated throughout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/>
              <a:t>Inquiry and evidence-based</a:t>
            </a:r>
            <a:endParaRPr lang="en-US" sz="2800" dirty="0"/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elevant </a:t>
            </a:r>
            <a:r>
              <a:rPr lang="en-US" sz="2800" dirty="0"/>
              <a:t>to audience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/>
              <a:t>Dialogue focused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800" dirty="0" smtClean="0"/>
              <a:t>Examines learning</a:t>
            </a:r>
            <a:endParaRPr lang="en-US" sz="2800" dirty="0"/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ncludes </a:t>
            </a:r>
            <a:r>
              <a:rPr lang="en-US" sz="2800" dirty="0"/>
              <a:t>solution info</a:t>
            </a:r>
          </a:p>
        </p:txBody>
      </p:sp>
      <p:sp>
        <p:nvSpPr>
          <p:cNvPr id="46085" name="Text Box 7"/>
          <p:cNvSpPr txBox="1">
            <a:spLocks noChangeArrowheads="1"/>
          </p:cNvSpPr>
          <p:nvPr/>
        </p:nvSpPr>
        <p:spPr bwMode="auto">
          <a:xfrm>
            <a:off x="457200" y="914400"/>
            <a:ext cx="603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/>
              <a:t>is:</a:t>
            </a:r>
            <a:r>
              <a:rPr lang="en-US" dirty="0"/>
              <a:t> 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4953000" y="990600"/>
            <a:ext cx="1196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rgbClr val="FF0000"/>
                </a:solidFill>
              </a:rPr>
              <a:t>is not:</a:t>
            </a:r>
            <a:r>
              <a:rPr lang="en-US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3340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Calibri" pitchFamily="34" charset="0"/>
              </a:rPr>
              <a:t>Thank you!</a:t>
            </a:r>
            <a:endParaRPr lang="en-US" sz="60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4" descr="C:\Documents and Settings\sbuhr\Local Settings\Temporary Internet Files\Content.IE5\C90VQB4U\MCj04414650000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838200"/>
            <a:ext cx="2742857" cy="274285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00400" y="5715000"/>
            <a:ext cx="8645885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http://cires.colorado.edu/education/k12/</a:t>
            </a:r>
            <a:endParaRPr lang="en-US" dirty="0" smtClean="0"/>
          </a:p>
          <a:p>
            <a:r>
              <a:rPr lang="en-US" dirty="0" smtClean="0"/>
              <a:t>Susan.buhr@colorado.edu/303-492-5657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climate misconceptions have you noted?</a:t>
            </a:r>
          </a:p>
          <a:p>
            <a:r>
              <a:rPr lang="en-US" dirty="0" smtClean="0"/>
              <a:t>What do you do to identify them?</a:t>
            </a:r>
          </a:p>
          <a:p>
            <a:r>
              <a:rPr lang="en-US" dirty="0" smtClean="0"/>
              <a:t>How do you address climate misconceptions?</a:t>
            </a:r>
          </a:p>
          <a:p>
            <a:r>
              <a:rPr lang="en-US" dirty="0" smtClean="0"/>
              <a:t>What else do you need?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To login:  Get a SERC account (it’s free, it’s fast, it’s worth it)</a:t>
            </a:r>
          </a:p>
          <a:p>
            <a:pPr>
              <a:buNone/>
            </a:pPr>
            <a:r>
              <a:rPr lang="en-US" dirty="0" smtClean="0"/>
              <a:t>http://serc.carleton.edu/NAGTWorkshops/climatechange/webinar/discussions.html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Discussion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j-ea"/>
                <a:cs typeface="+mj-cs"/>
              </a:rPr>
              <a:t>Who are your students?</a:t>
            </a:r>
            <a:endParaRPr lang="en-US" sz="4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62000" y="1066800"/>
            <a:ext cx="7924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eaLnBrk="0" hangingPunct="0">
              <a:spcBef>
                <a:spcPct val="20000"/>
              </a:spcBef>
              <a:buSzPct val="120000"/>
              <a:buFont typeface="+mj-lt"/>
              <a:buAutoNum type="alphaUcPeriod"/>
              <a:defRPr/>
            </a:pPr>
            <a:r>
              <a:rPr lang="en-US" sz="3200" b="1" kern="0" dirty="0" smtClean="0">
                <a:latin typeface="Calibri" pitchFamily="34" charset="0"/>
              </a:rPr>
              <a:t>Introductory course students</a:t>
            </a:r>
          </a:p>
          <a:p>
            <a:pPr marL="514350" indent="-514350" eaLnBrk="0" hangingPunct="0">
              <a:spcBef>
                <a:spcPct val="20000"/>
              </a:spcBef>
              <a:buSzPct val="120000"/>
              <a:buFont typeface="+mj-lt"/>
              <a:buAutoNum type="alphaUcPeriod"/>
              <a:defRPr/>
            </a:pPr>
            <a:r>
              <a:rPr lang="en-US" sz="3200" b="1" kern="0" dirty="0" smtClean="0">
                <a:latin typeface="Calibri" pitchFamily="34" charset="0"/>
              </a:rPr>
              <a:t>Prospective teachers</a:t>
            </a:r>
          </a:p>
          <a:p>
            <a:pPr marL="514350" indent="-514350" eaLnBrk="0" hangingPunct="0">
              <a:spcBef>
                <a:spcPct val="20000"/>
              </a:spcBef>
              <a:buSzPct val="120000"/>
              <a:buFont typeface="+mj-lt"/>
              <a:buAutoNum type="alphaUcPeriod"/>
              <a:defRPr/>
            </a:pPr>
            <a:r>
              <a:rPr lang="en-US" sz="3200" b="1" kern="0" dirty="0" smtClean="0">
                <a:latin typeface="Calibri" pitchFamily="34" charset="0"/>
              </a:rPr>
              <a:t>Upper level undergraduate students</a:t>
            </a:r>
          </a:p>
          <a:p>
            <a:pPr marL="514350" indent="-514350" eaLnBrk="0" hangingPunct="0">
              <a:spcBef>
                <a:spcPct val="20000"/>
              </a:spcBef>
              <a:buSzPct val="120000"/>
              <a:buFont typeface="+mj-lt"/>
              <a:buAutoNum type="alphaUcPeriod"/>
              <a:defRPr/>
            </a:pPr>
            <a:r>
              <a:rPr lang="en-US" sz="3200" b="1" kern="0" dirty="0" smtClean="0">
                <a:latin typeface="Calibri" pitchFamily="34" charset="0"/>
              </a:rPr>
              <a:t>Classroom teachers</a:t>
            </a:r>
          </a:p>
          <a:p>
            <a:pPr marL="514350" indent="-514350" eaLnBrk="0" hangingPunct="0">
              <a:spcBef>
                <a:spcPct val="20000"/>
              </a:spcBef>
              <a:buSzPct val="120000"/>
              <a:buFont typeface="+mj-lt"/>
              <a:buAutoNum type="alphaUcPeriod"/>
              <a:defRPr/>
            </a:pPr>
            <a:r>
              <a:rPr lang="en-US" sz="3200" b="1" kern="0" dirty="0" smtClean="0">
                <a:latin typeface="Calibri" pitchFamily="34" charset="0"/>
              </a:rPr>
              <a:t>Other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defRPr/>
            </a:pPr>
            <a:endParaRPr lang="en-US" sz="1200" b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defRPr/>
            </a:pPr>
            <a:endParaRPr lang="en-US" sz="1200" b="1" kern="0" dirty="0">
              <a:latin typeface="Calibri" pitchFamily="34" charset="0"/>
            </a:endParaRPr>
          </a:p>
        </p:txBody>
      </p:sp>
      <p:grpSp>
        <p:nvGrpSpPr>
          <p:cNvPr id="26628" name="Group 15"/>
          <p:cNvGrpSpPr>
            <a:grpSpLocks/>
          </p:cNvGrpSpPr>
          <p:nvPr/>
        </p:nvGrpSpPr>
        <p:grpSpPr bwMode="auto">
          <a:xfrm>
            <a:off x="0" y="5791200"/>
            <a:ext cx="8090598" cy="914400"/>
            <a:chOff x="144" y="3696"/>
            <a:chExt cx="4831" cy="480"/>
          </a:xfrm>
        </p:grpSpPr>
        <p:pic>
          <p:nvPicPr>
            <p:cNvPr id="26630" name="Picture 24" descr="black_man_green_shirt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12" y="3696"/>
              <a:ext cx="46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26" descr="japanese_woman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44" y="3744"/>
              <a:ext cx="48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28" descr="3243816_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840" y="3696"/>
              <a:ext cx="4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30" descr="man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816" y="3696"/>
              <a:ext cx="4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36" descr="dawson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440" y="3744"/>
              <a:ext cx="37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40" descr="e_lgron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216" y="3744"/>
              <a:ext cx="37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57200" y="49530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Know thy audience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6" name="Picture 15" descr="belushi_in_animal_house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194726" y="5791200"/>
            <a:ext cx="605874" cy="887124"/>
          </a:xfrm>
          <a:prstGeom prst="rect">
            <a:avLst/>
          </a:prstGeom>
        </p:spPr>
      </p:pic>
      <p:pic>
        <p:nvPicPr>
          <p:cNvPr id="19" name="Picture 18" descr="student_desk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382000" y="5791200"/>
            <a:ext cx="762000" cy="901211"/>
          </a:xfrm>
          <a:prstGeom prst="rect">
            <a:avLst/>
          </a:prstGeom>
        </p:spPr>
      </p:pic>
      <p:pic>
        <p:nvPicPr>
          <p:cNvPr id="20" name="Picture 19" descr="perky_student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3162456" y="5848350"/>
            <a:ext cx="723744" cy="857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5334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8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+mj-ea"/>
                <a:cs typeface="+mj-cs"/>
              </a:rPr>
              <a:t>Who are your students?</a:t>
            </a:r>
            <a:endParaRPr lang="en-US" sz="4800" b="1" kern="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762000" y="1066800"/>
            <a:ext cx="79248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200" b="1" kern="0" dirty="0" smtClean="0">
                <a:latin typeface="Calibri" pitchFamily="34" charset="0"/>
              </a:rPr>
              <a:t>Students probably did not learn </a:t>
            </a:r>
            <a:r>
              <a:rPr lang="en-US" sz="3200" b="1" kern="0" dirty="0" err="1" smtClean="0">
                <a:latin typeface="Calibri" pitchFamily="34" charset="0"/>
              </a:rPr>
              <a:t>geoscience</a:t>
            </a:r>
            <a:r>
              <a:rPr lang="en-US" sz="3200" b="1" kern="0" dirty="0" smtClean="0">
                <a:latin typeface="Calibri" pitchFamily="34" charset="0"/>
              </a:rPr>
              <a:t> in high school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200" b="1" kern="0" dirty="0" smtClean="0">
                <a:latin typeface="Calibri" pitchFamily="34" charset="0"/>
              </a:rPr>
              <a:t>Undergraduate conceptions similar to secondary students and public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200" b="1" kern="0" dirty="0" smtClean="0">
                <a:latin typeface="Calibri" pitchFamily="34" charset="0"/>
              </a:rPr>
              <a:t>Other faculty or colleagues?</a:t>
            </a:r>
          </a:p>
          <a:p>
            <a:pPr marL="342900" indent="-342900" eaLnBrk="0" hangingPunct="0">
              <a:spcBef>
                <a:spcPct val="20000"/>
              </a:spcBef>
              <a:buSzPct val="120000"/>
              <a:defRPr/>
            </a:pPr>
            <a:endParaRPr lang="en-US" sz="1200" b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defRPr/>
            </a:pPr>
            <a:endParaRPr lang="en-US" sz="1200" b="1" kern="0" dirty="0">
              <a:latin typeface="Calibri" pitchFamily="34" charset="0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5791200"/>
            <a:ext cx="8090598" cy="914400"/>
            <a:chOff x="144" y="3696"/>
            <a:chExt cx="4831" cy="480"/>
          </a:xfrm>
        </p:grpSpPr>
        <p:pic>
          <p:nvPicPr>
            <p:cNvPr id="26630" name="Picture 24" descr="black_man_green_shirt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12" y="3696"/>
              <a:ext cx="463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1" name="Picture 26" descr="japanese_woman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144" y="3744"/>
              <a:ext cx="480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28" descr="3243816_1"/>
            <p:cNvPicPr>
              <a:picLocks noChangeAspect="1" noChangeArrowheads="1"/>
            </p:cNvPicPr>
            <p:nvPr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3840" y="3696"/>
              <a:ext cx="42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3" name="Picture 30" descr="man1"/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816" y="3696"/>
              <a:ext cx="40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6" name="Picture 36" descr="dawson"/>
            <p:cNvPicPr>
              <a:picLocks noChangeAspect="1" noChangeArrowheads="1"/>
            </p:cNvPicPr>
            <p:nvPr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1440" y="3744"/>
              <a:ext cx="37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7" name="Picture 40" descr="e_lgron2"/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3216" y="3744"/>
              <a:ext cx="373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457200" y="49530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Know thy audience</a:t>
            </a:r>
            <a:endParaRPr lang="en-US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6" name="Picture 15" descr="belushi_in_animal_house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4194726" y="5791200"/>
            <a:ext cx="605874" cy="887124"/>
          </a:xfrm>
          <a:prstGeom prst="rect">
            <a:avLst/>
          </a:prstGeom>
        </p:spPr>
      </p:pic>
      <p:pic>
        <p:nvPicPr>
          <p:cNvPr id="19" name="Picture 18" descr="student_desk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8382000" y="5791200"/>
            <a:ext cx="762000" cy="901211"/>
          </a:xfrm>
          <a:prstGeom prst="rect">
            <a:avLst/>
          </a:prstGeom>
        </p:spPr>
      </p:pic>
      <p:pic>
        <p:nvPicPr>
          <p:cNvPr id="20" name="Picture 19" descr="perky_student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flipH="1">
            <a:off x="3162456" y="5848350"/>
            <a:ext cx="723744" cy="8572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-ccmini-noleaves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Related terms:  “naïve idea”, “pre-conception”, “alternate conception”, “weak conception”</a:t>
            </a:r>
          </a:p>
          <a:p>
            <a:r>
              <a:rPr lang="en-US" dirty="0" smtClean="0"/>
              <a:t>Prior conceptions are strongly held</a:t>
            </a:r>
          </a:p>
          <a:p>
            <a:r>
              <a:rPr lang="en-US" dirty="0" smtClean="0"/>
              <a:t>Even correct concepts are likely to be fragmented</a:t>
            </a:r>
          </a:p>
          <a:p>
            <a:r>
              <a:rPr lang="en-US" dirty="0" smtClean="0"/>
              <a:t>Distinction:  Cognition vs. misinformation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cs typeface="Arial" charset="0"/>
              </a:rPr>
              <a:t>What is meant by “misconception”?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371600"/>
            <a:ext cx="84582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62000" y="1600200"/>
            <a:ext cx="777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mis·con·cep·tion</a:t>
            </a:r>
            <a:endParaRPr lang="en-US" dirty="0" smtClean="0"/>
          </a:p>
          <a:p>
            <a:r>
              <a:rPr lang="en-US" dirty="0" smtClean="0"/>
              <a:t>–noun </a:t>
            </a:r>
          </a:p>
          <a:p>
            <a:r>
              <a:rPr lang="en-US" b="1" dirty="0" smtClean="0"/>
              <a:t>: </a:t>
            </a:r>
            <a:r>
              <a:rPr lang="en-US" dirty="0" smtClean="0"/>
              <a:t>a mistaken idea or view resulting from a misunderstanding of something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457200"/>
            <a:ext cx="8686800" cy="4572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 smtClean="0">
                <a:latin typeface="Calibri" pitchFamily="34" charset="0"/>
                <a:cs typeface="Arial" charset="0"/>
              </a:rPr>
              <a:t>barriers to understanding science:</a:t>
            </a:r>
          </a:p>
          <a:p>
            <a:pPr>
              <a:buFont typeface="Wingdings" pitchFamily="2" charset="2"/>
              <a:buNone/>
              <a:defRPr/>
            </a:pPr>
            <a:endParaRPr lang="en-US" sz="1200" dirty="0" smtClean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n-US" sz="3200" b="1" dirty="0" smtClean="0">
                <a:latin typeface="Calibri" pitchFamily="34" charset="0"/>
                <a:cs typeface="Arial" charset="0"/>
              </a:rPr>
              <a:t>climate science is non-intuitive: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200" b="1" dirty="0" smtClean="0">
                <a:latin typeface="Calibri" pitchFamily="34" charset="0"/>
                <a:cs typeface="Arial" charset="0"/>
              </a:rPr>
              <a:t>    geological time, complex interactions, non-linear processes</a:t>
            </a:r>
          </a:p>
          <a:p>
            <a:pPr>
              <a:buFont typeface="Wingdings" pitchFamily="2" charset="2"/>
              <a:buNone/>
              <a:defRPr/>
            </a:pPr>
            <a:endParaRPr lang="en-US" sz="1200" b="1" dirty="0" smtClean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n-US" sz="3200" b="1" dirty="0" smtClean="0">
                <a:latin typeface="Calibri" pitchFamily="34" charset="0"/>
                <a:cs typeface="Arial" charset="0"/>
              </a:rPr>
              <a:t>formal public media has portrayed  “two sides” in the past</a:t>
            </a:r>
          </a:p>
          <a:p>
            <a:pPr>
              <a:buNone/>
              <a:defRPr/>
            </a:pPr>
            <a:endParaRPr lang="en-US" sz="1200" b="1" dirty="0" smtClean="0">
              <a:latin typeface="Calibri" pitchFamily="34" charset="0"/>
              <a:cs typeface="Arial" charset="0"/>
            </a:endParaRPr>
          </a:p>
          <a:p>
            <a:pPr>
              <a:defRPr/>
            </a:pPr>
            <a:r>
              <a:rPr lang="en-US" sz="3200" b="1" dirty="0" smtClean="0">
                <a:latin typeface="Calibri" pitchFamily="34" charset="0"/>
                <a:cs typeface="Arial" charset="0"/>
              </a:rPr>
              <a:t>climate science and scientific uncertainty has been mischaracterized in popular media, politicized</a:t>
            </a:r>
          </a:p>
          <a:p>
            <a:pPr>
              <a:buFont typeface="Wingdings" pitchFamily="2" charset="2"/>
              <a:buNone/>
              <a:defRPr/>
            </a:pPr>
            <a:endParaRPr lang="en-US" sz="18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8991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cs typeface="Arial" charset="0"/>
              </a:rPr>
              <a:t>Challenges to climate change education</a:t>
            </a: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5048250" y="5791200"/>
            <a:ext cx="4095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/>
              <a:t>Fortner et al., 2000</a:t>
            </a:r>
          </a:p>
          <a:p>
            <a:pPr eaLnBrk="0" hangingPunct="0"/>
            <a:r>
              <a:rPr lang="en-US" dirty="0"/>
              <a:t>Introduction, </a:t>
            </a:r>
            <a:r>
              <a:rPr lang="en-US" dirty="0" err="1"/>
              <a:t>Dilling</a:t>
            </a:r>
            <a:r>
              <a:rPr lang="en-US" dirty="0"/>
              <a:t> and Moser, 2007</a:t>
            </a:r>
          </a:p>
          <a:p>
            <a:pPr eaLnBrk="0" hangingPunct="0"/>
            <a:r>
              <a:rPr lang="en-US" dirty="0" err="1"/>
              <a:t>Leiserowitz</a:t>
            </a:r>
            <a:r>
              <a:rPr lang="en-US" dirty="0"/>
              <a:t>, in </a:t>
            </a:r>
            <a:r>
              <a:rPr lang="en-US" dirty="0" err="1"/>
              <a:t>Dilling</a:t>
            </a:r>
            <a:r>
              <a:rPr lang="en-US" dirty="0"/>
              <a:t> and Moser, 2007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8600" y="-152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More challenges 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climate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Arial" charset="0"/>
              </a:rPr>
              <a:t>education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228600" y="3048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200" b="1" u="sng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barriers to taking action: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12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perceived to affect people and animals far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away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solutions not known, or may be perceived as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threats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fear of problem may result in “shut down mode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”</a:t>
            </a:r>
            <a:endParaRPr lang="en-US" sz="12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SzPct val="120000"/>
              <a:buFont typeface="Arial" pitchFamily="34" charset="0"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mass communication engenders awareness without </a:t>
            </a:r>
            <a:r>
              <a:rPr lang="en-US" sz="32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action</a:t>
            </a:r>
            <a:endParaRPr lang="en-US" sz="32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107721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400" dirty="0" err="1">
                <a:latin typeface="Calibri" pitchFamily="34" charset="0"/>
              </a:rPr>
              <a:t>Leiserowitz</a:t>
            </a:r>
            <a:r>
              <a:rPr lang="en-US" sz="1400" dirty="0">
                <a:latin typeface="Calibri" pitchFamily="34" charset="0"/>
              </a:rPr>
              <a:t>, in </a:t>
            </a:r>
            <a:r>
              <a:rPr lang="en-US" sz="1400" dirty="0" err="1">
                <a:latin typeface="Calibri" pitchFamily="34" charset="0"/>
              </a:rPr>
              <a:t>Dilling</a:t>
            </a:r>
            <a:r>
              <a:rPr lang="en-US" sz="1400" dirty="0">
                <a:latin typeface="Calibri" pitchFamily="34" charset="0"/>
              </a:rPr>
              <a:t> and Moser, </a:t>
            </a:r>
            <a:r>
              <a:rPr lang="en-US" sz="1400" dirty="0" smtClean="0">
                <a:latin typeface="Calibri" pitchFamily="34" charset="0"/>
              </a:rPr>
              <a:t>2007 |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Moser</a:t>
            </a:r>
            <a:r>
              <a:rPr lang="en-US" sz="1400" dirty="0">
                <a:latin typeface="Calibri" pitchFamily="34" charset="0"/>
              </a:rPr>
              <a:t>, in </a:t>
            </a:r>
            <a:r>
              <a:rPr lang="en-US" sz="1400" dirty="0" err="1">
                <a:latin typeface="Calibri" pitchFamily="34" charset="0"/>
              </a:rPr>
              <a:t>Dilling</a:t>
            </a:r>
            <a:r>
              <a:rPr lang="en-US" sz="1400" dirty="0">
                <a:latin typeface="Calibri" pitchFamily="34" charset="0"/>
              </a:rPr>
              <a:t> and Moser, </a:t>
            </a:r>
            <a:r>
              <a:rPr lang="en-US" sz="1400" dirty="0" smtClean="0">
                <a:latin typeface="Calibri" pitchFamily="34" charset="0"/>
              </a:rPr>
              <a:t>2007 |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Ungar</a:t>
            </a:r>
            <a:r>
              <a:rPr lang="en-US" sz="1400" dirty="0">
                <a:latin typeface="Calibri" pitchFamily="34" charset="0"/>
              </a:rPr>
              <a:t>, in </a:t>
            </a:r>
            <a:r>
              <a:rPr lang="en-US" sz="1400" dirty="0" err="1">
                <a:latin typeface="Calibri" pitchFamily="34" charset="0"/>
              </a:rPr>
              <a:t>Dilling</a:t>
            </a:r>
            <a:r>
              <a:rPr lang="en-US" sz="1400" dirty="0">
                <a:latin typeface="Calibri" pitchFamily="34" charset="0"/>
              </a:rPr>
              <a:t> and Moser, </a:t>
            </a:r>
            <a:r>
              <a:rPr lang="en-US" sz="1400" dirty="0" smtClean="0">
                <a:latin typeface="Calibri" pitchFamily="34" charset="0"/>
              </a:rPr>
              <a:t>2007 |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Dunwoody</a:t>
            </a:r>
            <a:r>
              <a:rPr lang="en-US" sz="1400" dirty="0">
                <a:latin typeface="Calibri" pitchFamily="34" charset="0"/>
              </a:rPr>
              <a:t>, in </a:t>
            </a:r>
            <a:r>
              <a:rPr lang="en-US" sz="1400" dirty="0" err="1">
                <a:latin typeface="Calibri" pitchFamily="34" charset="0"/>
              </a:rPr>
              <a:t>Dilling</a:t>
            </a:r>
            <a:r>
              <a:rPr lang="en-US" sz="1400" dirty="0">
                <a:latin typeface="Calibri" pitchFamily="34" charset="0"/>
              </a:rPr>
              <a:t> and Moser, 2007</a:t>
            </a:r>
          </a:p>
          <a:p>
            <a:pPr eaLnBrk="0" hangingPunct="0"/>
            <a:endParaRPr lang="en-US" dirty="0"/>
          </a:p>
          <a:p>
            <a:pPr eaLnBrk="0" hangingPunct="0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C-mini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339933"/>
      </a:accent1>
      <a:accent2>
        <a:srgbClr val="FF3300"/>
      </a:accent2>
      <a:accent3>
        <a:srgbClr val="002E15"/>
      </a:accent3>
      <a:accent4>
        <a:srgbClr val="006600"/>
      </a:accent4>
      <a:accent5>
        <a:srgbClr val="474B78"/>
      </a:accent5>
      <a:accent6>
        <a:srgbClr val="339966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7820</TotalTime>
  <Words>1800</Words>
  <Application>Microsoft Office PowerPoint</Application>
  <PresentationFormat>Overhead</PresentationFormat>
  <Paragraphs>373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Misconceptions about Climate Science</vt:lpstr>
      <vt:lpstr>Introduction</vt:lpstr>
      <vt:lpstr>Slide 3</vt:lpstr>
      <vt:lpstr>Guiding Questions</vt:lpstr>
      <vt:lpstr>Slide 5</vt:lpstr>
      <vt:lpstr>Slide 6</vt:lpstr>
      <vt:lpstr>What is meant by “misconception”?</vt:lpstr>
      <vt:lpstr>Challenges to climate change education</vt:lpstr>
      <vt:lpstr>Slide 9</vt:lpstr>
      <vt:lpstr>Slide 10</vt:lpstr>
      <vt:lpstr>Slide 11</vt:lpstr>
      <vt:lpstr>Do misconceptions matter?</vt:lpstr>
      <vt:lpstr>Sources of climate concepts (good, bad and ugly)</vt:lpstr>
      <vt:lpstr>Slide 14</vt:lpstr>
      <vt:lpstr>AAAS strand maps</vt:lpstr>
      <vt:lpstr>CLEAN collection</vt:lpstr>
      <vt:lpstr>Slide 17</vt:lpstr>
      <vt:lpstr>Classroom Assessment Techniques</vt:lpstr>
      <vt:lpstr>What misconceptions are common?</vt:lpstr>
      <vt:lpstr>Which have you encountered?</vt:lpstr>
      <vt:lpstr>Ozone and climate change</vt:lpstr>
      <vt:lpstr>Stasis-things don’t change</vt:lpstr>
      <vt:lpstr>Limits to human agency</vt:lpstr>
      <vt:lpstr>Which have you encountered?</vt:lpstr>
      <vt:lpstr>Greenhouse effect</vt:lpstr>
      <vt:lpstr>It’s the Sun, stupid!</vt:lpstr>
      <vt:lpstr>Misunderstanding variability</vt:lpstr>
      <vt:lpstr>Slide 28</vt:lpstr>
      <vt:lpstr>Slide 29</vt:lpstr>
      <vt:lpstr>How do you address misconceptions?</vt:lpstr>
      <vt:lpstr>How to Address</vt:lpstr>
      <vt:lpstr>Classroom Assessment Techniques</vt:lpstr>
      <vt:lpstr>If time permits…..</vt:lpstr>
      <vt:lpstr>Slide 34</vt:lpstr>
      <vt:lpstr>Slide 35</vt:lpstr>
      <vt:lpstr>Slide 36</vt:lpstr>
      <vt:lpstr>Slide 37</vt:lpstr>
      <vt:lpstr>More literate are more concerned, but….</vt:lpstr>
      <vt:lpstr>Sources for sound information</vt:lpstr>
      <vt:lpstr>talking about solutions</vt:lpstr>
      <vt:lpstr>talking about solutions</vt:lpstr>
      <vt:lpstr>effective climate pedagogy</vt:lpstr>
      <vt:lpstr>Questions?</vt:lpstr>
      <vt:lpstr>Contact information</vt:lpstr>
      <vt:lpstr>Further Discussion</vt:lpstr>
    </vt:vector>
  </TitlesOfParts>
  <Company>CIRES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CIRES Outreach Program: Involving Research Scientists in K-12 Education</dc:title>
  <dc:creator>Susan Buhr</dc:creator>
  <cp:lastModifiedBy>kkirk</cp:lastModifiedBy>
  <cp:revision>497</cp:revision>
  <cp:lastPrinted>2002-06-26T20:33:47Z</cp:lastPrinted>
  <dcterms:created xsi:type="dcterms:W3CDTF">2001-01-06T13:56:42Z</dcterms:created>
  <dcterms:modified xsi:type="dcterms:W3CDTF">2011-01-21T20:04:27Z</dcterms:modified>
</cp:coreProperties>
</file>