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Default Extension="docx" ContentType="application/vnd.openxmlformats-officedocument.wordprocessingml.document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60" r:id="rId3"/>
    <p:sldId id="259" r:id="rId4"/>
    <p:sldId id="296" r:id="rId5"/>
    <p:sldId id="300" r:id="rId6"/>
    <p:sldId id="297" r:id="rId7"/>
    <p:sldId id="272" r:id="rId8"/>
    <p:sldId id="302" r:id="rId9"/>
    <p:sldId id="299" r:id="rId10"/>
    <p:sldId id="304" r:id="rId11"/>
    <p:sldId id="274" r:id="rId12"/>
    <p:sldId id="303" r:id="rId1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36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9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9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AE8068FC-BD97-4B18-AFB0-162F1E9033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879653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48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48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472F96C9-662E-4962-964F-CFE743B0BA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198328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1pPr>
            <a:lvl2pPr marL="37658617" indent="-37204708" eaLnBrk="0" hangingPunct="0">
              <a:defRPr sz="2400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45390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90781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136172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181563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pPr eaLnBrk="1" hangingPunct="1"/>
            <a:fld id="{B2678360-3E6D-450D-B719-690DA84A15AB}" type="slidenum">
              <a:rPr lang="en-US" sz="1200"/>
              <a:pPr eaLnBrk="1" hangingPunct="1"/>
              <a:t>5</a:t>
            </a:fld>
            <a:endParaRPr lang="en-US" sz="1200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smtClean="0">
                <a:latin typeface="Times New Roman" pitchFamily="-112" charset="0"/>
              </a:rPr>
              <a:t>First task is what they’re working on right now.  Kudos!</a:t>
            </a:r>
          </a:p>
          <a:p>
            <a:r>
              <a:rPr lang="en-US" smtClean="0">
                <a:latin typeface="Times New Roman" pitchFamily="-112" charset="0"/>
              </a:rPr>
              <a:t>Second task is equally important (from a strategic standpoint) and thinking about it may inform the first task.</a:t>
            </a:r>
          </a:p>
          <a:p>
            <a:r>
              <a:rPr lang="en-US" smtClean="0">
                <a:latin typeface="Times New Roman" pitchFamily="-112" charset="0"/>
              </a:rPr>
              <a:t>We have much more freedom and flexibility in answering these questions than we usually allow ourselves.  Be proactive; be creative; be authentic; be visionary.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0"/>
              <a:ext cx="466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46092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6093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2E01274F-C008-49DB-A6D3-82D5342C44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28C7D2-CA03-423A-9946-07DFA392CF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6C7D77-BD39-4F7D-BFBF-B99CB9FF25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E039FE-1C86-4439-8040-D369D85C4D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5ECA83-A407-40E3-BAEB-EBB90D679C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35484A-162B-4418-A144-A1E70BCE08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344562-CE27-4CE0-86F5-24BA931AF7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F53B0A-281D-4C30-9355-9B4DBC57E8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6220ED-42F5-42DC-8226-87E88BE72C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9A9186-3AFE-40D5-AC39-12BD29333E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7BF066-E5C9-4CBB-914F-65BC2805B0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4D2819-B81D-4A87-911D-B39A37D83F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251A1A-0BD2-403D-8053-F84681116B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n-US" sz="2400"/>
          </a:p>
        </p:txBody>
      </p:sp>
      <p:sp>
        <p:nvSpPr>
          <p:cNvPr id="45059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n-US" sz="2400"/>
          </a:p>
        </p:txBody>
      </p:sp>
      <p:sp>
        <p:nvSpPr>
          <p:cNvPr id="45060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n-US" sz="2400"/>
          </a:p>
        </p:txBody>
      </p:sp>
      <p:sp>
        <p:nvSpPr>
          <p:cNvPr id="45061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n-US" sz="2400"/>
          </a:p>
        </p:txBody>
      </p:sp>
      <p:sp>
        <p:nvSpPr>
          <p:cNvPr id="45062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n-US" sz="2400"/>
          </a:p>
        </p:txBody>
      </p:sp>
      <p:sp>
        <p:nvSpPr>
          <p:cNvPr id="45063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n-US" sz="2400"/>
          </a:p>
        </p:txBody>
      </p:sp>
      <p:sp>
        <p:nvSpPr>
          <p:cNvPr id="45064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n-US" sz="2400"/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5067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5068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5069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607B108C-B91B-4B02-8E46-D05E43C072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Word_Document1.docx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1000" y="381000"/>
            <a:ext cx="8458200" cy="1450975"/>
          </a:xfrm>
        </p:spPr>
        <p:txBody>
          <a:bodyPr/>
          <a:lstStyle/>
          <a:p>
            <a:pPr eaLnBrk="1" hangingPunct="1"/>
            <a:r>
              <a:rPr lang="en-US" sz="4000" dirty="0" smtClean="0"/>
              <a:t>Preparing Now for Your Future Academic Career in the Geosciences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04800" y="4800600"/>
            <a:ext cx="8534400" cy="1600200"/>
          </a:xfrm>
        </p:spPr>
        <p:txBody>
          <a:bodyPr/>
          <a:lstStyle/>
          <a:p>
            <a:pPr algn="l" eaLnBrk="1" hangingPunct="1"/>
            <a:r>
              <a:rPr lang="en-US" dirty="0" smtClean="0"/>
              <a:t>Heather Macdonald, College of William &amp; Mary</a:t>
            </a:r>
          </a:p>
          <a:p>
            <a:pPr algn="l" eaLnBrk="1" hangingPunct="1"/>
            <a:r>
              <a:rPr lang="en-US" dirty="0" smtClean="0"/>
              <a:t>Rachel O’Brien, Allegheny College</a:t>
            </a:r>
          </a:p>
          <a:p>
            <a:pPr eaLnBrk="1" hangingPunct="1"/>
            <a:endParaRPr lang="en-US" dirty="0" smtClean="0"/>
          </a:p>
          <a:p>
            <a:pPr eaLnBrk="1" hangingPunct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507723018"/>
              </p:ext>
            </p:extLst>
          </p:nvPr>
        </p:nvGraphicFramePr>
        <p:xfrm>
          <a:off x="101600" y="139700"/>
          <a:ext cx="8966200" cy="6565900"/>
        </p:xfrm>
        <a:graphic>
          <a:graphicData uri="http://schemas.openxmlformats.org/presentationml/2006/ole">
            <p:oleObj spid="_x0000_s1048" name="Document" r:id="rId3" imgW="8965870" imgH="6565658" progId="Word.Document.12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368957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065017" y="381000"/>
            <a:ext cx="7621783" cy="762000"/>
          </a:xfrm>
        </p:spPr>
        <p:txBody>
          <a:bodyPr/>
          <a:lstStyle/>
          <a:p>
            <a:pPr eaLnBrk="1" hangingPunct="1"/>
            <a:r>
              <a:rPr lang="en-US" dirty="0" smtClean="0"/>
              <a:t>Advice for the next </a:t>
            </a:r>
            <a:r>
              <a:rPr lang="en-US" dirty="0"/>
              <a:t>s</a:t>
            </a:r>
            <a:r>
              <a:rPr lang="en-US" dirty="0" smtClean="0"/>
              <a:t>tage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26857" y="2133600"/>
            <a:ext cx="6050143" cy="4535487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dirty="0" smtClean="0"/>
              <a:t>Faculty who did well early in their career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/>
              <a:t>Published more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/>
              <a:t>Received better teaching evaluations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/>
              <a:t>Were happier than their stressed-out peers</a:t>
            </a:r>
          </a:p>
          <a:p>
            <a:pPr lvl="1" eaLnBrk="1" hangingPunct="1">
              <a:lnSpc>
                <a:spcPct val="90000"/>
              </a:lnSpc>
            </a:pPr>
            <a:endParaRPr lang="en-US" sz="2000" dirty="0" smtClean="0"/>
          </a:p>
          <a:p>
            <a:pPr eaLnBrk="1" hangingPunct="1">
              <a:lnSpc>
                <a:spcPct val="90000"/>
              </a:lnSpc>
            </a:pPr>
            <a:r>
              <a:rPr lang="en-US" sz="2400" dirty="0" smtClean="0"/>
              <a:t>These “Quick Starters”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/>
              <a:t>Avoided procrastination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/>
              <a:t>Developed consistent work habits (including regular writing)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/>
              <a:t>Balanced teaching with other work activities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/>
              <a:t>Sought help from colleagues early</a:t>
            </a:r>
          </a:p>
          <a:p>
            <a:pPr lvl="1" eaLnBrk="1" hangingPunct="1">
              <a:lnSpc>
                <a:spcPct val="90000"/>
              </a:lnSpc>
            </a:pPr>
            <a:endParaRPr lang="en-US" sz="2000" dirty="0" smtClean="0"/>
          </a:p>
        </p:txBody>
      </p:sp>
      <p:sp>
        <p:nvSpPr>
          <p:cNvPr id="11269" name="Text Box 6"/>
          <p:cNvSpPr txBox="1">
            <a:spLocks noChangeArrowheads="1"/>
          </p:cNvSpPr>
          <p:nvPr/>
        </p:nvSpPr>
        <p:spPr bwMode="auto">
          <a:xfrm>
            <a:off x="6781800" y="4886029"/>
            <a:ext cx="22098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/>
              <a:t>Results of research:  415 early career faculty from two institutions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96050" y="2133600"/>
            <a:ext cx="2724150" cy="272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half" idx="1"/>
          </p:nvPr>
        </p:nvSpPr>
        <p:spPr>
          <a:xfrm>
            <a:off x="1143000" y="2627313"/>
            <a:ext cx="7732712" cy="4154487"/>
          </a:xfrm>
        </p:spPr>
        <p:txBody>
          <a:bodyPr/>
          <a:lstStyle/>
          <a:p>
            <a:r>
              <a:rPr lang="en-US" dirty="0" smtClean="0">
                <a:solidFill>
                  <a:srgbClr val="FFFF99"/>
                </a:solidFill>
                <a:latin typeface="Comic Sans MS" pitchFamily="-112" charset="0"/>
              </a:rPr>
              <a:t> </a:t>
            </a:r>
            <a:r>
              <a:rPr lang="en-US" dirty="0" smtClean="0"/>
              <a:t>Move forward intentionally, mindfully,</a:t>
            </a:r>
          </a:p>
          <a:p>
            <a:pPr>
              <a:buNone/>
            </a:pPr>
            <a:r>
              <a:rPr lang="en-US" dirty="0" smtClean="0"/>
              <a:t>    strategically</a:t>
            </a:r>
          </a:p>
          <a:p>
            <a:r>
              <a:rPr lang="en-US" dirty="0" smtClean="0"/>
              <a:t>  Remember your responsibility to</a:t>
            </a:r>
          </a:p>
          <a:p>
            <a:pPr>
              <a:buNone/>
            </a:pPr>
            <a:r>
              <a:rPr lang="en-US" dirty="0" smtClean="0"/>
              <a:t>     others</a:t>
            </a:r>
          </a:p>
          <a:p>
            <a:r>
              <a:rPr lang="en-US" dirty="0" smtClean="0"/>
              <a:t>  Enjoy the journey!  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ahoma"/>
              </a:rPr>
              <a:t>   You have the power and</a:t>
            </a:r>
            <a:br>
              <a:rPr lang="en-US" dirty="0" smtClean="0">
                <a:latin typeface="Tahoma"/>
              </a:rPr>
            </a:br>
            <a:r>
              <a:rPr lang="en-US" dirty="0" smtClean="0">
                <a:latin typeface="Tahoma"/>
              </a:rPr>
              <a:t>   privilege of navigating</a:t>
            </a:r>
            <a:endParaRPr lang="en-US" dirty="0">
              <a:latin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31031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76200"/>
            <a:ext cx="7793037" cy="1066800"/>
          </a:xfrm>
        </p:spPr>
        <p:txBody>
          <a:bodyPr/>
          <a:lstStyle/>
          <a:p>
            <a:pPr eaLnBrk="1" hangingPunct="1"/>
            <a:r>
              <a:rPr lang="en-US" dirty="0" smtClean="0"/>
              <a:t>The academic enterprise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2133600"/>
            <a:ext cx="8229600" cy="4114800"/>
          </a:xfrm>
        </p:spPr>
        <p:txBody>
          <a:bodyPr/>
          <a:lstStyle/>
          <a:p>
            <a:pPr eaLnBrk="1" hangingPunct="1"/>
            <a:r>
              <a:rPr lang="en-US" dirty="0" smtClean="0"/>
              <a:t>Various options</a:t>
            </a:r>
            <a:r>
              <a:rPr lang="en-US" sz="800" dirty="0" smtClean="0"/>
              <a:t> </a:t>
            </a:r>
            <a:r>
              <a:rPr lang="en-US" sz="2800" dirty="0" smtClean="0"/>
              <a:t>*</a:t>
            </a:r>
          </a:p>
          <a:p>
            <a:pPr lvl="1" eaLnBrk="1" hangingPunct="1"/>
            <a:r>
              <a:rPr lang="en-US" sz="2400" dirty="0"/>
              <a:t>Research		~125</a:t>
            </a:r>
          </a:p>
          <a:p>
            <a:pPr lvl="1" eaLnBrk="1" hangingPunct="1"/>
            <a:r>
              <a:rPr lang="en-US" sz="2400" dirty="0" smtClean="0"/>
              <a:t>Doctorate		~110</a:t>
            </a:r>
          </a:p>
          <a:p>
            <a:pPr lvl="1" eaLnBrk="1" hangingPunct="1"/>
            <a:r>
              <a:rPr lang="en-US" sz="2400" dirty="0"/>
              <a:t>Master’s granting	~</a:t>
            </a:r>
            <a:r>
              <a:rPr lang="en-US" sz="2400" dirty="0" smtClean="0"/>
              <a:t>530</a:t>
            </a:r>
          </a:p>
          <a:p>
            <a:pPr lvl="1" eaLnBrk="1" hangingPunct="1"/>
            <a:r>
              <a:rPr lang="en-US" sz="2400" dirty="0" smtClean="0"/>
              <a:t>Baccalaureate</a:t>
            </a:r>
            <a:r>
              <a:rPr lang="en-US" sz="2400" dirty="0"/>
              <a:t>		~</a:t>
            </a:r>
            <a:r>
              <a:rPr lang="en-US" sz="2400" dirty="0" smtClean="0"/>
              <a:t>630</a:t>
            </a:r>
            <a:endParaRPr lang="en-US" sz="900" dirty="0" smtClean="0"/>
          </a:p>
          <a:p>
            <a:pPr lvl="1" eaLnBrk="1" hangingPunct="1"/>
            <a:r>
              <a:rPr lang="en-US" sz="2400" dirty="0" smtClean="0"/>
              <a:t>Two-year colleges </a:t>
            </a:r>
            <a:r>
              <a:rPr lang="en-US" sz="2400" dirty="0"/>
              <a:t>	</a:t>
            </a:r>
            <a:r>
              <a:rPr lang="en-US" sz="2400" dirty="0" smtClean="0"/>
              <a:t>~1,100</a:t>
            </a:r>
          </a:p>
          <a:p>
            <a:pPr lvl="1" eaLnBrk="1" hangingPunct="1"/>
            <a:r>
              <a:rPr lang="en-US" sz="2400" dirty="0" smtClean="0"/>
              <a:t>Other academic options</a:t>
            </a:r>
          </a:p>
          <a:p>
            <a:pPr lvl="1" eaLnBrk="1" hangingPunct="1">
              <a:buFont typeface="Wingdings" pitchFamily="2" charset="2"/>
              <a:buNone/>
            </a:pPr>
            <a:endParaRPr lang="en-US" dirty="0" smtClean="0"/>
          </a:p>
        </p:txBody>
      </p:sp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76200" y="6412468"/>
            <a:ext cx="89916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smtClean="0">
                <a:latin typeface="Arial" charset="0"/>
              </a:rPr>
              <a:t>* Richard </a:t>
            </a:r>
            <a:r>
              <a:rPr lang="en-US" dirty="0">
                <a:latin typeface="Arial" charset="0"/>
              </a:rPr>
              <a:t>Reis’s presentation </a:t>
            </a:r>
            <a:r>
              <a:rPr lang="en-US" dirty="0" smtClean="0">
                <a:latin typeface="Arial" charset="0"/>
              </a:rPr>
              <a:t>at </a:t>
            </a:r>
            <a:r>
              <a:rPr lang="en-US" dirty="0">
                <a:latin typeface="Arial" charset="0"/>
              </a:rPr>
              <a:t>the 2006 </a:t>
            </a:r>
            <a:r>
              <a:rPr lang="en-US" dirty="0" smtClean="0">
                <a:latin typeface="Arial" charset="0"/>
              </a:rPr>
              <a:t>Preparing for an Academic Career workshop</a:t>
            </a:r>
            <a:endParaRPr lang="en-US" dirty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152400"/>
            <a:ext cx="7793037" cy="990600"/>
          </a:xfrm>
        </p:spPr>
        <p:txBody>
          <a:bodyPr/>
          <a:lstStyle/>
          <a:p>
            <a:pPr eaLnBrk="1" hangingPunct="1"/>
            <a:r>
              <a:rPr lang="en-US" dirty="0" smtClean="0"/>
              <a:t>Academic careers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2362200"/>
            <a:ext cx="5105400" cy="4282976"/>
          </a:xfrm>
        </p:spPr>
        <p:txBody>
          <a:bodyPr/>
          <a:lstStyle/>
          <a:p>
            <a:pPr eaLnBrk="1" hangingPunct="1"/>
            <a:r>
              <a:rPr lang="en-US" sz="2800" dirty="0"/>
              <a:t>Teaching, research, service</a:t>
            </a:r>
          </a:p>
          <a:p>
            <a:pPr eaLnBrk="1" hangingPunct="1"/>
            <a:r>
              <a:rPr lang="en-US" sz="2800" dirty="0" smtClean="0"/>
              <a:t>Freedom and responsibility</a:t>
            </a:r>
          </a:p>
          <a:p>
            <a:pPr eaLnBrk="1" hangingPunct="1"/>
            <a:r>
              <a:rPr lang="en-US" sz="2800" dirty="0" smtClean="0"/>
              <a:t>Tenure or equivalent</a:t>
            </a:r>
          </a:p>
          <a:p>
            <a:pPr eaLnBrk="1" hangingPunct="1"/>
            <a:r>
              <a:rPr lang="en-US" sz="2800" dirty="0" smtClean="0"/>
              <a:t>Change</a:t>
            </a:r>
          </a:p>
          <a:p>
            <a:pPr eaLnBrk="1" hangingPunct="1"/>
            <a:endParaRPr lang="en-US" sz="2800" dirty="0" smtClean="0"/>
          </a:p>
          <a:p>
            <a:pPr eaLnBrk="1" hangingPunct="1"/>
            <a:r>
              <a:rPr lang="en-US" sz="2800" dirty="0"/>
              <a:t>Choices!</a:t>
            </a:r>
          </a:p>
          <a:p>
            <a:pPr eaLnBrk="1" hangingPunct="1"/>
            <a:endParaRPr lang="en-US" sz="2800" dirty="0" smtClean="0"/>
          </a:p>
          <a:p>
            <a:pPr eaLnBrk="1" hangingPunct="1"/>
            <a:endParaRPr lang="en-US" sz="2800" dirty="0" smtClean="0"/>
          </a:p>
        </p:txBody>
      </p:sp>
      <p:pic>
        <p:nvPicPr>
          <p:cNvPr id="4100" name="Picture 11" descr="DSC00371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019800" y="1885786"/>
            <a:ext cx="2977299" cy="2229014"/>
          </a:xfrm>
          <a:ln>
            <a:solidFill>
              <a:schemeClr val="tx1"/>
            </a:solidFill>
          </a:ln>
        </p:spPr>
      </p:pic>
      <p:sp>
        <p:nvSpPr>
          <p:cNvPr id="4101" name="Text Box 15"/>
          <p:cNvSpPr txBox="1">
            <a:spLocks noChangeArrowheads="1"/>
          </p:cNvSpPr>
          <p:nvPr/>
        </p:nvSpPr>
        <p:spPr bwMode="auto">
          <a:xfrm>
            <a:off x="6172200" y="4066401"/>
            <a:ext cx="297180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 dirty="0"/>
              <a:t>From Cutting Edge website</a:t>
            </a:r>
          </a:p>
        </p:txBody>
      </p:sp>
      <p:pic>
        <p:nvPicPr>
          <p:cNvPr id="6" name="Picture 8" descr="Gercke and Morgan sampling mollusks"/>
          <p:cNvPicPr>
            <a:picLocks noChangeAspect="1" noChangeArrowheads="1"/>
          </p:cNvPicPr>
          <p:nvPr/>
        </p:nvPicPr>
        <p:blipFill>
          <a:blip r:embed="rId3" cstate="print"/>
          <a:srcRect t="5145"/>
          <a:stretch>
            <a:fillRect/>
          </a:stretch>
        </p:blipFill>
        <p:spPr bwMode="auto">
          <a:xfrm>
            <a:off x="5966625" y="4422600"/>
            <a:ext cx="3101175" cy="2206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6324600" y="6581001"/>
            <a:ext cx="274320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 dirty="0">
                <a:latin typeface="Arial" charset="0"/>
              </a:rPr>
              <a:t>Photo by Rowan Lockwood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381000"/>
            <a:ext cx="7764462" cy="776287"/>
          </a:xfrm>
        </p:spPr>
        <p:txBody>
          <a:bodyPr/>
          <a:lstStyle/>
          <a:p>
            <a:pPr eaLnBrk="1" hangingPunct="1"/>
            <a:r>
              <a:rPr lang="en-US" dirty="0" smtClean="0"/>
              <a:t>Intellectual entrepreneurs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362200"/>
            <a:ext cx="8305800" cy="4191000"/>
          </a:xfrm>
        </p:spPr>
        <p:txBody>
          <a:bodyPr/>
          <a:lstStyle/>
          <a:p>
            <a:pPr eaLnBrk="1" hangingPunct="1"/>
            <a:r>
              <a:rPr lang="en-US" sz="2400" b="1" dirty="0"/>
              <a:t>The personal driver</a:t>
            </a:r>
            <a:r>
              <a:rPr lang="en-US" sz="2400" dirty="0"/>
              <a:t>:  Curiosity coupled with the joy of generating and sharing new </a:t>
            </a:r>
            <a:r>
              <a:rPr lang="en-US" sz="2400" dirty="0" smtClean="0"/>
              <a:t>knowledge</a:t>
            </a:r>
          </a:p>
          <a:p>
            <a:pPr eaLnBrk="1" hangingPunct="1"/>
            <a:endParaRPr lang="en-US" sz="800" dirty="0"/>
          </a:p>
          <a:p>
            <a:pPr marL="0" indent="0" eaLnBrk="1" hangingPunct="1">
              <a:buNone/>
            </a:pPr>
            <a:r>
              <a:rPr lang="en-US" sz="2400" dirty="0"/>
              <a:t>			</a:t>
            </a:r>
            <a:r>
              <a:rPr lang="en-US" sz="2400" dirty="0" smtClean="0"/>
              <a:t>	PLUS</a:t>
            </a:r>
            <a:endParaRPr lang="en-US" sz="2400" dirty="0"/>
          </a:p>
          <a:p>
            <a:pPr eaLnBrk="1" hangingPunct="1"/>
            <a:endParaRPr lang="en-US" sz="800" b="1" dirty="0" smtClean="0"/>
          </a:p>
          <a:p>
            <a:pPr eaLnBrk="1" hangingPunct="1"/>
            <a:r>
              <a:rPr lang="en-US" sz="2400" b="1" dirty="0" smtClean="0"/>
              <a:t>The academy</a:t>
            </a:r>
            <a:r>
              <a:rPr lang="en-US" sz="2400" dirty="0"/>
              <a:t>:  Intellectual autonomy with a foundation of financial and logistical support  </a:t>
            </a:r>
            <a:endParaRPr lang="en-US" sz="2400" dirty="0" smtClean="0"/>
          </a:p>
          <a:p>
            <a:pPr marL="0" indent="0" eaLnBrk="1" hangingPunct="1">
              <a:buNone/>
            </a:pPr>
            <a:r>
              <a:rPr lang="en-US" sz="800" dirty="0"/>
              <a:t>		</a:t>
            </a:r>
          </a:p>
          <a:p>
            <a:pPr marL="0" indent="0" eaLnBrk="1" hangingPunct="1">
              <a:buNone/>
            </a:pPr>
            <a:r>
              <a:rPr lang="en-US" sz="2400" dirty="0" smtClean="0"/>
              <a:t>	</a:t>
            </a:r>
            <a:r>
              <a:rPr lang="en-US" sz="2400" dirty="0"/>
              <a:t>		 </a:t>
            </a:r>
            <a:r>
              <a:rPr lang="en-US" sz="2400" dirty="0" smtClean="0"/>
              <a:t>	EQUALS    </a:t>
            </a:r>
            <a:endParaRPr lang="en-US" sz="2400" dirty="0"/>
          </a:p>
          <a:p>
            <a:pPr eaLnBrk="1" hangingPunct="1"/>
            <a:endParaRPr lang="en-US" sz="800" dirty="0" smtClean="0"/>
          </a:p>
          <a:p>
            <a:pPr eaLnBrk="1" hangingPunct="1"/>
            <a:r>
              <a:rPr lang="en-US" sz="2400" dirty="0" smtClean="0"/>
              <a:t>An </a:t>
            </a:r>
            <a:r>
              <a:rPr lang="en-US" sz="2400" dirty="0"/>
              <a:t>opportunity to take charge and run with your ideas and imagination.  </a:t>
            </a:r>
          </a:p>
        </p:txBody>
      </p:sp>
    </p:spTree>
    <p:extLst>
      <p:ext uri="{BB962C8B-B14F-4D97-AF65-F5344CB8AC3E}">
        <p14:creationId xmlns:p14="http://schemas.microsoft.com/office/powerpoint/2010/main" xmlns="" val="2736134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209800"/>
            <a:ext cx="7848600" cy="3810000"/>
          </a:xfrm>
        </p:spPr>
        <p:txBody>
          <a:bodyPr/>
          <a:lstStyle/>
          <a:p>
            <a:r>
              <a:rPr lang="en-US" dirty="0" smtClean="0"/>
              <a:t>Who am I as a professional?</a:t>
            </a:r>
          </a:p>
          <a:p>
            <a:pPr>
              <a:buFontTx/>
              <a:buNone/>
            </a:pPr>
            <a:endParaRPr lang="en-US" dirty="0" smtClean="0"/>
          </a:p>
          <a:p>
            <a:r>
              <a:rPr lang="en-US" dirty="0" smtClean="0"/>
              <a:t>Where do I want to be?</a:t>
            </a:r>
          </a:p>
          <a:p>
            <a:endParaRPr lang="en-US" dirty="0" smtClean="0"/>
          </a:p>
          <a:p>
            <a:r>
              <a:rPr lang="en-US" dirty="0" smtClean="0"/>
              <a:t> What do I want to accomplish?</a:t>
            </a:r>
          </a:p>
          <a:p>
            <a:endParaRPr lang="en-US" dirty="0" smtClean="0">
              <a:solidFill>
                <a:srgbClr val="FFFF99"/>
              </a:solidFill>
              <a:latin typeface="Comic Sans MS" pitchFamily="-112" charset="0"/>
            </a:endParaRPr>
          </a:p>
          <a:p>
            <a:pPr>
              <a:buFontTx/>
              <a:buNone/>
            </a:pPr>
            <a:endParaRPr lang="en-US" dirty="0" smtClean="0">
              <a:solidFill>
                <a:srgbClr val="FFFF99"/>
              </a:solidFill>
              <a:latin typeface="Comic Sans MS" pitchFamily="-112" charset="0"/>
            </a:endParaRPr>
          </a:p>
          <a:p>
            <a:endParaRPr lang="en-US" dirty="0" smtClean="0">
              <a:solidFill>
                <a:srgbClr val="66FFFF"/>
              </a:solidFill>
              <a:latin typeface="Comic Sans MS" pitchFamily="-112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150939" y="381000"/>
            <a:ext cx="7688262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charset="0"/>
                <a:cs typeface="Arial" charset="0"/>
              </a:defRPr>
            </a:lvl9pPr>
          </a:lstStyle>
          <a:p>
            <a:pPr eaLnBrk="1" hangingPunct="1"/>
            <a:r>
              <a:rPr lang="en-US" dirty="0" smtClean="0"/>
              <a:t>Strategic career planning</a:t>
            </a:r>
          </a:p>
        </p:txBody>
      </p:sp>
    </p:spTree>
    <p:extLst>
      <p:ext uri="{BB962C8B-B14F-4D97-AF65-F5344CB8AC3E}">
        <p14:creationId xmlns:p14="http://schemas.microsoft.com/office/powerpoint/2010/main" xmlns="" val="54253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381000"/>
            <a:ext cx="7764462" cy="776287"/>
          </a:xfrm>
        </p:spPr>
        <p:txBody>
          <a:bodyPr/>
          <a:lstStyle/>
          <a:p>
            <a:pPr eaLnBrk="1" hangingPunct="1"/>
            <a:r>
              <a:rPr lang="en-US" sz="3600" dirty="0" smtClean="0"/>
              <a:t>The </a:t>
            </a:r>
            <a:r>
              <a:rPr lang="en-US" sz="3600" b="1" dirty="0" smtClean="0"/>
              <a:t>next-stage</a:t>
            </a:r>
            <a:r>
              <a:rPr lang="en-US" sz="3600" dirty="0" smtClean="0"/>
              <a:t> strategy (Part 1)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82688" y="2017713"/>
            <a:ext cx="7808912" cy="4114800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dirty="0" smtClean="0"/>
              <a:t>Look ahead, think ahead</a:t>
            </a:r>
          </a:p>
          <a:p>
            <a:pPr lvl="1" eaLnBrk="1" hangingPunct="1"/>
            <a:r>
              <a:rPr lang="en-US" sz="2400" dirty="0" smtClean="0"/>
              <a:t>Ask questions and make observations</a:t>
            </a:r>
          </a:p>
          <a:p>
            <a:pPr lvl="1" eaLnBrk="1" hangingPunct="1"/>
            <a:r>
              <a:rPr lang="en-US" sz="2400" dirty="0" smtClean="0"/>
              <a:t>Read pertinent literature, attend professional workshops, join/build networks, find and use mentors</a:t>
            </a:r>
          </a:p>
          <a:p>
            <a:pPr eaLnBrk="1" hangingPunct="1"/>
            <a:r>
              <a:rPr lang="en-US" dirty="0" smtClean="0"/>
              <a:t>What are the characteristics of various institutional options?</a:t>
            </a:r>
          </a:p>
          <a:p>
            <a:pPr eaLnBrk="1" hangingPunct="1"/>
            <a:r>
              <a:rPr lang="en-US" dirty="0" smtClean="0"/>
              <a:t>What’s right for you (work/self/home)?</a:t>
            </a:r>
          </a:p>
          <a:p>
            <a:pPr eaLnBrk="1" hangingPunct="1">
              <a:buNone/>
            </a:pPr>
            <a:r>
              <a:rPr lang="en-US" sz="2800" dirty="0" smtClean="0"/>
              <a:t>  </a:t>
            </a:r>
          </a:p>
          <a:p>
            <a:pPr lvl="1" eaLnBrk="1" hangingPunct="1">
              <a:buNone/>
            </a:pPr>
            <a:endParaRPr lang="en-US" sz="2400" dirty="0" smtClean="0"/>
          </a:p>
          <a:p>
            <a:pPr lvl="1" eaLnBrk="1" hangingPunct="1"/>
            <a:endParaRPr lang="en-US" sz="2400" dirty="0" smtClean="0"/>
          </a:p>
          <a:p>
            <a:pPr lvl="1" eaLnBrk="1" hangingPunct="1">
              <a:buNone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xmlns="" val="1431031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dirty="0" smtClean="0"/>
              <a:t>Finding and getting an academic   </a:t>
            </a:r>
            <a:r>
              <a:rPr lang="en-US" sz="3600" dirty="0"/>
              <a:t>p</a:t>
            </a:r>
            <a:r>
              <a:rPr lang="en-US" sz="3600" dirty="0" smtClean="0"/>
              <a:t>osition </a:t>
            </a:r>
            <a:r>
              <a:rPr lang="en-US" sz="3600" dirty="0"/>
              <a:t>t</a:t>
            </a:r>
            <a:r>
              <a:rPr lang="en-US" sz="3600" dirty="0" smtClean="0"/>
              <a:t>hat’s </a:t>
            </a:r>
            <a:r>
              <a:rPr lang="en-US" sz="3600" dirty="0"/>
              <a:t>r</a:t>
            </a:r>
            <a:r>
              <a:rPr lang="en-US" sz="3600" dirty="0" smtClean="0"/>
              <a:t>ight for you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2286000"/>
            <a:ext cx="8116888" cy="3733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dirty="0" smtClean="0"/>
              <a:t>What departments look for in new faculty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/>
              <a:t>Overall promise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/>
              <a:t>General teaching ability, ability to teach courses needed by the department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/>
              <a:t>Ability to do research, specific research area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/>
              <a:t>Potential for securing funding (depends on </a:t>
            </a:r>
            <a:r>
              <a:rPr lang="en-US" sz="2400" dirty="0" err="1" smtClean="0"/>
              <a:t>dept</a:t>
            </a:r>
            <a:r>
              <a:rPr lang="en-US" sz="2400" dirty="0" smtClean="0"/>
              <a:t>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/>
              <a:t>A good “fit” with department and </a:t>
            </a:r>
            <a:r>
              <a:rPr lang="en-US" sz="2400" dirty="0" smtClean="0"/>
              <a:t>institution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400" dirty="0" smtClean="0"/>
          </a:p>
          <a:p>
            <a:pPr eaLnBrk="1" hangingPunct="1">
              <a:lnSpc>
                <a:spcPct val="90000"/>
              </a:lnSpc>
            </a:pPr>
            <a:r>
              <a:rPr lang="en-US" sz="2800" dirty="0" smtClean="0"/>
              <a:t>What are </a:t>
            </a:r>
            <a:r>
              <a:rPr lang="en-US" sz="2800" b="1" dirty="0" smtClean="0"/>
              <a:t>you</a:t>
            </a:r>
            <a:r>
              <a:rPr lang="en-US" sz="2800" dirty="0" smtClean="0"/>
              <a:t> looking for in a department?</a:t>
            </a:r>
          </a:p>
        </p:txBody>
      </p:sp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1066800" y="6262688"/>
            <a:ext cx="70104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Modified from Richard Reis’s presentation in 2006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7427912" cy="4002087"/>
          </a:xfrm>
        </p:spPr>
        <p:txBody>
          <a:bodyPr/>
          <a:lstStyle/>
          <a:p>
            <a:pPr eaLnBrk="1" hangingPunct="1"/>
            <a:r>
              <a:rPr lang="en-US" dirty="0" smtClean="0"/>
              <a:t>Act ahead to develop early career skills:</a:t>
            </a:r>
          </a:p>
          <a:p>
            <a:pPr lvl="1" eaLnBrk="1" hangingPunct="1"/>
            <a:r>
              <a:rPr lang="en-US" sz="2400" dirty="0" smtClean="0"/>
              <a:t>Teaching</a:t>
            </a:r>
          </a:p>
          <a:p>
            <a:pPr lvl="1" eaLnBrk="1" hangingPunct="1"/>
            <a:r>
              <a:rPr lang="en-US" sz="2400" dirty="0" smtClean="0"/>
              <a:t>Research</a:t>
            </a:r>
          </a:p>
          <a:p>
            <a:pPr lvl="1" eaLnBrk="1" hangingPunct="1"/>
            <a:r>
              <a:rPr lang="en-US" sz="2400" dirty="0" smtClean="0"/>
              <a:t>Service?</a:t>
            </a:r>
          </a:p>
          <a:p>
            <a:r>
              <a:rPr lang="en-US" dirty="0" smtClean="0"/>
              <a:t>Document your accomplishments (career inventory)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150939" y="304800"/>
            <a:ext cx="7612062" cy="838200"/>
          </a:xfrm>
        </p:spPr>
        <p:txBody>
          <a:bodyPr/>
          <a:lstStyle/>
          <a:p>
            <a:r>
              <a:rPr lang="en-US" sz="3600" dirty="0" smtClean="0"/>
              <a:t>The </a:t>
            </a:r>
            <a:r>
              <a:rPr lang="en-US" sz="3600" b="1" dirty="0" smtClean="0"/>
              <a:t>next-stage</a:t>
            </a:r>
            <a:r>
              <a:rPr lang="en-US" sz="3600" dirty="0" smtClean="0"/>
              <a:t> strategy (Part 2)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1431031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381000"/>
            <a:ext cx="7688261" cy="762000"/>
          </a:xfrm>
        </p:spPr>
        <p:txBody>
          <a:bodyPr/>
          <a:lstStyle/>
          <a:p>
            <a:pPr eaLnBrk="1" hangingPunct="1"/>
            <a:r>
              <a:rPr lang="en-US" sz="4000" dirty="0" smtClean="0"/>
              <a:t>Develop your early career skills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017712"/>
            <a:ext cx="5562600" cy="4154488"/>
          </a:xfrm>
        </p:spPr>
        <p:txBody>
          <a:bodyPr/>
          <a:lstStyle/>
          <a:p>
            <a:pPr lvl="1" eaLnBrk="1" hangingPunct="1"/>
            <a:r>
              <a:rPr lang="en-US" sz="2400" dirty="0" smtClean="0"/>
              <a:t>Write papers and give presentations</a:t>
            </a:r>
          </a:p>
          <a:p>
            <a:pPr lvl="1" eaLnBrk="1" hangingPunct="1"/>
            <a:r>
              <a:rPr lang="en-US" sz="2400" dirty="0" smtClean="0"/>
              <a:t>Review manuscripts </a:t>
            </a:r>
          </a:p>
          <a:p>
            <a:pPr lvl="1" eaLnBrk="1" hangingPunct="1"/>
            <a:r>
              <a:rPr lang="en-US" sz="2400" dirty="0" smtClean="0"/>
              <a:t>Submit grant proposals</a:t>
            </a:r>
          </a:p>
          <a:p>
            <a:pPr lvl="1" eaLnBrk="1" hangingPunct="1"/>
            <a:r>
              <a:rPr lang="en-US" sz="2400" dirty="0" smtClean="0"/>
              <a:t>Get teaching experience – courses, guest lectures, outreach programs</a:t>
            </a:r>
          </a:p>
          <a:p>
            <a:pPr lvl="1" eaLnBrk="1" hangingPunct="1"/>
            <a:r>
              <a:rPr lang="en-US" sz="2400" dirty="0" smtClean="0"/>
              <a:t>Mentor undergraduate research students</a:t>
            </a:r>
          </a:p>
          <a:p>
            <a:pPr lvl="1" eaLnBrk="1" hangingPunct="1"/>
            <a:r>
              <a:rPr lang="en-US" sz="2400" dirty="0" smtClean="0"/>
              <a:t>Serve on committees (cautiously)</a:t>
            </a:r>
          </a:p>
          <a:p>
            <a:pPr lvl="1" eaLnBrk="1" hangingPunct="1">
              <a:buFont typeface="Wingdings" pitchFamily="2" charset="2"/>
              <a:buNone/>
            </a:pPr>
            <a:endParaRPr lang="en-US" sz="2000" dirty="0" smtClean="0"/>
          </a:p>
          <a:p>
            <a:pPr lvl="1" eaLnBrk="1" hangingPunct="1"/>
            <a:endParaRPr lang="en-US" sz="2000" dirty="0" smtClean="0"/>
          </a:p>
        </p:txBody>
      </p:sp>
      <p:pic>
        <p:nvPicPr>
          <p:cNvPr id="10244" name="Picture 4" descr="Pictures Nov 05 101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962650" y="2057400"/>
            <a:ext cx="2647950" cy="1981200"/>
          </a:xfrm>
          <a:noFill/>
        </p:spPr>
      </p:pic>
      <p:pic>
        <p:nvPicPr>
          <p:cNvPr id="10245" name="Picture 5" descr="kathleen_research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930900" y="4179888"/>
            <a:ext cx="2679700" cy="1924050"/>
          </a:xfrm>
          <a:noFill/>
        </p:spPr>
      </p:pic>
    </p:spTree>
    <p:extLst>
      <p:ext uri="{BB962C8B-B14F-4D97-AF65-F5344CB8AC3E}">
        <p14:creationId xmlns:p14="http://schemas.microsoft.com/office/powerpoint/2010/main" xmlns="" val="1107694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Blends</Template>
  <TotalTime>1051</TotalTime>
  <Words>446</Words>
  <Application>Microsoft Office PowerPoint</Application>
  <PresentationFormat>On-screen Show (4:3)</PresentationFormat>
  <Paragraphs>91</Paragraphs>
  <Slides>12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Blends</vt:lpstr>
      <vt:lpstr>Document</vt:lpstr>
      <vt:lpstr>Preparing Now for Your Future Academic Career in the Geosciences</vt:lpstr>
      <vt:lpstr>The academic enterprise</vt:lpstr>
      <vt:lpstr>Academic careers</vt:lpstr>
      <vt:lpstr>Intellectual entrepreneurs</vt:lpstr>
      <vt:lpstr>Slide 5</vt:lpstr>
      <vt:lpstr>The next-stage strategy (Part 1)</vt:lpstr>
      <vt:lpstr>Finding and getting an academic   position that’s right for you</vt:lpstr>
      <vt:lpstr>The next-stage strategy (Part 2)</vt:lpstr>
      <vt:lpstr>Develop your early career skills</vt:lpstr>
      <vt:lpstr>Slide 10</vt:lpstr>
      <vt:lpstr>Advice for the next stage</vt:lpstr>
      <vt:lpstr>   You have the power and    privilege of navigating</vt:lpstr>
    </vt:vector>
  </TitlesOfParts>
  <Company>College of William and Mary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Faculty and Staff</dc:creator>
  <cp:lastModifiedBy>mbruckne</cp:lastModifiedBy>
  <cp:revision>84</cp:revision>
  <dcterms:created xsi:type="dcterms:W3CDTF">2012-06-20T12:47:31Z</dcterms:created>
  <dcterms:modified xsi:type="dcterms:W3CDTF">2012-06-21T14:20:06Z</dcterms:modified>
</cp:coreProperties>
</file>