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82" r:id="rId19"/>
    <p:sldId id="277" r:id="rId20"/>
    <p:sldId id="278" r:id="rId21"/>
    <p:sldId id="263" r:id="rId22"/>
    <p:sldId id="266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15" autoAdjust="0"/>
  </p:normalViewPr>
  <p:slideViewPr>
    <p:cSldViewPr snapToGrid="0" snapToObjects="1">
      <p:cViewPr varScale="1">
        <p:scale>
          <a:sx n="68" d="100"/>
          <a:sy n="68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0DA6-D23C-C348-B7D6-208E4E3BD795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2C06-26DA-8F43-B339-6E04EAA7A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5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related to geology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Temperature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time of day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Weather cycles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Slip rates on a fault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Etc…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Basically anything that can be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time (or vs. distance)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2C06-26DA-8F43-B339-6E04EAA7A0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88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57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88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1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0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4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45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10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74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0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6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F4CD-B00E-9D49-8534-AE62E900671F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C784-B280-984F-9564-3E435E78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3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1</a:t>
            </a:r>
            <a:br>
              <a:rPr lang="en-US" dirty="0" smtClean="0"/>
            </a:br>
            <a:r>
              <a:rPr lang="en-US" dirty="0" smtClean="0"/>
              <a:t>Lecture on Lecturing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Drs. Erin Kraal and Joshua Villalobos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034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old is our solar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30" y="990600"/>
            <a:ext cx="8229600" cy="990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</a:t>
            </a:r>
            <a:r>
              <a:rPr lang="en-US" dirty="0" smtClean="0"/>
              <a:t>ges from radioactive decay from all over the solar system indicate ~4.5 billion years ago.</a:t>
            </a:r>
            <a:endParaRPr lang="en-US" dirty="0"/>
          </a:p>
        </p:txBody>
      </p:sp>
      <p:pic>
        <p:nvPicPr>
          <p:cNvPr id="4" name="Picture 3" descr="jackhillsgni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0" y="2442607"/>
            <a:ext cx="2733740" cy="1623845"/>
          </a:xfrm>
          <a:prstGeom prst="rect">
            <a:avLst/>
          </a:prstGeom>
        </p:spPr>
      </p:pic>
      <p:pic>
        <p:nvPicPr>
          <p:cNvPr id="5" name="Picture 4" descr="lunarr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442606"/>
            <a:ext cx="2543904" cy="1824593"/>
          </a:xfrm>
          <a:prstGeom prst="rect">
            <a:avLst/>
          </a:prstGeom>
        </p:spPr>
      </p:pic>
      <p:pic>
        <p:nvPicPr>
          <p:cNvPr id="6" name="Picture 5" descr="shergottit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32527"/>
            <a:ext cx="1981200" cy="1573073"/>
          </a:xfrm>
          <a:prstGeom prst="rect">
            <a:avLst/>
          </a:prstGeom>
        </p:spPr>
      </p:pic>
      <p:pic>
        <p:nvPicPr>
          <p:cNvPr id="7" name="Picture 6" descr="SikhoteAlinMeteor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4800600"/>
            <a:ext cx="24384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6645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rocks – Oldest rocks on earth – Southern Australia (~4.01 billion years)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5570" y="5543780"/>
            <a:ext cx="221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Martian meteorites</a:t>
            </a:r>
          </a:p>
          <a:p>
            <a:r>
              <a:rPr lang="en-US" dirty="0" smtClean="0"/>
              <a:t>(~3.9 billion)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667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Lunar rocks from Apollo mission</a:t>
            </a:r>
          </a:p>
          <a:p>
            <a:r>
              <a:rPr lang="en-US" dirty="0" smtClean="0"/>
              <a:t>(up to 4.5 billion years)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498978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Meteorites</a:t>
            </a:r>
          </a:p>
          <a:p>
            <a:r>
              <a:rPr lang="en-US" dirty="0" smtClean="0"/>
              <a:t>(oldest ones ~4.5 billion years ago)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40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477" y="1296383"/>
            <a:ext cx="698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Certain atoms break apart into smaller atoms.  This is spontaneous and releases heat and radiation.  </a:t>
            </a:r>
            <a:endParaRPr lang="en-US" dirty="0"/>
          </a:p>
        </p:txBody>
      </p:sp>
      <p:pic>
        <p:nvPicPr>
          <p:cNvPr id="6" name="Picture 5" descr="elem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22" y="2890472"/>
            <a:ext cx="1314450" cy="131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622" y="4414472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dirty="0" smtClean="0"/>
              <a:t> - Uranium</a:t>
            </a:r>
          </a:p>
        </p:txBody>
      </p:sp>
      <p:pic>
        <p:nvPicPr>
          <p:cNvPr id="8" name="Picture 7" descr="elem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86" y="2876679"/>
            <a:ext cx="743369" cy="745417"/>
          </a:xfrm>
          <a:prstGeom prst="rect">
            <a:avLst/>
          </a:prstGeom>
        </p:spPr>
      </p:pic>
      <p:pic>
        <p:nvPicPr>
          <p:cNvPr id="9" name="Picture 8" descr="elem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355" y="1960390"/>
            <a:ext cx="685800" cy="68768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4013032" y="2766935"/>
            <a:ext cx="78278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99622" y="346312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929543" y="3634793"/>
            <a:ext cx="949758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222" y="2495679"/>
            <a:ext cx="155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 atom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23222" y="3464713"/>
            <a:ext cx="16764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34658" y="3042872"/>
            <a:ext cx="186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88386" y="2100886"/>
            <a:ext cx="140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</a:t>
            </a:r>
            <a:r>
              <a:rPr lang="en-US" dirty="0" smtClean="0"/>
              <a:t> (Thorium)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8386" y="3068332"/>
            <a:ext cx="13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 (Helium)</a:t>
            </a:r>
            <a:endParaRPr lang="en-US" dirty="0"/>
          </a:p>
        </p:txBody>
      </p:sp>
      <p:pic>
        <p:nvPicPr>
          <p:cNvPr id="18" name="Picture 17" descr="m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00" y="4627242"/>
            <a:ext cx="629655" cy="9440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0786" y="483317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pic>
        <p:nvPicPr>
          <p:cNvPr id="20" name="Picture 19" descr="alphapartic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91" y="3813750"/>
            <a:ext cx="580164" cy="596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20484" y="4019679"/>
            <a:ext cx="222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 (fragments)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692" y="5981097"/>
            <a:ext cx="6705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Half life </a:t>
            </a:r>
            <a:r>
              <a:rPr lang="en-US" dirty="0" smtClean="0"/>
              <a:t>– the time it takes for half of the original element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61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Half-lives</a:t>
            </a:r>
            <a:br>
              <a:rPr lang="en-US" dirty="0" smtClean="0"/>
            </a:br>
            <a:r>
              <a:rPr lang="en-US" dirty="0" smtClean="0"/>
              <a:t>Time it takes for HALF of the parent to decay into the daughter</a:t>
            </a:r>
            <a:endParaRPr lang="en-US" dirty="0"/>
          </a:p>
        </p:txBody>
      </p:sp>
      <p:pic>
        <p:nvPicPr>
          <p:cNvPr id="4" name="Picture 5" descr="sch04454_33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80811"/>
            <a:ext cx="7958137" cy="193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654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ay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7" y="1542709"/>
            <a:ext cx="7721124" cy="5211759"/>
          </a:xfrm>
          <a:prstGeom prst="rect">
            <a:avLst/>
          </a:prstGeom>
        </p:spPr>
      </p:pic>
      <p:pic>
        <p:nvPicPr>
          <p:cNvPr id="3" name="Picture 2" descr="decaych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806" y="2772264"/>
            <a:ext cx="3358457" cy="2359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397" y="350594"/>
            <a:ext cx="811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know how much of each parent vs. daughter – you can tell how old!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40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Radio 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Internal heat source</a:t>
            </a:r>
          </a:p>
          <a:p>
            <a:r>
              <a:rPr lang="en-US" dirty="0" smtClean="0"/>
              <a:t>Method for determining age of objects</a:t>
            </a:r>
          </a:p>
          <a:p>
            <a:r>
              <a:rPr lang="en-US" dirty="0" smtClean="0"/>
              <a:t>Uses ratios of parent to daughter to determine the 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73156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Rate of decay is call HALF LIFE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4562564"/>
            <a:ext cx="526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dirty="0" smtClean="0"/>
              <a:t>AVERAGE time it takes for a single radioactive atom decay (from parent to daughter)</a:t>
            </a:r>
          </a:p>
          <a:p>
            <a:pPr lvl="1" algn="ctr">
              <a:buFontTx/>
              <a:buChar char="-"/>
            </a:pPr>
            <a:r>
              <a:rPr lang="en-US" dirty="0" smtClean="0"/>
              <a:t>OR-</a:t>
            </a:r>
          </a:p>
          <a:p>
            <a:pPr algn="ctr">
              <a:buFontTx/>
              <a:buChar char="-"/>
            </a:pPr>
            <a:r>
              <a:rPr lang="en-US" dirty="0" smtClean="0"/>
              <a:t>AVERAGE time it takes for half of the atoms to decay</a:t>
            </a:r>
          </a:p>
        </p:txBody>
      </p:sp>
    </p:spTree>
    <p:extLst>
      <p:ext uri="{BB962C8B-B14F-4D97-AF65-F5344CB8AC3E}">
        <p14:creationId xmlns:p14="http://schemas.microsoft.com/office/powerpoint/2010/main" xmlns="" val="329331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4"/>
            <a:ext cx="8229600" cy="869757"/>
          </a:xfrm>
        </p:spPr>
        <p:txBody>
          <a:bodyPr/>
          <a:lstStyle/>
          <a:p>
            <a:r>
              <a:rPr lang="en-US" dirty="0" smtClean="0"/>
              <a:t>Radioactive Decay Activity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7688" y="3255085"/>
            <a:ext cx="25601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(or bunny symbol) Showing = Parent (leave it)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7687" y="5158112"/>
            <a:ext cx="4009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 (or bunny symbol) = Daughter – it just ‘decayed’ (remove it)</a:t>
            </a:r>
            <a:endParaRPr lang="en-US" sz="2400" dirty="0"/>
          </a:p>
        </p:txBody>
      </p:sp>
      <p:pic>
        <p:nvPicPr>
          <p:cNvPr id="9" name="Picture 8" descr="mand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38009"/>
            <a:ext cx="3686250" cy="24511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997962" y="3732400"/>
            <a:ext cx="1679725" cy="99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1"/>
          </p:cNvCxnSpPr>
          <p:nvPr/>
        </p:nvCxnSpPr>
        <p:spPr>
          <a:xfrm>
            <a:off x="2310499" y="5654913"/>
            <a:ext cx="2367188" cy="103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424" y="969818"/>
            <a:ext cx="8620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</a:t>
            </a:r>
          </a:p>
          <a:p>
            <a:r>
              <a:rPr lang="en-US" dirty="0" smtClean="0"/>
              <a:t>Each row is a group.  Each row gets 1 bag of 100 M&amp;M’s, paper plate, and data sheet.  Put all names on the data sheet.</a:t>
            </a:r>
          </a:p>
          <a:p>
            <a:r>
              <a:rPr lang="en-US" dirty="0" smtClean="0"/>
              <a:t>We will keep track of how the M&amp;M’s decay from parents to daughters.  Dump the M&amp;M’s onto the plate.  All those that land with no M showing – are daughters and ‘decay’ – remove them from the plate.  Record the number of parents and daughters (the total will always equal 100!  Return the ‘parents’ to the bag and dump them again.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31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52943"/>
            <a:ext cx="82296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314328"/>
              </p:ext>
            </p:extLst>
          </p:nvPr>
        </p:nvGraphicFramePr>
        <p:xfrm>
          <a:off x="1262303" y="1737062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</a:t>
                      </a:r>
                      <a:r>
                        <a:rPr lang="en-US" baseline="0" dirty="0" smtClean="0"/>
                        <a:t> M&amp;M’s</a:t>
                      </a:r>
                    </a:p>
                    <a:p>
                      <a:r>
                        <a:rPr lang="en-US" baseline="0" dirty="0" smtClean="0"/>
                        <a:t>(M’s showing)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Daughter</a:t>
                      </a:r>
                      <a:r>
                        <a:rPr lang="en-US" baseline="0" dirty="0" smtClean="0"/>
                        <a:t> M&amp;M’s</a:t>
                      </a:r>
                    </a:p>
                    <a:p>
                      <a:r>
                        <a:rPr lang="en-US" baseline="0" dirty="0" smtClean="0"/>
                        <a:t>(no M showing)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0 - Starting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930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9859" y="5861437"/>
            <a:ext cx="7085078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-1484892" y="3279626"/>
            <a:ext cx="5184305" cy="158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5061" y="611767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Dumps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32131" y="268276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M&amp;M’s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36729" y="318935"/>
            <a:ext cx="176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Graphing Results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69306" y="194773"/>
            <a:ext cx="193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lines for the </a:t>
            </a:r>
          </a:p>
          <a:p>
            <a:r>
              <a:rPr lang="en-US" dirty="0" smtClean="0"/>
              <a:t>- Parent</a:t>
            </a:r>
          </a:p>
          <a:p>
            <a:r>
              <a:rPr lang="en-US" dirty="0" smtClean="0"/>
              <a:t>- Daughter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974" y="652404"/>
            <a:ext cx="60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706" y="2987876"/>
            <a:ext cx="60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434" y="5581755"/>
            <a:ext cx="3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08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33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16202" y="575399"/>
            <a:ext cx="4603198" cy="3452398"/>
          </a:xfrm>
          <a:prstGeom prst="rect">
            <a:avLst/>
          </a:prstGeom>
        </p:spPr>
      </p:pic>
      <p:pic>
        <p:nvPicPr>
          <p:cNvPr id="6" name="Picture 5" descr="DSC033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56639" y="556637"/>
            <a:ext cx="4453094" cy="3339820"/>
          </a:xfrm>
          <a:prstGeom prst="rect">
            <a:avLst/>
          </a:prstGeom>
        </p:spPr>
      </p:pic>
      <p:pic>
        <p:nvPicPr>
          <p:cNvPr id="7" name="Picture 6" descr="DSC033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231" y="3465381"/>
            <a:ext cx="4523492" cy="3392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1305" y="775931"/>
            <a:ext cx="217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time is about 15 – 20 minutes </a:t>
            </a:r>
            <a:r>
              <a:rPr lang="en-US" smtClean="0"/>
              <a:t>including graphing.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07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1200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Rate of decay is call HALF LIFE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143000"/>
            <a:ext cx="526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dirty="0" smtClean="0"/>
              <a:t>AVERAGE time it takes for a single radioactive atom decay (from parent to daughter)</a:t>
            </a:r>
          </a:p>
          <a:p>
            <a:pPr lvl="1" algn="ctr">
              <a:buFontTx/>
              <a:buChar char="-"/>
            </a:pPr>
            <a:r>
              <a:rPr lang="en-US" dirty="0" smtClean="0"/>
              <a:t>OR-</a:t>
            </a:r>
          </a:p>
          <a:p>
            <a:pPr algn="ctr">
              <a:buFontTx/>
              <a:buChar char="-"/>
            </a:pPr>
            <a:r>
              <a:rPr lang="en-US" dirty="0" smtClean="0"/>
              <a:t>AVERAGE time it takes for half of the atoms to decay</a:t>
            </a:r>
          </a:p>
        </p:txBody>
      </p:sp>
      <p:pic>
        <p:nvPicPr>
          <p:cNvPr id="8" name="Picture 7" descr="mand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33" y="2815167"/>
            <a:ext cx="5088467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00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interactive lecture?</a:t>
            </a:r>
          </a:p>
          <a:p>
            <a:r>
              <a:rPr lang="en-US" dirty="0" smtClean="0"/>
              <a:t>Interactive techniques</a:t>
            </a:r>
          </a:p>
          <a:p>
            <a:r>
              <a:rPr lang="en-US" dirty="0" smtClean="0"/>
              <a:t>Challenges to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23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Calculating Half-lives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6686" y="3048000"/>
            <a:ext cx="162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Fraction = </a:t>
            </a:r>
            <a:endParaRPr lang="en-US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795186" y="1952149"/>
          <a:ext cx="2192867" cy="2819400"/>
        </p:xfrm>
        <a:graphic>
          <a:graphicData uri="http://schemas.openxmlformats.org/presentationml/2006/ole">
            <p:oleObj spid="_x0000_s2062" name="Equation" r:id="rId3" imgW="347400" imgH="4478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32269" y="5181600"/>
            <a:ext cx="3035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τ</a:t>
            </a:r>
            <a:r>
              <a:rPr lang="en-US" sz="3600" dirty="0" smtClean="0"/>
              <a:t> = half life</a:t>
            </a:r>
          </a:p>
          <a:p>
            <a:r>
              <a:rPr lang="en-US" sz="3600" dirty="0" err="1" smtClean="0"/>
              <a:t>t</a:t>
            </a:r>
            <a:r>
              <a:rPr lang="en-US" sz="3600" dirty="0" smtClean="0"/>
              <a:t> = time passed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3853934"/>
            <a:ext cx="333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(of radio active atoms remaining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8596" y="5260857"/>
            <a:ext cx="142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(1 Dump)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874922"/>
            <a:ext cx="271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(Number of Dumps)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48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an interactive activity on the SCIENTIFIC METHOD for an introductory/general education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2370670"/>
            <a:ext cx="8500533" cy="213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Directions: Get into groups of ~3.  A notecard will tell you what size/type of classroom.  </a:t>
            </a:r>
            <a:r>
              <a:rPr lang="en-US" dirty="0"/>
              <a:t>D</a:t>
            </a:r>
            <a:r>
              <a:rPr lang="en-US" dirty="0" smtClean="0"/>
              <a:t>esign an interactive component to a traditional lecture.  Present your activity on the provided sheets.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7334" y="4673599"/>
            <a:ext cx="756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Title of activity</a:t>
            </a:r>
          </a:p>
          <a:p>
            <a:pPr algn="ctr"/>
            <a:r>
              <a:rPr lang="en-US" sz="2800" dirty="0" smtClean="0"/>
              <a:t>Brief description of activity (3-4 sentences)</a:t>
            </a:r>
          </a:p>
          <a:p>
            <a:pPr algn="ctr"/>
            <a:r>
              <a:rPr lang="en-US" sz="2800" dirty="0" smtClean="0"/>
              <a:t>Time length</a:t>
            </a:r>
          </a:p>
          <a:p>
            <a:pPr algn="ctr"/>
            <a:r>
              <a:rPr lang="en-US" sz="2800" dirty="0" smtClean="0"/>
              <a:t>Supplies/Pre-class preparation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5674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challenges to interactive lectures.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Brainstorm challenge-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your notes – write down all the challenges involved with interactive lecturing.  </a:t>
            </a:r>
          </a:p>
          <a:p>
            <a:pPr marL="0" indent="0">
              <a:buNone/>
            </a:pPr>
            <a:r>
              <a:rPr lang="en-US" dirty="0" smtClean="0"/>
              <a:t>Time: 1 minute </a:t>
            </a:r>
          </a:p>
        </p:txBody>
      </p:sp>
    </p:spTree>
    <p:extLst>
      <p:ext uri="{BB962C8B-B14F-4D97-AF65-F5344CB8AC3E}">
        <p14:creationId xmlns:p14="http://schemas.microsoft.com/office/powerpoint/2010/main" xmlns="" val="279138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pPr marL="0" indent="0">
              <a:buNone/>
            </a:pPr>
            <a:r>
              <a:rPr lang="en-US" dirty="0" smtClean="0"/>
              <a:t>Get one notecard – write your name on the upper right corner.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 through the list you wrote of all of the challenges.  Pick one and write it on the front of the card.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Exchange notecards with another person.  Read the challenge on the front and write one solution to the challenge on the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44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Initially develop a plan for interaction</a:t>
            </a:r>
          </a:p>
          <a:p>
            <a:pPr lvl="1">
              <a:buFontTx/>
              <a:buChar char="-"/>
            </a:pPr>
            <a:r>
              <a:rPr lang="en-US" dirty="0" smtClean="0"/>
              <a:t>Every 5 slides a ‘clicker’ question</a:t>
            </a:r>
          </a:p>
          <a:p>
            <a:pPr lvl="1">
              <a:buFontTx/>
              <a:buChar char="-"/>
            </a:pPr>
            <a:r>
              <a:rPr lang="en-US" dirty="0" smtClean="0"/>
              <a:t>One activity per 50 minute class</a:t>
            </a:r>
          </a:p>
          <a:p>
            <a:pPr lvl="1">
              <a:buFontTx/>
              <a:buChar char="-"/>
            </a:pPr>
            <a:r>
              <a:rPr lang="en-US" dirty="0" smtClean="0"/>
              <a:t>Help students transition into interactive lectures, they may not be used to this type of learning.</a:t>
            </a:r>
          </a:p>
          <a:p>
            <a:pPr>
              <a:buFontTx/>
              <a:buChar char="-"/>
            </a:pPr>
            <a:r>
              <a:rPr lang="en-US" dirty="0" smtClean="0"/>
              <a:t>Don’t be afraid to try new things once</a:t>
            </a:r>
          </a:p>
          <a:p>
            <a:pPr>
              <a:buFontTx/>
              <a:buChar char="-"/>
            </a:pPr>
            <a:r>
              <a:rPr lang="en-US" dirty="0" smtClean="0"/>
              <a:t>Interactive doesn’t have to be elaborate!</a:t>
            </a:r>
          </a:p>
          <a:p>
            <a:pPr>
              <a:buFontTx/>
              <a:buChar char="-"/>
            </a:pPr>
            <a:r>
              <a:rPr lang="en-US" dirty="0" smtClean="0"/>
              <a:t>Use writing / groups to your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47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 descr="cutting edge websit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4667443"/>
            <a:ext cx="4879879" cy="1805206"/>
          </a:xfrm>
          <a:prstGeom prst="rect">
            <a:avLst/>
          </a:prstGeom>
        </p:spPr>
      </p:pic>
      <p:pic>
        <p:nvPicPr>
          <p:cNvPr id="5" name="Picture 4" descr="spacemat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576" y="1510145"/>
            <a:ext cx="4425758" cy="995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152" y="1526955"/>
            <a:ext cx="39870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Textbook – clicker questions / problems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Google searches when you are putting together your lecture</a:t>
            </a:r>
          </a:p>
          <a:p>
            <a:r>
              <a:rPr lang="en-US" dirty="0" smtClean="0"/>
              <a:t>Lab manuals (removing one figure from another lab for an activity)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24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31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your answer: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Define ‘interactive lecture’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62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Technique:</a:t>
            </a:r>
            <a:br>
              <a:rPr lang="en-US" dirty="0" smtClean="0"/>
            </a:br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Think – Individual response (mental, written)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Pair – Discussion with a person next to you (private, opportunity to change answer/ask questions)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Share – In groups (how big?  From the groups around to the whole class – opens up ‘calling on’ students because they are sharing a group answer)</a:t>
            </a:r>
          </a:p>
        </p:txBody>
      </p:sp>
    </p:spTree>
    <p:extLst>
      <p:ext uri="{BB962C8B-B14F-4D97-AF65-F5344CB8AC3E}">
        <p14:creationId xmlns:p14="http://schemas.microsoft.com/office/powerpoint/2010/main" xmlns="" val="373373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Pieces:</a:t>
            </a:r>
            <a:br>
              <a:rPr lang="en-US" dirty="0" smtClean="0"/>
            </a:br>
            <a:r>
              <a:rPr lang="en-US" dirty="0" smtClean="0"/>
              <a:t>Interactive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42" y="2254444"/>
            <a:ext cx="8229600" cy="2402224"/>
          </a:xfrm>
        </p:spPr>
        <p:txBody>
          <a:bodyPr/>
          <a:lstStyle/>
          <a:p>
            <a:r>
              <a:rPr lang="en-US" dirty="0" smtClean="0"/>
              <a:t>Intellectual engagement</a:t>
            </a:r>
          </a:p>
          <a:p>
            <a:r>
              <a:rPr lang="en-US" dirty="0" smtClean="0"/>
              <a:t>Student participation</a:t>
            </a:r>
          </a:p>
          <a:p>
            <a:r>
              <a:rPr lang="en-US" dirty="0" smtClean="0"/>
              <a:t>Activity based</a:t>
            </a:r>
          </a:p>
          <a:p>
            <a:r>
              <a:rPr lang="en-US" dirty="0" smtClean="0"/>
              <a:t>Student centered vs. instructor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43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9" y="274638"/>
            <a:ext cx="893618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average attention span 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533" y="1417638"/>
            <a:ext cx="8229600" cy="3586788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Less than 2 minutes</a:t>
            </a:r>
          </a:p>
          <a:p>
            <a:pPr marL="514350" indent="-514350">
              <a:buAutoNum type="alphaUcParenR"/>
            </a:pPr>
            <a:r>
              <a:rPr lang="en-US" dirty="0" smtClean="0"/>
              <a:t>Around 15 minutes</a:t>
            </a:r>
          </a:p>
          <a:p>
            <a:pPr marL="514350" indent="-514350">
              <a:buAutoNum type="alphaUcParenR"/>
            </a:pPr>
            <a:r>
              <a:rPr lang="en-US" dirty="0" smtClean="0"/>
              <a:t>Constantly declines</a:t>
            </a:r>
          </a:p>
          <a:p>
            <a:pPr marL="514350" indent="-514350">
              <a:buAutoNum type="alphaUcParenR"/>
            </a:pPr>
            <a:r>
              <a:rPr lang="en-US" dirty="0" smtClean="0"/>
              <a:t>Remains constant</a:t>
            </a:r>
          </a:p>
          <a:p>
            <a:pPr marL="514350" indent="-514350">
              <a:buAutoNum type="alphaUcParenR"/>
            </a:pPr>
            <a:r>
              <a:rPr lang="en-US" dirty="0" smtClean="0"/>
              <a:t>Fluctuates</a:t>
            </a:r>
          </a:p>
          <a:p>
            <a:pPr marL="514350" indent="-514350">
              <a:buAutoNum type="alphaUcParenR"/>
            </a:pPr>
            <a:r>
              <a:rPr lang="en-US" dirty="0" smtClean="0"/>
              <a:t>I was checking my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909" y="5618788"/>
            <a:ext cx="862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Technique:</a:t>
            </a:r>
          </a:p>
          <a:p>
            <a:r>
              <a:rPr lang="en-US" dirty="0" smtClean="0"/>
              <a:t>Example clicker question, voting with hands, even modified think-pair-share…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53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graph of how you think attention span changes with time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76158" y="2068945"/>
            <a:ext cx="0" cy="3602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68461" y="5671127"/>
            <a:ext cx="682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803" y="2078304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1667" y="54187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83695" y="3310329"/>
            <a:ext cx="35049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Attention Span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237" y="5811580"/>
            <a:ext cx="456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(minutes)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 rot="20394644">
            <a:off x="2965502" y="3339821"/>
            <a:ext cx="339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dirty="0" smtClean="0">
                <a:solidFill>
                  <a:srgbClr val="FF0000"/>
                </a:solidFill>
              </a:rPr>
              <a:t>xample using graphical response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52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807"/>
            <a:ext cx="8229600" cy="192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activity where students directly participate in an intellectually challenging problem to learn new material that is integrated into a lecture.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804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activity:</a:t>
            </a:r>
            <a:br>
              <a:rPr lang="en-US" dirty="0" smtClean="0"/>
            </a:br>
            <a:r>
              <a:rPr lang="en-US" dirty="0" smtClean="0"/>
              <a:t>Age of the Solar System / 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404798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General education students</a:t>
            </a:r>
          </a:p>
          <a:p>
            <a:pPr>
              <a:buFontTx/>
              <a:buChar char="-"/>
            </a:pPr>
            <a:r>
              <a:rPr lang="en-US" dirty="0" smtClean="0"/>
              <a:t>100 person lecture</a:t>
            </a:r>
          </a:p>
          <a:p>
            <a:pPr>
              <a:buFontTx/>
              <a:buChar char="-"/>
            </a:pPr>
            <a:r>
              <a:rPr lang="en-US" dirty="0" smtClean="0"/>
              <a:t>Students have read (hopefully) a chapter that includes a short section on radioactive decay but I assume this is their first ‘real’ introduction.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6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956</Words>
  <Application>Microsoft Office PowerPoint</Application>
  <PresentationFormat>On-screen Show (4:3)</PresentationFormat>
  <Paragraphs>152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Class 1 Lecture on Lecturing</vt:lpstr>
      <vt:lpstr>Important Topics</vt:lpstr>
      <vt:lpstr> Write your answer:  Define ‘interactive lecture’</vt:lpstr>
      <vt:lpstr>Technique: Think-Pair-Share</vt:lpstr>
      <vt:lpstr>Required Pieces: Interactive lectures</vt:lpstr>
      <vt:lpstr>The average attention span is</vt:lpstr>
      <vt:lpstr>Draw a graph of how you think attention span changes with time</vt:lpstr>
      <vt:lpstr>Interactive Techniques</vt:lpstr>
      <vt:lpstr>Example activity: Age of the Solar System / Radioactive Decay</vt:lpstr>
      <vt:lpstr>How old is our solar system?</vt:lpstr>
      <vt:lpstr>Radioactive decay</vt:lpstr>
      <vt:lpstr>Half-lives Time it takes for HALF of the parent to decay into the daughter</vt:lpstr>
      <vt:lpstr>Slide 13</vt:lpstr>
      <vt:lpstr>Radio Active Decay</vt:lpstr>
      <vt:lpstr>Radioactive Decay Activity</vt:lpstr>
      <vt:lpstr>Data</vt:lpstr>
      <vt:lpstr>Slide 17</vt:lpstr>
      <vt:lpstr>Slide 18</vt:lpstr>
      <vt:lpstr>Slide 19</vt:lpstr>
      <vt:lpstr>Calculating Half-lives</vt:lpstr>
      <vt:lpstr>Design an interactive activity on the SCIENTIFIC METHOD for an introductory/general education class</vt:lpstr>
      <vt:lpstr>Challenges</vt:lpstr>
      <vt:lpstr>Challenge Activity</vt:lpstr>
      <vt:lpstr>Helpful Hints</vt:lpstr>
      <vt:lpstr>Resources</vt:lpstr>
    </vt:vector>
  </TitlesOfParts>
  <Company>KUTZTOWN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 Lecture on Lecturing</dc:title>
  <dc:creator>KU USER</dc:creator>
  <cp:lastModifiedBy>mbruckne</cp:lastModifiedBy>
  <cp:revision>14</cp:revision>
  <dcterms:created xsi:type="dcterms:W3CDTF">2012-06-07T15:38:38Z</dcterms:created>
  <dcterms:modified xsi:type="dcterms:W3CDTF">2012-06-27T21:04:53Z</dcterms:modified>
</cp:coreProperties>
</file>