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1" r:id="rId4"/>
    <p:sldId id="278" r:id="rId5"/>
    <p:sldId id="283" r:id="rId6"/>
    <p:sldId id="268" r:id="rId7"/>
    <p:sldId id="280" r:id="rId8"/>
    <p:sldId id="279" r:id="rId9"/>
    <p:sldId id="281" r:id="rId10"/>
    <p:sldId id="291" r:id="rId11"/>
    <p:sldId id="292" r:id="rId12"/>
    <p:sldId id="293" r:id="rId13"/>
    <p:sldId id="294" r:id="rId14"/>
    <p:sldId id="295" r:id="rId15"/>
    <p:sldId id="296" r:id="rId16"/>
    <p:sldId id="290" r:id="rId17"/>
  </p:sldIdLst>
  <p:sldSz cx="9144000" cy="6858000" type="screen4x3"/>
  <p:notesSz cx="6950075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2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98" y="-9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A19060-CC0C-4D7C-AB8A-63FD28D699DD}" type="datetime1">
              <a:rPr lang="en-US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27E749-868E-4D3E-A988-4B4C6642FB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2688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54513"/>
            <a:ext cx="55594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30114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07438"/>
            <a:ext cx="30114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2371F-35BA-48B8-B9B2-A76672130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88CF8-CB6C-47B1-8598-21DC7F2F7F24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C46C3-B739-4EB9-A07E-74ED4E879C4F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F1D3E-692B-49BC-9C11-0A4466C619DC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9C97F-926A-4C16-AD1C-2BAD71CFC6D6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85075-C8E9-4181-B58B-D38F424DE72A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90CFA-5FC6-4925-A65C-15D768972EF9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F499A-6B64-464F-821C-035C695E9640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A3E76-A8C4-461F-AD93-6EE911AEF5C9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FED38-3F81-46E2-A95B-234EE0BED9DB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A7044-2273-4240-88E2-A16314250A8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317D4-3A06-44D7-9B76-C77D5F12FDAC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5373D-BDB9-4FD6-8822-55B6F1186C3A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2B420-F47E-48BD-A8B2-8F65D351D13F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D10C9-5F22-46F8-84A2-647BA046A5E3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987BF-84C4-4784-BF5E-FA8795C7C3B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B9FB2-C7C5-40B4-9217-FED4164AF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05040-5618-4A5A-99CC-95F992B8D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66A34-0DF4-4F4C-BC80-E275550E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A614-0C90-4F9E-9532-52CD62325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36BC0-A790-4C6D-BA40-005216DEC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3CFB4-5E1C-468A-BD45-1C09F4BAB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4C710-A115-47BC-9D4E-2AF88258E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6CDB-1B40-4318-AB29-ECBD89C89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870DC-38EB-4C2E-8F43-9D31E150B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89C1C-1D68-4598-9895-5FDDE004F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28DA-570D-4D53-8439-E1D495FB4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A5881-E806-4B18-8828-DAFA9EAC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B33E1A-665A-4795-B034-A2EC482CF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  <a:latin typeface="Comic Sans MS" pitchFamily="-112" charset="0"/>
              </a:rPr>
              <a:t>Incorporating Data Analysis into Undergraduate Courses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990600" y="3429000"/>
            <a:ext cx="716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</a:rPr>
              <a:t>Rachel O’Brien, Allegheny College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rgbClr val="FFFF99"/>
              </a:solidFill>
              <a:latin typeface="Comic Sans MS" pitchFamily="-11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FFFF99"/>
              </a:solidFill>
              <a:latin typeface="Comic Sans MS" pitchFamily="-112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0" y="5334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66FFFF"/>
                </a:solidFill>
                <a:latin typeface="Comic Sans MS" pitchFamily="-112" charset="0"/>
              </a:rPr>
              <a:t>Preparing for an Academic Career in Geosciences Workshop:  Summer 2011</a:t>
            </a:r>
          </a:p>
        </p:txBody>
      </p:sp>
      <p:pic>
        <p:nvPicPr>
          <p:cNvPr id="16389" name="Picture 7" descr="A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57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28600"/>
            <a:ext cx="38100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 Selected</a:t>
            </a:r>
          </a:p>
          <a:p>
            <a:pPr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Web Sites with Earth Science Data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12" charset="0"/>
            </a:endParaRPr>
          </a:p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12" descr="int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2813"/>
            <a:ext cx="34766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175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EPA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GEOROC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IPCC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LDEO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NCAR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NOAA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NSIDC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UNAVCO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USDA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-112" charset="0"/>
              </a:rPr>
              <a:t>USGS</a:t>
            </a:r>
          </a:p>
          <a:p>
            <a:endParaRPr lang="en-US">
              <a:solidFill>
                <a:srgbClr val="FFFF00"/>
              </a:solidFill>
              <a:latin typeface="Comic Sans MS" pitchFamily="-112" charset="0"/>
            </a:endParaRP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2713"/>
            <a:ext cx="77152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SB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4060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33528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Geodetic Data</a:t>
            </a:r>
            <a:endParaRPr lang="en-US" sz="2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12" charset="0"/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UNAVCO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EarthScope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Plate Boundary Observatory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301625"/>
            <a:ext cx="33528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Earthquake Data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12" charset="0"/>
            </a:endParaRPr>
          </a:p>
          <a:p>
            <a:pPr algn="ctr"/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USGS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Earthquake Hazards Program</a:t>
            </a:r>
          </a:p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SCEC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So. California</a:t>
            </a:r>
          </a:p>
          <a:p>
            <a:pPr algn="ctr"/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Earthquake Center</a:t>
            </a:r>
            <a:endParaRPr lang="en-US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1" name="Picture 6" descr="indexfault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152400"/>
            <a:ext cx="50927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2667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Hydrologic Data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 </a:t>
            </a:r>
          </a:p>
          <a:p>
            <a:pPr algn="ctr"/>
            <a:endParaRPr 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USGS  </a:t>
            </a: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Resources Division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39" name="Picture 5" descr="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68325"/>
            <a:ext cx="59436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iceland_amo_201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762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19100" y="26988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Satellite Imagery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12" charset="0"/>
            </a:endParaRPr>
          </a:p>
          <a:p>
            <a:pPr algn="ctr">
              <a:spcBef>
                <a:spcPct val="50000"/>
              </a:spcBef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NASA 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Earth Observatory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lobal_S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371600"/>
            <a:ext cx="90185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6988"/>
            <a:ext cx="7200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Earth, Ocean, &amp; Climate Data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2" charset="0"/>
              </a:rPr>
              <a:t>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12" charset="0"/>
            </a:endParaRPr>
          </a:p>
          <a:p>
            <a:pPr algn="ctr">
              <a:spcBef>
                <a:spcPct val="30000"/>
              </a:spcBef>
              <a:spcAft>
                <a:spcPct val="3000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NASA 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Eyes on the Earth 3D</a:t>
            </a: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>
            <p:ph type="title"/>
          </p:nvPr>
        </p:nvSpPr>
        <p:spPr>
          <a:xfrm>
            <a:off x="609600" y="152400"/>
            <a:ext cx="8001000" cy="1524000"/>
          </a:xfrm>
        </p:spPr>
        <p:txBody>
          <a:bodyPr rIns="132080"/>
          <a:lstStyle/>
          <a:p>
            <a:r>
              <a:rPr lang="en-US" smtClean="0">
                <a:solidFill>
                  <a:srgbClr val="FFFFFF"/>
                </a:solidFill>
                <a:latin typeface="Comic Sans MS" pitchFamily="-112" charset="0"/>
                <a:ea typeface="ＭＳ Ｐゴシック" charset="-128"/>
                <a:sym typeface="Comic Sans MS" pitchFamily="-112" charset="0"/>
              </a:rPr>
              <a:t>Exploration activity</a:t>
            </a:r>
            <a:r>
              <a:rPr lang="en-US" smtClean="0">
                <a:solidFill>
                  <a:srgbClr val="FFFFFF"/>
                </a:solidFill>
                <a:latin typeface="Comic Sans MS" pitchFamily="-112" charset="0"/>
                <a:ea typeface="ヒラギノ角ゴ Pro W3" pitchFamily="-112" charset="-128"/>
                <a:sym typeface="Comic Sans MS" pitchFamily="-112" charset="0"/>
              </a:rPr>
              <a:t/>
            </a:r>
            <a:br>
              <a:rPr lang="en-US" smtClean="0">
                <a:solidFill>
                  <a:srgbClr val="FFFFFF"/>
                </a:solidFill>
                <a:latin typeface="Comic Sans MS" pitchFamily="-112" charset="0"/>
                <a:ea typeface="ヒラギノ角ゴ Pro W3" pitchFamily="-112" charset="-128"/>
                <a:sym typeface="Comic Sans MS" pitchFamily="-112" charset="0"/>
              </a:rPr>
            </a:br>
            <a:endParaRPr lang="en-US" smtClean="0">
              <a:solidFill>
                <a:srgbClr val="66FFFF"/>
              </a:solidFill>
              <a:latin typeface="Comic Sans MS" pitchFamily="-112" charset="0"/>
              <a:ea typeface="ヒラギノ角ゴ Pro W3" pitchFamily="-112" charset="-128"/>
              <a:sym typeface="Comic Sans MS" pitchFamily="-112" charset="0"/>
            </a:endParaRPr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8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Choose a course:  Introductory level</a:t>
            </a:r>
          </a:p>
          <a:p>
            <a:pPr marL="39688" indent="-342900" eaLnBrk="0" hangingPunct="0">
              <a:spcBef>
                <a:spcPct val="20000"/>
              </a:spcBef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or advanced course (grad or undergrad)</a:t>
            </a:r>
          </a:p>
          <a:p>
            <a:pPr marL="39688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FFFF99"/>
              </a:solidFill>
              <a:latin typeface="Comic Sans MS" pitchFamily="-112" charset="0"/>
              <a:sym typeface="Comic Sans MS" pitchFamily="-112" charset="0"/>
            </a:endParaRPr>
          </a:p>
          <a:p>
            <a:pPr marL="39688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Identify a website with datasets that could be used in the course</a:t>
            </a:r>
          </a:p>
          <a:p>
            <a:pPr marL="39688" indent="-342900" eaLnBrk="0" hangingPunct="0">
              <a:spcBef>
                <a:spcPct val="20000"/>
              </a:spcBef>
            </a:pPr>
            <a:endParaRPr lang="en-US" sz="3200">
              <a:cs typeface="Times New Roman" pitchFamily="-112" charset="0"/>
            </a:endParaRPr>
          </a:p>
          <a:p>
            <a:pPr marL="39688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What concepts(s) and/or skill(s) can students practice by using the data?  </a:t>
            </a:r>
            <a:endParaRPr lang="en-US" sz="3200">
              <a:solidFill>
                <a:srgbClr val="FFFF99"/>
              </a:solidFill>
              <a:latin typeface="Comic Sans MS" pitchFamily="-112" charset="0"/>
            </a:endParaRPr>
          </a:p>
          <a:p>
            <a:pPr marL="39688" indent="-342900" eaLnBrk="0" hangingPunct="0">
              <a:spcBef>
                <a:spcPct val="20000"/>
              </a:spcBef>
            </a:pPr>
            <a:endParaRPr lang="en-US" sz="3200">
              <a:solidFill>
                <a:srgbClr val="66FFFF"/>
              </a:solidFill>
              <a:latin typeface="Comic Sans MS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196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Data and assignments can be tailored to reach a broad range of student groups</a:t>
            </a:r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  <a:p>
            <a:pPr lvl="1">
              <a:buFontTx/>
              <a:buNone/>
            </a:pPr>
            <a:r>
              <a:rPr lang="en-US" sz="3200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     K-12				Graduate</a:t>
            </a:r>
          </a:p>
          <a:p>
            <a:pPr lvl="1">
              <a:buFontTx/>
              <a:buNone/>
            </a:pPr>
            <a:r>
              <a:rPr lang="en-US" sz="3200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							 courses</a:t>
            </a:r>
          </a:p>
          <a:p>
            <a:pPr lvl="1">
              <a:buFontTx/>
              <a:buNone/>
            </a:pPr>
            <a:r>
              <a:rPr lang="en-US" sz="3200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• Can be used in one class/lab session or throughout an entire course</a:t>
            </a:r>
          </a:p>
          <a:p>
            <a:pPr lvl="1">
              <a:buFontTx/>
              <a:buNone/>
            </a:pPr>
            <a:endParaRPr lang="en-US" sz="3200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flexible</a:t>
            </a:r>
          </a:p>
        </p:txBody>
      </p:sp>
      <p:sp>
        <p:nvSpPr>
          <p:cNvPr id="4" name="Left-Right Arrow 3"/>
          <p:cNvSpPr>
            <a:spLocks noChangeArrowheads="1"/>
          </p:cNvSpPr>
          <p:nvPr/>
        </p:nvSpPr>
        <p:spPr bwMode="auto">
          <a:xfrm>
            <a:off x="3314700" y="3429000"/>
            <a:ext cx="2514600" cy="838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19812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Majority of online sources are now free</a:t>
            </a:r>
          </a:p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Simple, low-cost field and lab work</a:t>
            </a:r>
          </a:p>
          <a:p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cost-effective</a:t>
            </a: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52400" y="3505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Comic Sans MS" pitchFamily="-112" charset="0"/>
              </a:rPr>
              <a:t>Data sets are concept-effective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45720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</a:rPr>
              <a:t>Allow for compare/contrast work at a range of spatial &amp; temporal scales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</a:rPr>
              <a:t>Single or multi-concept patterns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Allow students the opportunity to practice science and promote active learning </a:t>
            </a:r>
          </a:p>
          <a:p>
            <a:pPr>
              <a:buFontTx/>
              <a:buNone/>
            </a:pPr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engaging</a:t>
            </a:r>
          </a:p>
        </p:txBody>
      </p:sp>
      <p:sp>
        <p:nvSpPr>
          <p:cNvPr id="22532" name="Rectangle 4"/>
          <p:cNvSpPr txBox="1">
            <a:spLocks noChangeArrowheads="1"/>
          </p:cNvSpPr>
          <p:nvPr/>
        </p:nvSpPr>
        <p:spPr bwMode="auto">
          <a:xfrm>
            <a:off x="342900" y="34290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Comic Sans MS" pitchFamily="-112" charset="0"/>
              </a:rPr>
              <a:t>Data sets are real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838200" y="45720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FF99"/>
                </a:solidFill>
                <a:latin typeface="Comic Sans MS" pitchFamily="-112" charset="0"/>
              </a:rPr>
              <a:t>Require students to grapple with issues of complexity, uncertainty, and outliers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132080" bIns="50800" anchor="ctr"/>
          <a:lstStyle/>
          <a:p>
            <a:pPr marL="39688" algn="ctr"/>
            <a:r>
              <a:rPr lang="en-US" sz="4400">
                <a:solidFill>
                  <a:srgbClr val="FFFFFF"/>
                </a:solidFill>
                <a:latin typeface="Comic Sans MS" pitchFamily="-112" charset="0"/>
                <a:sym typeface="Comic Sans MS" pitchFamily="-112" charset="0"/>
              </a:rPr>
              <a:t>Ocean Circulation</a:t>
            </a:r>
            <a:endParaRPr lang="en-US" sz="4400">
              <a:solidFill>
                <a:srgbClr val="FFFFFF"/>
              </a:solidFill>
              <a:latin typeface="Comic Sans MS" pitchFamily="-112" charset="0"/>
              <a:ea typeface="ヒラギノ角ゴ Pro W3" pitchFamily="-112" charset="-128"/>
              <a:sym typeface="Comic Sans MS" pitchFamily="-112" charset="0"/>
            </a:endParaRPr>
          </a:p>
        </p:txBody>
      </p:sp>
      <p:pic>
        <p:nvPicPr>
          <p:cNvPr id="24579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52578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41763"/>
            <a:ext cx="225901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0"/>
            <a:ext cx="21351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/>
          </p:cNvSpPr>
          <p:nvPr/>
        </p:nvSpPr>
        <p:spPr bwMode="auto">
          <a:xfrm>
            <a:off x="0" y="2286000"/>
            <a:ext cx="25082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Classic textbook</a:t>
            </a:r>
          </a:p>
        </p:txBody>
      </p:sp>
      <p:sp>
        <p:nvSpPr>
          <p:cNvPr id="24583" name="Rectangle 6"/>
          <p:cNvSpPr>
            <a:spLocks/>
          </p:cNvSpPr>
          <p:nvPr/>
        </p:nvSpPr>
        <p:spPr bwMode="auto">
          <a:xfrm>
            <a:off x="228600" y="4343400"/>
            <a:ext cx="1271588" cy="135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Pacific</a:t>
            </a:r>
          </a:p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high </a:t>
            </a:r>
          </a:p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latitude</a:t>
            </a:r>
          </a:p>
        </p:txBody>
      </p:sp>
      <p:sp>
        <p:nvSpPr>
          <p:cNvPr id="24584" name="Rectangle 7"/>
          <p:cNvSpPr>
            <a:spLocks/>
          </p:cNvSpPr>
          <p:nvPr/>
        </p:nvSpPr>
        <p:spPr bwMode="auto">
          <a:xfrm>
            <a:off x="5334000" y="4343400"/>
            <a:ext cx="1304925" cy="135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Atlantic</a:t>
            </a:r>
          </a:p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low </a:t>
            </a:r>
          </a:p>
          <a:p>
            <a:pPr marL="39688"/>
            <a:r>
              <a:rPr lang="en-US">
                <a:solidFill>
                  <a:srgbClr val="FFFF99"/>
                </a:solidFill>
                <a:latin typeface="Comic Sans MS" pitchFamily="-112" charset="0"/>
                <a:sym typeface="Comic Sans MS" pitchFamily="-112" charset="0"/>
              </a:rPr>
              <a:t>latitude</a:t>
            </a:r>
          </a:p>
        </p:txBody>
      </p:sp>
      <p:sp>
        <p:nvSpPr>
          <p:cNvPr id="24585" name="Rectangle 8"/>
          <p:cNvSpPr>
            <a:spLocks/>
          </p:cNvSpPr>
          <p:nvPr/>
        </p:nvSpPr>
        <p:spPr bwMode="auto">
          <a:xfrm>
            <a:off x="4191000" y="5715000"/>
            <a:ext cx="2514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2000">
                <a:solidFill>
                  <a:srgbClr val="66FFFF"/>
                </a:solidFill>
                <a:latin typeface="Comic Sans MS" pitchFamily="-112" charset="0"/>
                <a:sym typeface="Comic Sans MS" pitchFamily="-112" charset="0"/>
              </a:rPr>
              <a:t>http://www.epic.noaa.gov/epic/ewb/</a:t>
            </a:r>
          </a:p>
        </p:txBody>
      </p:sp>
      <p:sp>
        <p:nvSpPr>
          <p:cNvPr id="24586" name="Rectangle 9"/>
          <p:cNvSpPr>
            <a:spLocks/>
          </p:cNvSpPr>
          <p:nvPr/>
        </p:nvSpPr>
        <p:spPr bwMode="auto">
          <a:xfrm>
            <a:off x="304800" y="17526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FFFFFF"/>
                </a:solidFill>
                <a:latin typeface="Comic Sans MS" pitchFamily="-112" charset="0"/>
                <a:sym typeface="Comic Sans MS" pitchFamily="-112" charset="0"/>
              </a:rPr>
              <a:t>Profiles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52600"/>
            <a:ext cx="7848600" cy="48768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Hands-on data </a:t>
            </a:r>
          </a:p>
          <a:p>
            <a:pPr lvl="1"/>
            <a:r>
              <a:rPr lang="en-US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Field work and/or lab work in your course</a:t>
            </a:r>
          </a:p>
          <a:p>
            <a:pPr lvl="1"/>
            <a:r>
              <a:rPr lang="en-US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A genuine research experiment</a:t>
            </a:r>
          </a:p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Published literature</a:t>
            </a:r>
          </a:p>
          <a:p>
            <a:pPr lvl="1"/>
            <a:r>
              <a:rPr lang="en-US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Journal articles, government documents, NGO reports</a:t>
            </a:r>
          </a:p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Online datasets</a:t>
            </a:r>
          </a:p>
          <a:p>
            <a:pPr lvl="1"/>
            <a:r>
              <a:rPr lang="en-US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Teach particular concepts and/or skills</a:t>
            </a:r>
          </a:p>
          <a:p>
            <a:pPr lvl="1"/>
            <a:r>
              <a:rPr lang="en-US" smtClean="0">
                <a:solidFill>
                  <a:srgbClr val="66FFFF"/>
                </a:solidFill>
                <a:latin typeface="Comic Sans MS" pitchFamily="-112" charset="0"/>
                <a:ea typeface="ＭＳ Ｐゴシック" charset="-128"/>
              </a:rPr>
              <a:t>Recreate research, test hypotheses</a:t>
            </a:r>
          </a:p>
          <a:p>
            <a:pPr lvl="1">
              <a:buFontTx/>
              <a:buNone/>
            </a:pPr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diverse in topic , scope, and format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A great place to start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88963" y="5105400"/>
            <a:ext cx="7945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99"/>
                </a:solidFill>
                <a:latin typeface="Comic Sans MS" pitchFamily="-112" charset="0"/>
              </a:rPr>
              <a:t>http://serc.carleton.edu/usingdata/resources</a:t>
            </a:r>
          </a:p>
        </p:txBody>
      </p:sp>
      <p:pic>
        <p:nvPicPr>
          <p:cNvPr id="27652" name="Picture 4" descr="2011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432050"/>
            <a:ext cx="7289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572000"/>
          </a:xfrm>
        </p:spPr>
        <p:txBody>
          <a:bodyPr/>
          <a:lstStyle/>
          <a:p>
            <a:r>
              <a:rPr lang="en-US" b="1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Design how you’ll use data</a:t>
            </a:r>
          </a:p>
          <a:p>
            <a:pPr lvl="1"/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Identify clear learning outcomes for content, concepts, and/or skills</a:t>
            </a:r>
          </a:p>
          <a:p>
            <a:pPr lvl="1"/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What steps in the process are most important for your students to practice?       (collection and reduction vs. analysis and  reporting)</a:t>
            </a:r>
          </a:p>
          <a:p>
            <a:pPr lvl="1"/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How will you address uncertainty, outliers, etc.?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				</a:t>
            </a:r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</a:t>
            </a:r>
            <a:r>
              <a:rPr lang="en-US" i="1" u="sng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not</a:t>
            </a:r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 stand alone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4958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Logistics</a:t>
            </a:r>
          </a:p>
          <a:p>
            <a:pPr lvl="1"/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Work through all steps of the process ahead of time</a:t>
            </a:r>
          </a:p>
          <a:p>
            <a:pPr lvl="1"/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Envision and create “Plan B”</a:t>
            </a:r>
          </a:p>
          <a:p>
            <a:pPr lvl="1">
              <a:buFontTx/>
              <a:buNone/>
            </a:pPr>
            <a:endParaRPr lang="en-US" smtClean="0">
              <a:solidFill>
                <a:srgbClr val="FFFF99"/>
              </a:solidFill>
              <a:latin typeface="Comic Sans MS" pitchFamily="-112" charset="0"/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•  Evaluation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FFFF99"/>
                </a:solidFill>
                <a:latin typeface="Comic Sans MS" pitchFamily="-112" charset="0"/>
                <a:ea typeface="ＭＳ Ｐゴシック" charset="-128"/>
              </a:rPr>
              <a:t>		Did the use of data help student learning?   How will you know?</a:t>
            </a:r>
          </a:p>
          <a:p>
            <a:pPr>
              <a:buFontTx/>
              <a:buNone/>
            </a:pPr>
            <a:endParaRPr lang="en-US" smtClean="0">
              <a:solidFill>
                <a:srgbClr val="FFFF99"/>
              </a:solidFill>
              <a:latin typeface="Comic Sans MS" pitchFamily="-112" charset="0"/>
              <a:ea typeface="ＭＳ Ｐゴシック" charset="-128"/>
            </a:endParaRPr>
          </a:p>
          <a:p>
            <a:pPr>
              <a:buFontTx/>
              <a:buNone/>
            </a:pPr>
            <a:endParaRPr lang="en-US" smtClean="0">
              <a:solidFill>
                <a:srgbClr val="66FFFF"/>
              </a:solidFill>
              <a:latin typeface="Comic Sans MS" pitchFamily="-112" charset="0"/>
              <a:ea typeface="ＭＳ Ｐゴシック" charset="-128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Data sets are </a:t>
            </a:r>
            <a:r>
              <a:rPr lang="en-US" i="1" u="sng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not</a:t>
            </a:r>
            <a:r>
              <a:rPr lang="en-US" smtClean="0">
                <a:solidFill>
                  <a:schemeClr val="bg1"/>
                </a:solidFill>
                <a:latin typeface="Comic Sans MS" pitchFamily="-112" charset="0"/>
                <a:ea typeface="ＭＳ Ｐゴシック" charset="-128"/>
              </a:rPr>
              <a:t> foolproof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385</Words>
  <Application>Microsoft Office PowerPoint</Application>
  <PresentationFormat>On-screen Show (4:3)</PresentationFormat>
  <Paragraphs>115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ＭＳ Ｐゴシック</vt:lpstr>
      <vt:lpstr>Arial</vt:lpstr>
      <vt:lpstr>Comic Sans MS</vt:lpstr>
      <vt:lpstr>ヒラギノ角ゴ Pro W3</vt:lpstr>
      <vt:lpstr>Default Design</vt:lpstr>
      <vt:lpstr>Slide 1</vt:lpstr>
      <vt:lpstr>Data sets are flexible</vt:lpstr>
      <vt:lpstr>Data sets are cost-effective</vt:lpstr>
      <vt:lpstr>Data sets are engaging</vt:lpstr>
      <vt:lpstr>Slide 5</vt:lpstr>
      <vt:lpstr>Data sets are diverse in topic , scope, and format</vt:lpstr>
      <vt:lpstr>A great place to start</vt:lpstr>
      <vt:lpstr>Data sets are not stand alone resources</vt:lpstr>
      <vt:lpstr>Data sets are not foolproof</vt:lpstr>
      <vt:lpstr>Slide 10</vt:lpstr>
      <vt:lpstr>Slide 11</vt:lpstr>
      <vt:lpstr>Slide 12</vt:lpstr>
      <vt:lpstr>Slide 13</vt:lpstr>
      <vt:lpstr>Slide 14</vt:lpstr>
      <vt:lpstr>Slide 15</vt:lpstr>
      <vt:lpstr>Exploration activity 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E Martin</dc:creator>
  <cp:lastModifiedBy>Information Technology Services</cp:lastModifiedBy>
  <cp:revision>145</cp:revision>
  <dcterms:created xsi:type="dcterms:W3CDTF">2011-06-07T03:08:00Z</dcterms:created>
  <dcterms:modified xsi:type="dcterms:W3CDTF">2011-06-07T03:39:42Z</dcterms:modified>
</cp:coreProperties>
</file>