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31"/>
  </p:notesMasterIdLst>
  <p:handoutMasterIdLst>
    <p:handoutMasterId r:id="rId32"/>
  </p:handoutMasterIdLst>
  <p:sldIdLst>
    <p:sldId id="296" r:id="rId2"/>
    <p:sldId id="256" r:id="rId3"/>
    <p:sldId id="295" r:id="rId4"/>
    <p:sldId id="336" r:id="rId5"/>
    <p:sldId id="297" r:id="rId6"/>
    <p:sldId id="298" r:id="rId7"/>
    <p:sldId id="299" r:id="rId8"/>
    <p:sldId id="300" r:id="rId9"/>
    <p:sldId id="301" r:id="rId10"/>
    <p:sldId id="304" r:id="rId11"/>
    <p:sldId id="306" r:id="rId12"/>
    <p:sldId id="305" r:id="rId13"/>
    <p:sldId id="326" r:id="rId14"/>
    <p:sldId id="307" r:id="rId15"/>
    <p:sldId id="289" r:id="rId16"/>
    <p:sldId id="333" r:id="rId17"/>
    <p:sldId id="309" r:id="rId18"/>
    <p:sldId id="327" r:id="rId19"/>
    <p:sldId id="310" r:id="rId20"/>
    <p:sldId id="328" r:id="rId21"/>
    <p:sldId id="311" r:id="rId22"/>
    <p:sldId id="329" r:id="rId23"/>
    <p:sldId id="312" r:id="rId24"/>
    <p:sldId id="330" r:id="rId25"/>
    <p:sldId id="343" r:id="rId26"/>
    <p:sldId id="344" r:id="rId27"/>
    <p:sldId id="320" r:id="rId28"/>
    <p:sldId id="342" r:id="rId29"/>
    <p:sldId id="313" r:id="rId30"/>
  </p:sldIdLst>
  <p:sldSz cx="9144000" cy="6858000" type="letter"/>
  <p:notesSz cx="6997700" cy="9283700"/>
  <p:defaultTextStyle>
    <a:defPPr>
      <a:defRPr lang="en-US"/>
    </a:defPPr>
    <a:lvl1pPr algn="l" rtl="0" eaLnBrk="0" fontAlgn="base" hangingPunct="0">
      <a:spcBef>
        <a:spcPct val="0"/>
      </a:spcBef>
      <a:spcAft>
        <a:spcPct val="0"/>
      </a:spcAft>
      <a:defRPr sz="2400" kern="1200">
        <a:solidFill>
          <a:schemeClr val="tx1"/>
        </a:solidFill>
        <a:latin typeface="Times New Roman" pitchFamily="1"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 charset="0"/>
        <a:ea typeface="+mn-ea"/>
        <a:cs typeface="+mn-cs"/>
      </a:defRPr>
    </a:lvl5pPr>
    <a:lvl6pPr marL="2286000" algn="l" defTabSz="914400" rtl="0" eaLnBrk="1" latinLnBrk="0" hangingPunct="1">
      <a:defRPr sz="2400" kern="1200">
        <a:solidFill>
          <a:schemeClr val="tx1"/>
        </a:solidFill>
        <a:latin typeface="Times New Roman" pitchFamily="1" charset="0"/>
        <a:ea typeface="+mn-ea"/>
        <a:cs typeface="+mn-cs"/>
      </a:defRPr>
    </a:lvl6pPr>
    <a:lvl7pPr marL="2743200" algn="l" defTabSz="914400" rtl="0" eaLnBrk="1" latinLnBrk="0" hangingPunct="1">
      <a:defRPr sz="2400" kern="1200">
        <a:solidFill>
          <a:schemeClr val="tx1"/>
        </a:solidFill>
        <a:latin typeface="Times New Roman" pitchFamily="1" charset="0"/>
        <a:ea typeface="+mn-ea"/>
        <a:cs typeface="+mn-cs"/>
      </a:defRPr>
    </a:lvl7pPr>
    <a:lvl8pPr marL="3200400" algn="l" defTabSz="914400" rtl="0" eaLnBrk="1" latinLnBrk="0" hangingPunct="1">
      <a:defRPr sz="2400" kern="1200">
        <a:solidFill>
          <a:schemeClr val="tx1"/>
        </a:solidFill>
        <a:latin typeface="Times New Roman" pitchFamily="1" charset="0"/>
        <a:ea typeface="+mn-ea"/>
        <a:cs typeface="+mn-cs"/>
      </a:defRPr>
    </a:lvl8pPr>
    <a:lvl9pPr marL="3657600" algn="l" defTabSz="914400" rtl="0" eaLnBrk="1" latinLnBrk="0" hangingPunct="1">
      <a:defRPr sz="2400" kern="1200">
        <a:solidFill>
          <a:schemeClr val="tx1"/>
        </a:solidFill>
        <a:latin typeface="Times New Roman" pitchFamily="1"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3366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2" d="100"/>
          <a:sy n="82" d="100"/>
        </p:scale>
        <p:origin x="-1212" y="-1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snapToGrid="0">
      <p:cViewPr varScale="1">
        <p:scale>
          <a:sx n="59" d="100"/>
          <a:sy n="59" d="100"/>
        </p:scale>
        <p:origin x="-2472" y="-96"/>
      </p:cViewPr>
      <p:guideLst>
        <p:guide orient="horz" pos="2924"/>
        <p:guide pos="22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vpue-altima.stanford.edu\robynwd$\My%20Documents\RWD%20Miscellaneous\Geoscience%20PFF\Cutting%20Edge%20Career%20Prep\Univ%20Nebraska%2011\Copy%20of%20Copy%20of%20CP2011_ILS%20dat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vpue-altima.stanford.edu\robynwd$\My%20Documents\RWD%20Miscellaneous\Geoscience%20PFF\Cutting%20Edge%20Career%20Prep\Univ%20Nebraska%2011\Copy%20of%20Copy%20of%20CP2011_ILS%20data.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vpue-altima.stanford.edu\robynwd$\My%20Documents\RWD%20Miscellaneous\Geoscience%20PFF\Cutting%20Edge%20Career%20Prep\Univ%20Nebraska%2011\Copy%20of%20Copy%20of%20CP2011_ILS%20data.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vpue-altima.stanford.edu\robynwd$\My%20Documents\RWD%20Miscellaneous\Geoscience%20PFF\Cutting%20Edge%20Career%20Prep\Univ%20Nebraska%2011\Copy%20of%20Copy%20of%20CP2011_ILS%20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6614173228346511E-2"/>
          <c:y val="3.2712915961646952E-2"/>
          <c:w val="0.89370078740157566"/>
          <c:h val="0.83925549915397712"/>
        </c:manualLayout>
      </c:layout>
      <c:barChart>
        <c:barDir val="col"/>
        <c:grouping val="clustered"/>
        <c:ser>
          <c:idx val="0"/>
          <c:order val="0"/>
          <c:tx>
            <c:strRef>
              <c:f>'active-reflective (2)'!$E$1</c:f>
              <c:strCache>
                <c:ptCount val="1"/>
                <c:pt idx="0">
                  <c:v>Active-Reflective</c:v>
                </c:pt>
              </c:strCache>
            </c:strRef>
          </c:tx>
          <c:spPr>
            <a:solidFill>
              <a:srgbClr val="C00000"/>
            </a:solidFill>
            <a:ln w="25400">
              <a:noFill/>
            </a:ln>
          </c:spPr>
          <c:cat>
            <c:numRef>
              <c:f>'active-reflective (2)'!$D$2:$D$13</c:f>
              <c:numCache>
                <c:formatCode>General</c:formatCode>
                <c:ptCount val="12"/>
                <c:pt idx="0">
                  <c:v>11</c:v>
                </c:pt>
                <c:pt idx="1">
                  <c:v>9</c:v>
                </c:pt>
                <c:pt idx="2">
                  <c:v>7</c:v>
                </c:pt>
                <c:pt idx="3">
                  <c:v>5</c:v>
                </c:pt>
                <c:pt idx="4">
                  <c:v>3</c:v>
                </c:pt>
                <c:pt idx="5">
                  <c:v>1</c:v>
                </c:pt>
                <c:pt idx="6">
                  <c:v>1</c:v>
                </c:pt>
                <c:pt idx="7">
                  <c:v>3</c:v>
                </c:pt>
                <c:pt idx="8">
                  <c:v>5</c:v>
                </c:pt>
                <c:pt idx="9">
                  <c:v>7</c:v>
                </c:pt>
                <c:pt idx="10">
                  <c:v>9</c:v>
                </c:pt>
                <c:pt idx="11">
                  <c:v>11</c:v>
                </c:pt>
              </c:numCache>
            </c:numRef>
          </c:cat>
          <c:val>
            <c:numRef>
              <c:f>'active-reflective (2)'!$E$2:$E$13</c:f>
              <c:numCache>
                <c:formatCode>General</c:formatCode>
                <c:ptCount val="12"/>
                <c:pt idx="0">
                  <c:v>0</c:v>
                </c:pt>
                <c:pt idx="1">
                  <c:v>0</c:v>
                </c:pt>
                <c:pt idx="2">
                  <c:v>1</c:v>
                </c:pt>
                <c:pt idx="3">
                  <c:v>4</c:v>
                </c:pt>
                <c:pt idx="4">
                  <c:v>5</c:v>
                </c:pt>
                <c:pt idx="5">
                  <c:v>11</c:v>
                </c:pt>
                <c:pt idx="6">
                  <c:v>4</c:v>
                </c:pt>
                <c:pt idx="7">
                  <c:v>14</c:v>
                </c:pt>
                <c:pt idx="8">
                  <c:v>6</c:v>
                </c:pt>
                <c:pt idx="9">
                  <c:v>2</c:v>
                </c:pt>
                <c:pt idx="10">
                  <c:v>1</c:v>
                </c:pt>
                <c:pt idx="11">
                  <c:v>0</c:v>
                </c:pt>
              </c:numCache>
            </c:numRef>
          </c:val>
        </c:ser>
        <c:axId val="55369728"/>
        <c:axId val="55372032"/>
      </c:barChart>
      <c:catAx>
        <c:axId val="55369728"/>
        <c:scaling>
          <c:orientation val="minMax"/>
        </c:scaling>
        <c:axPos val="b"/>
        <c:numFmt formatCode="General" sourceLinked="1"/>
        <c:majorTickMark val="none"/>
        <c:tickLblPos val="nextTo"/>
        <c:spPr>
          <a:ln w="3175">
            <a:solidFill>
              <a:srgbClr val="808080"/>
            </a:solidFill>
            <a:prstDash val="solid"/>
          </a:ln>
        </c:spPr>
        <c:txPr>
          <a:bodyPr rot="0" vert="horz"/>
          <a:lstStyle/>
          <a:p>
            <a:pPr>
              <a:defRPr sz="2000" b="0" i="0" u="none" strike="noStrike" baseline="0">
                <a:solidFill>
                  <a:srgbClr val="000000"/>
                </a:solidFill>
                <a:latin typeface="Calibri"/>
                <a:ea typeface="Calibri"/>
                <a:cs typeface="Calibri"/>
              </a:defRPr>
            </a:pPr>
            <a:endParaRPr lang="en-US"/>
          </a:p>
        </c:txPr>
        <c:crossAx val="55372032"/>
        <c:crosses val="autoZero"/>
        <c:auto val="1"/>
        <c:lblAlgn val="ctr"/>
        <c:lblOffset val="100"/>
        <c:tickLblSkip val="1"/>
        <c:tickMarkSkip val="1"/>
      </c:catAx>
      <c:valAx>
        <c:axId val="55372032"/>
        <c:scaling>
          <c:orientation val="minMax"/>
        </c:scaling>
        <c:axPos val="l"/>
        <c:majorGridlines>
          <c:spPr>
            <a:ln w="3175">
              <a:solidFill>
                <a:srgbClr val="808080"/>
              </a:solidFill>
              <a:prstDash val="solid"/>
            </a:ln>
          </c:spPr>
        </c:majorGridlines>
        <c:numFmt formatCode="General" sourceLinked="1"/>
        <c:majorTickMark val="none"/>
        <c:tickLblPos val="nextTo"/>
        <c:spPr>
          <a:ln w="3175">
            <a:solidFill>
              <a:srgbClr val="808080"/>
            </a:solidFill>
            <a:prstDash val="solid"/>
          </a:ln>
        </c:spPr>
        <c:txPr>
          <a:bodyPr rot="0" vert="horz"/>
          <a:lstStyle/>
          <a:p>
            <a:pPr>
              <a:defRPr sz="2000" b="0" i="0" u="none" strike="noStrike" baseline="0">
                <a:solidFill>
                  <a:srgbClr val="000000"/>
                </a:solidFill>
                <a:latin typeface="Calibri"/>
                <a:ea typeface="Calibri"/>
                <a:cs typeface="Calibri"/>
              </a:defRPr>
            </a:pPr>
            <a:endParaRPr lang="en-US"/>
          </a:p>
        </c:txPr>
        <c:crossAx val="55369728"/>
        <c:crosses val="autoZero"/>
        <c:crossBetween val="between"/>
      </c:valAx>
      <c:spPr>
        <a:solidFill>
          <a:srgbClr val="FFFFFF"/>
        </a:solidFill>
        <a:ln w="25400">
          <a:solidFill>
            <a:schemeClr val="tx1"/>
          </a:solidFill>
        </a:ln>
      </c:spPr>
    </c:plotArea>
    <c:plotVisOnly val="1"/>
    <c:dispBlanksAs val="gap"/>
  </c:chart>
  <c:spPr>
    <a:solidFill>
      <a:srgbClr val="FFFFFF"/>
    </a:solidFill>
    <a:ln w="3175">
      <a:solidFill>
        <a:srgbClr val="808080"/>
      </a:solidFill>
      <a:prstDash val="solid"/>
    </a:ln>
  </c:spPr>
  <c:txPr>
    <a:bodyPr/>
    <a:lstStyle/>
    <a:p>
      <a:pPr>
        <a:defRPr sz="2000" b="0" i="0" u="none" strike="noStrike" baseline="0">
          <a:solidFill>
            <a:srgbClr val="000000"/>
          </a:solidFill>
          <a:latin typeface="Calibri"/>
          <a:ea typeface="Calibri"/>
          <a:cs typeface="Calibri"/>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4724005134788435E-2"/>
          <c:y val="3.6974789915966394E-2"/>
          <c:w val="0.89473684210526316"/>
          <c:h val="0.84033613445378164"/>
        </c:manualLayout>
      </c:layout>
      <c:barChart>
        <c:barDir val="col"/>
        <c:grouping val="clustered"/>
        <c:ser>
          <c:idx val="0"/>
          <c:order val="0"/>
          <c:tx>
            <c:strRef>
              <c:f>'sensing-intuitive (2)'!$E$1</c:f>
              <c:strCache>
                <c:ptCount val="1"/>
                <c:pt idx="0">
                  <c:v>Sensing-Intuitive</c:v>
                </c:pt>
              </c:strCache>
            </c:strRef>
          </c:tx>
          <c:spPr>
            <a:solidFill>
              <a:srgbClr val="C00000"/>
            </a:solidFill>
            <a:ln w="25400">
              <a:noFill/>
            </a:ln>
          </c:spPr>
          <c:cat>
            <c:strRef>
              <c:f>'sensing-intuitive (2)'!$D$2:$D$13</c:f>
              <c:strCache>
                <c:ptCount val="12"/>
                <c:pt idx="0">
                  <c:v>11</c:v>
                </c:pt>
                <c:pt idx="1">
                  <c:v>9</c:v>
                </c:pt>
                <c:pt idx="2">
                  <c:v>7</c:v>
                </c:pt>
                <c:pt idx="3">
                  <c:v>5</c:v>
                </c:pt>
                <c:pt idx="4">
                  <c:v>3</c:v>
                </c:pt>
                <c:pt idx="5">
                  <c:v>1</c:v>
                </c:pt>
                <c:pt idx="6">
                  <c:v>1</c:v>
                </c:pt>
                <c:pt idx="7">
                  <c:v>3</c:v>
                </c:pt>
                <c:pt idx="8">
                  <c:v>5</c:v>
                </c:pt>
                <c:pt idx="9">
                  <c:v>7</c:v>
                </c:pt>
                <c:pt idx="10">
                  <c:v>9</c:v>
                </c:pt>
                <c:pt idx="11">
                  <c:v>11</c:v>
                </c:pt>
              </c:strCache>
            </c:strRef>
          </c:cat>
          <c:val>
            <c:numRef>
              <c:f>'sensing-intuitive (2)'!$E$2:$E$13</c:f>
              <c:numCache>
                <c:formatCode>General</c:formatCode>
                <c:ptCount val="12"/>
                <c:pt idx="0">
                  <c:v>0</c:v>
                </c:pt>
                <c:pt idx="1">
                  <c:v>2</c:v>
                </c:pt>
                <c:pt idx="2">
                  <c:v>2</c:v>
                </c:pt>
                <c:pt idx="3">
                  <c:v>7</c:v>
                </c:pt>
                <c:pt idx="4">
                  <c:v>6</c:v>
                </c:pt>
                <c:pt idx="5">
                  <c:v>9</c:v>
                </c:pt>
                <c:pt idx="6">
                  <c:v>6</c:v>
                </c:pt>
                <c:pt idx="7">
                  <c:v>7</c:v>
                </c:pt>
                <c:pt idx="8">
                  <c:v>7</c:v>
                </c:pt>
                <c:pt idx="9">
                  <c:v>0</c:v>
                </c:pt>
                <c:pt idx="10">
                  <c:v>2</c:v>
                </c:pt>
                <c:pt idx="11">
                  <c:v>0</c:v>
                </c:pt>
              </c:numCache>
            </c:numRef>
          </c:val>
        </c:ser>
        <c:axId val="55573888"/>
        <c:axId val="55444608"/>
      </c:barChart>
      <c:catAx>
        <c:axId val="55573888"/>
        <c:scaling>
          <c:orientation val="minMax"/>
        </c:scaling>
        <c:axPos val="b"/>
        <c:numFmt formatCode="@" sourceLinked="1"/>
        <c:majorTickMark val="none"/>
        <c:tickLblPos val="nextTo"/>
        <c:spPr>
          <a:ln w="3175">
            <a:solidFill>
              <a:srgbClr val="808080"/>
            </a:solidFill>
            <a:prstDash val="solid"/>
          </a:ln>
        </c:spPr>
        <c:txPr>
          <a:bodyPr rot="0" vert="horz"/>
          <a:lstStyle/>
          <a:p>
            <a:pPr>
              <a:defRPr sz="2000" b="0" i="0" u="none" strike="noStrike" baseline="0">
                <a:solidFill>
                  <a:srgbClr val="000000"/>
                </a:solidFill>
                <a:latin typeface="Calibri"/>
                <a:ea typeface="Calibri"/>
                <a:cs typeface="Calibri"/>
              </a:defRPr>
            </a:pPr>
            <a:endParaRPr lang="en-US"/>
          </a:p>
        </c:txPr>
        <c:crossAx val="55444608"/>
        <c:crosses val="autoZero"/>
        <c:auto val="1"/>
        <c:lblAlgn val="ctr"/>
        <c:lblOffset val="100"/>
        <c:tickLblSkip val="1"/>
        <c:tickMarkSkip val="1"/>
      </c:catAx>
      <c:valAx>
        <c:axId val="55444608"/>
        <c:scaling>
          <c:orientation val="minMax"/>
        </c:scaling>
        <c:axPos val="l"/>
        <c:majorGridlines>
          <c:spPr>
            <a:ln w="3175">
              <a:solidFill>
                <a:srgbClr val="808080"/>
              </a:solidFill>
              <a:prstDash val="solid"/>
            </a:ln>
          </c:spPr>
        </c:majorGridlines>
        <c:numFmt formatCode="General" sourceLinked="1"/>
        <c:majorTickMark val="none"/>
        <c:tickLblPos val="nextTo"/>
        <c:spPr>
          <a:ln w="3175">
            <a:solidFill>
              <a:srgbClr val="808080"/>
            </a:solidFill>
            <a:prstDash val="solid"/>
          </a:ln>
        </c:spPr>
        <c:txPr>
          <a:bodyPr rot="0" vert="horz"/>
          <a:lstStyle/>
          <a:p>
            <a:pPr>
              <a:defRPr sz="2000" b="0" i="0" u="none" strike="noStrike" baseline="0">
                <a:solidFill>
                  <a:srgbClr val="000000"/>
                </a:solidFill>
                <a:latin typeface="Calibri"/>
                <a:ea typeface="Calibri"/>
                <a:cs typeface="Calibri"/>
              </a:defRPr>
            </a:pPr>
            <a:endParaRPr lang="en-US"/>
          </a:p>
        </c:txPr>
        <c:crossAx val="55573888"/>
        <c:crosses val="autoZero"/>
        <c:crossBetween val="between"/>
      </c:valAx>
      <c:spPr>
        <a:solidFill>
          <a:srgbClr val="FFFFFF"/>
        </a:solidFill>
        <a:ln w="25400">
          <a:solidFill>
            <a:schemeClr val="tx1"/>
          </a:solidFill>
        </a:ln>
      </c:spPr>
    </c:plotArea>
    <c:plotVisOnly val="1"/>
    <c:dispBlanksAs val="gap"/>
  </c:chart>
  <c:spPr>
    <a:solidFill>
      <a:srgbClr val="FFFFFF"/>
    </a:solidFill>
    <a:ln w="3175">
      <a:solidFill>
        <a:srgbClr val="808080"/>
      </a:solidFill>
      <a:prstDash val="solid"/>
    </a:ln>
  </c:spPr>
  <c:txPr>
    <a:bodyPr/>
    <a:lstStyle/>
    <a:p>
      <a:pPr>
        <a:defRPr sz="2000" b="0" i="0" u="none" strike="noStrike" baseline="0">
          <a:solidFill>
            <a:srgbClr val="000000"/>
          </a:solidFill>
          <a:latin typeface="Calibri"/>
          <a:ea typeface="Calibri"/>
          <a:cs typeface="Calibri"/>
        </a:defRPr>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4183673469387682E-2"/>
          <c:y val="3.6303630363036306E-2"/>
          <c:w val="0.89668367346938849"/>
          <c:h val="0.84323432343234328"/>
        </c:manualLayout>
      </c:layout>
      <c:barChart>
        <c:barDir val="col"/>
        <c:grouping val="clustered"/>
        <c:ser>
          <c:idx val="0"/>
          <c:order val="0"/>
          <c:tx>
            <c:strRef>
              <c:f>'visual-verbal (2)'!$E$1</c:f>
              <c:strCache>
                <c:ptCount val="1"/>
                <c:pt idx="0">
                  <c:v>Visual-Verbal</c:v>
                </c:pt>
              </c:strCache>
            </c:strRef>
          </c:tx>
          <c:spPr>
            <a:solidFill>
              <a:srgbClr val="C00000"/>
            </a:solidFill>
            <a:ln w="25400">
              <a:noFill/>
            </a:ln>
          </c:spPr>
          <c:cat>
            <c:strRef>
              <c:f>'visual-verbal (2)'!$D$2:$D$13</c:f>
              <c:strCache>
                <c:ptCount val="12"/>
                <c:pt idx="0">
                  <c:v>11</c:v>
                </c:pt>
                <c:pt idx="1">
                  <c:v>9</c:v>
                </c:pt>
                <c:pt idx="2">
                  <c:v>7</c:v>
                </c:pt>
                <c:pt idx="3">
                  <c:v>5</c:v>
                </c:pt>
                <c:pt idx="4">
                  <c:v>3</c:v>
                </c:pt>
                <c:pt idx="5">
                  <c:v>1</c:v>
                </c:pt>
                <c:pt idx="6">
                  <c:v>1</c:v>
                </c:pt>
                <c:pt idx="7">
                  <c:v>3</c:v>
                </c:pt>
                <c:pt idx="8">
                  <c:v>5</c:v>
                </c:pt>
                <c:pt idx="9">
                  <c:v>7</c:v>
                </c:pt>
                <c:pt idx="10">
                  <c:v>9</c:v>
                </c:pt>
                <c:pt idx="11">
                  <c:v>11</c:v>
                </c:pt>
              </c:strCache>
            </c:strRef>
          </c:cat>
          <c:val>
            <c:numRef>
              <c:f>'visual-verbal (2)'!$E$2:$E$13</c:f>
              <c:numCache>
                <c:formatCode>General</c:formatCode>
                <c:ptCount val="12"/>
                <c:pt idx="0">
                  <c:v>0</c:v>
                </c:pt>
                <c:pt idx="1">
                  <c:v>1</c:v>
                </c:pt>
                <c:pt idx="2">
                  <c:v>0</c:v>
                </c:pt>
                <c:pt idx="3">
                  <c:v>0</c:v>
                </c:pt>
                <c:pt idx="4">
                  <c:v>0</c:v>
                </c:pt>
                <c:pt idx="5">
                  <c:v>4</c:v>
                </c:pt>
                <c:pt idx="6">
                  <c:v>3</c:v>
                </c:pt>
                <c:pt idx="7">
                  <c:v>7</c:v>
                </c:pt>
                <c:pt idx="8">
                  <c:v>11</c:v>
                </c:pt>
                <c:pt idx="9">
                  <c:v>12</c:v>
                </c:pt>
                <c:pt idx="10">
                  <c:v>7</c:v>
                </c:pt>
                <c:pt idx="11">
                  <c:v>3</c:v>
                </c:pt>
              </c:numCache>
            </c:numRef>
          </c:val>
        </c:ser>
        <c:axId val="55472896"/>
        <c:axId val="55474432"/>
      </c:barChart>
      <c:catAx>
        <c:axId val="55472896"/>
        <c:scaling>
          <c:orientation val="minMax"/>
        </c:scaling>
        <c:axPos val="b"/>
        <c:numFmt formatCode="@" sourceLinked="1"/>
        <c:majorTickMark val="none"/>
        <c:tickLblPos val="nextTo"/>
        <c:spPr>
          <a:ln w="3175">
            <a:solidFill>
              <a:srgbClr val="808080"/>
            </a:solidFill>
            <a:prstDash val="solid"/>
          </a:ln>
        </c:spPr>
        <c:txPr>
          <a:bodyPr rot="0" vert="horz"/>
          <a:lstStyle/>
          <a:p>
            <a:pPr>
              <a:defRPr sz="2000" b="0" i="0" u="none" strike="noStrike" baseline="0">
                <a:solidFill>
                  <a:srgbClr val="000000"/>
                </a:solidFill>
                <a:latin typeface="Calibri"/>
                <a:ea typeface="Calibri"/>
                <a:cs typeface="Calibri"/>
              </a:defRPr>
            </a:pPr>
            <a:endParaRPr lang="en-US"/>
          </a:p>
        </c:txPr>
        <c:crossAx val="55474432"/>
        <c:crosses val="autoZero"/>
        <c:auto val="1"/>
        <c:lblAlgn val="ctr"/>
        <c:lblOffset val="100"/>
        <c:tickLblSkip val="1"/>
        <c:tickMarkSkip val="1"/>
      </c:catAx>
      <c:valAx>
        <c:axId val="55474432"/>
        <c:scaling>
          <c:orientation val="minMax"/>
        </c:scaling>
        <c:axPos val="l"/>
        <c:majorGridlines>
          <c:spPr>
            <a:ln w="3175">
              <a:solidFill>
                <a:srgbClr val="808080"/>
              </a:solidFill>
              <a:prstDash val="solid"/>
            </a:ln>
          </c:spPr>
        </c:majorGridlines>
        <c:numFmt formatCode="General" sourceLinked="1"/>
        <c:majorTickMark val="none"/>
        <c:tickLblPos val="nextTo"/>
        <c:spPr>
          <a:ln w="3175">
            <a:solidFill>
              <a:srgbClr val="808080"/>
            </a:solidFill>
            <a:prstDash val="solid"/>
          </a:ln>
        </c:spPr>
        <c:txPr>
          <a:bodyPr rot="0" vert="horz"/>
          <a:lstStyle/>
          <a:p>
            <a:pPr>
              <a:defRPr sz="2000" b="0" i="0" u="none" strike="noStrike" baseline="0">
                <a:solidFill>
                  <a:srgbClr val="000000"/>
                </a:solidFill>
                <a:latin typeface="Calibri"/>
                <a:ea typeface="Calibri"/>
                <a:cs typeface="Calibri"/>
              </a:defRPr>
            </a:pPr>
            <a:endParaRPr lang="en-US"/>
          </a:p>
        </c:txPr>
        <c:crossAx val="55472896"/>
        <c:crosses val="autoZero"/>
        <c:crossBetween val="between"/>
      </c:valAx>
      <c:spPr>
        <a:solidFill>
          <a:srgbClr val="FFFFFF"/>
        </a:solidFill>
        <a:ln w="25400">
          <a:solidFill>
            <a:sysClr val="windowText" lastClr="000000"/>
          </a:solidFill>
        </a:ln>
      </c:spPr>
    </c:plotArea>
    <c:plotVisOnly val="1"/>
    <c:dispBlanksAs val="gap"/>
  </c:chart>
  <c:spPr>
    <a:solidFill>
      <a:srgbClr val="FFFFFF"/>
    </a:solidFill>
    <a:ln w="3175">
      <a:solidFill>
        <a:srgbClr val="808080"/>
      </a:solidFill>
      <a:prstDash val="solid"/>
    </a:ln>
  </c:spPr>
  <c:txPr>
    <a:bodyPr/>
    <a:lstStyle/>
    <a:p>
      <a:pPr>
        <a:defRPr sz="2000" b="0" i="0" u="none" strike="noStrike" baseline="0">
          <a:solidFill>
            <a:srgbClr val="000000"/>
          </a:solidFill>
          <a:latin typeface="Calibri"/>
          <a:ea typeface="Calibri"/>
          <a:cs typeface="Calibri"/>
        </a:defRPr>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3544303797468619E-2"/>
          <c:y val="3.5294117647058851E-2"/>
          <c:w val="0.89620253164556951"/>
          <c:h val="0.84369747899159775"/>
        </c:manualLayout>
      </c:layout>
      <c:barChart>
        <c:barDir val="col"/>
        <c:grouping val="clustered"/>
        <c:ser>
          <c:idx val="0"/>
          <c:order val="0"/>
          <c:tx>
            <c:strRef>
              <c:f>'sequential-global (2)'!$E$1</c:f>
              <c:strCache>
                <c:ptCount val="1"/>
                <c:pt idx="0">
                  <c:v>Sequential-Global</c:v>
                </c:pt>
              </c:strCache>
            </c:strRef>
          </c:tx>
          <c:spPr>
            <a:solidFill>
              <a:srgbClr val="C00000"/>
            </a:solidFill>
            <a:ln w="25400">
              <a:noFill/>
            </a:ln>
          </c:spPr>
          <c:cat>
            <c:strRef>
              <c:f>'sequential-global (2)'!$D$2:$D$13</c:f>
              <c:strCache>
                <c:ptCount val="12"/>
                <c:pt idx="0">
                  <c:v>11</c:v>
                </c:pt>
                <c:pt idx="1">
                  <c:v>9</c:v>
                </c:pt>
                <c:pt idx="2">
                  <c:v>7</c:v>
                </c:pt>
                <c:pt idx="3">
                  <c:v>5</c:v>
                </c:pt>
                <c:pt idx="4">
                  <c:v>3</c:v>
                </c:pt>
                <c:pt idx="5">
                  <c:v>1</c:v>
                </c:pt>
                <c:pt idx="6">
                  <c:v>1</c:v>
                </c:pt>
                <c:pt idx="7">
                  <c:v>3</c:v>
                </c:pt>
                <c:pt idx="8">
                  <c:v>5</c:v>
                </c:pt>
                <c:pt idx="9">
                  <c:v>7</c:v>
                </c:pt>
                <c:pt idx="10">
                  <c:v>9</c:v>
                </c:pt>
                <c:pt idx="11">
                  <c:v>11</c:v>
                </c:pt>
              </c:strCache>
            </c:strRef>
          </c:cat>
          <c:val>
            <c:numRef>
              <c:f>'sequential-global (2)'!$E$2:$E$13</c:f>
              <c:numCache>
                <c:formatCode>General</c:formatCode>
                <c:ptCount val="12"/>
                <c:pt idx="0">
                  <c:v>0</c:v>
                </c:pt>
                <c:pt idx="1">
                  <c:v>1</c:v>
                </c:pt>
                <c:pt idx="2">
                  <c:v>2</c:v>
                </c:pt>
                <c:pt idx="3">
                  <c:v>5</c:v>
                </c:pt>
                <c:pt idx="4">
                  <c:v>8</c:v>
                </c:pt>
                <c:pt idx="5">
                  <c:v>6</c:v>
                </c:pt>
                <c:pt idx="6">
                  <c:v>7</c:v>
                </c:pt>
                <c:pt idx="7">
                  <c:v>7</c:v>
                </c:pt>
                <c:pt idx="8">
                  <c:v>6</c:v>
                </c:pt>
                <c:pt idx="9">
                  <c:v>3</c:v>
                </c:pt>
                <c:pt idx="10">
                  <c:v>2</c:v>
                </c:pt>
                <c:pt idx="11">
                  <c:v>0</c:v>
                </c:pt>
              </c:numCache>
            </c:numRef>
          </c:val>
        </c:ser>
        <c:axId val="55990528"/>
        <c:axId val="55996416"/>
      </c:barChart>
      <c:catAx>
        <c:axId val="55990528"/>
        <c:scaling>
          <c:orientation val="minMax"/>
        </c:scaling>
        <c:axPos val="b"/>
        <c:numFmt formatCode="@" sourceLinked="1"/>
        <c:majorTickMark val="none"/>
        <c:tickLblPos val="nextTo"/>
        <c:spPr>
          <a:ln w="3175">
            <a:solidFill>
              <a:srgbClr val="808080"/>
            </a:solidFill>
            <a:prstDash val="solid"/>
          </a:ln>
        </c:spPr>
        <c:txPr>
          <a:bodyPr rot="0" vert="horz"/>
          <a:lstStyle/>
          <a:p>
            <a:pPr>
              <a:defRPr sz="2000" b="0" i="0" u="none" strike="noStrike" baseline="0">
                <a:solidFill>
                  <a:srgbClr val="000000"/>
                </a:solidFill>
                <a:latin typeface="Calibri"/>
                <a:ea typeface="Calibri"/>
                <a:cs typeface="Calibri"/>
              </a:defRPr>
            </a:pPr>
            <a:endParaRPr lang="en-US"/>
          </a:p>
        </c:txPr>
        <c:crossAx val="55996416"/>
        <c:crosses val="autoZero"/>
        <c:auto val="1"/>
        <c:lblAlgn val="ctr"/>
        <c:lblOffset val="100"/>
        <c:tickLblSkip val="1"/>
        <c:tickMarkSkip val="1"/>
      </c:catAx>
      <c:valAx>
        <c:axId val="55996416"/>
        <c:scaling>
          <c:orientation val="minMax"/>
        </c:scaling>
        <c:axPos val="l"/>
        <c:majorGridlines>
          <c:spPr>
            <a:ln w="3175">
              <a:solidFill>
                <a:srgbClr val="808080"/>
              </a:solidFill>
              <a:prstDash val="solid"/>
            </a:ln>
          </c:spPr>
        </c:majorGridlines>
        <c:numFmt formatCode="General" sourceLinked="1"/>
        <c:majorTickMark val="none"/>
        <c:tickLblPos val="nextTo"/>
        <c:spPr>
          <a:ln w="3175">
            <a:solidFill>
              <a:srgbClr val="808080"/>
            </a:solidFill>
            <a:prstDash val="solid"/>
          </a:ln>
        </c:spPr>
        <c:txPr>
          <a:bodyPr rot="0" vert="horz"/>
          <a:lstStyle/>
          <a:p>
            <a:pPr>
              <a:defRPr sz="2000" b="0" i="0" u="none" strike="noStrike" baseline="0">
                <a:solidFill>
                  <a:srgbClr val="000000"/>
                </a:solidFill>
                <a:latin typeface="Calibri"/>
                <a:ea typeface="Calibri"/>
                <a:cs typeface="Calibri"/>
              </a:defRPr>
            </a:pPr>
            <a:endParaRPr lang="en-US"/>
          </a:p>
        </c:txPr>
        <c:crossAx val="55990528"/>
        <c:crosses val="autoZero"/>
        <c:crossBetween val="between"/>
      </c:valAx>
      <c:spPr>
        <a:solidFill>
          <a:srgbClr val="FFFFFF"/>
        </a:solidFill>
        <a:ln w="25400">
          <a:solidFill>
            <a:sysClr val="windowText" lastClr="000000"/>
          </a:solidFill>
        </a:ln>
      </c:spPr>
    </c:plotArea>
    <c:plotVisOnly val="1"/>
    <c:dispBlanksAs val="gap"/>
  </c:chart>
  <c:spPr>
    <a:solidFill>
      <a:srgbClr val="FFFFFF"/>
    </a:solidFill>
    <a:ln w="3175">
      <a:solidFill>
        <a:srgbClr val="808080"/>
      </a:solidFill>
      <a:prstDash val="solid"/>
    </a:ln>
  </c:spPr>
  <c:txPr>
    <a:bodyPr/>
    <a:lstStyle/>
    <a:p>
      <a:pPr>
        <a:defRPr sz="2000" b="0" i="0" u="none" strike="noStrike" baseline="0">
          <a:solidFill>
            <a:srgbClr val="000000"/>
          </a:solidFill>
          <a:latin typeface="Calibri"/>
          <a:ea typeface="Calibri"/>
          <a:cs typeface="Calibri"/>
        </a:defRPr>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defRPr sz="1200">
                <a:latin typeface="Times" pitchFamily="1" charset="0"/>
              </a:defRPr>
            </a:lvl1pPr>
          </a:lstStyle>
          <a:p>
            <a:pPr>
              <a:defRPr/>
            </a:pPr>
            <a:endParaRPr lang="en-US" altLang="en-US"/>
          </a:p>
        </p:txBody>
      </p:sp>
      <p:sp>
        <p:nvSpPr>
          <p:cNvPr id="50179" name="Rectangle 3"/>
          <p:cNvSpPr>
            <a:spLocks noGrp="1" noChangeArrowheads="1"/>
          </p:cNvSpPr>
          <p:nvPr>
            <p:ph type="dt" sz="quarter" idx="1"/>
          </p:nvPr>
        </p:nvSpPr>
        <p:spPr bwMode="auto">
          <a:xfrm>
            <a:off x="3965575" y="0"/>
            <a:ext cx="3032125"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defRPr sz="1200">
                <a:latin typeface="Times" pitchFamily="1" charset="0"/>
              </a:defRPr>
            </a:lvl1pPr>
          </a:lstStyle>
          <a:p>
            <a:pPr>
              <a:defRPr/>
            </a:pPr>
            <a:endParaRPr lang="en-US" altLang="en-US"/>
          </a:p>
        </p:txBody>
      </p:sp>
      <p:sp>
        <p:nvSpPr>
          <p:cNvPr id="50180" name="Rectangle 4"/>
          <p:cNvSpPr>
            <a:spLocks noGrp="1" noChangeArrowheads="1"/>
          </p:cNvSpPr>
          <p:nvPr>
            <p:ph type="ftr" sz="quarter" idx="2"/>
          </p:nvPr>
        </p:nvSpPr>
        <p:spPr bwMode="auto">
          <a:xfrm>
            <a:off x="0" y="8820150"/>
            <a:ext cx="3032125"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defRPr sz="1200">
                <a:latin typeface="Times" pitchFamily="1" charset="0"/>
              </a:defRPr>
            </a:lvl1pPr>
          </a:lstStyle>
          <a:p>
            <a:pPr>
              <a:defRPr/>
            </a:pPr>
            <a:endParaRPr lang="en-US" altLang="en-US"/>
          </a:p>
        </p:txBody>
      </p:sp>
      <p:sp>
        <p:nvSpPr>
          <p:cNvPr id="50181" name="Rectangle 5"/>
          <p:cNvSpPr>
            <a:spLocks noGrp="1" noChangeArrowheads="1"/>
          </p:cNvSpPr>
          <p:nvPr>
            <p:ph type="sldNum" sz="quarter" idx="3"/>
          </p:nvPr>
        </p:nvSpPr>
        <p:spPr bwMode="auto">
          <a:xfrm>
            <a:off x="3965575" y="8820150"/>
            <a:ext cx="3032125"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defRPr sz="1200">
                <a:latin typeface="Times" pitchFamily="1" charset="0"/>
              </a:defRPr>
            </a:lvl1pPr>
          </a:lstStyle>
          <a:p>
            <a:pPr>
              <a:defRPr/>
            </a:pPr>
            <a:fld id="{374D4955-EA49-4700-B080-B254C78BF1CE}" type="slidenum">
              <a:rPr lang="en-US" altLang="en-US"/>
              <a:pPr>
                <a:defRPr/>
              </a:pPr>
              <a:t>‹#›</a:t>
            </a:fld>
            <a:endParaRPr lang="en-US" altLang="en-US"/>
          </a:p>
        </p:txBody>
      </p:sp>
    </p:spTree>
    <p:extLst>
      <p:ext uri="{BB962C8B-B14F-4D97-AF65-F5344CB8AC3E}">
        <p14:creationId xmlns="" xmlns:p14="http://schemas.microsoft.com/office/powerpoint/2010/main" val="2398804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defRPr sz="1200">
                <a:latin typeface="Times" pitchFamily="1" charset="0"/>
              </a:defRPr>
            </a:lvl1pPr>
          </a:lstStyle>
          <a:p>
            <a:pPr>
              <a:defRPr/>
            </a:pPr>
            <a:endParaRPr lang="en-US" altLang="en-US"/>
          </a:p>
        </p:txBody>
      </p:sp>
      <p:sp>
        <p:nvSpPr>
          <p:cNvPr id="23555" name="Rectangle 3"/>
          <p:cNvSpPr>
            <a:spLocks noGrp="1" noChangeArrowheads="1"/>
          </p:cNvSpPr>
          <p:nvPr>
            <p:ph type="dt" idx="1"/>
          </p:nvPr>
        </p:nvSpPr>
        <p:spPr bwMode="auto">
          <a:xfrm>
            <a:off x="3965575" y="0"/>
            <a:ext cx="3032125"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defRPr sz="1200">
                <a:latin typeface="Times" pitchFamily="1" charset="0"/>
              </a:defRPr>
            </a:lvl1pPr>
          </a:lstStyle>
          <a:p>
            <a:pPr>
              <a:defRPr/>
            </a:pPr>
            <a:endParaRPr lang="en-US" altLang="en-US"/>
          </a:p>
        </p:txBody>
      </p:sp>
      <p:sp>
        <p:nvSpPr>
          <p:cNvPr id="35844"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p:spPr>
      </p:sp>
      <p:sp>
        <p:nvSpPr>
          <p:cNvPr id="23557" name="Rectangle 5"/>
          <p:cNvSpPr>
            <a:spLocks noGrp="1" noChangeArrowheads="1"/>
          </p:cNvSpPr>
          <p:nvPr>
            <p:ph type="body" sz="quarter" idx="3"/>
          </p:nvPr>
        </p:nvSpPr>
        <p:spPr bwMode="auto">
          <a:xfrm>
            <a:off x="933450" y="4410075"/>
            <a:ext cx="5130800" cy="4176713"/>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3558" name="Rectangle 6"/>
          <p:cNvSpPr>
            <a:spLocks noGrp="1" noChangeArrowheads="1"/>
          </p:cNvSpPr>
          <p:nvPr>
            <p:ph type="ftr" sz="quarter" idx="4"/>
          </p:nvPr>
        </p:nvSpPr>
        <p:spPr bwMode="auto">
          <a:xfrm>
            <a:off x="0" y="8820150"/>
            <a:ext cx="3032125"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defRPr sz="1200">
                <a:latin typeface="Times" pitchFamily="1" charset="0"/>
              </a:defRPr>
            </a:lvl1pPr>
          </a:lstStyle>
          <a:p>
            <a:pPr>
              <a:defRPr/>
            </a:pPr>
            <a:endParaRPr lang="en-US" altLang="en-US"/>
          </a:p>
        </p:txBody>
      </p:sp>
      <p:sp>
        <p:nvSpPr>
          <p:cNvPr id="23559" name="Rectangle 7"/>
          <p:cNvSpPr>
            <a:spLocks noGrp="1" noChangeArrowheads="1"/>
          </p:cNvSpPr>
          <p:nvPr>
            <p:ph type="sldNum" sz="quarter" idx="5"/>
          </p:nvPr>
        </p:nvSpPr>
        <p:spPr bwMode="auto">
          <a:xfrm>
            <a:off x="3965575" y="8820150"/>
            <a:ext cx="3032125"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defRPr sz="1200">
                <a:latin typeface="Times" pitchFamily="1" charset="0"/>
              </a:defRPr>
            </a:lvl1pPr>
          </a:lstStyle>
          <a:p>
            <a:pPr>
              <a:defRPr/>
            </a:pPr>
            <a:fld id="{C278A440-1293-41AE-BD27-CA10C9301E69}" type="slidenum">
              <a:rPr lang="en-US" altLang="en-US"/>
              <a:pPr>
                <a:defRPr/>
              </a:pPr>
              <a:t>‹#›</a:t>
            </a:fld>
            <a:endParaRPr lang="en-US" altLang="en-US"/>
          </a:p>
        </p:txBody>
      </p:sp>
    </p:spTree>
    <p:extLst>
      <p:ext uri="{BB962C8B-B14F-4D97-AF65-F5344CB8AC3E}">
        <p14:creationId xmlns="" xmlns:p14="http://schemas.microsoft.com/office/powerpoint/2010/main" val="19451818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1181100" y="696913"/>
            <a:ext cx="4641850" cy="3481387"/>
          </a:xfrm>
          <a:ln/>
        </p:spPr>
      </p:sp>
      <p:sp>
        <p:nvSpPr>
          <p:cNvPr id="36867" name="Rectangle 3"/>
          <p:cNvSpPr>
            <a:spLocks noGrp="1" noChangeArrowheads="1"/>
          </p:cNvSpPr>
          <p:nvPr>
            <p:ph type="body" idx="1"/>
          </p:nvPr>
        </p:nvSpPr>
        <p:spPr>
          <a:xfrm>
            <a:off x="935038" y="4254500"/>
            <a:ext cx="5219700" cy="4321175"/>
          </a:xfrm>
          <a:noFill/>
          <a:ln/>
        </p:spPr>
        <p:txBody>
          <a:bodyPr/>
          <a:lstStyle/>
          <a:p>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4"/>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4"/>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4"/>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r>
              <a:rPr lang="en-US" smtClean="0"/>
              <a:t>This maps onto what Ken Bain (CHE, April 9, 2004 “What Makes Great Teachers Great?”) calls the “Natural Critical Learning Environment.”  </a:t>
            </a:r>
          </a:p>
          <a:p>
            <a:endParaRPr lang="en-US" smtClean="0"/>
          </a:p>
          <a:p>
            <a:r>
              <a:rPr lang="en-US" smtClean="0"/>
              <a:t>“Natural” because what matters most is for students to tackle questions and tasks that they naturally find of interest, make decisions, defend their choices, etc. “Critical” because by thinking critically, students learn to reason from evidence and to examine the quality of their reasoning, to make improvements while thinking, and to ask probing and insightful questions.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xfrm>
            <a:off x="935038" y="4410075"/>
            <a:ext cx="5127625" cy="4176713"/>
          </a:xfrm>
          <a:noFill/>
          <a:ln/>
        </p:spPr>
        <p:txBody>
          <a:bodyPr/>
          <a:lstStyle/>
          <a:p>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xfrm>
            <a:off x="935038" y="4410075"/>
            <a:ext cx="5127625" cy="4176713"/>
          </a:xfrm>
          <a:noFill/>
          <a:ln/>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xfrm>
            <a:off x="935038" y="4410075"/>
            <a:ext cx="5127625" cy="4176713"/>
          </a:xfrm>
          <a:noFill/>
          <a:ln/>
        </p:spPr>
        <p:txBody>
          <a:bodyPr/>
          <a:lstStyle/>
          <a:p>
            <a:endParaRPr lang="en-US"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4"/>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4"/>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xfrm>
            <a:off x="1181100" y="696913"/>
            <a:ext cx="4641850" cy="3481387"/>
          </a:xfrm>
          <a:ln/>
        </p:spPr>
      </p:sp>
      <p:sp>
        <p:nvSpPr>
          <p:cNvPr id="67587" name="Rectangle 3"/>
          <p:cNvSpPr>
            <a:spLocks noGrp="1" noChangeArrowheads="1"/>
          </p:cNvSpPr>
          <p:nvPr>
            <p:ph type="body" idx="1"/>
          </p:nvPr>
        </p:nvSpPr>
        <p:spPr>
          <a:xfrm>
            <a:off x="935038" y="4254500"/>
            <a:ext cx="5219700" cy="4321175"/>
          </a:xfrm>
          <a:noFill/>
          <a:ln/>
        </p:spPr>
        <p:txBody>
          <a:bodyPr/>
          <a:lstStyle/>
          <a:p>
            <a:endParaRPr lang="en-US" alt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xfrm>
            <a:off x="935038" y="4410075"/>
            <a:ext cx="5127625" cy="4176713"/>
          </a:xfrm>
          <a:noFill/>
          <a:ln/>
        </p:spPr>
        <p:txBody>
          <a:bodyPr/>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4"/>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4"/>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paint"/>
          <p:cNvPicPr>
            <a:picLocks noChangeAspect="1" noChangeArrowheads="1"/>
          </p:cNvPicPr>
          <p:nvPr/>
        </p:nvPicPr>
        <p:blipFill>
          <a:blip r:embed="rId2" cstate="print">
            <a:clrChange>
              <a:clrFrom>
                <a:srgbClr val="C0C0C0"/>
              </a:clrFrom>
              <a:clrTo>
                <a:srgbClr val="C0C0C0">
                  <a:alpha val="0"/>
                </a:srgbClr>
              </a:clrTo>
            </a:clrChange>
          </a:blip>
          <a:srcRect/>
          <a:stretch>
            <a:fillRect/>
          </a:stretch>
        </p:blipFill>
        <p:spPr bwMode="auto">
          <a:xfrm>
            <a:off x="914400" y="1600200"/>
            <a:ext cx="8229600" cy="384175"/>
          </a:xfrm>
          <a:prstGeom prst="rect">
            <a:avLst/>
          </a:prstGeom>
          <a:noFill/>
          <a:ln w="9525">
            <a:noFill/>
            <a:miter lim="800000"/>
            <a:headEnd/>
            <a:tailEnd/>
          </a:ln>
        </p:spPr>
      </p:pic>
      <p:sp>
        <p:nvSpPr>
          <p:cNvPr id="3074" name="Rectangle 2"/>
          <p:cNvSpPr>
            <a:spLocks noGrp="1" noChangeArrowheads="1"/>
          </p:cNvSpPr>
          <p:nvPr>
            <p:ph type="ctrTitle"/>
          </p:nvPr>
        </p:nvSpPr>
        <p:spPr>
          <a:xfrm>
            <a:off x="914400" y="685800"/>
            <a:ext cx="7721600" cy="1143000"/>
          </a:xfrm>
        </p:spPr>
        <p:txBody>
          <a:bodyPr/>
          <a:lstStyle>
            <a:lvl1pPr>
              <a:defRPr/>
            </a:lvl1pPr>
          </a:lstStyle>
          <a:p>
            <a:r>
              <a:rPr lang="en-US" altLang="en-US"/>
              <a:t>Click to edit Master title style</a:t>
            </a:r>
          </a:p>
        </p:txBody>
      </p:sp>
      <p:sp>
        <p:nvSpPr>
          <p:cNvPr id="3075" name="Rectangle 3"/>
          <p:cNvSpPr>
            <a:spLocks noGrp="1" noChangeArrowheads="1"/>
          </p:cNvSpPr>
          <p:nvPr>
            <p:ph type="subTitle" idx="1"/>
          </p:nvPr>
        </p:nvSpPr>
        <p:spPr>
          <a:xfrm>
            <a:off x="2133600" y="3886200"/>
            <a:ext cx="6400800" cy="1771650"/>
          </a:xfrm>
        </p:spPr>
        <p:txBody>
          <a:bodyPr/>
          <a:lstStyle>
            <a:lvl1pPr marL="0" indent="0">
              <a:buFont typeface="Monotype Sorts" pitchFamily="1" charset="2"/>
              <a:buNone/>
              <a:defRPr>
                <a:latin typeface="Arial Black" pitchFamily="1" charset="0"/>
              </a:defRPr>
            </a:lvl1pPr>
          </a:lstStyle>
          <a:p>
            <a:r>
              <a:rPr lang="en-US" altLang="en-US"/>
              <a:t>Click to edit Master subtitle style</a:t>
            </a:r>
          </a:p>
        </p:txBody>
      </p:sp>
      <p:sp>
        <p:nvSpPr>
          <p:cNvPr id="5" name="Rectangle 4"/>
          <p:cNvSpPr>
            <a:spLocks noGrp="1" noChangeArrowheads="1"/>
          </p:cNvSpPr>
          <p:nvPr>
            <p:ph type="dt" sz="half" idx="10"/>
          </p:nvPr>
        </p:nvSpPr>
        <p:spPr>
          <a:xfrm>
            <a:off x="711200" y="6229350"/>
            <a:ext cx="1930400" cy="514350"/>
          </a:xfrm>
        </p:spPr>
        <p:txBody>
          <a:bodyPr/>
          <a:lstStyle>
            <a:lvl1pPr>
              <a:defRPr>
                <a:solidFill>
                  <a:srgbClr val="5E574E"/>
                </a:solidFill>
              </a:defRPr>
            </a:lvl1pPr>
          </a:lstStyle>
          <a:p>
            <a:pPr>
              <a:defRPr/>
            </a:pPr>
            <a:endParaRPr lang="en-US" altLang="en-US"/>
          </a:p>
        </p:txBody>
      </p:sp>
      <p:sp>
        <p:nvSpPr>
          <p:cNvPr id="6" name="Rectangle 5"/>
          <p:cNvSpPr>
            <a:spLocks noGrp="1" noChangeArrowheads="1"/>
          </p:cNvSpPr>
          <p:nvPr>
            <p:ph type="ftr" sz="quarter" idx="11"/>
          </p:nvPr>
        </p:nvSpPr>
        <p:spPr>
          <a:xfrm>
            <a:off x="3149600" y="6229350"/>
            <a:ext cx="2844800" cy="514350"/>
          </a:xfrm>
        </p:spPr>
        <p:txBody>
          <a:bodyPr/>
          <a:lstStyle>
            <a:lvl1pPr>
              <a:defRPr>
                <a:solidFill>
                  <a:srgbClr val="5E574E"/>
                </a:solidFill>
              </a:defRPr>
            </a:lvl1pPr>
          </a:lstStyle>
          <a:p>
            <a:pPr>
              <a:defRPr/>
            </a:pPr>
            <a:endParaRPr lang="en-US" altLang="en-US"/>
          </a:p>
        </p:txBody>
      </p:sp>
      <p:sp>
        <p:nvSpPr>
          <p:cNvPr id="7" name="Rectangle 6"/>
          <p:cNvSpPr>
            <a:spLocks noGrp="1" noChangeArrowheads="1"/>
          </p:cNvSpPr>
          <p:nvPr>
            <p:ph type="sldNum" sz="quarter" idx="12"/>
          </p:nvPr>
        </p:nvSpPr>
        <p:spPr>
          <a:xfrm>
            <a:off x="6604000" y="6229350"/>
            <a:ext cx="1828800" cy="514350"/>
          </a:xfrm>
        </p:spPr>
        <p:txBody>
          <a:bodyPr/>
          <a:lstStyle>
            <a:lvl1pPr>
              <a:defRPr>
                <a:solidFill>
                  <a:srgbClr val="5E574E"/>
                </a:solidFill>
              </a:defRPr>
            </a:lvl1pPr>
          </a:lstStyle>
          <a:p>
            <a:pPr>
              <a:defRPr/>
            </a:pPr>
            <a:fld id="{B259B7BE-C6CB-4697-8F21-0ECFF2B44160}"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CFD25FE2-2DFF-4ADC-93AE-2944774B2E61}"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8600" y="228600"/>
            <a:ext cx="2057400" cy="5829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6400" y="228600"/>
            <a:ext cx="6019800" cy="582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16DF92B8-6F7C-4262-9574-C0D8BEEEBCDA}"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73804004-99B0-4777-B721-233A5CBEC6C7}"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B8BA1479-0B5B-484C-9D2E-931DF57E0BF6}"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85950"/>
            <a:ext cx="4013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885950"/>
            <a:ext cx="4013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70DC1757-4452-4E0F-A036-C8F545073F26}"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B3B69540-2EAB-4FE3-B216-CC306089D7CA}"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3B527BD8-483C-4CDD-B7E9-E4A8BB302D7A}"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9DDE42E2-EC41-4BAC-98A6-3E2F49B27404}"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1E311ADA-2703-4BD3-973E-AFBACC1FEB57}"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FCC97E2-1255-42B8-BF02-90D01A2BAE7E}"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06400" y="2286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85950"/>
            <a:ext cx="8178800" cy="4171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52" name="Rectangle 4"/>
          <p:cNvSpPr>
            <a:spLocks noGrp="1" noChangeArrowheads="1"/>
          </p:cNvSpPr>
          <p:nvPr>
            <p:ph type="dt" sz="half" idx="2"/>
          </p:nvPr>
        </p:nvSpPr>
        <p:spPr bwMode="auto">
          <a:xfrm>
            <a:off x="431800" y="622935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spcBef>
                <a:spcPct val="50000"/>
              </a:spcBef>
              <a:defRPr sz="1400">
                <a:solidFill>
                  <a:schemeClr val="bg2"/>
                </a:solidFill>
                <a:latin typeface="+mn-lt"/>
              </a:defRPr>
            </a:lvl1pPr>
          </a:lstStyle>
          <a:p>
            <a:pPr>
              <a:defRPr/>
            </a:pPr>
            <a:endParaRPr lang="en-US" altLang="en-US"/>
          </a:p>
        </p:txBody>
      </p:sp>
      <p:sp>
        <p:nvSpPr>
          <p:cNvPr id="2053" name="Rectangle 5"/>
          <p:cNvSpPr>
            <a:spLocks noGrp="1" noChangeArrowheads="1"/>
          </p:cNvSpPr>
          <p:nvPr>
            <p:ph type="ftr" sz="quarter" idx="3"/>
          </p:nvPr>
        </p:nvSpPr>
        <p:spPr bwMode="auto">
          <a:xfrm>
            <a:off x="3124200" y="6229350"/>
            <a:ext cx="28956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a:spcBef>
                <a:spcPct val="50000"/>
              </a:spcBef>
              <a:defRPr sz="1400">
                <a:solidFill>
                  <a:schemeClr val="bg2"/>
                </a:solidFill>
                <a:latin typeface="+mn-lt"/>
              </a:defRPr>
            </a:lvl1pPr>
          </a:lstStyle>
          <a:p>
            <a:pPr>
              <a:defRPr/>
            </a:pPr>
            <a:endParaRPr lang="en-US" altLang="en-US"/>
          </a:p>
        </p:txBody>
      </p:sp>
      <p:sp>
        <p:nvSpPr>
          <p:cNvPr id="2054" name="Rectangle 6"/>
          <p:cNvSpPr>
            <a:spLocks noGrp="1" noChangeArrowheads="1"/>
          </p:cNvSpPr>
          <p:nvPr>
            <p:ph type="sldNum" sz="quarter" idx="4"/>
          </p:nvPr>
        </p:nvSpPr>
        <p:spPr bwMode="auto">
          <a:xfrm>
            <a:off x="6731000" y="622935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spcBef>
                <a:spcPct val="50000"/>
              </a:spcBef>
              <a:defRPr sz="1400">
                <a:solidFill>
                  <a:schemeClr val="bg2"/>
                </a:solidFill>
                <a:latin typeface="+mn-lt"/>
              </a:defRPr>
            </a:lvl1pPr>
          </a:lstStyle>
          <a:p>
            <a:pPr>
              <a:defRPr/>
            </a:pPr>
            <a:fld id="{674147F3-E7DD-4E84-95A0-434B4A079818}" type="slidenum">
              <a:rPr lang="en-US" altLang="en-US"/>
              <a:pPr>
                <a:defRPr/>
              </a:pPr>
              <a:t>‹#›</a:t>
            </a:fld>
            <a:endParaRPr lang="en-US" altLang="en-US"/>
          </a:p>
        </p:txBody>
      </p:sp>
      <p:pic>
        <p:nvPicPr>
          <p:cNvPr id="1031" name="Picture 7" descr="paint"/>
          <p:cNvPicPr>
            <a:picLocks noChangeAspect="1" noChangeArrowheads="1"/>
          </p:cNvPicPr>
          <p:nvPr/>
        </p:nvPicPr>
        <p:blipFill>
          <a:blip r:embed="rId13" cstate="print">
            <a:clrChange>
              <a:clrFrom>
                <a:srgbClr val="C0C0C0"/>
              </a:clrFrom>
              <a:clrTo>
                <a:srgbClr val="C0C0C0">
                  <a:alpha val="0"/>
                </a:srgbClr>
              </a:clrTo>
            </a:clrChange>
          </a:blip>
          <a:srcRect/>
          <a:stretch>
            <a:fillRect/>
          </a:stretch>
        </p:blipFill>
        <p:spPr bwMode="auto">
          <a:xfrm>
            <a:off x="914400" y="1600200"/>
            <a:ext cx="8229600" cy="3841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20"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par>
    </p:tnLst>
  </p:timing>
  <p:txStyles>
    <p:titleStyle>
      <a:lvl1pPr algn="l" rtl="0" eaLnBrk="0" fontAlgn="base" hangingPunct="0">
        <a:spcBef>
          <a:spcPct val="0"/>
        </a:spcBef>
        <a:spcAft>
          <a:spcPct val="0"/>
        </a:spcAft>
        <a:defRPr kumimoji="1" sz="4000">
          <a:solidFill>
            <a:schemeClr val="tx2"/>
          </a:solidFill>
          <a:latin typeface="+mj-lt"/>
          <a:ea typeface="+mj-ea"/>
          <a:cs typeface="+mj-cs"/>
        </a:defRPr>
      </a:lvl1pPr>
      <a:lvl2pPr algn="l" rtl="0" eaLnBrk="0" fontAlgn="base" hangingPunct="0">
        <a:spcBef>
          <a:spcPct val="0"/>
        </a:spcBef>
        <a:spcAft>
          <a:spcPct val="0"/>
        </a:spcAft>
        <a:defRPr kumimoji="1" sz="4000">
          <a:solidFill>
            <a:schemeClr val="tx2"/>
          </a:solidFill>
          <a:latin typeface="Arial Black" pitchFamily="1" charset="0"/>
        </a:defRPr>
      </a:lvl2pPr>
      <a:lvl3pPr algn="l" rtl="0" eaLnBrk="0" fontAlgn="base" hangingPunct="0">
        <a:spcBef>
          <a:spcPct val="0"/>
        </a:spcBef>
        <a:spcAft>
          <a:spcPct val="0"/>
        </a:spcAft>
        <a:defRPr kumimoji="1" sz="4000">
          <a:solidFill>
            <a:schemeClr val="tx2"/>
          </a:solidFill>
          <a:latin typeface="Arial Black" pitchFamily="1" charset="0"/>
        </a:defRPr>
      </a:lvl3pPr>
      <a:lvl4pPr algn="l" rtl="0" eaLnBrk="0" fontAlgn="base" hangingPunct="0">
        <a:spcBef>
          <a:spcPct val="0"/>
        </a:spcBef>
        <a:spcAft>
          <a:spcPct val="0"/>
        </a:spcAft>
        <a:defRPr kumimoji="1" sz="4000">
          <a:solidFill>
            <a:schemeClr val="tx2"/>
          </a:solidFill>
          <a:latin typeface="Arial Black" pitchFamily="1" charset="0"/>
        </a:defRPr>
      </a:lvl4pPr>
      <a:lvl5pPr algn="l" rtl="0" eaLnBrk="0" fontAlgn="base" hangingPunct="0">
        <a:spcBef>
          <a:spcPct val="0"/>
        </a:spcBef>
        <a:spcAft>
          <a:spcPct val="0"/>
        </a:spcAft>
        <a:defRPr kumimoji="1" sz="4000">
          <a:solidFill>
            <a:schemeClr val="tx2"/>
          </a:solidFill>
          <a:latin typeface="Arial Black" pitchFamily="1" charset="0"/>
        </a:defRPr>
      </a:lvl5pPr>
      <a:lvl6pPr marL="457200" algn="l" rtl="0" eaLnBrk="0" fontAlgn="base" hangingPunct="0">
        <a:spcBef>
          <a:spcPct val="0"/>
        </a:spcBef>
        <a:spcAft>
          <a:spcPct val="0"/>
        </a:spcAft>
        <a:defRPr kumimoji="1" sz="4000">
          <a:solidFill>
            <a:schemeClr val="tx2"/>
          </a:solidFill>
          <a:latin typeface="Arial Black" pitchFamily="1" charset="0"/>
        </a:defRPr>
      </a:lvl6pPr>
      <a:lvl7pPr marL="914400" algn="l" rtl="0" eaLnBrk="0" fontAlgn="base" hangingPunct="0">
        <a:spcBef>
          <a:spcPct val="0"/>
        </a:spcBef>
        <a:spcAft>
          <a:spcPct val="0"/>
        </a:spcAft>
        <a:defRPr kumimoji="1" sz="4000">
          <a:solidFill>
            <a:schemeClr val="tx2"/>
          </a:solidFill>
          <a:latin typeface="Arial Black" pitchFamily="1" charset="0"/>
        </a:defRPr>
      </a:lvl7pPr>
      <a:lvl8pPr marL="1371600" algn="l" rtl="0" eaLnBrk="0" fontAlgn="base" hangingPunct="0">
        <a:spcBef>
          <a:spcPct val="0"/>
        </a:spcBef>
        <a:spcAft>
          <a:spcPct val="0"/>
        </a:spcAft>
        <a:defRPr kumimoji="1" sz="4000">
          <a:solidFill>
            <a:schemeClr val="tx2"/>
          </a:solidFill>
          <a:latin typeface="Arial Black" pitchFamily="1" charset="0"/>
        </a:defRPr>
      </a:lvl8pPr>
      <a:lvl9pPr marL="1828800" algn="l" rtl="0" eaLnBrk="0" fontAlgn="base" hangingPunct="0">
        <a:spcBef>
          <a:spcPct val="0"/>
        </a:spcBef>
        <a:spcAft>
          <a:spcPct val="0"/>
        </a:spcAft>
        <a:defRPr kumimoji="1" sz="4000">
          <a:solidFill>
            <a:schemeClr val="tx2"/>
          </a:solidFill>
          <a:latin typeface="Arial Black" pitchFamily="1" charset="0"/>
        </a:defRPr>
      </a:lvl9pPr>
    </p:titleStyle>
    <p:bodyStyle>
      <a:lvl1pPr marL="342900" indent="-342900" algn="l" rtl="0" eaLnBrk="0" fontAlgn="base" hangingPunct="0">
        <a:spcBef>
          <a:spcPct val="20000"/>
        </a:spcBef>
        <a:spcAft>
          <a:spcPct val="0"/>
        </a:spcAft>
        <a:buClr>
          <a:schemeClr val="accent2"/>
        </a:buClr>
        <a:buFont typeface="Monotype Sorts" pitchFamily="1" charset="2"/>
        <a:buChar char="z"/>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Font typeface="Monotype Sorts" pitchFamily="1" charset="2"/>
        <a:buChar char="y"/>
        <a:defRPr kumimoji="1" sz="2800">
          <a:solidFill>
            <a:schemeClr val="tx1"/>
          </a:solidFill>
          <a:latin typeface="+mn-lt"/>
        </a:defRPr>
      </a:lvl2pPr>
      <a:lvl3pPr marL="1143000" indent="-228600" algn="l" rtl="0" eaLnBrk="0" fontAlgn="base" hangingPunct="0">
        <a:spcBef>
          <a:spcPct val="20000"/>
        </a:spcBef>
        <a:spcAft>
          <a:spcPct val="0"/>
        </a:spcAft>
        <a:buClr>
          <a:schemeClr val="accent2"/>
        </a:buClr>
        <a:buFont typeface="Monotype Sorts" pitchFamily="1" charset="2"/>
        <a:buChar char="x"/>
        <a:defRPr kumimoji="1" sz="2400">
          <a:solidFill>
            <a:schemeClr val="tx1"/>
          </a:solidFill>
          <a:latin typeface="+mn-lt"/>
        </a:defRPr>
      </a:lvl3pPr>
      <a:lvl4pPr marL="1600200" indent="-228600" algn="l" rtl="0" eaLnBrk="0" fontAlgn="base" hangingPunct="0">
        <a:spcBef>
          <a:spcPct val="20000"/>
        </a:spcBef>
        <a:spcAft>
          <a:spcPct val="0"/>
        </a:spcAft>
        <a:buClr>
          <a:schemeClr val="accent2"/>
        </a:buClr>
        <a:buChar char="•"/>
        <a:defRPr kumimoji="1" sz="2000">
          <a:solidFill>
            <a:schemeClr val="tx1"/>
          </a:solidFill>
          <a:latin typeface="+mn-lt"/>
        </a:defRPr>
      </a:lvl4pPr>
      <a:lvl5pPr marL="2057400" indent="-228600" algn="l" rtl="0" eaLnBrk="0" fontAlgn="base" hangingPunct="0">
        <a:spcBef>
          <a:spcPct val="20000"/>
        </a:spcBef>
        <a:spcAft>
          <a:spcPct val="0"/>
        </a:spcAft>
        <a:buClr>
          <a:schemeClr val="accent2"/>
        </a:buClr>
        <a:buChar char="–"/>
        <a:defRPr kumimoji="1" sz="2000">
          <a:solidFill>
            <a:schemeClr val="tx1"/>
          </a:solidFill>
          <a:latin typeface="+mn-lt"/>
        </a:defRPr>
      </a:lvl5pPr>
      <a:lvl6pPr marL="2514600" indent="-228600" algn="l" rtl="0" eaLnBrk="0" fontAlgn="base" hangingPunct="0">
        <a:spcBef>
          <a:spcPct val="20000"/>
        </a:spcBef>
        <a:spcAft>
          <a:spcPct val="0"/>
        </a:spcAft>
        <a:buClr>
          <a:schemeClr val="accent2"/>
        </a:buClr>
        <a:buChar char="–"/>
        <a:defRPr kumimoji="1" sz="2000">
          <a:solidFill>
            <a:schemeClr val="tx1"/>
          </a:solidFill>
          <a:latin typeface="+mn-lt"/>
        </a:defRPr>
      </a:lvl6pPr>
      <a:lvl7pPr marL="2971800" indent="-228600" algn="l" rtl="0" eaLnBrk="0" fontAlgn="base" hangingPunct="0">
        <a:spcBef>
          <a:spcPct val="20000"/>
        </a:spcBef>
        <a:spcAft>
          <a:spcPct val="0"/>
        </a:spcAft>
        <a:buClr>
          <a:schemeClr val="accent2"/>
        </a:buClr>
        <a:buChar char="–"/>
        <a:defRPr kumimoji="1" sz="2000">
          <a:solidFill>
            <a:schemeClr val="tx1"/>
          </a:solidFill>
          <a:latin typeface="+mn-lt"/>
        </a:defRPr>
      </a:lvl7pPr>
      <a:lvl8pPr marL="3429000" indent="-228600" algn="l" rtl="0" eaLnBrk="0" fontAlgn="base" hangingPunct="0">
        <a:spcBef>
          <a:spcPct val="20000"/>
        </a:spcBef>
        <a:spcAft>
          <a:spcPct val="0"/>
        </a:spcAft>
        <a:buClr>
          <a:schemeClr val="accent2"/>
        </a:buClr>
        <a:buChar char="–"/>
        <a:defRPr kumimoji="1" sz="2000">
          <a:solidFill>
            <a:schemeClr val="tx1"/>
          </a:solidFill>
          <a:latin typeface="+mn-lt"/>
        </a:defRPr>
      </a:lvl8pPr>
      <a:lvl9pPr marL="3886200" indent="-228600" algn="l" rtl="0" eaLnBrk="0" fontAlgn="base" hangingPunct="0">
        <a:spcBef>
          <a:spcPct val="20000"/>
        </a:spcBef>
        <a:spcAft>
          <a:spcPct val="0"/>
        </a:spcAft>
        <a:buClr>
          <a:schemeClr val="accent2"/>
        </a:buClr>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2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609600" y="2133600"/>
            <a:ext cx="7721600" cy="4025900"/>
          </a:xfrm>
          <a:prstGeom prst="rect">
            <a:avLst/>
          </a:prstGeom>
          <a:noFill/>
          <a:ln w="9525">
            <a:noFill/>
            <a:miter lim="800000"/>
            <a:headEnd/>
            <a:tailEnd/>
          </a:ln>
        </p:spPr>
        <p:txBody>
          <a:bodyPr>
            <a:spAutoFit/>
          </a:bodyPr>
          <a:lstStyle/>
          <a:p>
            <a:pPr algn="ctr">
              <a:spcBef>
                <a:spcPct val="50000"/>
              </a:spcBef>
            </a:pPr>
            <a:r>
              <a:rPr lang="en-US" altLang="en-US" sz="3200">
                <a:latin typeface="Comic Sans MS" pitchFamily="1" charset="0"/>
              </a:rPr>
              <a:t>“A </a:t>
            </a:r>
            <a:r>
              <a:rPr lang="en-US" altLang="en-US" sz="3200" b="1">
                <a:solidFill>
                  <a:srgbClr val="336600"/>
                </a:solidFill>
                <a:latin typeface="Comic Sans MS" pitchFamily="1" charset="0"/>
              </a:rPr>
              <a:t>paradigm shift</a:t>
            </a:r>
            <a:r>
              <a:rPr lang="en-US" altLang="en-US" sz="3200">
                <a:latin typeface="Comic Sans MS" pitchFamily="1" charset="0"/>
              </a:rPr>
              <a:t> is taking hold in American higher education.”</a:t>
            </a:r>
          </a:p>
          <a:p>
            <a:pPr algn="ctr">
              <a:spcBef>
                <a:spcPct val="50000"/>
              </a:spcBef>
            </a:pPr>
            <a:r>
              <a:rPr lang="en-US" altLang="en-US" sz="3200" i="1">
                <a:latin typeface="Comic Sans MS" pitchFamily="1" charset="0"/>
              </a:rPr>
              <a:t> From:</a:t>
            </a:r>
            <a:r>
              <a:rPr lang="en-US" altLang="en-US" sz="3200">
                <a:latin typeface="Comic Sans MS" pitchFamily="1" charset="0"/>
              </a:rPr>
              <a:t> </a:t>
            </a:r>
            <a:r>
              <a:rPr lang="en-US" altLang="en-US" sz="2800">
                <a:latin typeface="Comic Sans MS" pitchFamily="1" charset="0"/>
              </a:rPr>
              <a:t>“A college is an institution that exists to </a:t>
            </a:r>
            <a:r>
              <a:rPr lang="en-US" altLang="en-US" sz="2800" b="1" i="1">
                <a:solidFill>
                  <a:srgbClr val="336600"/>
                </a:solidFill>
                <a:latin typeface="Comic Sans MS" pitchFamily="1" charset="0"/>
              </a:rPr>
              <a:t>provide instruction</a:t>
            </a:r>
            <a:r>
              <a:rPr lang="en-US" altLang="en-US" sz="2800" b="1">
                <a:solidFill>
                  <a:srgbClr val="336600"/>
                </a:solidFill>
                <a:latin typeface="Comic Sans MS" pitchFamily="1" charset="0"/>
              </a:rPr>
              <a:t>.”</a:t>
            </a:r>
          </a:p>
          <a:p>
            <a:pPr algn="ctr">
              <a:spcBef>
                <a:spcPct val="50000"/>
              </a:spcBef>
            </a:pPr>
            <a:r>
              <a:rPr lang="en-US" altLang="en-US" sz="3200" i="1">
                <a:latin typeface="Comic Sans MS" pitchFamily="1" charset="0"/>
              </a:rPr>
              <a:t> To:</a:t>
            </a:r>
            <a:r>
              <a:rPr lang="en-US" altLang="en-US" sz="3200">
                <a:latin typeface="Comic Sans MS" pitchFamily="1" charset="0"/>
              </a:rPr>
              <a:t> </a:t>
            </a:r>
            <a:r>
              <a:rPr lang="en-US" altLang="en-US" sz="2800">
                <a:latin typeface="Comic Sans MS" pitchFamily="1" charset="0"/>
              </a:rPr>
              <a:t>“A college is an institution that exists to </a:t>
            </a:r>
            <a:r>
              <a:rPr lang="en-US" altLang="en-US" sz="2800" b="1" i="1">
                <a:solidFill>
                  <a:srgbClr val="336600"/>
                </a:solidFill>
                <a:latin typeface="Comic Sans MS" pitchFamily="1" charset="0"/>
              </a:rPr>
              <a:t>produce learning</a:t>
            </a:r>
            <a:r>
              <a:rPr lang="en-US" altLang="en-US" sz="2800">
                <a:latin typeface="Comic Sans MS" pitchFamily="1" charset="0"/>
              </a:rPr>
              <a:t>.”</a:t>
            </a:r>
          </a:p>
          <a:p>
            <a:pPr>
              <a:spcBef>
                <a:spcPct val="50000"/>
              </a:spcBef>
            </a:pPr>
            <a:r>
              <a:rPr lang="en-US" altLang="en-US" sz="2800">
                <a:latin typeface="Comic Sans MS" pitchFamily="1" charset="0"/>
              </a:rPr>
              <a:t>					</a:t>
            </a:r>
            <a:r>
              <a:rPr lang="en-US" altLang="en-US" sz="2000">
                <a:latin typeface="Comic Sans MS" pitchFamily="1" charset="0"/>
              </a:rPr>
              <a:t>from Barr &amp; Tagg, 1995</a:t>
            </a:r>
          </a:p>
        </p:txBody>
      </p:sp>
      <p:sp>
        <p:nvSpPr>
          <p:cNvPr id="3075" name="Rectangle 7"/>
          <p:cNvSpPr>
            <a:spLocks noGrp="1" noChangeArrowheads="1"/>
          </p:cNvSpPr>
          <p:nvPr>
            <p:ph type="ctrTitle"/>
          </p:nvPr>
        </p:nvSpPr>
        <p:spPr>
          <a:xfrm>
            <a:off x="1422400" y="442913"/>
            <a:ext cx="7721600" cy="1143000"/>
          </a:xfrm>
          <a:noFill/>
        </p:spPr>
        <p:txBody>
          <a:bodyPr/>
          <a:lstStyle/>
          <a:p>
            <a:r>
              <a:rPr kumimoji="0" lang="en-US" sz="4400" smtClean="0">
                <a:latin typeface="Arial" charset="0"/>
              </a:rPr>
              <a:t>Teaching for Learning: </a:t>
            </a:r>
            <a:br>
              <a:rPr kumimoji="0" lang="en-US" sz="4400" smtClean="0">
                <a:latin typeface="Arial" charset="0"/>
              </a:rPr>
            </a:br>
            <a:r>
              <a:rPr kumimoji="0" lang="en-US" sz="4400" smtClean="0">
                <a:latin typeface="Arial" charset="0"/>
              </a:rPr>
              <a:t> </a:t>
            </a:r>
            <a:r>
              <a:rPr kumimoji="0" lang="en-US" sz="4400" smtClean="0">
                <a:solidFill>
                  <a:schemeClr val="tx1"/>
                </a:solidFill>
                <a:latin typeface="Arial" charset="0"/>
              </a:rPr>
              <a:t>W</a:t>
            </a:r>
            <a:r>
              <a:rPr kumimoji="0" lang="en-US" smtClean="0">
                <a:solidFill>
                  <a:schemeClr val="tx1"/>
                </a:solidFill>
                <a:latin typeface="Arial" charset="0"/>
              </a:rPr>
              <a:t>hat Research Tells Us</a:t>
            </a:r>
          </a:p>
        </p:txBody>
      </p:sp>
      <p:pic>
        <p:nvPicPr>
          <p:cNvPr id="3076" name="Picture 8"/>
          <p:cNvPicPr>
            <a:picLocks noChangeAspect="1" noChangeArrowheads="1"/>
          </p:cNvPicPr>
          <p:nvPr/>
        </p:nvPicPr>
        <p:blipFill>
          <a:blip r:embed="rId3" cstate="print"/>
          <a:srcRect/>
          <a:stretch>
            <a:fillRect/>
          </a:stretch>
        </p:blipFill>
        <p:spPr bwMode="auto">
          <a:xfrm>
            <a:off x="228600" y="5943600"/>
            <a:ext cx="509588" cy="609600"/>
          </a:xfrm>
          <a:prstGeom prst="rect">
            <a:avLst/>
          </a:prstGeom>
          <a:noFill/>
          <a:ln w="9525">
            <a:noFill/>
            <a:miter lim="800000"/>
            <a:headEnd/>
            <a:tailEnd/>
          </a:ln>
        </p:spPr>
      </p:pic>
      <p:sp>
        <p:nvSpPr>
          <p:cNvPr id="3077" name="Text Box 9"/>
          <p:cNvSpPr txBox="1">
            <a:spLocks noChangeArrowheads="1"/>
          </p:cNvSpPr>
          <p:nvPr/>
        </p:nvSpPr>
        <p:spPr bwMode="auto">
          <a:xfrm>
            <a:off x="838200" y="5943600"/>
            <a:ext cx="5562600" cy="623888"/>
          </a:xfrm>
          <a:prstGeom prst="rect">
            <a:avLst/>
          </a:prstGeom>
          <a:noFill/>
          <a:ln w="9525">
            <a:noFill/>
            <a:miter lim="800000"/>
            <a:headEnd/>
            <a:tailEnd/>
          </a:ln>
        </p:spPr>
        <p:txBody>
          <a:bodyPr>
            <a:spAutoFit/>
          </a:bodyPr>
          <a:lstStyle/>
          <a:p>
            <a:pPr>
              <a:spcBef>
                <a:spcPct val="50000"/>
              </a:spcBef>
            </a:pPr>
            <a:r>
              <a:rPr lang="en-US" sz="1400">
                <a:latin typeface="Arial" charset="0"/>
              </a:rPr>
              <a:t>Robyn Wright Dunbar</a:t>
            </a:r>
            <a:r>
              <a:rPr lang="en-US" sz="800">
                <a:latin typeface="Arial" charset="0"/>
              </a:rPr>
              <a:t> </a:t>
            </a:r>
          </a:p>
          <a:p>
            <a:pPr>
              <a:spcBef>
                <a:spcPct val="50000"/>
              </a:spcBef>
            </a:pPr>
            <a:r>
              <a:rPr lang="en-US" sz="1400">
                <a:latin typeface="Arial" charset="0"/>
              </a:rPr>
              <a:t>Center for Teaching and Learning: Stanford University</a:t>
            </a:r>
          </a:p>
        </p:txBody>
      </p:sp>
      <p:pic>
        <p:nvPicPr>
          <p:cNvPr id="3078" name="Picture 6"/>
          <p:cNvPicPr>
            <a:picLocks noChangeAspect="1" noChangeArrowheads="1"/>
          </p:cNvPicPr>
          <p:nvPr/>
        </p:nvPicPr>
        <p:blipFill>
          <a:blip r:embed="rId4" cstate="print"/>
          <a:srcRect/>
          <a:stretch>
            <a:fillRect/>
          </a:stretch>
        </p:blipFill>
        <p:spPr bwMode="auto">
          <a:xfrm>
            <a:off x="0" y="0"/>
            <a:ext cx="904875" cy="5286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Rectangle 2"/>
          <p:cNvSpPr>
            <a:spLocks noChangeArrowheads="1"/>
          </p:cNvSpPr>
          <p:nvPr/>
        </p:nvSpPr>
        <p:spPr bwMode="auto">
          <a:xfrm>
            <a:off x="304800" y="2409463"/>
            <a:ext cx="3429000" cy="3457937"/>
          </a:xfrm>
          <a:prstGeom prst="rect">
            <a:avLst/>
          </a:prstGeom>
          <a:noFill/>
          <a:ln w="12700">
            <a:noFill/>
            <a:miter lim="800000"/>
            <a:headEnd/>
            <a:tailEnd/>
          </a:ln>
        </p:spPr>
        <p:txBody>
          <a:bodyPr lIns="90487" tIns="44450" rIns="90487" bIns="44450"/>
          <a:lstStyle/>
          <a:p>
            <a:pPr>
              <a:lnSpc>
                <a:spcPct val="90000"/>
              </a:lnSpc>
              <a:spcBef>
                <a:spcPct val="20000"/>
              </a:spcBef>
              <a:buClr>
                <a:schemeClr val="accent2"/>
              </a:buClr>
            </a:pPr>
            <a:r>
              <a:rPr kumimoji="1" lang="en-US" sz="2800" dirty="0">
                <a:solidFill>
                  <a:srgbClr val="C00000"/>
                </a:solidFill>
                <a:latin typeface="Comic Sans MS" pitchFamily="1" charset="0"/>
              </a:rPr>
              <a:t>To develop mastery, students must acquire component skills, practice integrating them, and know when to apply what they have learned.</a:t>
            </a:r>
            <a:endParaRPr lang="en-US" altLang="en-US" sz="2800" b="1" dirty="0">
              <a:solidFill>
                <a:srgbClr val="C00000"/>
              </a:solidFill>
              <a:latin typeface="Comic Sans MS" pitchFamily="1" charset="0"/>
            </a:endParaRPr>
          </a:p>
        </p:txBody>
      </p:sp>
      <p:sp>
        <p:nvSpPr>
          <p:cNvPr id="15363" name="Rectangle 3"/>
          <p:cNvSpPr>
            <a:spLocks noGrp="1" noChangeArrowheads="1"/>
          </p:cNvSpPr>
          <p:nvPr>
            <p:ph type="ctrTitle"/>
          </p:nvPr>
        </p:nvSpPr>
        <p:spPr>
          <a:xfrm>
            <a:off x="381000" y="304800"/>
            <a:ext cx="7721600" cy="1143000"/>
          </a:xfrm>
        </p:spPr>
        <p:txBody>
          <a:bodyPr/>
          <a:lstStyle/>
          <a:p>
            <a:r>
              <a:rPr kumimoji="0" lang="en-US" smtClean="0">
                <a:solidFill>
                  <a:schemeClr val="tx1"/>
                </a:solidFill>
                <a:latin typeface="Arial" charset="0"/>
              </a:rPr>
              <a:t>Teaching Science: </a:t>
            </a:r>
            <a:br>
              <a:rPr kumimoji="0" lang="en-US" smtClean="0">
                <a:solidFill>
                  <a:schemeClr val="tx1"/>
                </a:solidFill>
                <a:latin typeface="Arial" charset="0"/>
              </a:rPr>
            </a:br>
            <a:r>
              <a:rPr kumimoji="0" lang="en-US" sz="3600" smtClean="0">
                <a:solidFill>
                  <a:schemeClr val="tx1"/>
                </a:solidFill>
                <a:latin typeface="Arial" charset="0"/>
              </a:rPr>
              <a:t>What Research Tells Us</a:t>
            </a:r>
          </a:p>
        </p:txBody>
      </p:sp>
      <p:pic>
        <p:nvPicPr>
          <p:cNvPr id="15364" name="Picture 4" descr="active learning 1"/>
          <p:cNvPicPr>
            <a:picLocks noChangeAspect="1" noChangeArrowheads="1"/>
          </p:cNvPicPr>
          <p:nvPr/>
        </p:nvPicPr>
        <p:blipFill>
          <a:blip r:embed="rId3" cstate="print"/>
          <a:srcRect/>
          <a:stretch>
            <a:fillRect/>
          </a:stretch>
        </p:blipFill>
        <p:spPr bwMode="auto">
          <a:xfrm>
            <a:off x="3962400" y="2266950"/>
            <a:ext cx="4800600" cy="36004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185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8"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3"/>
          <p:cNvSpPr>
            <a:spLocks noGrp="1" noChangeArrowheads="1"/>
          </p:cNvSpPr>
          <p:nvPr>
            <p:ph type="ctrTitle"/>
          </p:nvPr>
        </p:nvSpPr>
        <p:spPr>
          <a:xfrm>
            <a:off x="533400" y="304800"/>
            <a:ext cx="7721600" cy="1219200"/>
          </a:xfrm>
        </p:spPr>
        <p:txBody>
          <a:bodyPr/>
          <a:lstStyle/>
          <a:p>
            <a:r>
              <a:rPr lang="en-US" sz="3600" smtClean="0">
                <a:solidFill>
                  <a:schemeClr val="tx1"/>
                </a:solidFill>
                <a:latin typeface="Arial" charset="0"/>
              </a:rPr>
              <a:t>How do Students Construct </a:t>
            </a:r>
            <a:br>
              <a:rPr lang="en-US" sz="3600" smtClean="0">
                <a:solidFill>
                  <a:schemeClr val="tx1"/>
                </a:solidFill>
                <a:latin typeface="Arial" charset="0"/>
              </a:rPr>
            </a:br>
            <a:r>
              <a:rPr lang="en-US" sz="3600" smtClean="0">
                <a:solidFill>
                  <a:schemeClr val="tx1"/>
                </a:solidFill>
                <a:latin typeface="Arial" charset="0"/>
              </a:rPr>
              <a:t>Knowledge?</a:t>
            </a:r>
          </a:p>
        </p:txBody>
      </p:sp>
      <p:grpSp>
        <p:nvGrpSpPr>
          <p:cNvPr id="16387" name="Group 5"/>
          <p:cNvGrpSpPr>
            <a:grpSpLocks/>
          </p:cNvGrpSpPr>
          <p:nvPr/>
        </p:nvGrpSpPr>
        <p:grpSpPr bwMode="auto">
          <a:xfrm>
            <a:off x="381000" y="2819400"/>
            <a:ext cx="5543550" cy="2895600"/>
            <a:chOff x="240" y="1536"/>
            <a:chExt cx="3492" cy="1824"/>
          </a:xfrm>
        </p:grpSpPr>
        <p:grpSp>
          <p:nvGrpSpPr>
            <p:cNvPr id="16389" name="Group 6"/>
            <p:cNvGrpSpPr>
              <a:grpSpLocks/>
            </p:cNvGrpSpPr>
            <p:nvPr/>
          </p:nvGrpSpPr>
          <p:grpSpPr bwMode="auto">
            <a:xfrm>
              <a:off x="240" y="1536"/>
              <a:ext cx="3488" cy="1824"/>
              <a:chOff x="336" y="2112"/>
              <a:chExt cx="3696" cy="3072"/>
            </a:xfrm>
          </p:grpSpPr>
          <p:sp>
            <p:nvSpPr>
              <p:cNvPr id="16402" name="Oval 7"/>
              <p:cNvSpPr>
                <a:spLocks noChangeArrowheads="1"/>
              </p:cNvSpPr>
              <p:nvPr/>
            </p:nvSpPr>
            <p:spPr bwMode="auto">
              <a:xfrm>
                <a:off x="1488" y="2112"/>
                <a:ext cx="1440" cy="72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403" name="Oval 8"/>
              <p:cNvSpPr>
                <a:spLocks noChangeArrowheads="1"/>
              </p:cNvSpPr>
              <p:nvPr/>
            </p:nvSpPr>
            <p:spPr bwMode="auto">
              <a:xfrm>
                <a:off x="336" y="3264"/>
                <a:ext cx="1440" cy="72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404" name="Oval 9"/>
              <p:cNvSpPr>
                <a:spLocks noChangeArrowheads="1"/>
              </p:cNvSpPr>
              <p:nvPr/>
            </p:nvSpPr>
            <p:spPr bwMode="auto">
              <a:xfrm>
                <a:off x="1488" y="4464"/>
                <a:ext cx="1440" cy="72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405" name="Oval 10"/>
              <p:cNvSpPr>
                <a:spLocks noChangeArrowheads="1"/>
              </p:cNvSpPr>
              <p:nvPr/>
            </p:nvSpPr>
            <p:spPr bwMode="auto">
              <a:xfrm>
                <a:off x="2592" y="3264"/>
                <a:ext cx="1440" cy="72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406" name="Text Box 11"/>
              <p:cNvSpPr txBox="1">
                <a:spLocks noChangeArrowheads="1"/>
              </p:cNvSpPr>
              <p:nvPr/>
            </p:nvSpPr>
            <p:spPr bwMode="auto">
              <a:xfrm>
                <a:off x="1680" y="2303"/>
                <a:ext cx="1057" cy="485"/>
              </a:xfrm>
              <a:prstGeom prst="rect">
                <a:avLst/>
              </a:prstGeom>
              <a:noFill/>
              <a:ln w="9525">
                <a:noFill/>
                <a:miter lim="800000"/>
                <a:headEnd/>
                <a:tailEnd/>
              </a:ln>
            </p:spPr>
            <p:txBody>
              <a:bodyPr>
                <a:spAutoFit/>
              </a:bodyPr>
              <a:lstStyle/>
              <a:p>
                <a:pPr algn="ctr">
                  <a:spcBef>
                    <a:spcPct val="50000"/>
                  </a:spcBef>
                </a:pPr>
                <a:r>
                  <a:rPr lang="en-US" altLang="en-US">
                    <a:latin typeface="Comic Sans MS" pitchFamily="1" charset="0"/>
                  </a:rPr>
                  <a:t>ENGAGE</a:t>
                </a:r>
                <a:endParaRPr lang="en-US" altLang="en-US">
                  <a:latin typeface="Times" pitchFamily="1" charset="0"/>
                </a:endParaRPr>
              </a:p>
            </p:txBody>
          </p:sp>
          <p:sp>
            <p:nvSpPr>
              <p:cNvPr id="16407" name="Text Box 12"/>
              <p:cNvSpPr txBox="1">
                <a:spLocks noChangeArrowheads="1"/>
              </p:cNvSpPr>
              <p:nvPr/>
            </p:nvSpPr>
            <p:spPr bwMode="auto">
              <a:xfrm>
                <a:off x="2784" y="3456"/>
                <a:ext cx="1056" cy="485"/>
              </a:xfrm>
              <a:prstGeom prst="rect">
                <a:avLst/>
              </a:prstGeom>
              <a:noFill/>
              <a:ln w="9525">
                <a:noFill/>
                <a:miter lim="800000"/>
                <a:headEnd/>
                <a:tailEnd/>
              </a:ln>
            </p:spPr>
            <p:txBody>
              <a:bodyPr>
                <a:spAutoFit/>
              </a:bodyPr>
              <a:lstStyle/>
              <a:p>
                <a:pPr algn="ctr">
                  <a:spcBef>
                    <a:spcPct val="50000"/>
                  </a:spcBef>
                </a:pPr>
                <a:r>
                  <a:rPr lang="en-US" altLang="en-US">
                    <a:latin typeface="Comic Sans MS" pitchFamily="1" charset="0"/>
                  </a:rPr>
                  <a:t>EXPLORE</a:t>
                </a:r>
                <a:endParaRPr lang="en-US" altLang="en-US">
                  <a:latin typeface="Times" pitchFamily="1" charset="0"/>
                </a:endParaRPr>
              </a:p>
            </p:txBody>
          </p:sp>
          <p:sp>
            <p:nvSpPr>
              <p:cNvPr id="16408" name="Text Box 13"/>
              <p:cNvSpPr txBox="1">
                <a:spLocks noChangeArrowheads="1"/>
              </p:cNvSpPr>
              <p:nvPr/>
            </p:nvSpPr>
            <p:spPr bwMode="auto">
              <a:xfrm>
                <a:off x="1680" y="4657"/>
                <a:ext cx="1057" cy="485"/>
              </a:xfrm>
              <a:prstGeom prst="rect">
                <a:avLst/>
              </a:prstGeom>
              <a:noFill/>
              <a:ln w="9525">
                <a:noFill/>
                <a:miter lim="800000"/>
                <a:headEnd/>
                <a:tailEnd/>
              </a:ln>
            </p:spPr>
            <p:txBody>
              <a:bodyPr>
                <a:spAutoFit/>
              </a:bodyPr>
              <a:lstStyle/>
              <a:p>
                <a:pPr algn="ctr">
                  <a:spcBef>
                    <a:spcPct val="50000"/>
                  </a:spcBef>
                </a:pPr>
                <a:r>
                  <a:rPr lang="en-US" altLang="en-US">
                    <a:latin typeface="Comic Sans MS" pitchFamily="1" charset="0"/>
                  </a:rPr>
                  <a:t>EXPLAIN</a:t>
                </a:r>
                <a:endParaRPr lang="en-US" altLang="en-US">
                  <a:latin typeface="Times" pitchFamily="1" charset="0"/>
                </a:endParaRPr>
              </a:p>
            </p:txBody>
          </p:sp>
          <p:sp>
            <p:nvSpPr>
              <p:cNvPr id="16409" name="Text Box 14"/>
              <p:cNvSpPr txBox="1">
                <a:spLocks noChangeArrowheads="1"/>
              </p:cNvSpPr>
              <p:nvPr/>
            </p:nvSpPr>
            <p:spPr bwMode="auto">
              <a:xfrm>
                <a:off x="480" y="3456"/>
                <a:ext cx="1056" cy="485"/>
              </a:xfrm>
              <a:prstGeom prst="rect">
                <a:avLst/>
              </a:prstGeom>
              <a:noFill/>
              <a:ln w="9525">
                <a:noFill/>
                <a:miter lim="800000"/>
                <a:headEnd/>
                <a:tailEnd/>
              </a:ln>
            </p:spPr>
            <p:txBody>
              <a:bodyPr>
                <a:spAutoFit/>
              </a:bodyPr>
              <a:lstStyle/>
              <a:p>
                <a:pPr algn="ctr">
                  <a:spcBef>
                    <a:spcPct val="50000"/>
                  </a:spcBef>
                </a:pPr>
                <a:r>
                  <a:rPr lang="en-US" altLang="en-US">
                    <a:latin typeface="Comic Sans MS" pitchFamily="1" charset="0"/>
                  </a:rPr>
                  <a:t>APPLY</a:t>
                </a:r>
                <a:endParaRPr lang="en-US" altLang="en-US">
                  <a:latin typeface="Times" pitchFamily="1" charset="0"/>
                </a:endParaRPr>
              </a:p>
            </p:txBody>
          </p:sp>
        </p:grpSp>
        <p:sp>
          <p:nvSpPr>
            <p:cNvPr id="16390" name="Line 15"/>
            <p:cNvSpPr>
              <a:spLocks noChangeShapeType="1"/>
            </p:cNvSpPr>
            <p:nvPr/>
          </p:nvSpPr>
          <p:spPr bwMode="auto">
            <a:xfrm rot="-809316">
              <a:off x="2718" y="1907"/>
              <a:ext cx="275" cy="256"/>
            </a:xfrm>
            <a:prstGeom prst="line">
              <a:avLst/>
            </a:prstGeom>
            <a:noFill/>
            <a:ln w="38100">
              <a:solidFill>
                <a:schemeClr val="tx1"/>
              </a:solidFill>
              <a:round/>
              <a:headEnd/>
              <a:tailEnd type="triangle" w="med" len="med"/>
            </a:ln>
          </p:spPr>
          <p:txBody>
            <a:bodyPr wrap="none" anchor="ctr"/>
            <a:lstStyle/>
            <a:p>
              <a:endParaRPr lang="en-US"/>
            </a:p>
          </p:txBody>
        </p:sp>
        <p:sp>
          <p:nvSpPr>
            <p:cNvPr id="16391" name="Line 16"/>
            <p:cNvSpPr>
              <a:spLocks noChangeShapeType="1"/>
            </p:cNvSpPr>
            <p:nvPr/>
          </p:nvSpPr>
          <p:spPr bwMode="auto">
            <a:xfrm rot="4542941">
              <a:off x="2793" y="2641"/>
              <a:ext cx="171" cy="413"/>
            </a:xfrm>
            <a:prstGeom prst="line">
              <a:avLst/>
            </a:prstGeom>
            <a:noFill/>
            <a:ln w="38100">
              <a:solidFill>
                <a:schemeClr val="tx1"/>
              </a:solidFill>
              <a:round/>
              <a:headEnd/>
              <a:tailEnd type="triangle" w="med" len="med"/>
            </a:ln>
          </p:spPr>
          <p:txBody>
            <a:bodyPr wrap="none" anchor="ctr"/>
            <a:lstStyle/>
            <a:p>
              <a:endParaRPr lang="en-US"/>
            </a:p>
          </p:txBody>
        </p:sp>
        <p:sp>
          <p:nvSpPr>
            <p:cNvPr id="16392" name="Line 17"/>
            <p:cNvSpPr>
              <a:spLocks noChangeShapeType="1"/>
            </p:cNvSpPr>
            <p:nvPr/>
          </p:nvSpPr>
          <p:spPr bwMode="auto">
            <a:xfrm rot="-6484927">
              <a:off x="1094" y="1843"/>
              <a:ext cx="171" cy="413"/>
            </a:xfrm>
            <a:prstGeom prst="line">
              <a:avLst/>
            </a:prstGeom>
            <a:noFill/>
            <a:ln w="38100">
              <a:solidFill>
                <a:schemeClr val="tx1"/>
              </a:solidFill>
              <a:round/>
              <a:headEnd/>
              <a:tailEnd type="triangle" w="med" len="med"/>
            </a:ln>
          </p:spPr>
          <p:txBody>
            <a:bodyPr wrap="none" anchor="ctr"/>
            <a:lstStyle/>
            <a:p>
              <a:endParaRPr lang="en-US"/>
            </a:p>
          </p:txBody>
        </p:sp>
        <p:sp>
          <p:nvSpPr>
            <p:cNvPr id="16393" name="Line 18"/>
            <p:cNvSpPr>
              <a:spLocks noChangeShapeType="1"/>
            </p:cNvSpPr>
            <p:nvPr/>
          </p:nvSpPr>
          <p:spPr bwMode="auto">
            <a:xfrm rot="10370441">
              <a:off x="974" y="2730"/>
              <a:ext cx="310" cy="285"/>
            </a:xfrm>
            <a:prstGeom prst="line">
              <a:avLst/>
            </a:prstGeom>
            <a:noFill/>
            <a:ln w="38100">
              <a:solidFill>
                <a:schemeClr val="tx1"/>
              </a:solidFill>
              <a:round/>
              <a:headEnd/>
              <a:tailEnd type="triangle" w="med" len="med"/>
            </a:ln>
          </p:spPr>
          <p:txBody>
            <a:bodyPr wrap="none" anchor="ctr"/>
            <a:lstStyle/>
            <a:p>
              <a:endParaRPr lang="en-US"/>
            </a:p>
          </p:txBody>
        </p:sp>
        <p:sp>
          <p:nvSpPr>
            <p:cNvPr id="16394" name="AutoShape 19"/>
            <p:cNvSpPr>
              <a:spLocks noChangeArrowheads="1"/>
            </p:cNvSpPr>
            <p:nvPr/>
          </p:nvSpPr>
          <p:spPr bwMode="auto">
            <a:xfrm rot="9216802">
              <a:off x="3456" y="2112"/>
              <a:ext cx="276" cy="314"/>
            </a:xfrm>
            <a:prstGeom prst="curvedRightArrow">
              <a:avLst>
                <a:gd name="adj1" fmla="val 22754"/>
                <a:gd name="adj2" fmla="val 45507"/>
                <a:gd name="adj3" fmla="val 33333"/>
              </a:avLst>
            </a:prstGeom>
            <a:solidFill>
              <a:schemeClr val="accent2"/>
            </a:solidFill>
            <a:ln w="9525">
              <a:solidFill>
                <a:schemeClr val="tx1"/>
              </a:solidFill>
              <a:miter lim="800000"/>
              <a:headEnd/>
              <a:tailEnd/>
            </a:ln>
          </p:spPr>
          <p:txBody>
            <a:bodyPr wrap="none" anchor="ctr"/>
            <a:lstStyle/>
            <a:p>
              <a:endParaRPr lang="en-US"/>
            </a:p>
          </p:txBody>
        </p:sp>
        <p:sp>
          <p:nvSpPr>
            <p:cNvPr id="16395" name="AutoShape 20"/>
            <p:cNvSpPr>
              <a:spLocks noChangeArrowheads="1"/>
            </p:cNvSpPr>
            <p:nvPr/>
          </p:nvSpPr>
          <p:spPr bwMode="auto">
            <a:xfrm rot="1658796">
              <a:off x="2352" y="2160"/>
              <a:ext cx="276" cy="314"/>
            </a:xfrm>
            <a:prstGeom prst="curvedRightArrow">
              <a:avLst>
                <a:gd name="adj1" fmla="val 22754"/>
                <a:gd name="adj2" fmla="val 45507"/>
                <a:gd name="adj3" fmla="val 33333"/>
              </a:avLst>
            </a:prstGeom>
            <a:solidFill>
              <a:schemeClr val="accent2"/>
            </a:solidFill>
            <a:ln w="9525">
              <a:solidFill>
                <a:schemeClr val="tx1"/>
              </a:solidFill>
              <a:miter lim="800000"/>
              <a:headEnd/>
              <a:tailEnd/>
            </a:ln>
          </p:spPr>
          <p:txBody>
            <a:bodyPr wrap="none" anchor="ctr"/>
            <a:lstStyle/>
            <a:p>
              <a:endParaRPr lang="en-US"/>
            </a:p>
          </p:txBody>
        </p:sp>
        <p:sp>
          <p:nvSpPr>
            <p:cNvPr id="16396" name="AutoShape 21"/>
            <p:cNvSpPr>
              <a:spLocks noChangeArrowheads="1"/>
            </p:cNvSpPr>
            <p:nvPr/>
          </p:nvSpPr>
          <p:spPr bwMode="auto">
            <a:xfrm rot="3056763">
              <a:off x="2889" y="2835"/>
              <a:ext cx="253" cy="310"/>
            </a:xfrm>
            <a:prstGeom prst="downArrow">
              <a:avLst>
                <a:gd name="adj1" fmla="val 50000"/>
                <a:gd name="adj2" fmla="val 30632"/>
              </a:avLst>
            </a:prstGeom>
            <a:solidFill>
              <a:schemeClr val="accent2"/>
            </a:solidFill>
            <a:ln w="9525">
              <a:solidFill>
                <a:schemeClr val="tx1"/>
              </a:solidFill>
              <a:miter lim="800000"/>
              <a:headEnd/>
              <a:tailEnd/>
            </a:ln>
          </p:spPr>
          <p:txBody>
            <a:bodyPr wrap="none" anchor="ctr"/>
            <a:lstStyle/>
            <a:p>
              <a:endParaRPr lang="en-US"/>
            </a:p>
          </p:txBody>
        </p:sp>
        <p:sp>
          <p:nvSpPr>
            <p:cNvPr id="16397" name="AutoShape 22"/>
            <p:cNvSpPr>
              <a:spLocks noChangeArrowheads="1"/>
            </p:cNvSpPr>
            <p:nvPr/>
          </p:nvSpPr>
          <p:spPr bwMode="auto">
            <a:xfrm rot="-7630860">
              <a:off x="897" y="1774"/>
              <a:ext cx="253" cy="310"/>
            </a:xfrm>
            <a:prstGeom prst="downArrow">
              <a:avLst>
                <a:gd name="adj1" fmla="val 50000"/>
                <a:gd name="adj2" fmla="val 30632"/>
              </a:avLst>
            </a:prstGeom>
            <a:solidFill>
              <a:schemeClr val="accent2"/>
            </a:solidFill>
            <a:ln w="9525">
              <a:solidFill>
                <a:schemeClr val="tx1"/>
              </a:solidFill>
              <a:miter lim="800000"/>
              <a:headEnd/>
              <a:tailEnd/>
            </a:ln>
          </p:spPr>
          <p:txBody>
            <a:bodyPr wrap="none" anchor="ctr"/>
            <a:lstStyle/>
            <a:p>
              <a:endParaRPr lang="en-US"/>
            </a:p>
          </p:txBody>
        </p:sp>
        <p:sp>
          <p:nvSpPr>
            <p:cNvPr id="16398" name="AutoShape 23"/>
            <p:cNvSpPr>
              <a:spLocks noChangeArrowheads="1"/>
            </p:cNvSpPr>
            <p:nvPr/>
          </p:nvSpPr>
          <p:spPr bwMode="auto">
            <a:xfrm rot="7452586">
              <a:off x="897" y="2876"/>
              <a:ext cx="253" cy="310"/>
            </a:xfrm>
            <a:prstGeom prst="downArrow">
              <a:avLst>
                <a:gd name="adj1" fmla="val 50000"/>
                <a:gd name="adj2" fmla="val 30632"/>
              </a:avLst>
            </a:prstGeom>
            <a:solidFill>
              <a:schemeClr val="accent2"/>
            </a:solidFill>
            <a:ln w="9525">
              <a:solidFill>
                <a:schemeClr val="tx1"/>
              </a:solidFill>
              <a:miter lim="800000"/>
              <a:headEnd/>
              <a:tailEnd/>
            </a:ln>
          </p:spPr>
          <p:txBody>
            <a:bodyPr wrap="none" anchor="ctr"/>
            <a:lstStyle/>
            <a:p>
              <a:endParaRPr lang="en-US"/>
            </a:p>
          </p:txBody>
        </p:sp>
        <p:sp>
          <p:nvSpPr>
            <p:cNvPr id="16399" name="AutoShape 24"/>
            <p:cNvSpPr>
              <a:spLocks noChangeArrowheads="1"/>
            </p:cNvSpPr>
            <p:nvPr/>
          </p:nvSpPr>
          <p:spPr bwMode="auto">
            <a:xfrm rot="-3538320">
              <a:off x="2826" y="1736"/>
              <a:ext cx="253" cy="310"/>
            </a:xfrm>
            <a:prstGeom prst="downArrow">
              <a:avLst>
                <a:gd name="adj1" fmla="val 50000"/>
                <a:gd name="adj2" fmla="val 30632"/>
              </a:avLst>
            </a:prstGeom>
            <a:solidFill>
              <a:schemeClr val="accent2"/>
            </a:solidFill>
            <a:ln w="9525">
              <a:solidFill>
                <a:schemeClr val="tx1"/>
              </a:solidFill>
              <a:miter lim="800000"/>
              <a:headEnd/>
              <a:tailEnd/>
            </a:ln>
          </p:spPr>
          <p:txBody>
            <a:bodyPr wrap="none" anchor="ctr"/>
            <a:lstStyle/>
            <a:p>
              <a:endParaRPr lang="en-US"/>
            </a:p>
          </p:txBody>
        </p:sp>
        <p:sp>
          <p:nvSpPr>
            <p:cNvPr id="16400" name="AutoShape 25"/>
            <p:cNvSpPr>
              <a:spLocks noChangeArrowheads="1"/>
            </p:cNvSpPr>
            <p:nvPr/>
          </p:nvSpPr>
          <p:spPr bwMode="auto">
            <a:xfrm rot="-9580804">
              <a:off x="2496" y="2544"/>
              <a:ext cx="276" cy="314"/>
            </a:xfrm>
            <a:prstGeom prst="curvedRightArrow">
              <a:avLst>
                <a:gd name="adj1" fmla="val 22754"/>
                <a:gd name="adj2" fmla="val 45507"/>
                <a:gd name="adj3" fmla="val 33333"/>
              </a:avLst>
            </a:prstGeom>
            <a:solidFill>
              <a:schemeClr val="accent2"/>
            </a:solidFill>
            <a:ln w="9525">
              <a:solidFill>
                <a:schemeClr val="tx1"/>
              </a:solidFill>
              <a:miter lim="800000"/>
              <a:headEnd/>
              <a:tailEnd/>
            </a:ln>
          </p:spPr>
          <p:txBody>
            <a:bodyPr wrap="none" anchor="ctr"/>
            <a:lstStyle/>
            <a:p>
              <a:endParaRPr lang="en-US"/>
            </a:p>
          </p:txBody>
        </p:sp>
        <p:sp>
          <p:nvSpPr>
            <p:cNvPr id="16401" name="AutoShape 26"/>
            <p:cNvSpPr>
              <a:spLocks noChangeArrowheads="1"/>
            </p:cNvSpPr>
            <p:nvPr/>
          </p:nvSpPr>
          <p:spPr bwMode="auto">
            <a:xfrm rot="-2212912">
              <a:off x="3312" y="2544"/>
              <a:ext cx="275" cy="314"/>
            </a:xfrm>
            <a:prstGeom prst="curvedRightArrow">
              <a:avLst>
                <a:gd name="adj1" fmla="val 22836"/>
                <a:gd name="adj2" fmla="val 45673"/>
                <a:gd name="adj3" fmla="val 33333"/>
              </a:avLst>
            </a:prstGeom>
            <a:solidFill>
              <a:schemeClr val="accent2"/>
            </a:solidFill>
            <a:ln w="9525">
              <a:solidFill>
                <a:schemeClr val="tx1"/>
              </a:solidFill>
              <a:miter lim="800000"/>
              <a:headEnd/>
              <a:tailEnd/>
            </a:ln>
          </p:spPr>
          <p:txBody>
            <a:bodyPr wrap="none" anchor="ctr"/>
            <a:lstStyle/>
            <a:p>
              <a:endParaRPr lang="en-US"/>
            </a:p>
          </p:txBody>
        </p:sp>
      </p:grpSp>
      <p:sp>
        <p:nvSpPr>
          <p:cNvPr id="16388" name="Text Box 27"/>
          <p:cNvSpPr txBox="1">
            <a:spLocks noChangeArrowheads="1"/>
          </p:cNvSpPr>
          <p:nvPr/>
        </p:nvSpPr>
        <p:spPr bwMode="auto">
          <a:xfrm>
            <a:off x="6007100" y="2159000"/>
            <a:ext cx="2362200" cy="5035550"/>
          </a:xfrm>
          <a:prstGeom prst="rect">
            <a:avLst/>
          </a:prstGeom>
          <a:noFill/>
          <a:ln w="9525">
            <a:noFill/>
            <a:miter lim="800000"/>
            <a:headEnd/>
            <a:tailEnd/>
          </a:ln>
        </p:spPr>
        <p:txBody>
          <a:bodyPr>
            <a:spAutoFit/>
          </a:bodyPr>
          <a:lstStyle/>
          <a:p>
            <a:pPr algn="ctr"/>
            <a:r>
              <a:rPr lang="en-US" altLang="en-US" sz="3600">
                <a:latin typeface="Palatino Linotype" pitchFamily="18" charset="0"/>
              </a:rPr>
              <a:t>Teaching science as we </a:t>
            </a:r>
            <a:r>
              <a:rPr lang="en-US" altLang="en-US" sz="3600" b="1" i="1">
                <a:latin typeface="Palatino Linotype" pitchFamily="18" charset="0"/>
              </a:rPr>
              <a:t>do</a:t>
            </a:r>
            <a:r>
              <a:rPr lang="en-US" altLang="en-US" sz="3600">
                <a:latin typeface="Palatino Linotype" pitchFamily="18" charset="0"/>
              </a:rPr>
              <a:t> science involves Inquiry Based Learning!</a:t>
            </a:r>
          </a:p>
          <a:p>
            <a:pPr algn="ctr"/>
            <a:endParaRPr lang="en-US" altLang="en-US" sz="3600">
              <a:latin typeface="Palatino Linotype"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a:grpSpLocks/>
          </p:cNvGrpSpPr>
          <p:nvPr/>
        </p:nvGrpSpPr>
        <p:grpSpPr bwMode="auto">
          <a:xfrm>
            <a:off x="711200" y="2514600"/>
            <a:ext cx="7823200" cy="3657600"/>
            <a:chOff x="336" y="2112"/>
            <a:chExt cx="3696" cy="3072"/>
          </a:xfrm>
        </p:grpSpPr>
        <p:grpSp>
          <p:nvGrpSpPr>
            <p:cNvPr id="17421" name="Group 3"/>
            <p:cNvGrpSpPr>
              <a:grpSpLocks/>
            </p:cNvGrpSpPr>
            <p:nvPr/>
          </p:nvGrpSpPr>
          <p:grpSpPr bwMode="auto">
            <a:xfrm>
              <a:off x="336" y="2112"/>
              <a:ext cx="3696" cy="3072"/>
              <a:chOff x="336" y="2112"/>
              <a:chExt cx="3696" cy="3072"/>
            </a:xfrm>
          </p:grpSpPr>
          <p:sp>
            <p:nvSpPr>
              <p:cNvPr id="17426" name="Oval 4"/>
              <p:cNvSpPr>
                <a:spLocks noChangeArrowheads="1"/>
              </p:cNvSpPr>
              <p:nvPr/>
            </p:nvSpPr>
            <p:spPr bwMode="auto">
              <a:xfrm>
                <a:off x="1488" y="2112"/>
                <a:ext cx="1440" cy="72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7427" name="Oval 5"/>
              <p:cNvSpPr>
                <a:spLocks noChangeArrowheads="1"/>
              </p:cNvSpPr>
              <p:nvPr/>
            </p:nvSpPr>
            <p:spPr bwMode="auto">
              <a:xfrm>
                <a:off x="336" y="3264"/>
                <a:ext cx="1440" cy="72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7428" name="Oval 6"/>
              <p:cNvSpPr>
                <a:spLocks noChangeArrowheads="1"/>
              </p:cNvSpPr>
              <p:nvPr/>
            </p:nvSpPr>
            <p:spPr bwMode="auto">
              <a:xfrm>
                <a:off x="1488" y="4464"/>
                <a:ext cx="1440" cy="72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7429" name="Oval 7"/>
              <p:cNvSpPr>
                <a:spLocks noChangeArrowheads="1"/>
              </p:cNvSpPr>
              <p:nvPr/>
            </p:nvSpPr>
            <p:spPr bwMode="auto">
              <a:xfrm>
                <a:off x="2592" y="3264"/>
                <a:ext cx="1440" cy="72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7430" name="Text Box 8"/>
              <p:cNvSpPr txBox="1">
                <a:spLocks noChangeArrowheads="1"/>
              </p:cNvSpPr>
              <p:nvPr/>
            </p:nvSpPr>
            <p:spPr bwMode="auto">
              <a:xfrm>
                <a:off x="1680" y="2304"/>
                <a:ext cx="1056" cy="384"/>
              </a:xfrm>
              <a:prstGeom prst="rect">
                <a:avLst/>
              </a:prstGeom>
              <a:noFill/>
              <a:ln w="9525">
                <a:noFill/>
                <a:miter lim="800000"/>
                <a:headEnd/>
                <a:tailEnd/>
              </a:ln>
            </p:spPr>
            <p:txBody>
              <a:bodyPr>
                <a:spAutoFit/>
              </a:bodyPr>
              <a:lstStyle/>
              <a:p>
                <a:pPr algn="ctr">
                  <a:spcBef>
                    <a:spcPct val="50000"/>
                  </a:spcBef>
                </a:pPr>
                <a:r>
                  <a:rPr lang="en-US" altLang="en-US">
                    <a:latin typeface="Comic Sans MS" pitchFamily="1" charset="0"/>
                  </a:rPr>
                  <a:t>ENGAGE</a:t>
                </a:r>
                <a:endParaRPr lang="en-US" altLang="en-US">
                  <a:latin typeface="Times" pitchFamily="1" charset="0"/>
                </a:endParaRPr>
              </a:p>
            </p:txBody>
          </p:sp>
          <p:sp>
            <p:nvSpPr>
              <p:cNvPr id="17431" name="Text Box 9"/>
              <p:cNvSpPr txBox="1">
                <a:spLocks noChangeArrowheads="1"/>
              </p:cNvSpPr>
              <p:nvPr/>
            </p:nvSpPr>
            <p:spPr bwMode="auto">
              <a:xfrm>
                <a:off x="2784" y="3456"/>
                <a:ext cx="1056" cy="384"/>
              </a:xfrm>
              <a:prstGeom prst="rect">
                <a:avLst/>
              </a:prstGeom>
              <a:noFill/>
              <a:ln w="9525">
                <a:noFill/>
                <a:miter lim="800000"/>
                <a:headEnd/>
                <a:tailEnd/>
              </a:ln>
            </p:spPr>
            <p:txBody>
              <a:bodyPr>
                <a:spAutoFit/>
              </a:bodyPr>
              <a:lstStyle/>
              <a:p>
                <a:pPr algn="ctr">
                  <a:spcBef>
                    <a:spcPct val="50000"/>
                  </a:spcBef>
                </a:pPr>
                <a:r>
                  <a:rPr lang="en-US" altLang="en-US">
                    <a:latin typeface="Comic Sans MS" pitchFamily="1" charset="0"/>
                  </a:rPr>
                  <a:t>EXPLORE</a:t>
                </a:r>
                <a:endParaRPr lang="en-US" altLang="en-US">
                  <a:latin typeface="Times" pitchFamily="1" charset="0"/>
                </a:endParaRPr>
              </a:p>
            </p:txBody>
          </p:sp>
          <p:sp>
            <p:nvSpPr>
              <p:cNvPr id="17432" name="Text Box 10"/>
              <p:cNvSpPr txBox="1">
                <a:spLocks noChangeArrowheads="1"/>
              </p:cNvSpPr>
              <p:nvPr/>
            </p:nvSpPr>
            <p:spPr bwMode="auto">
              <a:xfrm>
                <a:off x="1680" y="4656"/>
                <a:ext cx="1056" cy="384"/>
              </a:xfrm>
              <a:prstGeom prst="rect">
                <a:avLst/>
              </a:prstGeom>
              <a:noFill/>
              <a:ln w="9525">
                <a:noFill/>
                <a:miter lim="800000"/>
                <a:headEnd/>
                <a:tailEnd/>
              </a:ln>
            </p:spPr>
            <p:txBody>
              <a:bodyPr>
                <a:spAutoFit/>
              </a:bodyPr>
              <a:lstStyle/>
              <a:p>
                <a:pPr algn="ctr">
                  <a:spcBef>
                    <a:spcPct val="50000"/>
                  </a:spcBef>
                </a:pPr>
                <a:r>
                  <a:rPr lang="en-US" altLang="en-US">
                    <a:latin typeface="Comic Sans MS" pitchFamily="1" charset="0"/>
                  </a:rPr>
                  <a:t>EXPLAIN</a:t>
                </a:r>
                <a:endParaRPr lang="en-US" altLang="en-US">
                  <a:latin typeface="Times" pitchFamily="1" charset="0"/>
                </a:endParaRPr>
              </a:p>
            </p:txBody>
          </p:sp>
          <p:sp>
            <p:nvSpPr>
              <p:cNvPr id="17433" name="Text Box 11"/>
              <p:cNvSpPr txBox="1">
                <a:spLocks noChangeArrowheads="1"/>
              </p:cNvSpPr>
              <p:nvPr/>
            </p:nvSpPr>
            <p:spPr bwMode="auto">
              <a:xfrm>
                <a:off x="480" y="3456"/>
                <a:ext cx="1056" cy="384"/>
              </a:xfrm>
              <a:prstGeom prst="rect">
                <a:avLst/>
              </a:prstGeom>
              <a:noFill/>
              <a:ln w="9525">
                <a:noFill/>
                <a:miter lim="800000"/>
                <a:headEnd/>
                <a:tailEnd/>
              </a:ln>
            </p:spPr>
            <p:txBody>
              <a:bodyPr>
                <a:spAutoFit/>
              </a:bodyPr>
              <a:lstStyle/>
              <a:p>
                <a:pPr algn="ctr">
                  <a:spcBef>
                    <a:spcPct val="50000"/>
                  </a:spcBef>
                </a:pPr>
                <a:r>
                  <a:rPr lang="en-US" altLang="en-US">
                    <a:latin typeface="Comic Sans MS" pitchFamily="1" charset="0"/>
                  </a:rPr>
                  <a:t>APPLY</a:t>
                </a:r>
                <a:endParaRPr lang="en-US" altLang="en-US">
                  <a:latin typeface="Times" pitchFamily="1" charset="0"/>
                </a:endParaRPr>
              </a:p>
            </p:txBody>
          </p:sp>
        </p:grpSp>
        <p:sp>
          <p:nvSpPr>
            <p:cNvPr id="17422" name="Line 12"/>
            <p:cNvSpPr>
              <a:spLocks noChangeShapeType="1"/>
            </p:cNvSpPr>
            <p:nvPr/>
          </p:nvSpPr>
          <p:spPr bwMode="auto">
            <a:xfrm rot="-809316">
              <a:off x="2976" y="2736"/>
              <a:ext cx="288" cy="432"/>
            </a:xfrm>
            <a:prstGeom prst="line">
              <a:avLst/>
            </a:prstGeom>
            <a:noFill/>
            <a:ln w="38100">
              <a:solidFill>
                <a:schemeClr val="tx1"/>
              </a:solidFill>
              <a:round/>
              <a:headEnd/>
              <a:tailEnd type="triangle" w="med" len="med"/>
            </a:ln>
          </p:spPr>
          <p:txBody>
            <a:bodyPr wrap="none" anchor="ctr"/>
            <a:lstStyle/>
            <a:p>
              <a:endParaRPr lang="en-US"/>
            </a:p>
          </p:txBody>
        </p:sp>
        <p:sp>
          <p:nvSpPr>
            <p:cNvPr id="17423" name="Line 13"/>
            <p:cNvSpPr>
              <a:spLocks noChangeShapeType="1"/>
            </p:cNvSpPr>
            <p:nvPr/>
          </p:nvSpPr>
          <p:spPr bwMode="auto">
            <a:xfrm rot="4542941">
              <a:off x="3000" y="4104"/>
              <a:ext cx="288" cy="432"/>
            </a:xfrm>
            <a:prstGeom prst="line">
              <a:avLst/>
            </a:prstGeom>
            <a:noFill/>
            <a:ln w="38100">
              <a:solidFill>
                <a:schemeClr val="tx1"/>
              </a:solidFill>
              <a:round/>
              <a:headEnd/>
              <a:tailEnd type="triangle" w="med" len="med"/>
            </a:ln>
          </p:spPr>
          <p:txBody>
            <a:bodyPr wrap="none" anchor="ctr"/>
            <a:lstStyle/>
            <a:p>
              <a:endParaRPr lang="en-US"/>
            </a:p>
          </p:txBody>
        </p:sp>
        <p:sp>
          <p:nvSpPr>
            <p:cNvPr id="17424" name="Line 14"/>
            <p:cNvSpPr>
              <a:spLocks noChangeShapeType="1"/>
            </p:cNvSpPr>
            <p:nvPr/>
          </p:nvSpPr>
          <p:spPr bwMode="auto">
            <a:xfrm rot="-6484927">
              <a:off x="1224" y="2760"/>
              <a:ext cx="288" cy="432"/>
            </a:xfrm>
            <a:prstGeom prst="line">
              <a:avLst/>
            </a:prstGeom>
            <a:noFill/>
            <a:ln w="38100">
              <a:solidFill>
                <a:schemeClr val="tx1"/>
              </a:solidFill>
              <a:round/>
              <a:headEnd/>
              <a:tailEnd type="triangle" w="med" len="med"/>
            </a:ln>
          </p:spPr>
          <p:txBody>
            <a:bodyPr wrap="none" anchor="ctr"/>
            <a:lstStyle/>
            <a:p>
              <a:endParaRPr lang="en-US"/>
            </a:p>
          </p:txBody>
        </p:sp>
        <p:sp>
          <p:nvSpPr>
            <p:cNvPr id="17425" name="Line 15"/>
            <p:cNvSpPr>
              <a:spLocks noChangeShapeType="1"/>
            </p:cNvSpPr>
            <p:nvPr/>
          </p:nvSpPr>
          <p:spPr bwMode="auto">
            <a:xfrm rot="10370441">
              <a:off x="1152" y="4128"/>
              <a:ext cx="288" cy="432"/>
            </a:xfrm>
            <a:prstGeom prst="line">
              <a:avLst/>
            </a:prstGeom>
            <a:noFill/>
            <a:ln w="38100">
              <a:solidFill>
                <a:schemeClr val="tx1"/>
              </a:solidFill>
              <a:round/>
              <a:headEnd/>
              <a:tailEnd type="triangle" w="med" len="med"/>
            </a:ln>
          </p:spPr>
          <p:txBody>
            <a:bodyPr wrap="none" anchor="ctr"/>
            <a:lstStyle/>
            <a:p>
              <a:endParaRPr lang="en-US"/>
            </a:p>
          </p:txBody>
        </p:sp>
      </p:grpSp>
      <p:sp>
        <p:nvSpPr>
          <p:cNvPr id="17411" name="Text Box 16"/>
          <p:cNvSpPr txBox="1">
            <a:spLocks noChangeArrowheads="1"/>
          </p:cNvSpPr>
          <p:nvPr/>
        </p:nvSpPr>
        <p:spPr bwMode="auto">
          <a:xfrm>
            <a:off x="5791200" y="6019800"/>
            <a:ext cx="3022600" cy="457200"/>
          </a:xfrm>
          <a:prstGeom prst="rect">
            <a:avLst/>
          </a:prstGeom>
          <a:noFill/>
          <a:ln w="9525">
            <a:noFill/>
            <a:miter lim="800000"/>
            <a:headEnd/>
            <a:tailEnd/>
          </a:ln>
        </p:spPr>
        <p:txBody>
          <a:bodyPr>
            <a:spAutoFit/>
          </a:bodyPr>
          <a:lstStyle/>
          <a:p>
            <a:pPr>
              <a:spcBef>
                <a:spcPct val="50000"/>
              </a:spcBef>
            </a:pPr>
            <a:r>
              <a:rPr lang="en-US" altLang="en-US">
                <a:latin typeface="Comic Sans MS" pitchFamily="1" charset="0"/>
              </a:rPr>
              <a:t>The Learning Cycle</a:t>
            </a:r>
          </a:p>
        </p:txBody>
      </p:sp>
      <p:grpSp>
        <p:nvGrpSpPr>
          <p:cNvPr id="17412" name="Group 17"/>
          <p:cNvGrpSpPr>
            <a:grpSpLocks/>
          </p:cNvGrpSpPr>
          <p:nvPr/>
        </p:nvGrpSpPr>
        <p:grpSpPr bwMode="auto">
          <a:xfrm>
            <a:off x="6197600" y="3829050"/>
            <a:ext cx="1727200" cy="971550"/>
            <a:chOff x="336" y="2016"/>
            <a:chExt cx="384" cy="384"/>
          </a:xfrm>
        </p:grpSpPr>
        <p:sp>
          <p:nvSpPr>
            <p:cNvPr id="17419" name="Line 18"/>
            <p:cNvSpPr>
              <a:spLocks noChangeShapeType="1"/>
            </p:cNvSpPr>
            <p:nvPr/>
          </p:nvSpPr>
          <p:spPr bwMode="auto">
            <a:xfrm>
              <a:off x="336" y="2016"/>
              <a:ext cx="384" cy="384"/>
            </a:xfrm>
            <a:prstGeom prst="line">
              <a:avLst/>
            </a:prstGeom>
            <a:noFill/>
            <a:ln w="114300">
              <a:solidFill>
                <a:schemeClr val="accent2"/>
              </a:solidFill>
              <a:round/>
              <a:headEnd/>
              <a:tailEnd/>
            </a:ln>
          </p:spPr>
          <p:txBody>
            <a:bodyPr wrap="none" anchor="ctr"/>
            <a:lstStyle/>
            <a:p>
              <a:endParaRPr lang="en-US"/>
            </a:p>
          </p:txBody>
        </p:sp>
        <p:sp>
          <p:nvSpPr>
            <p:cNvPr id="17420" name="Line 19"/>
            <p:cNvSpPr>
              <a:spLocks noChangeShapeType="1"/>
            </p:cNvSpPr>
            <p:nvPr/>
          </p:nvSpPr>
          <p:spPr bwMode="auto">
            <a:xfrm rot="5400000">
              <a:off x="336" y="2016"/>
              <a:ext cx="384" cy="384"/>
            </a:xfrm>
            <a:prstGeom prst="line">
              <a:avLst/>
            </a:prstGeom>
            <a:noFill/>
            <a:ln w="114300">
              <a:solidFill>
                <a:schemeClr val="accent2"/>
              </a:solidFill>
              <a:round/>
              <a:headEnd/>
              <a:tailEnd/>
            </a:ln>
          </p:spPr>
          <p:txBody>
            <a:bodyPr wrap="none" anchor="ctr"/>
            <a:lstStyle/>
            <a:p>
              <a:endParaRPr lang="en-US"/>
            </a:p>
          </p:txBody>
        </p:sp>
      </p:grpSp>
      <p:sp>
        <p:nvSpPr>
          <p:cNvPr id="17413" name="Text Box 20"/>
          <p:cNvSpPr txBox="1">
            <a:spLocks noChangeArrowheads="1"/>
          </p:cNvSpPr>
          <p:nvPr/>
        </p:nvSpPr>
        <p:spPr bwMode="auto">
          <a:xfrm>
            <a:off x="508000" y="2171700"/>
            <a:ext cx="2540000" cy="457200"/>
          </a:xfrm>
          <a:prstGeom prst="rect">
            <a:avLst/>
          </a:prstGeom>
          <a:noFill/>
          <a:ln w="9525">
            <a:noFill/>
            <a:miter lim="800000"/>
            <a:headEnd/>
            <a:tailEnd/>
          </a:ln>
        </p:spPr>
        <p:txBody>
          <a:bodyPr>
            <a:spAutoFit/>
          </a:bodyPr>
          <a:lstStyle/>
          <a:p>
            <a:pPr>
              <a:spcBef>
                <a:spcPct val="50000"/>
              </a:spcBef>
            </a:pPr>
            <a:endParaRPr lang="en-US" altLang="en-US">
              <a:latin typeface="Times" pitchFamily="1" charset="0"/>
            </a:endParaRPr>
          </a:p>
        </p:txBody>
      </p:sp>
      <p:sp>
        <p:nvSpPr>
          <p:cNvPr id="17414" name="AutoShape 21"/>
          <p:cNvSpPr>
            <a:spLocks noChangeArrowheads="1"/>
          </p:cNvSpPr>
          <p:nvPr/>
        </p:nvSpPr>
        <p:spPr bwMode="auto">
          <a:xfrm rot="-8743924">
            <a:off x="3454400" y="3314700"/>
            <a:ext cx="508000" cy="685800"/>
          </a:xfrm>
          <a:prstGeom prst="downArrow">
            <a:avLst>
              <a:gd name="adj1" fmla="val 50000"/>
              <a:gd name="adj2" fmla="val 33750"/>
            </a:avLst>
          </a:prstGeom>
          <a:solidFill>
            <a:schemeClr val="accent2"/>
          </a:solidFill>
          <a:ln w="9525">
            <a:solidFill>
              <a:schemeClr val="tx1"/>
            </a:solidFill>
            <a:miter lim="800000"/>
            <a:headEnd/>
            <a:tailEnd/>
          </a:ln>
        </p:spPr>
        <p:txBody>
          <a:bodyPr wrap="none" anchor="ctr"/>
          <a:lstStyle/>
          <a:p>
            <a:endParaRPr lang="en-US"/>
          </a:p>
        </p:txBody>
      </p:sp>
      <p:sp>
        <p:nvSpPr>
          <p:cNvPr id="17415" name="AutoShape 22"/>
          <p:cNvSpPr>
            <a:spLocks noChangeArrowheads="1"/>
          </p:cNvSpPr>
          <p:nvPr/>
        </p:nvSpPr>
        <p:spPr bwMode="auto">
          <a:xfrm rot="-44828">
            <a:off x="4468813" y="3541713"/>
            <a:ext cx="606425" cy="1558925"/>
          </a:xfrm>
          <a:prstGeom prst="downArrow">
            <a:avLst>
              <a:gd name="adj1" fmla="val 50000"/>
              <a:gd name="adj2" fmla="val 64267"/>
            </a:avLst>
          </a:prstGeom>
          <a:solidFill>
            <a:schemeClr val="accent2"/>
          </a:solidFill>
          <a:ln w="9525">
            <a:solidFill>
              <a:schemeClr val="tx1"/>
            </a:solidFill>
            <a:miter lim="800000"/>
            <a:headEnd/>
            <a:tailEnd/>
          </a:ln>
        </p:spPr>
        <p:txBody>
          <a:bodyPr wrap="none" anchor="ctr"/>
          <a:lstStyle/>
          <a:p>
            <a:endParaRPr lang="en-US"/>
          </a:p>
        </p:txBody>
      </p:sp>
      <p:sp>
        <p:nvSpPr>
          <p:cNvPr id="17416" name="AutoShape 23"/>
          <p:cNvSpPr>
            <a:spLocks noChangeArrowheads="1"/>
          </p:cNvSpPr>
          <p:nvPr/>
        </p:nvSpPr>
        <p:spPr bwMode="auto">
          <a:xfrm rot="7828357">
            <a:off x="3441700" y="4635500"/>
            <a:ext cx="508000" cy="685800"/>
          </a:xfrm>
          <a:prstGeom prst="downArrow">
            <a:avLst>
              <a:gd name="adj1" fmla="val 50000"/>
              <a:gd name="adj2" fmla="val 33750"/>
            </a:avLst>
          </a:prstGeom>
          <a:solidFill>
            <a:schemeClr val="accent2"/>
          </a:solidFill>
          <a:ln w="9525">
            <a:solidFill>
              <a:schemeClr val="tx1"/>
            </a:solidFill>
            <a:miter lim="800000"/>
            <a:headEnd/>
            <a:tailEnd/>
          </a:ln>
        </p:spPr>
        <p:txBody>
          <a:bodyPr wrap="none" anchor="ctr"/>
          <a:lstStyle/>
          <a:p>
            <a:endParaRPr lang="en-US"/>
          </a:p>
        </p:txBody>
      </p:sp>
      <p:sp>
        <p:nvSpPr>
          <p:cNvPr id="17417" name="Rectangle 24"/>
          <p:cNvSpPr>
            <a:spLocks noGrp="1" noChangeArrowheads="1"/>
          </p:cNvSpPr>
          <p:nvPr>
            <p:ph type="ctrTitle"/>
          </p:nvPr>
        </p:nvSpPr>
        <p:spPr>
          <a:xfrm>
            <a:off x="457200" y="457200"/>
            <a:ext cx="7086600" cy="838200"/>
          </a:xfrm>
          <a:noFill/>
        </p:spPr>
        <p:txBody>
          <a:bodyPr/>
          <a:lstStyle/>
          <a:p>
            <a:r>
              <a:rPr lang="en-US" smtClean="0">
                <a:solidFill>
                  <a:schemeClr val="tx1"/>
                </a:solidFill>
                <a:latin typeface="Arial" charset="0"/>
              </a:rPr>
              <a:t>Inquiry Based Learning?</a:t>
            </a:r>
          </a:p>
        </p:txBody>
      </p:sp>
      <p:sp>
        <p:nvSpPr>
          <p:cNvPr id="17418" name="Text Box 27"/>
          <p:cNvSpPr txBox="1">
            <a:spLocks noChangeArrowheads="1"/>
          </p:cNvSpPr>
          <p:nvPr/>
        </p:nvSpPr>
        <p:spPr bwMode="auto">
          <a:xfrm>
            <a:off x="176213" y="1892300"/>
            <a:ext cx="2917825" cy="1766888"/>
          </a:xfrm>
          <a:prstGeom prst="rect">
            <a:avLst/>
          </a:prstGeom>
          <a:noFill/>
          <a:ln w="9525">
            <a:noFill/>
            <a:miter lim="800000"/>
            <a:headEnd/>
            <a:tailEnd/>
          </a:ln>
        </p:spPr>
        <p:txBody>
          <a:bodyPr>
            <a:spAutoFit/>
          </a:bodyPr>
          <a:lstStyle/>
          <a:p>
            <a:pPr>
              <a:spcBef>
                <a:spcPct val="50000"/>
              </a:spcBef>
            </a:pPr>
            <a:r>
              <a:rPr lang="en-US" sz="2200">
                <a:latin typeface="Comic Sans MS" pitchFamily="1" charset="0"/>
              </a:rPr>
              <a:t>In the interest of time we may skip the “Explore” stage in teaching…but this undermines inquiry!</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533400" y="304800"/>
            <a:ext cx="7721600" cy="1219200"/>
          </a:xfrm>
        </p:spPr>
        <p:txBody>
          <a:bodyPr/>
          <a:lstStyle/>
          <a:p>
            <a:r>
              <a:rPr lang="en-US" sz="3600" smtClean="0">
                <a:solidFill>
                  <a:schemeClr val="tx1"/>
                </a:solidFill>
                <a:latin typeface="Arial" charset="0"/>
              </a:rPr>
              <a:t>How do Students Construct </a:t>
            </a:r>
            <a:br>
              <a:rPr lang="en-US" sz="3600" smtClean="0">
                <a:solidFill>
                  <a:schemeClr val="tx1"/>
                </a:solidFill>
                <a:latin typeface="Arial" charset="0"/>
              </a:rPr>
            </a:br>
            <a:r>
              <a:rPr lang="en-US" sz="3600" smtClean="0">
                <a:solidFill>
                  <a:schemeClr val="tx1"/>
                </a:solidFill>
                <a:latin typeface="Arial" charset="0"/>
              </a:rPr>
              <a:t>Knowledge?</a:t>
            </a:r>
          </a:p>
        </p:txBody>
      </p:sp>
      <p:grpSp>
        <p:nvGrpSpPr>
          <p:cNvPr id="18435" name="Group 3"/>
          <p:cNvGrpSpPr>
            <a:grpSpLocks/>
          </p:cNvGrpSpPr>
          <p:nvPr/>
        </p:nvGrpSpPr>
        <p:grpSpPr bwMode="auto">
          <a:xfrm>
            <a:off x="381000" y="2819400"/>
            <a:ext cx="5543550" cy="2895600"/>
            <a:chOff x="240" y="1536"/>
            <a:chExt cx="3492" cy="1824"/>
          </a:xfrm>
        </p:grpSpPr>
        <p:grpSp>
          <p:nvGrpSpPr>
            <p:cNvPr id="18437" name="Group 4"/>
            <p:cNvGrpSpPr>
              <a:grpSpLocks/>
            </p:cNvGrpSpPr>
            <p:nvPr/>
          </p:nvGrpSpPr>
          <p:grpSpPr bwMode="auto">
            <a:xfrm>
              <a:off x="240" y="1536"/>
              <a:ext cx="3488" cy="1824"/>
              <a:chOff x="336" y="2112"/>
              <a:chExt cx="3696" cy="3072"/>
            </a:xfrm>
          </p:grpSpPr>
          <p:sp>
            <p:nvSpPr>
              <p:cNvPr id="18450" name="Oval 5"/>
              <p:cNvSpPr>
                <a:spLocks noChangeArrowheads="1"/>
              </p:cNvSpPr>
              <p:nvPr/>
            </p:nvSpPr>
            <p:spPr bwMode="auto">
              <a:xfrm>
                <a:off x="1488" y="2112"/>
                <a:ext cx="1440" cy="72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8451" name="Oval 6"/>
              <p:cNvSpPr>
                <a:spLocks noChangeArrowheads="1"/>
              </p:cNvSpPr>
              <p:nvPr/>
            </p:nvSpPr>
            <p:spPr bwMode="auto">
              <a:xfrm>
                <a:off x="336" y="3264"/>
                <a:ext cx="1440" cy="72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8452" name="Oval 7"/>
              <p:cNvSpPr>
                <a:spLocks noChangeArrowheads="1"/>
              </p:cNvSpPr>
              <p:nvPr/>
            </p:nvSpPr>
            <p:spPr bwMode="auto">
              <a:xfrm>
                <a:off x="1488" y="4464"/>
                <a:ext cx="1440" cy="72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8453" name="Oval 8"/>
              <p:cNvSpPr>
                <a:spLocks noChangeArrowheads="1"/>
              </p:cNvSpPr>
              <p:nvPr/>
            </p:nvSpPr>
            <p:spPr bwMode="auto">
              <a:xfrm>
                <a:off x="2592" y="3264"/>
                <a:ext cx="1440" cy="72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8454" name="Text Box 9"/>
              <p:cNvSpPr txBox="1">
                <a:spLocks noChangeArrowheads="1"/>
              </p:cNvSpPr>
              <p:nvPr/>
            </p:nvSpPr>
            <p:spPr bwMode="auto">
              <a:xfrm>
                <a:off x="1680" y="2303"/>
                <a:ext cx="1057" cy="485"/>
              </a:xfrm>
              <a:prstGeom prst="rect">
                <a:avLst/>
              </a:prstGeom>
              <a:noFill/>
              <a:ln w="9525">
                <a:noFill/>
                <a:miter lim="800000"/>
                <a:headEnd/>
                <a:tailEnd/>
              </a:ln>
            </p:spPr>
            <p:txBody>
              <a:bodyPr>
                <a:spAutoFit/>
              </a:bodyPr>
              <a:lstStyle/>
              <a:p>
                <a:pPr algn="ctr">
                  <a:spcBef>
                    <a:spcPct val="50000"/>
                  </a:spcBef>
                </a:pPr>
                <a:r>
                  <a:rPr lang="en-US" altLang="en-US">
                    <a:latin typeface="Comic Sans MS" pitchFamily="1" charset="0"/>
                  </a:rPr>
                  <a:t>ENGAGE</a:t>
                </a:r>
                <a:endParaRPr lang="en-US" altLang="en-US">
                  <a:latin typeface="Times" pitchFamily="1" charset="0"/>
                </a:endParaRPr>
              </a:p>
            </p:txBody>
          </p:sp>
          <p:sp>
            <p:nvSpPr>
              <p:cNvPr id="18455" name="Text Box 10"/>
              <p:cNvSpPr txBox="1">
                <a:spLocks noChangeArrowheads="1"/>
              </p:cNvSpPr>
              <p:nvPr/>
            </p:nvSpPr>
            <p:spPr bwMode="auto">
              <a:xfrm>
                <a:off x="2784" y="3456"/>
                <a:ext cx="1056" cy="485"/>
              </a:xfrm>
              <a:prstGeom prst="rect">
                <a:avLst/>
              </a:prstGeom>
              <a:noFill/>
              <a:ln w="9525">
                <a:noFill/>
                <a:miter lim="800000"/>
                <a:headEnd/>
                <a:tailEnd/>
              </a:ln>
            </p:spPr>
            <p:txBody>
              <a:bodyPr>
                <a:spAutoFit/>
              </a:bodyPr>
              <a:lstStyle/>
              <a:p>
                <a:pPr algn="ctr">
                  <a:spcBef>
                    <a:spcPct val="50000"/>
                  </a:spcBef>
                </a:pPr>
                <a:r>
                  <a:rPr lang="en-US" altLang="en-US">
                    <a:latin typeface="Comic Sans MS" pitchFamily="1" charset="0"/>
                  </a:rPr>
                  <a:t>EXPLORE</a:t>
                </a:r>
                <a:endParaRPr lang="en-US" altLang="en-US">
                  <a:latin typeface="Times" pitchFamily="1" charset="0"/>
                </a:endParaRPr>
              </a:p>
            </p:txBody>
          </p:sp>
          <p:sp>
            <p:nvSpPr>
              <p:cNvPr id="18456" name="Text Box 11"/>
              <p:cNvSpPr txBox="1">
                <a:spLocks noChangeArrowheads="1"/>
              </p:cNvSpPr>
              <p:nvPr/>
            </p:nvSpPr>
            <p:spPr bwMode="auto">
              <a:xfrm>
                <a:off x="1680" y="4657"/>
                <a:ext cx="1057" cy="485"/>
              </a:xfrm>
              <a:prstGeom prst="rect">
                <a:avLst/>
              </a:prstGeom>
              <a:noFill/>
              <a:ln w="9525">
                <a:noFill/>
                <a:miter lim="800000"/>
                <a:headEnd/>
                <a:tailEnd/>
              </a:ln>
            </p:spPr>
            <p:txBody>
              <a:bodyPr>
                <a:spAutoFit/>
              </a:bodyPr>
              <a:lstStyle/>
              <a:p>
                <a:pPr algn="ctr">
                  <a:spcBef>
                    <a:spcPct val="50000"/>
                  </a:spcBef>
                </a:pPr>
                <a:r>
                  <a:rPr lang="en-US" altLang="en-US">
                    <a:latin typeface="Comic Sans MS" pitchFamily="1" charset="0"/>
                  </a:rPr>
                  <a:t>EXPLAIN</a:t>
                </a:r>
                <a:endParaRPr lang="en-US" altLang="en-US">
                  <a:latin typeface="Times" pitchFamily="1" charset="0"/>
                </a:endParaRPr>
              </a:p>
            </p:txBody>
          </p:sp>
          <p:sp>
            <p:nvSpPr>
              <p:cNvPr id="18457" name="Text Box 12"/>
              <p:cNvSpPr txBox="1">
                <a:spLocks noChangeArrowheads="1"/>
              </p:cNvSpPr>
              <p:nvPr/>
            </p:nvSpPr>
            <p:spPr bwMode="auto">
              <a:xfrm>
                <a:off x="480" y="3456"/>
                <a:ext cx="1056" cy="485"/>
              </a:xfrm>
              <a:prstGeom prst="rect">
                <a:avLst/>
              </a:prstGeom>
              <a:noFill/>
              <a:ln w="9525">
                <a:noFill/>
                <a:miter lim="800000"/>
                <a:headEnd/>
                <a:tailEnd/>
              </a:ln>
            </p:spPr>
            <p:txBody>
              <a:bodyPr>
                <a:spAutoFit/>
              </a:bodyPr>
              <a:lstStyle/>
              <a:p>
                <a:pPr algn="ctr">
                  <a:spcBef>
                    <a:spcPct val="50000"/>
                  </a:spcBef>
                </a:pPr>
                <a:r>
                  <a:rPr lang="en-US" altLang="en-US">
                    <a:latin typeface="Comic Sans MS" pitchFamily="1" charset="0"/>
                  </a:rPr>
                  <a:t>APPLY</a:t>
                </a:r>
                <a:endParaRPr lang="en-US" altLang="en-US">
                  <a:latin typeface="Times" pitchFamily="1" charset="0"/>
                </a:endParaRPr>
              </a:p>
            </p:txBody>
          </p:sp>
        </p:grpSp>
        <p:sp>
          <p:nvSpPr>
            <p:cNvPr id="18438" name="Line 13"/>
            <p:cNvSpPr>
              <a:spLocks noChangeShapeType="1"/>
            </p:cNvSpPr>
            <p:nvPr/>
          </p:nvSpPr>
          <p:spPr bwMode="auto">
            <a:xfrm rot="-809316">
              <a:off x="2718" y="1907"/>
              <a:ext cx="275" cy="256"/>
            </a:xfrm>
            <a:prstGeom prst="line">
              <a:avLst/>
            </a:prstGeom>
            <a:noFill/>
            <a:ln w="38100">
              <a:solidFill>
                <a:schemeClr val="tx1"/>
              </a:solidFill>
              <a:round/>
              <a:headEnd/>
              <a:tailEnd type="triangle" w="med" len="med"/>
            </a:ln>
          </p:spPr>
          <p:txBody>
            <a:bodyPr wrap="none" anchor="ctr"/>
            <a:lstStyle/>
            <a:p>
              <a:endParaRPr lang="en-US"/>
            </a:p>
          </p:txBody>
        </p:sp>
        <p:sp>
          <p:nvSpPr>
            <p:cNvPr id="18439" name="Line 14"/>
            <p:cNvSpPr>
              <a:spLocks noChangeShapeType="1"/>
            </p:cNvSpPr>
            <p:nvPr/>
          </p:nvSpPr>
          <p:spPr bwMode="auto">
            <a:xfrm rot="4542941">
              <a:off x="2793" y="2641"/>
              <a:ext cx="171" cy="413"/>
            </a:xfrm>
            <a:prstGeom prst="line">
              <a:avLst/>
            </a:prstGeom>
            <a:noFill/>
            <a:ln w="38100">
              <a:solidFill>
                <a:schemeClr val="tx1"/>
              </a:solidFill>
              <a:round/>
              <a:headEnd/>
              <a:tailEnd type="triangle" w="med" len="med"/>
            </a:ln>
          </p:spPr>
          <p:txBody>
            <a:bodyPr wrap="none" anchor="ctr"/>
            <a:lstStyle/>
            <a:p>
              <a:endParaRPr lang="en-US"/>
            </a:p>
          </p:txBody>
        </p:sp>
        <p:sp>
          <p:nvSpPr>
            <p:cNvPr id="18440" name="Line 15"/>
            <p:cNvSpPr>
              <a:spLocks noChangeShapeType="1"/>
            </p:cNvSpPr>
            <p:nvPr/>
          </p:nvSpPr>
          <p:spPr bwMode="auto">
            <a:xfrm rot="-6484927">
              <a:off x="1094" y="1843"/>
              <a:ext cx="171" cy="413"/>
            </a:xfrm>
            <a:prstGeom prst="line">
              <a:avLst/>
            </a:prstGeom>
            <a:noFill/>
            <a:ln w="38100">
              <a:solidFill>
                <a:schemeClr val="tx1"/>
              </a:solidFill>
              <a:round/>
              <a:headEnd/>
              <a:tailEnd type="triangle" w="med" len="med"/>
            </a:ln>
          </p:spPr>
          <p:txBody>
            <a:bodyPr wrap="none" anchor="ctr"/>
            <a:lstStyle/>
            <a:p>
              <a:endParaRPr lang="en-US"/>
            </a:p>
          </p:txBody>
        </p:sp>
        <p:sp>
          <p:nvSpPr>
            <p:cNvPr id="18441" name="Line 16"/>
            <p:cNvSpPr>
              <a:spLocks noChangeShapeType="1"/>
            </p:cNvSpPr>
            <p:nvPr/>
          </p:nvSpPr>
          <p:spPr bwMode="auto">
            <a:xfrm rot="10370441">
              <a:off x="974" y="2730"/>
              <a:ext cx="310" cy="285"/>
            </a:xfrm>
            <a:prstGeom prst="line">
              <a:avLst/>
            </a:prstGeom>
            <a:noFill/>
            <a:ln w="38100">
              <a:solidFill>
                <a:schemeClr val="tx1"/>
              </a:solidFill>
              <a:round/>
              <a:headEnd/>
              <a:tailEnd type="triangle" w="med" len="med"/>
            </a:ln>
          </p:spPr>
          <p:txBody>
            <a:bodyPr wrap="none" anchor="ctr"/>
            <a:lstStyle/>
            <a:p>
              <a:endParaRPr lang="en-US"/>
            </a:p>
          </p:txBody>
        </p:sp>
        <p:sp>
          <p:nvSpPr>
            <p:cNvPr id="18442" name="AutoShape 17"/>
            <p:cNvSpPr>
              <a:spLocks noChangeArrowheads="1"/>
            </p:cNvSpPr>
            <p:nvPr/>
          </p:nvSpPr>
          <p:spPr bwMode="auto">
            <a:xfrm rot="9216802">
              <a:off x="3456" y="2112"/>
              <a:ext cx="276" cy="314"/>
            </a:xfrm>
            <a:prstGeom prst="curvedRightArrow">
              <a:avLst>
                <a:gd name="adj1" fmla="val 22754"/>
                <a:gd name="adj2" fmla="val 45507"/>
                <a:gd name="adj3" fmla="val 33333"/>
              </a:avLst>
            </a:prstGeom>
            <a:solidFill>
              <a:schemeClr val="accent2"/>
            </a:solidFill>
            <a:ln w="9525">
              <a:solidFill>
                <a:schemeClr val="tx1"/>
              </a:solidFill>
              <a:miter lim="800000"/>
              <a:headEnd/>
              <a:tailEnd/>
            </a:ln>
          </p:spPr>
          <p:txBody>
            <a:bodyPr wrap="none" anchor="ctr"/>
            <a:lstStyle/>
            <a:p>
              <a:endParaRPr lang="en-US"/>
            </a:p>
          </p:txBody>
        </p:sp>
        <p:sp>
          <p:nvSpPr>
            <p:cNvPr id="18443" name="AutoShape 18"/>
            <p:cNvSpPr>
              <a:spLocks noChangeArrowheads="1"/>
            </p:cNvSpPr>
            <p:nvPr/>
          </p:nvSpPr>
          <p:spPr bwMode="auto">
            <a:xfrm rot="1658796">
              <a:off x="2352" y="2160"/>
              <a:ext cx="276" cy="314"/>
            </a:xfrm>
            <a:prstGeom prst="curvedRightArrow">
              <a:avLst>
                <a:gd name="adj1" fmla="val 22754"/>
                <a:gd name="adj2" fmla="val 45507"/>
                <a:gd name="adj3" fmla="val 33333"/>
              </a:avLst>
            </a:prstGeom>
            <a:solidFill>
              <a:schemeClr val="accent2"/>
            </a:solidFill>
            <a:ln w="9525">
              <a:solidFill>
                <a:schemeClr val="tx1"/>
              </a:solidFill>
              <a:miter lim="800000"/>
              <a:headEnd/>
              <a:tailEnd/>
            </a:ln>
          </p:spPr>
          <p:txBody>
            <a:bodyPr wrap="none" anchor="ctr"/>
            <a:lstStyle/>
            <a:p>
              <a:endParaRPr lang="en-US"/>
            </a:p>
          </p:txBody>
        </p:sp>
        <p:sp>
          <p:nvSpPr>
            <p:cNvPr id="18444" name="AutoShape 19"/>
            <p:cNvSpPr>
              <a:spLocks noChangeArrowheads="1"/>
            </p:cNvSpPr>
            <p:nvPr/>
          </p:nvSpPr>
          <p:spPr bwMode="auto">
            <a:xfrm rot="3056763">
              <a:off x="2889" y="2835"/>
              <a:ext cx="253" cy="310"/>
            </a:xfrm>
            <a:prstGeom prst="downArrow">
              <a:avLst>
                <a:gd name="adj1" fmla="val 50000"/>
                <a:gd name="adj2" fmla="val 30632"/>
              </a:avLst>
            </a:prstGeom>
            <a:solidFill>
              <a:schemeClr val="accent2"/>
            </a:solidFill>
            <a:ln w="9525">
              <a:solidFill>
                <a:schemeClr val="tx1"/>
              </a:solidFill>
              <a:miter lim="800000"/>
              <a:headEnd/>
              <a:tailEnd/>
            </a:ln>
          </p:spPr>
          <p:txBody>
            <a:bodyPr wrap="none" anchor="ctr"/>
            <a:lstStyle/>
            <a:p>
              <a:endParaRPr lang="en-US"/>
            </a:p>
          </p:txBody>
        </p:sp>
        <p:sp>
          <p:nvSpPr>
            <p:cNvPr id="18445" name="AutoShape 20"/>
            <p:cNvSpPr>
              <a:spLocks noChangeArrowheads="1"/>
            </p:cNvSpPr>
            <p:nvPr/>
          </p:nvSpPr>
          <p:spPr bwMode="auto">
            <a:xfrm rot="-7630860">
              <a:off x="897" y="1774"/>
              <a:ext cx="253" cy="310"/>
            </a:xfrm>
            <a:prstGeom prst="downArrow">
              <a:avLst>
                <a:gd name="adj1" fmla="val 50000"/>
                <a:gd name="adj2" fmla="val 30632"/>
              </a:avLst>
            </a:prstGeom>
            <a:solidFill>
              <a:schemeClr val="accent2"/>
            </a:solidFill>
            <a:ln w="9525">
              <a:solidFill>
                <a:schemeClr val="tx1"/>
              </a:solidFill>
              <a:miter lim="800000"/>
              <a:headEnd/>
              <a:tailEnd/>
            </a:ln>
          </p:spPr>
          <p:txBody>
            <a:bodyPr wrap="none" anchor="ctr"/>
            <a:lstStyle/>
            <a:p>
              <a:endParaRPr lang="en-US"/>
            </a:p>
          </p:txBody>
        </p:sp>
        <p:sp>
          <p:nvSpPr>
            <p:cNvPr id="18446" name="AutoShape 21"/>
            <p:cNvSpPr>
              <a:spLocks noChangeArrowheads="1"/>
            </p:cNvSpPr>
            <p:nvPr/>
          </p:nvSpPr>
          <p:spPr bwMode="auto">
            <a:xfrm rot="7452586">
              <a:off x="897" y="2876"/>
              <a:ext cx="253" cy="310"/>
            </a:xfrm>
            <a:prstGeom prst="downArrow">
              <a:avLst>
                <a:gd name="adj1" fmla="val 50000"/>
                <a:gd name="adj2" fmla="val 30632"/>
              </a:avLst>
            </a:prstGeom>
            <a:solidFill>
              <a:schemeClr val="accent2"/>
            </a:solidFill>
            <a:ln w="9525">
              <a:solidFill>
                <a:schemeClr val="tx1"/>
              </a:solidFill>
              <a:miter lim="800000"/>
              <a:headEnd/>
              <a:tailEnd/>
            </a:ln>
          </p:spPr>
          <p:txBody>
            <a:bodyPr wrap="none" anchor="ctr"/>
            <a:lstStyle/>
            <a:p>
              <a:endParaRPr lang="en-US"/>
            </a:p>
          </p:txBody>
        </p:sp>
        <p:sp>
          <p:nvSpPr>
            <p:cNvPr id="18447" name="AutoShape 22"/>
            <p:cNvSpPr>
              <a:spLocks noChangeArrowheads="1"/>
            </p:cNvSpPr>
            <p:nvPr/>
          </p:nvSpPr>
          <p:spPr bwMode="auto">
            <a:xfrm rot="-3538320">
              <a:off x="2826" y="1736"/>
              <a:ext cx="253" cy="310"/>
            </a:xfrm>
            <a:prstGeom prst="downArrow">
              <a:avLst>
                <a:gd name="adj1" fmla="val 50000"/>
                <a:gd name="adj2" fmla="val 30632"/>
              </a:avLst>
            </a:prstGeom>
            <a:solidFill>
              <a:schemeClr val="accent2"/>
            </a:solidFill>
            <a:ln w="9525">
              <a:solidFill>
                <a:schemeClr val="tx1"/>
              </a:solidFill>
              <a:miter lim="800000"/>
              <a:headEnd/>
              <a:tailEnd/>
            </a:ln>
          </p:spPr>
          <p:txBody>
            <a:bodyPr wrap="none" anchor="ctr"/>
            <a:lstStyle/>
            <a:p>
              <a:endParaRPr lang="en-US"/>
            </a:p>
          </p:txBody>
        </p:sp>
        <p:sp>
          <p:nvSpPr>
            <p:cNvPr id="18448" name="AutoShape 23"/>
            <p:cNvSpPr>
              <a:spLocks noChangeArrowheads="1"/>
            </p:cNvSpPr>
            <p:nvPr/>
          </p:nvSpPr>
          <p:spPr bwMode="auto">
            <a:xfrm rot="-9580804">
              <a:off x="2496" y="2544"/>
              <a:ext cx="276" cy="314"/>
            </a:xfrm>
            <a:prstGeom prst="curvedRightArrow">
              <a:avLst>
                <a:gd name="adj1" fmla="val 22754"/>
                <a:gd name="adj2" fmla="val 45507"/>
                <a:gd name="adj3" fmla="val 33333"/>
              </a:avLst>
            </a:prstGeom>
            <a:solidFill>
              <a:schemeClr val="accent2"/>
            </a:solidFill>
            <a:ln w="9525">
              <a:solidFill>
                <a:schemeClr val="tx1"/>
              </a:solidFill>
              <a:miter lim="800000"/>
              <a:headEnd/>
              <a:tailEnd/>
            </a:ln>
          </p:spPr>
          <p:txBody>
            <a:bodyPr wrap="none" anchor="ctr"/>
            <a:lstStyle/>
            <a:p>
              <a:endParaRPr lang="en-US"/>
            </a:p>
          </p:txBody>
        </p:sp>
        <p:sp>
          <p:nvSpPr>
            <p:cNvPr id="18449" name="AutoShape 24"/>
            <p:cNvSpPr>
              <a:spLocks noChangeArrowheads="1"/>
            </p:cNvSpPr>
            <p:nvPr/>
          </p:nvSpPr>
          <p:spPr bwMode="auto">
            <a:xfrm rot="-2212912">
              <a:off x="3312" y="2544"/>
              <a:ext cx="275" cy="314"/>
            </a:xfrm>
            <a:prstGeom prst="curvedRightArrow">
              <a:avLst>
                <a:gd name="adj1" fmla="val 22836"/>
                <a:gd name="adj2" fmla="val 45673"/>
                <a:gd name="adj3" fmla="val 33333"/>
              </a:avLst>
            </a:prstGeom>
            <a:solidFill>
              <a:schemeClr val="accent2"/>
            </a:solidFill>
            <a:ln w="9525">
              <a:solidFill>
                <a:schemeClr val="tx1"/>
              </a:solidFill>
              <a:miter lim="800000"/>
              <a:headEnd/>
              <a:tailEnd/>
            </a:ln>
          </p:spPr>
          <p:txBody>
            <a:bodyPr wrap="none" anchor="ctr"/>
            <a:lstStyle/>
            <a:p>
              <a:endParaRPr lang="en-US"/>
            </a:p>
          </p:txBody>
        </p:sp>
      </p:grpSp>
      <p:sp>
        <p:nvSpPr>
          <p:cNvPr id="18436" name="Text Box 25"/>
          <p:cNvSpPr txBox="1">
            <a:spLocks noChangeArrowheads="1"/>
          </p:cNvSpPr>
          <p:nvPr/>
        </p:nvSpPr>
        <p:spPr bwMode="auto">
          <a:xfrm>
            <a:off x="6096000" y="2446338"/>
            <a:ext cx="2362200" cy="3937000"/>
          </a:xfrm>
          <a:prstGeom prst="rect">
            <a:avLst/>
          </a:prstGeom>
          <a:noFill/>
          <a:ln w="9525">
            <a:noFill/>
            <a:miter lim="800000"/>
            <a:headEnd/>
            <a:tailEnd/>
          </a:ln>
        </p:spPr>
        <p:txBody>
          <a:bodyPr>
            <a:spAutoFit/>
          </a:bodyPr>
          <a:lstStyle/>
          <a:p>
            <a:pPr algn="ctr"/>
            <a:r>
              <a:rPr lang="en-US" altLang="en-US" sz="3600">
                <a:latin typeface="Palatino Linotype" pitchFamily="18" charset="0"/>
              </a:rPr>
              <a:t>Teaching science as we </a:t>
            </a:r>
            <a:r>
              <a:rPr lang="en-US" altLang="en-US" sz="3600" b="1" i="1">
                <a:latin typeface="Palatino Linotype" pitchFamily="18" charset="0"/>
              </a:rPr>
              <a:t>do</a:t>
            </a:r>
            <a:r>
              <a:rPr lang="en-US" altLang="en-US" sz="3600">
                <a:latin typeface="Palatino Linotype" pitchFamily="18" charset="0"/>
              </a:rPr>
              <a:t> science is Inquiry Based Learning!</a:t>
            </a:r>
            <a:endParaRPr lang="en-US" altLang="en-US" sz="4000">
              <a:latin typeface="Palatino Linotype"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Group 2"/>
          <p:cNvGrpSpPr>
            <a:grpSpLocks/>
          </p:cNvGrpSpPr>
          <p:nvPr/>
        </p:nvGrpSpPr>
        <p:grpSpPr bwMode="auto">
          <a:xfrm>
            <a:off x="711200" y="2514600"/>
            <a:ext cx="7823200" cy="3657600"/>
            <a:chOff x="336" y="2112"/>
            <a:chExt cx="3696" cy="3072"/>
          </a:xfrm>
        </p:grpSpPr>
        <p:grpSp>
          <p:nvGrpSpPr>
            <p:cNvPr id="19470" name="Group 3"/>
            <p:cNvGrpSpPr>
              <a:grpSpLocks/>
            </p:cNvGrpSpPr>
            <p:nvPr/>
          </p:nvGrpSpPr>
          <p:grpSpPr bwMode="auto">
            <a:xfrm>
              <a:off x="336" y="2112"/>
              <a:ext cx="3696" cy="3072"/>
              <a:chOff x="336" y="2112"/>
              <a:chExt cx="3696" cy="3072"/>
            </a:xfrm>
          </p:grpSpPr>
          <p:sp>
            <p:nvSpPr>
              <p:cNvPr id="19475" name="Oval 4"/>
              <p:cNvSpPr>
                <a:spLocks noChangeArrowheads="1"/>
              </p:cNvSpPr>
              <p:nvPr/>
            </p:nvSpPr>
            <p:spPr bwMode="auto">
              <a:xfrm>
                <a:off x="1488" y="2112"/>
                <a:ext cx="1440" cy="72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9476" name="Oval 5"/>
              <p:cNvSpPr>
                <a:spLocks noChangeArrowheads="1"/>
              </p:cNvSpPr>
              <p:nvPr/>
            </p:nvSpPr>
            <p:spPr bwMode="auto">
              <a:xfrm>
                <a:off x="336" y="3264"/>
                <a:ext cx="1440" cy="72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9477" name="Oval 6"/>
              <p:cNvSpPr>
                <a:spLocks noChangeArrowheads="1"/>
              </p:cNvSpPr>
              <p:nvPr/>
            </p:nvSpPr>
            <p:spPr bwMode="auto">
              <a:xfrm>
                <a:off x="1488" y="4464"/>
                <a:ext cx="1440" cy="72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9478" name="Oval 7"/>
              <p:cNvSpPr>
                <a:spLocks noChangeArrowheads="1"/>
              </p:cNvSpPr>
              <p:nvPr/>
            </p:nvSpPr>
            <p:spPr bwMode="auto">
              <a:xfrm>
                <a:off x="2592" y="3264"/>
                <a:ext cx="1440" cy="72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9479" name="Text Box 8"/>
              <p:cNvSpPr txBox="1">
                <a:spLocks noChangeArrowheads="1"/>
              </p:cNvSpPr>
              <p:nvPr/>
            </p:nvSpPr>
            <p:spPr bwMode="auto">
              <a:xfrm>
                <a:off x="1680" y="2304"/>
                <a:ext cx="1056" cy="384"/>
              </a:xfrm>
              <a:prstGeom prst="rect">
                <a:avLst/>
              </a:prstGeom>
              <a:noFill/>
              <a:ln w="9525">
                <a:noFill/>
                <a:miter lim="800000"/>
                <a:headEnd/>
                <a:tailEnd/>
              </a:ln>
            </p:spPr>
            <p:txBody>
              <a:bodyPr>
                <a:spAutoFit/>
              </a:bodyPr>
              <a:lstStyle/>
              <a:p>
                <a:pPr algn="ctr">
                  <a:spcBef>
                    <a:spcPct val="50000"/>
                  </a:spcBef>
                </a:pPr>
                <a:r>
                  <a:rPr lang="en-US" altLang="en-US">
                    <a:latin typeface="Comic Sans MS" pitchFamily="1" charset="0"/>
                  </a:rPr>
                  <a:t>ENGAGE</a:t>
                </a:r>
                <a:endParaRPr lang="en-US" altLang="en-US">
                  <a:latin typeface="Times" pitchFamily="1" charset="0"/>
                </a:endParaRPr>
              </a:p>
            </p:txBody>
          </p:sp>
          <p:sp>
            <p:nvSpPr>
              <p:cNvPr id="19480" name="Text Box 9"/>
              <p:cNvSpPr txBox="1">
                <a:spLocks noChangeArrowheads="1"/>
              </p:cNvSpPr>
              <p:nvPr/>
            </p:nvSpPr>
            <p:spPr bwMode="auto">
              <a:xfrm>
                <a:off x="2784" y="3456"/>
                <a:ext cx="1056" cy="384"/>
              </a:xfrm>
              <a:prstGeom prst="rect">
                <a:avLst/>
              </a:prstGeom>
              <a:noFill/>
              <a:ln w="9525">
                <a:noFill/>
                <a:miter lim="800000"/>
                <a:headEnd/>
                <a:tailEnd/>
              </a:ln>
            </p:spPr>
            <p:txBody>
              <a:bodyPr>
                <a:spAutoFit/>
              </a:bodyPr>
              <a:lstStyle/>
              <a:p>
                <a:pPr algn="ctr">
                  <a:spcBef>
                    <a:spcPct val="50000"/>
                  </a:spcBef>
                </a:pPr>
                <a:r>
                  <a:rPr lang="en-US" altLang="en-US">
                    <a:latin typeface="Comic Sans MS" pitchFamily="1" charset="0"/>
                  </a:rPr>
                  <a:t>EXPLORE</a:t>
                </a:r>
                <a:endParaRPr lang="en-US" altLang="en-US">
                  <a:latin typeface="Times" pitchFamily="1" charset="0"/>
                </a:endParaRPr>
              </a:p>
            </p:txBody>
          </p:sp>
          <p:sp>
            <p:nvSpPr>
              <p:cNvPr id="19481" name="Text Box 10"/>
              <p:cNvSpPr txBox="1">
                <a:spLocks noChangeArrowheads="1"/>
              </p:cNvSpPr>
              <p:nvPr/>
            </p:nvSpPr>
            <p:spPr bwMode="auto">
              <a:xfrm>
                <a:off x="1680" y="4656"/>
                <a:ext cx="1056" cy="384"/>
              </a:xfrm>
              <a:prstGeom prst="rect">
                <a:avLst/>
              </a:prstGeom>
              <a:noFill/>
              <a:ln w="9525">
                <a:noFill/>
                <a:miter lim="800000"/>
                <a:headEnd/>
                <a:tailEnd/>
              </a:ln>
            </p:spPr>
            <p:txBody>
              <a:bodyPr>
                <a:spAutoFit/>
              </a:bodyPr>
              <a:lstStyle/>
              <a:p>
                <a:pPr algn="ctr">
                  <a:spcBef>
                    <a:spcPct val="50000"/>
                  </a:spcBef>
                </a:pPr>
                <a:r>
                  <a:rPr lang="en-US" altLang="en-US">
                    <a:latin typeface="Comic Sans MS" pitchFamily="1" charset="0"/>
                  </a:rPr>
                  <a:t>EXPLAIN</a:t>
                </a:r>
                <a:endParaRPr lang="en-US" altLang="en-US">
                  <a:latin typeface="Times" pitchFamily="1" charset="0"/>
                </a:endParaRPr>
              </a:p>
            </p:txBody>
          </p:sp>
          <p:sp>
            <p:nvSpPr>
              <p:cNvPr id="19482" name="Text Box 11"/>
              <p:cNvSpPr txBox="1">
                <a:spLocks noChangeArrowheads="1"/>
              </p:cNvSpPr>
              <p:nvPr/>
            </p:nvSpPr>
            <p:spPr bwMode="auto">
              <a:xfrm>
                <a:off x="480" y="3456"/>
                <a:ext cx="1056" cy="384"/>
              </a:xfrm>
              <a:prstGeom prst="rect">
                <a:avLst/>
              </a:prstGeom>
              <a:noFill/>
              <a:ln w="9525">
                <a:noFill/>
                <a:miter lim="800000"/>
                <a:headEnd/>
                <a:tailEnd/>
              </a:ln>
            </p:spPr>
            <p:txBody>
              <a:bodyPr>
                <a:spAutoFit/>
              </a:bodyPr>
              <a:lstStyle/>
              <a:p>
                <a:pPr algn="ctr">
                  <a:spcBef>
                    <a:spcPct val="50000"/>
                  </a:spcBef>
                </a:pPr>
                <a:r>
                  <a:rPr lang="en-US" altLang="en-US">
                    <a:latin typeface="Comic Sans MS" pitchFamily="1" charset="0"/>
                  </a:rPr>
                  <a:t>APPLY</a:t>
                </a:r>
                <a:endParaRPr lang="en-US" altLang="en-US">
                  <a:latin typeface="Times" pitchFamily="1" charset="0"/>
                </a:endParaRPr>
              </a:p>
            </p:txBody>
          </p:sp>
        </p:grpSp>
        <p:sp>
          <p:nvSpPr>
            <p:cNvPr id="19471" name="Line 12"/>
            <p:cNvSpPr>
              <a:spLocks noChangeShapeType="1"/>
            </p:cNvSpPr>
            <p:nvPr/>
          </p:nvSpPr>
          <p:spPr bwMode="auto">
            <a:xfrm rot="-809316">
              <a:off x="2976" y="2736"/>
              <a:ext cx="288" cy="432"/>
            </a:xfrm>
            <a:prstGeom prst="line">
              <a:avLst/>
            </a:prstGeom>
            <a:noFill/>
            <a:ln w="38100">
              <a:solidFill>
                <a:schemeClr val="tx1"/>
              </a:solidFill>
              <a:round/>
              <a:headEnd/>
              <a:tailEnd type="triangle" w="med" len="med"/>
            </a:ln>
          </p:spPr>
          <p:txBody>
            <a:bodyPr wrap="none" anchor="ctr"/>
            <a:lstStyle/>
            <a:p>
              <a:endParaRPr lang="en-US"/>
            </a:p>
          </p:txBody>
        </p:sp>
        <p:sp>
          <p:nvSpPr>
            <p:cNvPr id="19472" name="Line 13"/>
            <p:cNvSpPr>
              <a:spLocks noChangeShapeType="1"/>
            </p:cNvSpPr>
            <p:nvPr/>
          </p:nvSpPr>
          <p:spPr bwMode="auto">
            <a:xfrm rot="4542941">
              <a:off x="3000" y="4104"/>
              <a:ext cx="288" cy="432"/>
            </a:xfrm>
            <a:prstGeom prst="line">
              <a:avLst/>
            </a:prstGeom>
            <a:noFill/>
            <a:ln w="38100">
              <a:solidFill>
                <a:schemeClr val="tx1"/>
              </a:solidFill>
              <a:round/>
              <a:headEnd/>
              <a:tailEnd type="triangle" w="med" len="med"/>
            </a:ln>
          </p:spPr>
          <p:txBody>
            <a:bodyPr wrap="none" anchor="ctr"/>
            <a:lstStyle/>
            <a:p>
              <a:endParaRPr lang="en-US"/>
            </a:p>
          </p:txBody>
        </p:sp>
        <p:sp>
          <p:nvSpPr>
            <p:cNvPr id="19473" name="Line 14"/>
            <p:cNvSpPr>
              <a:spLocks noChangeShapeType="1"/>
            </p:cNvSpPr>
            <p:nvPr/>
          </p:nvSpPr>
          <p:spPr bwMode="auto">
            <a:xfrm rot="-6484927">
              <a:off x="1224" y="2760"/>
              <a:ext cx="288" cy="432"/>
            </a:xfrm>
            <a:prstGeom prst="line">
              <a:avLst/>
            </a:prstGeom>
            <a:noFill/>
            <a:ln w="38100">
              <a:solidFill>
                <a:schemeClr val="tx1"/>
              </a:solidFill>
              <a:round/>
              <a:headEnd/>
              <a:tailEnd type="triangle" w="med" len="med"/>
            </a:ln>
          </p:spPr>
          <p:txBody>
            <a:bodyPr wrap="none" anchor="ctr"/>
            <a:lstStyle/>
            <a:p>
              <a:endParaRPr lang="en-US"/>
            </a:p>
          </p:txBody>
        </p:sp>
        <p:sp>
          <p:nvSpPr>
            <p:cNvPr id="19474" name="Line 15"/>
            <p:cNvSpPr>
              <a:spLocks noChangeShapeType="1"/>
            </p:cNvSpPr>
            <p:nvPr/>
          </p:nvSpPr>
          <p:spPr bwMode="auto">
            <a:xfrm rot="10370441">
              <a:off x="1152" y="4128"/>
              <a:ext cx="288" cy="432"/>
            </a:xfrm>
            <a:prstGeom prst="line">
              <a:avLst/>
            </a:prstGeom>
            <a:noFill/>
            <a:ln w="38100">
              <a:solidFill>
                <a:schemeClr val="tx1"/>
              </a:solidFill>
              <a:round/>
              <a:headEnd/>
              <a:tailEnd type="triangle" w="med" len="med"/>
            </a:ln>
          </p:spPr>
          <p:txBody>
            <a:bodyPr wrap="none" anchor="ctr"/>
            <a:lstStyle/>
            <a:p>
              <a:endParaRPr lang="en-US"/>
            </a:p>
          </p:txBody>
        </p:sp>
      </p:grpSp>
      <p:sp>
        <p:nvSpPr>
          <p:cNvPr id="19459" name="AutoShape 18"/>
          <p:cNvSpPr>
            <a:spLocks noChangeArrowheads="1"/>
          </p:cNvSpPr>
          <p:nvPr/>
        </p:nvSpPr>
        <p:spPr bwMode="auto">
          <a:xfrm rot="8035243">
            <a:off x="4100513" y="4125913"/>
            <a:ext cx="438150" cy="1219200"/>
          </a:xfrm>
          <a:prstGeom prst="downArrow">
            <a:avLst>
              <a:gd name="adj1" fmla="val 50000"/>
              <a:gd name="adj2" fmla="val 69565"/>
            </a:avLst>
          </a:prstGeom>
          <a:solidFill>
            <a:schemeClr val="accent2"/>
          </a:solidFill>
          <a:ln w="9525">
            <a:solidFill>
              <a:schemeClr val="tx1"/>
            </a:solidFill>
            <a:miter lim="800000"/>
            <a:headEnd/>
            <a:tailEnd/>
          </a:ln>
        </p:spPr>
        <p:txBody>
          <a:bodyPr wrap="none" anchor="ctr"/>
          <a:lstStyle/>
          <a:p>
            <a:endParaRPr lang="en-US"/>
          </a:p>
        </p:txBody>
      </p:sp>
      <p:grpSp>
        <p:nvGrpSpPr>
          <p:cNvPr id="19460" name="Group 19"/>
          <p:cNvGrpSpPr>
            <a:grpSpLocks/>
          </p:cNvGrpSpPr>
          <p:nvPr/>
        </p:nvGrpSpPr>
        <p:grpSpPr bwMode="auto">
          <a:xfrm>
            <a:off x="6197600" y="3829050"/>
            <a:ext cx="1727200" cy="971550"/>
            <a:chOff x="336" y="2016"/>
            <a:chExt cx="384" cy="384"/>
          </a:xfrm>
        </p:grpSpPr>
        <p:sp>
          <p:nvSpPr>
            <p:cNvPr id="19468" name="Line 20"/>
            <p:cNvSpPr>
              <a:spLocks noChangeShapeType="1"/>
            </p:cNvSpPr>
            <p:nvPr/>
          </p:nvSpPr>
          <p:spPr bwMode="auto">
            <a:xfrm>
              <a:off x="336" y="2016"/>
              <a:ext cx="384" cy="384"/>
            </a:xfrm>
            <a:prstGeom prst="line">
              <a:avLst/>
            </a:prstGeom>
            <a:noFill/>
            <a:ln w="114300">
              <a:solidFill>
                <a:schemeClr val="accent2"/>
              </a:solidFill>
              <a:round/>
              <a:headEnd/>
              <a:tailEnd/>
            </a:ln>
          </p:spPr>
          <p:txBody>
            <a:bodyPr wrap="none" anchor="ctr"/>
            <a:lstStyle/>
            <a:p>
              <a:endParaRPr lang="en-US"/>
            </a:p>
          </p:txBody>
        </p:sp>
        <p:sp>
          <p:nvSpPr>
            <p:cNvPr id="19469" name="Line 21"/>
            <p:cNvSpPr>
              <a:spLocks noChangeShapeType="1"/>
            </p:cNvSpPr>
            <p:nvPr/>
          </p:nvSpPr>
          <p:spPr bwMode="auto">
            <a:xfrm rot="5400000">
              <a:off x="336" y="2016"/>
              <a:ext cx="384" cy="384"/>
            </a:xfrm>
            <a:prstGeom prst="line">
              <a:avLst/>
            </a:prstGeom>
            <a:noFill/>
            <a:ln w="114300">
              <a:solidFill>
                <a:schemeClr val="accent2"/>
              </a:solidFill>
              <a:round/>
              <a:headEnd/>
              <a:tailEnd/>
            </a:ln>
          </p:spPr>
          <p:txBody>
            <a:bodyPr wrap="none" anchor="ctr"/>
            <a:lstStyle/>
            <a:p>
              <a:endParaRPr lang="en-US"/>
            </a:p>
          </p:txBody>
        </p:sp>
      </p:grpSp>
      <p:grpSp>
        <p:nvGrpSpPr>
          <p:cNvPr id="19461" name="Group 22"/>
          <p:cNvGrpSpPr>
            <a:grpSpLocks/>
          </p:cNvGrpSpPr>
          <p:nvPr/>
        </p:nvGrpSpPr>
        <p:grpSpPr bwMode="auto">
          <a:xfrm>
            <a:off x="3860800" y="2457450"/>
            <a:ext cx="1727200" cy="971550"/>
            <a:chOff x="336" y="2016"/>
            <a:chExt cx="384" cy="384"/>
          </a:xfrm>
        </p:grpSpPr>
        <p:sp>
          <p:nvSpPr>
            <p:cNvPr id="19466" name="Line 23"/>
            <p:cNvSpPr>
              <a:spLocks noChangeShapeType="1"/>
            </p:cNvSpPr>
            <p:nvPr/>
          </p:nvSpPr>
          <p:spPr bwMode="auto">
            <a:xfrm>
              <a:off x="336" y="2016"/>
              <a:ext cx="384" cy="384"/>
            </a:xfrm>
            <a:prstGeom prst="line">
              <a:avLst/>
            </a:prstGeom>
            <a:noFill/>
            <a:ln w="114300">
              <a:solidFill>
                <a:schemeClr val="accent2"/>
              </a:solidFill>
              <a:round/>
              <a:headEnd/>
              <a:tailEnd/>
            </a:ln>
          </p:spPr>
          <p:txBody>
            <a:bodyPr wrap="none" anchor="ctr"/>
            <a:lstStyle/>
            <a:p>
              <a:endParaRPr lang="en-US"/>
            </a:p>
          </p:txBody>
        </p:sp>
        <p:sp>
          <p:nvSpPr>
            <p:cNvPr id="19467" name="Line 24"/>
            <p:cNvSpPr>
              <a:spLocks noChangeShapeType="1"/>
            </p:cNvSpPr>
            <p:nvPr/>
          </p:nvSpPr>
          <p:spPr bwMode="auto">
            <a:xfrm rot="5400000">
              <a:off x="336" y="2016"/>
              <a:ext cx="384" cy="384"/>
            </a:xfrm>
            <a:prstGeom prst="line">
              <a:avLst/>
            </a:prstGeom>
            <a:noFill/>
            <a:ln w="114300">
              <a:solidFill>
                <a:schemeClr val="accent2"/>
              </a:solidFill>
              <a:round/>
              <a:headEnd/>
              <a:tailEnd/>
            </a:ln>
          </p:spPr>
          <p:txBody>
            <a:bodyPr wrap="none" anchor="ctr"/>
            <a:lstStyle/>
            <a:p>
              <a:endParaRPr lang="en-US"/>
            </a:p>
          </p:txBody>
        </p:sp>
      </p:grpSp>
      <p:sp>
        <p:nvSpPr>
          <p:cNvPr id="19462" name="AutoShape 25"/>
          <p:cNvSpPr>
            <a:spLocks noChangeArrowheads="1"/>
          </p:cNvSpPr>
          <p:nvPr/>
        </p:nvSpPr>
        <p:spPr bwMode="auto">
          <a:xfrm rot="-2799353">
            <a:off x="3514725" y="4333875"/>
            <a:ext cx="438150" cy="1219200"/>
          </a:xfrm>
          <a:prstGeom prst="downArrow">
            <a:avLst>
              <a:gd name="adj1" fmla="val 50000"/>
              <a:gd name="adj2" fmla="val 69565"/>
            </a:avLst>
          </a:prstGeom>
          <a:solidFill>
            <a:schemeClr val="accent2"/>
          </a:solidFill>
          <a:ln w="9525">
            <a:solidFill>
              <a:schemeClr val="tx1"/>
            </a:solidFill>
            <a:miter lim="800000"/>
            <a:headEnd/>
            <a:tailEnd/>
          </a:ln>
        </p:spPr>
        <p:txBody>
          <a:bodyPr wrap="none" anchor="ctr"/>
          <a:lstStyle/>
          <a:p>
            <a:endParaRPr lang="en-US"/>
          </a:p>
        </p:txBody>
      </p:sp>
      <p:sp>
        <p:nvSpPr>
          <p:cNvPr id="19463" name="Text Box 28"/>
          <p:cNvSpPr txBox="1">
            <a:spLocks noChangeArrowheads="1"/>
          </p:cNvSpPr>
          <p:nvPr/>
        </p:nvSpPr>
        <p:spPr bwMode="auto">
          <a:xfrm>
            <a:off x="5791200" y="6019800"/>
            <a:ext cx="3022600" cy="457200"/>
          </a:xfrm>
          <a:prstGeom prst="rect">
            <a:avLst/>
          </a:prstGeom>
          <a:noFill/>
          <a:ln w="9525">
            <a:noFill/>
            <a:miter lim="800000"/>
            <a:headEnd/>
            <a:tailEnd/>
          </a:ln>
        </p:spPr>
        <p:txBody>
          <a:bodyPr>
            <a:spAutoFit/>
          </a:bodyPr>
          <a:lstStyle/>
          <a:p>
            <a:pPr>
              <a:spcBef>
                <a:spcPct val="50000"/>
              </a:spcBef>
            </a:pPr>
            <a:r>
              <a:rPr lang="en-US" altLang="en-US">
                <a:latin typeface="Comic Sans MS" pitchFamily="1" charset="0"/>
              </a:rPr>
              <a:t>The Learning Cycle</a:t>
            </a:r>
          </a:p>
        </p:txBody>
      </p:sp>
      <p:sp>
        <p:nvSpPr>
          <p:cNvPr id="19464" name="Rectangle 30"/>
          <p:cNvSpPr>
            <a:spLocks noGrp="1" noChangeArrowheads="1"/>
          </p:cNvSpPr>
          <p:nvPr>
            <p:ph type="ctrTitle"/>
          </p:nvPr>
        </p:nvSpPr>
        <p:spPr>
          <a:xfrm>
            <a:off x="457200" y="457200"/>
            <a:ext cx="7086600" cy="838200"/>
          </a:xfrm>
          <a:noFill/>
        </p:spPr>
        <p:txBody>
          <a:bodyPr/>
          <a:lstStyle/>
          <a:p>
            <a:r>
              <a:rPr lang="en-US" smtClean="0">
                <a:latin typeface="Arial" charset="0"/>
              </a:rPr>
              <a:t>Inquiry Based Learning?</a:t>
            </a:r>
          </a:p>
        </p:txBody>
      </p:sp>
      <p:sp>
        <p:nvSpPr>
          <p:cNvPr id="19465" name="Text Box 31"/>
          <p:cNvSpPr txBox="1">
            <a:spLocks noChangeArrowheads="1"/>
          </p:cNvSpPr>
          <p:nvPr/>
        </p:nvSpPr>
        <p:spPr bwMode="auto">
          <a:xfrm>
            <a:off x="188913" y="1990725"/>
            <a:ext cx="3332162" cy="1766888"/>
          </a:xfrm>
          <a:prstGeom prst="rect">
            <a:avLst/>
          </a:prstGeom>
          <a:noFill/>
          <a:ln w="9525">
            <a:noFill/>
            <a:miter lim="800000"/>
            <a:headEnd/>
            <a:tailEnd/>
          </a:ln>
        </p:spPr>
        <p:txBody>
          <a:bodyPr>
            <a:spAutoFit/>
          </a:bodyPr>
          <a:lstStyle/>
          <a:p>
            <a:pPr>
              <a:spcBef>
                <a:spcPct val="50000"/>
              </a:spcBef>
            </a:pPr>
            <a:r>
              <a:rPr lang="en-US" sz="2200">
                <a:latin typeface="Comic Sans MS" pitchFamily="1" charset="0"/>
              </a:rPr>
              <a:t>Even worse, we may focus on “Explain-Apply” at the expense of engagement and exploration.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p:spPr>
        <p:txBody>
          <a:bodyPr lIns="90487" tIns="44450" rIns="90487" bIns="44450"/>
          <a:lstStyle/>
          <a:p>
            <a:r>
              <a:rPr lang="en-US" smtClean="0"/>
              <a:t> </a:t>
            </a:r>
          </a:p>
        </p:txBody>
      </p:sp>
      <p:sp>
        <p:nvSpPr>
          <p:cNvPr id="20483" name="Rectangle 3"/>
          <p:cNvSpPr>
            <a:spLocks noGrp="1" noChangeArrowheads="1"/>
          </p:cNvSpPr>
          <p:nvPr>
            <p:ph type="body" idx="1"/>
          </p:nvPr>
        </p:nvSpPr>
        <p:spPr>
          <a:noFill/>
        </p:spPr>
        <p:txBody>
          <a:bodyPr lIns="90487" tIns="44450" rIns="90487" bIns="44450"/>
          <a:lstStyle/>
          <a:p>
            <a:pPr>
              <a:buFont typeface="Monotype Sorts" pitchFamily="1" charset="2"/>
              <a:buChar char=""/>
            </a:pPr>
            <a:r>
              <a:rPr lang="en-US" smtClean="0"/>
              <a:t> </a:t>
            </a:r>
          </a:p>
        </p:txBody>
      </p:sp>
      <p:sp>
        <p:nvSpPr>
          <p:cNvPr id="20484" name="Rectangle 4"/>
          <p:cNvSpPr>
            <a:spLocks noChangeArrowheads="1"/>
          </p:cNvSpPr>
          <p:nvPr/>
        </p:nvSpPr>
        <p:spPr bwMode="auto">
          <a:xfrm>
            <a:off x="390525" y="0"/>
            <a:ext cx="7175500" cy="1566863"/>
          </a:xfrm>
          <a:prstGeom prst="rect">
            <a:avLst/>
          </a:prstGeom>
          <a:noFill/>
          <a:ln w="12700">
            <a:noFill/>
            <a:miter lim="800000"/>
            <a:headEnd/>
            <a:tailEnd/>
          </a:ln>
        </p:spPr>
        <p:txBody>
          <a:bodyPr lIns="90487" tIns="44450" rIns="90487" bIns="44450" anchor="b"/>
          <a:lstStyle/>
          <a:p>
            <a:r>
              <a:rPr lang="en-US" sz="3600">
                <a:solidFill>
                  <a:schemeClr val="tx2"/>
                </a:solidFill>
                <a:latin typeface="Arial" charset="0"/>
              </a:rPr>
              <a:t>Basic Information-Processing Model of Human Cognition</a:t>
            </a:r>
            <a:r>
              <a:rPr lang="en-US" sz="3600" b="1">
                <a:solidFill>
                  <a:schemeClr val="tx2"/>
                </a:solidFill>
                <a:latin typeface="Times" pitchFamily="1" charset="0"/>
              </a:rPr>
              <a:t>  </a:t>
            </a:r>
          </a:p>
          <a:p>
            <a:endParaRPr lang="en-US" sz="1400" b="1">
              <a:solidFill>
                <a:schemeClr val="tx2"/>
              </a:solidFill>
              <a:latin typeface="Times" pitchFamily="1" charset="0"/>
            </a:endParaRPr>
          </a:p>
        </p:txBody>
      </p:sp>
      <p:sp>
        <p:nvSpPr>
          <p:cNvPr id="20485" name="Rectangle 5"/>
          <p:cNvSpPr>
            <a:spLocks noChangeArrowheads="1"/>
          </p:cNvSpPr>
          <p:nvPr/>
        </p:nvSpPr>
        <p:spPr bwMode="auto">
          <a:xfrm>
            <a:off x="1219200" y="1981200"/>
            <a:ext cx="7729538" cy="4114800"/>
          </a:xfrm>
          <a:prstGeom prst="rect">
            <a:avLst/>
          </a:prstGeom>
          <a:noFill/>
          <a:ln w="12700">
            <a:noFill/>
            <a:miter lim="800000"/>
            <a:headEnd/>
            <a:tailEnd/>
          </a:ln>
        </p:spPr>
        <p:txBody>
          <a:bodyPr lIns="90487" tIns="44450" rIns="90487" bIns="44450"/>
          <a:lstStyle/>
          <a:p>
            <a:pPr marL="342900" indent="-342900">
              <a:spcBef>
                <a:spcPct val="20000"/>
              </a:spcBef>
            </a:pPr>
            <a:r>
              <a:rPr lang="en-US" sz="3200">
                <a:latin typeface="Times" pitchFamily="1" charset="0"/>
              </a:rPr>
              <a:t>      </a:t>
            </a:r>
          </a:p>
        </p:txBody>
      </p:sp>
      <p:pic>
        <p:nvPicPr>
          <p:cNvPr id="20486" name="Picture 6"/>
          <p:cNvPicPr>
            <a:picLocks noChangeArrowheads="1"/>
          </p:cNvPicPr>
          <p:nvPr/>
        </p:nvPicPr>
        <p:blipFill>
          <a:blip r:embed="rId3" cstate="print"/>
          <a:srcRect/>
          <a:stretch>
            <a:fillRect/>
          </a:stretch>
        </p:blipFill>
        <p:spPr bwMode="auto">
          <a:xfrm>
            <a:off x="762000" y="2057400"/>
            <a:ext cx="7340600" cy="4800600"/>
          </a:xfrm>
          <a:prstGeom prst="rect">
            <a:avLst/>
          </a:prstGeom>
          <a:noFill/>
          <a:ln w="12700">
            <a:noFill/>
            <a:miter lim="800000"/>
            <a:headEnd/>
            <a:tailEnd/>
          </a:ln>
        </p:spPr>
      </p:pic>
      <p:sp>
        <p:nvSpPr>
          <p:cNvPr id="20487" name="Text Box 7"/>
          <p:cNvSpPr txBox="1">
            <a:spLocks noChangeArrowheads="1"/>
          </p:cNvSpPr>
          <p:nvPr/>
        </p:nvSpPr>
        <p:spPr bwMode="auto">
          <a:xfrm>
            <a:off x="3886200" y="5867400"/>
            <a:ext cx="4953000" cy="457200"/>
          </a:xfrm>
          <a:prstGeom prst="rect">
            <a:avLst/>
          </a:prstGeom>
          <a:noFill/>
          <a:ln w="9525">
            <a:noFill/>
            <a:miter lim="800000"/>
            <a:headEnd/>
            <a:tailEnd/>
          </a:ln>
        </p:spPr>
        <p:txBody>
          <a:bodyPr>
            <a:spAutoFit/>
          </a:bodyPr>
          <a:lstStyle/>
          <a:p>
            <a:pPr algn="ctr">
              <a:spcBef>
                <a:spcPct val="50000"/>
              </a:spcBef>
            </a:pPr>
            <a:r>
              <a:rPr lang="en-US"/>
              <a:t>We, as instructors, support this process</a:t>
            </a:r>
          </a:p>
        </p:txBody>
      </p:sp>
      <p:sp>
        <p:nvSpPr>
          <p:cNvPr id="20488" name="AutoShape 10"/>
          <p:cNvSpPr>
            <a:spLocks noChangeArrowheads="1"/>
          </p:cNvSpPr>
          <p:nvPr/>
        </p:nvSpPr>
        <p:spPr bwMode="auto">
          <a:xfrm>
            <a:off x="5029200" y="5638800"/>
            <a:ext cx="2590800" cy="228600"/>
          </a:xfrm>
          <a:prstGeom prst="leftRightArrow">
            <a:avLst>
              <a:gd name="adj1" fmla="val 50000"/>
              <a:gd name="adj2" fmla="val 226667"/>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2209800" y="3276600"/>
            <a:ext cx="3276600" cy="2895600"/>
          </a:xfrm>
          <a:prstGeom prst="rect">
            <a:avLst/>
          </a:prstGeom>
          <a:noFill/>
          <a:ln w="12700">
            <a:noFill/>
            <a:miter lim="800000"/>
            <a:headEnd/>
            <a:tailEnd/>
          </a:ln>
        </p:spPr>
        <p:txBody>
          <a:bodyPr lIns="90487" tIns="44450" rIns="90487" bIns="44450"/>
          <a:lstStyle/>
          <a:p>
            <a:pPr marL="711200" indent="-711200">
              <a:lnSpc>
                <a:spcPct val="90000"/>
              </a:lnSpc>
              <a:spcBef>
                <a:spcPct val="20000"/>
              </a:spcBef>
              <a:buClr>
                <a:schemeClr val="accent2"/>
              </a:buClr>
              <a:buFont typeface="Wingdings" pitchFamily="1" charset="2"/>
              <a:buNone/>
            </a:pPr>
            <a:endParaRPr kumimoji="1" lang="en-US" altLang="en-US" sz="3200">
              <a:solidFill>
                <a:schemeClr val="accent2"/>
              </a:solidFill>
              <a:latin typeface="Comic Sans MS" pitchFamily="1" charset="0"/>
            </a:endParaRPr>
          </a:p>
        </p:txBody>
      </p:sp>
      <p:sp>
        <p:nvSpPr>
          <p:cNvPr id="21507" name="Rectangle 3"/>
          <p:cNvSpPr>
            <a:spLocks noGrp="1" noChangeArrowheads="1"/>
          </p:cNvSpPr>
          <p:nvPr>
            <p:ph type="ctrTitle"/>
          </p:nvPr>
        </p:nvSpPr>
        <p:spPr>
          <a:xfrm>
            <a:off x="381000" y="304800"/>
            <a:ext cx="7721600" cy="1143000"/>
          </a:xfrm>
        </p:spPr>
        <p:txBody>
          <a:bodyPr/>
          <a:lstStyle/>
          <a:p>
            <a:r>
              <a:rPr kumimoji="0" lang="en-US" smtClean="0">
                <a:solidFill>
                  <a:schemeClr val="tx1"/>
                </a:solidFill>
                <a:latin typeface="Arial" charset="0"/>
              </a:rPr>
              <a:t>Teaching Science: </a:t>
            </a:r>
            <a:br>
              <a:rPr kumimoji="0" lang="en-US" smtClean="0">
                <a:solidFill>
                  <a:schemeClr val="tx1"/>
                </a:solidFill>
                <a:latin typeface="Arial" charset="0"/>
              </a:rPr>
            </a:br>
            <a:r>
              <a:rPr kumimoji="0" lang="en-US" sz="3600" smtClean="0">
                <a:solidFill>
                  <a:schemeClr val="tx1"/>
                </a:solidFill>
                <a:latin typeface="Arial" charset="0"/>
              </a:rPr>
              <a:t>What Research Tells Us</a:t>
            </a:r>
          </a:p>
        </p:txBody>
      </p:sp>
      <p:pic>
        <p:nvPicPr>
          <p:cNvPr id="21508" name="Picture 4" descr="Mars data sensing"/>
          <p:cNvPicPr>
            <a:picLocks noChangeAspect="1" noChangeArrowheads="1"/>
          </p:cNvPicPr>
          <p:nvPr/>
        </p:nvPicPr>
        <p:blipFill>
          <a:blip r:embed="rId3" cstate="print"/>
          <a:srcRect/>
          <a:stretch>
            <a:fillRect/>
          </a:stretch>
        </p:blipFill>
        <p:spPr bwMode="auto">
          <a:xfrm>
            <a:off x="5105400" y="3811588"/>
            <a:ext cx="3581400" cy="2546350"/>
          </a:xfrm>
          <a:prstGeom prst="rect">
            <a:avLst/>
          </a:prstGeom>
          <a:noFill/>
          <a:ln w="9525">
            <a:noFill/>
            <a:miter lim="800000"/>
            <a:headEnd/>
            <a:tailEnd/>
          </a:ln>
        </p:spPr>
      </p:pic>
      <p:sp>
        <p:nvSpPr>
          <p:cNvPr id="197637" name="Rectangle 5"/>
          <p:cNvSpPr>
            <a:spLocks noChangeArrowheads="1"/>
          </p:cNvSpPr>
          <p:nvPr/>
        </p:nvSpPr>
        <p:spPr bwMode="auto">
          <a:xfrm>
            <a:off x="2819400" y="2268538"/>
            <a:ext cx="3962400" cy="1295400"/>
          </a:xfrm>
          <a:prstGeom prst="rect">
            <a:avLst/>
          </a:prstGeom>
          <a:noFill/>
          <a:ln w="12700">
            <a:noFill/>
            <a:miter lim="800000"/>
            <a:headEnd/>
            <a:tailEnd/>
          </a:ln>
        </p:spPr>
        <p:txBody>
          <a:bodyPr lIns="90487" tIns="44450" rIns="90487" bIns="44450"/>
          <a:lstStyle/>
          <a:p>
            <a:pPr marL="711200" indent="-711200">
              <a:lnSpc>
                <a:spcPct val="90000"/>
              </a:lnSpc>
              <a:spcBef>
                <a:spcPct val="20000"/>
              </a:spcBef>
              <a:buClr>
                <a:schemeClr val="accent2"/>
              </a:buClr>
              <a:buFont typeface="Wingdings" pitchFamily="1" charset="2"/>
              <a:buNone/>
            </a:pPr>
            <a:r>
              <a:rPr kumimoji="1" lang="en-US" dirty="0">
                <a:latin typeface="Comic Sans MS" pitchFamily="1" charset="0"/>
              </a:rPr>
              <a:t>	</a:t>
            </a:r>
            <a:r>
              <a:rPr kumimoji="1" lang="en-US" sz="2800" dirty="0" smtClean="0">
                <a:solidFill>
                  <a:srgbClr val="C00000"/>
                </a:solidFill>
                <a:latin typeface="Comic Sans MS" pitchFamily="1" charset="0"/>
              </a:rPr>
              <a:t>To become self-directed </a:t>
            </a:r>
            <a:r>
              <a:rPr kumimoji="1" lang="en-US" sz="2800" dirty="0" smtClean="0">
                <a:solidFill>
                  <a:schemeClr val="accent2"/>
                </a:solidFill>
                <a:latin typeface="Comic Sans MS" pitchFamily="1" charset="0"/>
              </a:rPr>
              <a:t>learners, students must…</a:t>
            </a:r>
            <a:endParaRPr kumimoji="1" lang="en-US" altLang="en-US" sz="2800" dirty="0">
              <a:solidFill>
                <a:schemeClr val="accent2"/>
              </a:solidFill>
              <a:latin typeface="Comic Sans MS" pitchFamily="1" charset="0"/>
            </a:endParaRPr>
          </a:p>
        </p:txBody>
      </p:sp>
      <p:pic>
        <p:nvPicPr>
          <p:cNvPr id="21510" name="Picture 6" descr="theory models 2"/>
          <p:cNvPicPr>
            <a:picLocks noChangeAspect="1" noChangeArrowheads="1"/>
          </p:cNvPicPr>
          <p:nvPr/>
        </p:nvPicPr>
        <p:blipFill>
          <a:blip r:embed="rId4" cstate="print"/>
          <a:srcRect/>
          <a:stretch>
            <a:fillRect/>
          </a:stretch>
        </p:blipFill>
        <p:spPr bwMode="auto">
          <a:xfrm>
            <a:off x="533400" y="2057400"/>
            <a:ext cx="2590800" cy="2389188"/>
          </a:xfrm>
          <a:prstGeom prst="rect">
            <a:avLst/>
          </a:prstGeom>
          <a:noFill/>
          <a:ln w="9525">
            <a:noFill/>
            <a:miter lim="800000"/>
            <a:headEnd/>
            <a:tailEnd/>
          </a:ln>
        </p:spPr>
      </p:pic>
      <p:sp>
        <p:nvSpPr>
          <p:cNvPr id="197639" name="Text Box 7"/>
          <p:cNvSpPr txBox="1">
            <a:spLocks noChangeArrowheads="1"/>
          </p:cNvSpPr>
          <p:nvPr/>
        </p:nvSpPr>
        <p:spPr bwMode="auto">
          <a:xfrm>
            <a:off x="609600" y="4953000"/>
            <a:ext cx="4114800" cy="1797415"/>
          </a:xfrm>
          <a:prstGeom prst="rect">
            <a:avLst/>
          </a:prstGeom>
          <a:noFill/>
          <a:ln w="9525">
            <a:noFill/>
            <a:miter lim="800000"/>
            <a:headEnd/>
            <a:tailEnd/>
          </a:ln>
        </p:spPr>
        <p:txBody>
          <a:bodyPr>
            <a:spAutoFit/>
          </a:bodyPr>
          <a:lstStyle/>
          <a:p>
            <a:pPr>
              <a:lnSpc>
                <a:spcPct val="90000"/>
              </a:lnSpc>
              <a:spcBef>
                <a:spcPct val="20000"/>
              </a:spcBef>
              <a:buClr>
                <a:schemeClr val="accent2"/>
              </a:buClr>
              <a:buFont typeface="Wingdings" pitchFamily="1" charset="2"/>
              <a:buNone/>
            </a:pPr>
            <a:r>
              <a:rPr kumimoji="1" lang="en-US" sz="2800" dirty="0">
                <a:solidFill>
                  <a:schemeClr val="accent2"/>
                </a:solidFill>
                <a:latin typeface="Comic Sans MS" pitchFamily="1" charset="0"/>
              </a:rPr>
              <a:t>… </a:t>
            </a:r>
            <a:r>
              <a:rPr kumimoji="1" lang="en-US" sz="2800" dirty="0" smtClean="0">
                <a:solidFill>
                  <a:schemeClr val="accent2"/>
                </a:solidFill>
                <a:latin typeface="Comic Sans MS" pitchFamily="1" charset="0"/>
              </a:rPr>
              <a:t>monitor and </a:t>
            </a:r>
            <a:r>
              <a:rPr kumimoji="1" lang="en-US" sz="2800" dirty="0">
                <a:solidFill>
                  <a:schemeClr val="accent2"/>
                </a:solidFill>
                <a:latin typeface="Comic Sans MS" pitchFamily="1" charset="0"/>
              </a:rPr>
              <a:t>adjust their approaches to learning.</a:t>
            </a:r>
            <a:endParaRPr kumimoji="1" lang="en-US" altLang="en-US" sz="2800" dirty="0">
              <a:solidFill>
                <a:schemeClr val="accent2"/>
              </a:solidFill>
              <a:latin typeface="Comic Sans MS" pitchFamily="1" charset="0"/>
            </a:endParaRPr>
          </a:p>
          <a:p>
            <a:pPr>
              <a:lnSpc>
                <a:spcPct val="90000"/>
              </a:lnSpc>
              <a:spcBef>
                <a:spcPct val="20000"/>
              </a:spcBef>
              <a:buClr>
                <a:schemeClr val="accent2"/>
              </a:buClr>
              <a:buFont typeface="Wingdings" pitchFamily="1" charset="2"/>
              <a:buChar char="§"/>
            </a:pPr>
            <a:endParaRPr kumimoji="1" lang="en-US" sz="3200" dirty="0">
              <a:solidFill>
                <a:schemeClr val="accent2"/>
              </a:solidFill>
              <a:latin typeface="Comic Sans MS" pitchFamily="1"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76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76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7" grpId="0" build="p"/>
      <p:bldP spid="19763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a:xfrm>
            <a:off x="457200" y="1905000"/>
            <a:ext cx="8178800" cy="1257300"/>
          </a:xfrm>
        </p:spPr>
        <p:txBody>
          <a:bodyPr/>
          <a:lstStyle/>
          <a:p>
            <a:pPr marL="111125" indent="0" algn="ctr">
              <a:buFont typeface="Monotype Sorts" pitchFamily="1" charset="2"/>
              <a:buNone/>
            </a:pPr>
            <a:r>
              <a:rPr lang="en-US" sz="2800" smtClean="0">
                <a:solidFill>
                  <a:schemeClr val="accent2"/>
                </a:solidFill>
                <a:latin typeface="Comic Sans MS" pitchFamily="1" charset="0"/>
              </a:rPr>
              <a:t>How does the student prefer to process information?</a:t>
            </a:r>
            <a:endParaRPr lang="en-US" smtClean="0">
              <a:solidFill>
                <a:schemeClr val="accent2"/>
              </a:solidFill>
            </a:endParaRPr>
          </a:p>
        </p:txBody>
      </p:sp>
      <p:sp>
        <p:nvSpPr>
          <p:cNvPr id="22531" name="Text Box 3"/>
          <p:cNvSpPr txBox="1">
            <a:spLocks noChangeArrowheads="1"/>
          </p:cNvSpPr>
          <p:nvPr/>
        </p:nvSpPr>
        <p:spPr bwMode="auto">
          <a:xfrm>
            <a:off x="3429000" y="3124200"/>
            <a:ext cx="5105400" cy="1309688"/>
          </a:xfrm>
          <a:prstGeom prst="rect">
            <a:avLst/>
          </a:prstGeom>
          <a:noFill/>
          <a:ln w="9525">
            <a:noFill/>
            <a:miter lim="800000"/>
            <a:headEnd/>
            <a:tailEnd/>
          </a:ln>
        </p:spPr>
        <p:txBody>
          <a:bodyPr>
            <a:spAutoFit/>
          </a:bodyPr>
          <a:lstStyle/>
          <a:p>
            <a:pPr marL="401638" indent="-401638">
              <a:buClr>
                <a:schemeClr val="accent2"/>
              </a:buClr>
              <a:buFont typeface="Wingdings" pitchFamily="1" charset="2"/>
              <a:buNone/>
            </a:pPr>
            <a:r>
              <a:rPr lang="en-US" altLang="en-US" sz="3200" b="1" i="1">
                <a:latin typeface="Comic Sans MS" pitchFamily="1" charset="0"/>
              </a:rPr>
              <a:t>Actively</a:t>
            </a:r>
            <a:r>
              <a:rPr lang="en-US" altLang="en-US" sz="3200" i="1">
                <a:latin typeface="Comic Sans MS" pitchFamily="1" charset="0"/>
              </a:rPr>
              <a:t>:</a:t>
            </a:r>
            <a:r>
              <a:rPr lang="en-US" altLang="en-US" sz="3200">
                <a:latin typeface="Comic Sans MS" pitchFamily="1" charset="0"/>
              </a:rPr>
              <a:t> </a:t>
            </a:r>
            <a:r>
              <a:rPr lang="en-US" altLang="en-US">
                <a:latin typeface="Comic Sans MS" pitchFamily="1" charset="0"/>
              </a:rPr>
              <a:t>through engagement in physical activity or discussion</a:t>
            </a:r>
          </a:p>
        </p:txBody>
      </p:sp>
      <p:sp>
        <p:nvSpPr>
          <p:cNvPr id="22532" name="Rectangle 5"/>
          <p:cNvSpPr>
            <a:spLocks noGrp="1" noChangeArrowheads="1"/>
          </p:cNvSpPr>
          <p:nvPr>
            <p:ph type="title"/>
          </p:nvPr>
        </p:nvSpPr>
        <p:spPr>
          <a:xfrm>
            <a:off x="533400" y="381000"/>
            <a:ext cx="5080000" cy="838200"/>
          </a:xfrm>
        </p:spPr>
        <p:txBody>
          <a:bodyPr/>
          <a:lstStyle/>
          <a:p>
            <a:r>
              <a:rPr lang="en-US" smtClean="0">
                <a:solidFill>
                  <a:schemeClr val="tx1"/>
                </a:solidFill>
                <a:latin typeface="Arial" charset="0"/>
              </a:rPr>
              <a:t>Learning Styles</a:t>
            </a:r>
          </a:p>
        </p:txBody>
      </p:sp>
      <p:pic>
        <p:nvPicPr>
          <p:cNvPr id="22533" name="Picture 7" descr="reflective learning"/>
          <p:cNvPicPr>
            <a:picLocks noChangeAspect="1" noChangeArrowheads="1"/>
          </p:cNvPicPr>
          <p:nvPr/>
        </p:nvPicPr>
        <p:blipFill>
          <a:blip r:embed="rId3" cstate="print"/>
          <a:srcRect/>
          <a:stretch>
            <a:fillRect/>
          </a:stretch>
        </p:blipFill>
        <p:spPr bwMode="auto">
          <a:xfrm>
            <a:off x="6858000" y="4038600"/>
            <a:ext cx="1738313" cy="2590800"/>
          </a:xfrm>
          <a:prstGeom prst="rect">
            <a:avLst/>
          </a:prstGeom>
          <a:noFill/>
          <a:ln w="9525">
            <a:noFill/>
            <a:miter lim="800000"/>
            <a:headEnd/>
            <a:tailEnd/>
          </a:ln>
        </p:spPr>
      </p:pic>
      <p:pic>
        <p:nvPicPr>
          <p:cNvPr id="22534" name="Picture 8" descr="group learning 2"/>
          <p:cNvPicPr>
            <a:picLocks noChangeAspect="1" noChangeArrowheads="1"/>
          </p:cNvPicPr>
          <p:nvPr/>
        </p:nvPicPr>
        <p:blipFill>
          <a:blip r:embed="rId4" cstate="print"/>
          <a:srcRect/>
          <a:stretch>
            <a:fillRect/>
          </a:stretch>
        </p:blipFill>
        <p:spPr bwMode="auto">
          <a:xfrm>
            <a:off x="304800" y="3124200"/>
            <a:ext cx="3124200" cy="1973263"/>
          </a:xfrm>
          <a:prstGeom prst="rect">
            <a:avLst/>
          </a:prstGeom>
          <a:noFill/>
          <a:ln w="9525">
            <a:noFill/>
            <a:miter lim="800000"/>
            <a:headEnd/>
            <a:tailEnd/>
          </a:ln>
        </p:spPr>
      </p:pic>
      <p:sp>
        <p:nvSpPr>
          <p:cNvPr id="22535" name="Text Box 9"/>
          <p:cNvSpPr txBox="1">
            <a:spLocks noChangeArrowheads="1"/>
          </p:cNvSpPr>
          <p:nvPr/>
        </p:nvSpPr>
        <p:spPr bwMode="auto">
          <a:xfrm>
            <a:off x="228600" y="5334000"/>
            <a:ext cx="6781800" cy="579438"/>
          </a:xfrm>
          <a:prstGeom prst="rect">
            <a:avLst/>
          </a:prstGeom>
          <a:noFill/>
          <a:ln w="9525">
            <a:noFill/>
            <a:miter lim="800000"/>
            <a:headEnd/>
            <a:tailEnd/>
          </a:ln>
        </p:spPr>
        <p:txBody>
          <a:bodyPr>
            <a:spAutoFit/>
          </a:bodyPr>
          <a:lstStyle/>
          <a:p>
            <a:r>
              <a:rPr lang="en-US" altLang="en-US">
                <a:latin typeface="Comic Sans MS" pitchFamily="1" charset="0"/>
              </a:rPr>
              <a:t>Or  </a:t>
            </a:r>
            <a:r>
              <a:rPr lang="en-US" altLang="en-US" sz="3200" b="1" i="1">
                <a:latin typeface="Comic Sans MS" pitchFamily="1" charset="0"/>
              </a:rPr>
              <a:t>Reflectively:</a:t>
            </a:r>
            <a:r>
              <a:rPr lang="en-US" altLang="en-US">
                <a:latin typeface="Comic Sans MS" pitchFamily="1" charset="0"/>
              </a:rPr>
              <a:t>  through introspection</a:t>
            </a:r>
          </a:p>
        </p:txBody>
      </p:sp>
      <p:sp>
        <p:nvSpPr>
          <p:cNvPr id="133130" name="Text Box 10"/>
          <p:cNvSpPr txBox="1">
            <a:spLocks noChangeArrowheads="1"/>
          </p:cNvSpPr>
          <p:nvPr/>
        </p:nvSpPr>
        <p:spPr bwMode="auto">
          <a:xfrm>
            <a:off x="5599113" y="4049713"/>
            <a:ext cx="1049337" cy="457200"/>
          </a:xfrm>
          <a:prstGeom prst="rect">
            <a:avLst/>
          </a:prstGeom>
          <a:noFill/>
          <a:ln w="9525">
            <a:noFill/>
            <a:miter lim="800000"/>
            <a:headEnd/>
            <a:tailEnd/>
          </a:ln>
        </p:spPr>
        <p:txBody>
          <a:bodyPr>
            <a:spAutoFit/>
          </a:bodyPr>
          <a:lstStyle/>
          <a:p>
            <a:pPr>
              <a:spcBef>
                <a:spcPct val="50000"/>
              </a:spcBef>
            </a:pPr>
            <a:r>
              <a:rPr lang="en-US" b="1">
                <a:solidFill>
                  <a:schemeClr val="accent2"/>
                </a:solidFill>
                <a:latin typeface="Comic Sans MS" pitchFamily="1" charset="0"/>
              </a:rPr>
              <a:t>60%</a:t>
            </a:r>
          </a:p>
        </p:txBody>
      </p:sp>
      <p:sp>
        <p:nvSpPr>
          <p:cNvPr id="133131" name="Text Box 11"/>
          <p:cNvSpPr txBox="1">
            <a:spLocks noChangeArrowheads="1"/>
          </p:cNvSpPr>
          <p:nvPr/>
        </p:nvSpPr>
        <p:spPr bwMode="auto">
          <a:xfrm>
            <a:off x="1411288" y="5973763"/>
            <a:ext cx="1049337" cy="457200"/>
          </a:xfrm>
          <a:prstGeom prst="rect">
            <a:avLst/>
          </a:prstGeom>
          <a:noFill/>
          <a:ln w="9525">
            <a:noFill/>
            <a:miter lim="800000"/>
            <a:headEnd/>
            <a:tailEnd/>
          </a:ln>
        </p:spPr>
        <p:txBody>
          <a:bodyPr>
            <a:spAutoFit/>
          </a:bodyPr>
          <a:lstStyle/>
          <a:p>
            <a:pPr>
              <a:spcBef>
                <a:spcPct val="50000"/>
              </a:spcBef>
            </a:pPr>
            <a:r>
              <a:rPr lang="en-US" b="1">
                <a:solidFill>
                  <a:schemeClr val="accent2"/>
                </a:solidFill>
                <a:latin typeface="Comic Sans MS" pitchFamily="1" charset="0"/>
              </a:rPr>
              <a:t>40%</a:t>
            </a:r>
          </a:p>
        </p:txBody>
      </p:sp>
      <p:sp>
        <p:nvSpPr>
          <p:cNvPr id="22538" name="Text Box 14"/>
          <p:cNvSpPr txBox="1">
            <a:spLocks noChangeArrowheads="1"/>
          </p:cNvSpPr>
          <p:nvPr/>
        </p:nvSpPr>
        <p:spPr bwMode="auto">
          <a:xfrm>
            <a:off x="676275" y="1150938"/>
            <a:ext cx="3506788" cy="457200"/>
          </a:xfrm>
          <a:prstGeom prst="rect">
            <a:avLst/>
          </a:prstGeom>
          <a:noFill/>
          <a:ln w="9525">
            <a:noFill/>
            <a:miter lim="800000"/>
            <a:headEnd/>
            <a:tailEnd/>
          </a:ln>
        </p:spPr>
        <p:txBody>
          <a:bodyPr>
            <a:spAutoFit/>
          </a:bodyPr>
          <a:lstStyle/>
          <a:p>
            <a:pPr>
              <a:spcBef>
                <a:spcPct val="50000"/>
              </a:spcBef>
            </a:pPr>
            <a:r>
              <a:rPr lang="en-US"/>
              <a:t>Felder-Silverman Model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30" grpId="0"/>
      <p:bldP spid="133131"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93675" y="641350"/>
            <a:ext cx="8950325" cy="904875"/>
          </a:xfrm>
        </p:spPr>
        <p:txBody>
          <a:bodyPr/>
          <a:lstStyle/>
          <a:p>
            <a:r>
              <a:rPr lang="en-US" dirty="0" smtClean="0">
                <a:latin typeface="Arial" charset="0"/>
              </a:rPr>
              <a:t/>
            </a:r>
            <a:br>
              <a:rPr lang="en-US" dirty="0" smtClean="0">
                <a:latin typeface="Arial" charset="0"/>
              </a:rPr>
            </a:br>
            <a:r>
              <a:rPr lang="en-US" sz="3600" dirty="0" smtClean="0">
                <a:latin typeface="Arial" charset="0"/>
              </a:rPr>
              <a:t>Active</a:t>
            </a:r>
            <a:r>
              <a:rPr lang="en-US" sz="2400" dirty="0" smtClean="0">
                <a:latin typeface="Arial" charset="0"/>
              </a:rPr>
              <a:t>						</a:t>
            </a:r>
            <a:r>
              <a:rPr lang="en-US" sz="3600" dirty="0" smtClean="0">
                <a:latin typeface="Arial" charset="0"/>
              </a:rPr>
              <a:t>Reflective</a:t>
            </a:r>
          </a:p>
        </p:txBody>
      </p:sp>
      <p:graphicFrame>
        <p:nvGraphicFramePr>
          <p:cNvPr id="5" name="Content Placeholder 4"/>
          <p:cNvGraphicFramePr>
            <a:graphicFrameLocks noGrp="1"/>
          </p:cNvGraphicFramePr>
          <p:nvPr>
            <p:ph idx="1"/>
          </p:nvPr>
        </p:nvGraphicFramePr>
        <p:xfrm>
          <a:off x="457200" y="1885950"/>
          <a:ext cx="8178800" cy="41719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Mars data sensing"/>
          <p:cNvPicPr>
            <a:picLocks noChangeAspect="1" noChangeArrowheads="1"/>
          </p:cNvPicPr>
          <p:nvPr/>
        </p:nvPicPr>
        <p:blipFill>
          <a:blip r:embed="rId3" cstate="print"/>
          <a:srcRect/>
          <a:stretch>
            <a:fillRect/>
          </a:stretch>
        </p:blipFill>
        <p:spPr bwMode="auto">
          <a:xfrm>
            <a:off x="5486400" y="2819400"/>
            <a:ext cx="3429000" cy="2438400"/>
          </a:xfrm>
          <a:prstGeom prst="rect">
            <a:avLst/>
          </a:prstGeom>
          <a:noFill/>
          <a:ln w="9525">
            <a:noFill/>
            <a:miter lim="800000"/>
            <a:headEnd/>
            <a:tailEnd/>
          </a:ln>
        </p:spPr>
      </p:pic>
      <p:sp>
        <p:nvSpPr>
          <p:cNvPr id="24579" name="Rectangle 3"/>
          <p:cNvSpPr>
            <a:spLocks noGrp="1" noChangeArrowheads="1"/>
          </p:cNvSpPr>
          <p:nvPr>
            <p:ph type="body" idx="1"/>
          </p:nvPr>
        </p:nvSpPr>
        <p:spPr>
          <a:xfrm>
            <a:off x="406400" y="1885950"/>
            <a:ext cx="8178800" cy="1257300"/>
          </a:xfrm>
        </p:spPr>
        <p:txBody>
          <a:bodyPr/>
          <a:lstStyle/>
          <a:p>
            <a:pPr marL="111125" indent="0" algn="ctr">
              <a:buFont typeface="Monotype Sorts" pitchFamily="1" charset="2"/>
              <a:buNone/>
            </a:pPr>
            <a:r>
              <a:rPr lang="en-US" sz="2800" smtClean="0">
                <a:solidFill>
                  <a:schemeClr val="accent2"/>
                </a:solidFill>
                <a:latin typeface="Comic Sans MS" pitchFamily="1" charset="0"/>
              </a:rPr>
              <a:t>What type of information does the student preferentially perceive?</a:t>
            </a:r>
          </a:p>
          <a:p>
            <a:pPr marL="111125" indent="0">
              <a:buFont typeface="Monotype Sorts" pitchFamily="1" charset="2"/>
              <a:buNone/>
            </a:pPr>
            <a:endParaRPr lang="en-US" sz="2800" smtClean="0">
              <a:latin typeface="Comic Sans MS" pitchFamily="1" charset="0"/>
            </a:endParaRPr>
          </a:p>
          <a:p>
            <a:pPr marL="111125" indent="0">
              <a:buFont typeface="Monotype Sorts" pitchFamily="1" charset="2"/>
              <a:buNone/>
            </a:pPr>
            <a:endParaRPr lang="en-US" smtClean="0">
              <a:latin typeface="Comic Sans MS" pitchFamily="1" charset="0"/>
            </a:endParaRPr>
          </a:p>
        </p:txBody>
      </p:sp>
      <p:sp>
        <p:nvSpPr>
          <p:cNvPr id="24580" name="Text Box 4"/>
          <p:cNvSpPr txBox="1">
            <a:spLocks noChangeArrowheads="1"/>
          </p:cNvSpPr>
          <p:nvPr/>
        </p:nvSpPr>
        <p:spPr bwMode="auto">
          <a:xfrm>
            <a:off x="685800" y="3200400"/>
            <a:ext cx="5257800" cy="1006475"/>
          </a:xfrm>
          <a:prstGeom prst="rect">
            <a:avLst/>
          </a:prstGeom>
          <a:noFill/>
          <a:ln w="9525">
            <a:noFill/>
            <a:miter lim="800000"/>
            <a:headEnd/>
            <a:tailEnd/>
          </a:ln>
        </p:spPr>
        <p:txBody>
          <a:bodyPr>
            <a:spAutoFit/>
          </a:bodyPr>
          <a:lstStyle/>
          <a:p>
            <a:pPr marL="401638" indent="-401638">
              <a:buClr>
                <a:schemeClr val="accent2"/>
              </a:buClr>
              <a:buFont typeface="Wingdings" pitchFamily="1" charset="2"/>
              <a:buNone/>
            </a:pPr>
            <a:r>
              <a:rPr lang="en-US" altLang="en-US" sz="3200" b="1" i="1">
                <a:latin typeface="Comic Sans MS" pitchFamily="1" charset="0"/>
              </a:rPr>
              <a:t>Sensory:</a:t>
            </a:r>
            <a:r>
              <a:rPr lang="en-US" altLang="en-US" sz="3200">
                <a:latin typeface="Comic Sans MS" pitchFamily="1" charset="0"/>
              </a:rPr>
              <a:t> </a:t>
            </a:r>
            <a:r>
              <a:rPr lang="en-US" altLang="en-US" sz="2800">
                <a:latin typeface="Comic Sans MS" pitchFamily="1" charset="0"/>
              </a:rPr>
              <a:t>sights, sounds, physical sensations, data…</a:t>
            </a:r>
          </a:p>
        </p:txBody>
      </p:sp>
      <p:sp>
        <p:nvSpPr>
          <p:cNvPr id="24581" name="Rectangle 6"/>
          <p:cNvSpPr>
            <a:spLocks noGrp="1" noChangeArrowheads="1"/>
          </p:cNvSpPr>
          <p:nvPr>
            <p:ph type="title"/>
          </p:nvPr>
        </p:nvSpPr>
        <p:spPr>
          <a:xfrm>
            <a:off x="381000" y="381000"/>
            <a:ext cx="4699000" cy="838200"/>
          </a:xfrm>
          <a:noFill/>
        </p:spPr>
        <p:txBody>
          <a:bodyPr/>
          <a:lstStyle/>
          <a:p>
            <a:r>
              <a:rPr lang="en-US" smtClean="0">
                <a:solidFill>
                  <a:schemeClr val="tx1"/>
                </a:solidFill>
                <a:latin typeface="Arial" charset="0"/>
              </a:rPr>
              <a:t>Learning Styles</a:t>
            </a:r>
          </a:p>
        </p:txBody>
      </p:sp>
      <p:sp>
        <p:nvSpPr>
          <p:cNvPr id="24582" name="Text Box 8"/>
          <p:cNvSpPr txBox="1">
            <a:spLocks noChangeArrowheads="1"/>
          </p:cNvSpPr>
          <p:nvPr/>
        </p:nvSpPr>
        <p:spPr bwMode="auto">
          <a:xfrm>
            <a:off x="3505200" y="5334000"/>
            <a:ext cx="5334000" cy="1006475"/>
          </a:xfrm>
          <a:prstGeom prst="rect">
            <a:avLst/>
          </a:prstGeom>
          <a:noFill/>
          <a:ln w="9525">
            <a:noFill/>
            <a:miter lim="800000"/>
            <a:headEnd/>
            <a:tailEnd/>
          </a:ln>
        </p:spPr>
        <p:txBody>
          <a:bodyPr>
            <a:spAutoFit/>
          </a:bodyPr>
          <a:lstStyle/>
          <a:p>
            <a:r>
              <a:rPr lang="en-US" altLang="en-US" sz="3200" b="1" i="1">
                <a:latin typeface="Comic Sans MS" pitchFamily="1" charset="0"/>
              </a:rPr>
              <a:t>Intuitive:</a:t>
            </a:r>
            <a:r>
              <a:rPr lang="en-US" altLang="en-US">
                <a:latin typeface="Comic Sans MS" pitchFamily="1" charset="0"/>
              </a:rPr>
              <a:t> </a:t>
            </a:r>
            <a:r>
              <a:rPr lang="en-US" altLang="en-US" sz="2800">
                <a:latin typeface="Comic Sans MS" pitchFamily="1" charset="0"/>
              </a:rPr>
              <a:t>memories, ideas, models, abstract…</a:t>
            </a:r>
          </a:p>
        </p:txBody>
      </p:sp>
      <p:pic>
        <p:nvPicPr>
          <p:cNvPr id="24583" name="Picture 9" descr="theory models 2"/>
          <p:cNvPicPr>
            <a:picLocks noChangeAspect="1" noChangeArrowheads="1"/>
          </p:cNvPicPr>
          <p:nvPr/>
        </p:nvPicPr>
        <p:blipFill>
          <a:blip r:embed="rId4" cstate="print"/>
          <a:srcRect/>
          <a:stretch>
            <a:fillRect/>
          </a:stretch>
        </p:blipFill>
        <p:spPr bwMode="auto">
          <a:xfrm>
            <a:off x="1066800" y="4419600"/>
            <a:ext cx="2209800" cy="2036763"/>
          </a:xfrm>
          <a:prstGeom prst="rect">
            <a:avLst/>
          </a:prstGeom>
          <a:noFill/>
          <a:ln w="9525">
            <a:noFill/>
            <a:miter lim="800000"/>
            <a:headEnd/>
            <a:tailEnd/>
          </a:ln>
        </p:spPr>
      </p:pic>
      <p:sp>
        <p:nvSpPr>
          <p:cNvPr id="135178" name="Text Box 10"/>
          <p:cNvSpPr txBox="1">
            <a:spLocks noChangeArrowheads="1"/>
          </p:cNvSpPr>
          <p:nvPr/>
        </p:nvSpPr>
        <p:spPr bwMode="auto">
          <a:xfrm>
            <a:off x="4281488" y="4224338"/>
            <a:ext cx="1073150" cy="457200"/>
          </a:xfrm>
          <a:prstGeom prst="rect">
            <a:avLst/>
          </a:prstGeom>
          <a:noFill/>
          <a:ln w="9525">
            <a:noFill/>
            <a:miter lim="800000"/>
            <a:headEnd/>
            <a:tailEnd/>
          </a:ln>
        </p:spPr>
        <p:txBody>
          <a:bodyPr>
            <a:spAutoFit/>
          </a:bodyPr>
          <a:lstStyle/>
          <a:p>
            <a:pPr>
              <a:spcBef>
                <a:spcPct val="50000"/>
              </a:spcBef>
            </a:pPr>
            <a:r>
              <a:rPr lang="en-US" b="1">
                <a:solidFill>
                  <a:schemeClr val="accent2"/>
                </a:solidFill>
                <a:latin typeface="Comic Sans MS" pitchFamily="1" charset="0"/>
              </a:rPr>
              <a:t>65%</a:t>
            </a:r>
          </a:p>
        </p:txBody>
      </p:sp>
      <p:sp>
        <p:nvSpPr>
          <p:cNvPr id="135179" name="Text Box 11"/>
          <p:cNvSpPr txBox="1">
            <a:spLocks noChangeArrowheads="1"/>
          </p:cNvSpPr>
          <p:nvPr/>
        </p:nvSpPr>
        <p:spPr bwMode="auto">
          <a:xfrm>
            <a:off x="6932613" y="5894388"/>
            <a:ext cx="981075" cy="457200"/>
          </a:xfrm>
          <a:prstGeom prst="rect">
            <a:avLst/>
          </a:prstGeom>
          <a:noFill/>
          <a:ln w="9525">
            <a:noFill/>
            <a:miter lim="800000"/>
            <a:headEnd/>
            <a:tailEnd/>
          </a:ln>
        </p:spPr>
        <p:txBody>
          <a:bodyPr>
            <a:spAutoFit/>
          </a:bodyPr>
          <a:lstStyle/>
          <a:p>
            <a:r>
              <a:rPr lang="en-US" b="1">
                <a:solidFill>
                  <a:schemeClr val="accent2"/>
                </a:solidFill>
                <a:latin typeface="Comic Sans MS" pitchFamily="1" charset="0"/>
              </a:rPr>
              <a:t>35%</a:t>
            </a:r>
          </a:p>
        </p:txBody>
      </p:sp>
      <p:sp>
        <p:nvSpPr>
          <p:cNvPr id="24586" name="Text Box 12"/>
          <p:cNvSpPr txBox="1">
            <a:spLocks noChangeArrowheads="1"/>
          </p:cNvSpPr>
          <p:nvPr/>
        </p:nvSpPr>
        <p:spPr bwMode="auto">
          <a:xfrm>
            <a:off x="676275" y="1150938"/>
            <a:ext cx="3506788" cy="457200"/>
          </a:xfrm>
          <a:prstGeom prst="rect">
            <a:avLst/>
          </a:prstGeom>
          <a:noFill/>
          <a:ln w="9525">
            <a:noFill/>
            <a:miter lim="800000"/>
            <a:headEnd/>
            <a:tailEnd/>
          </a:ln>
        </p:spPr>
        <p:txBody>
          <a:bodyPr>
            <a:spAutoFit/>
          </a:bodyPr>
          <a:lstStyle/>
          <a:p>
            <a:pPr>
              <a:spcBef>
                <a:spcPct val="50000"/>
              </a:spcBef>
            </a:pPr>
            <a:r>
              <a:rPr lang="en-US"/>
              <a:t>Felder-Silverman Model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51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51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8" grpId="0"/>
      <p:bldP spid="135179"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11"/>
          <p:cNvSpPr>
            <a:spLocks noGrp="1" noChangeArrowheads="1"/>
          </p:cNvSpPr>
          <p:nvPr>
            <p:ph type="subTitle" idx="1"/>
          </p:nvPr>
        </p:nvSpPr>
        <p:spPr>
          <a:xfrm>
            <a:off x="188913" y="544513"/>
            <a:ext cx="7513637" cy="1600200"/>
          </a:xfrm>
          <a:noFill/>
        </p:spPr>
        <p:txBody>
          <a:bodyPr/>
          <a:lstStyle/>
          <a:p>
            <a:pPr algn="ctr">
              <a:lnSpc>
                <a:spcPct val="80000"/>
              </a:lnSpc>
            </a:pPr>
            <a:r>
              <a:rPr lang="en-US" b="1" smtClean="0">
                <a:solidFill>
                  <a:srgbClr val="336600"/>
                </a:solidFill>
                <a:latin typeface="Comic Sans MS" pitchFamily="1" charset="0"/>
              </a:rPr>
              <a:t>“What professors do in their classes matters far less than what they ask </a:t>
            </a:r>
            <a:r>
              <a:rPr lang="en-US" b="1" i="1" smtClean="0">
                <a:solidFill>
                  <a:srgbClr val="336600"/>
                </a:solidFill>
                <a:latin typeface="Comic Sans MS" pitchFamily="1" charset="0"/>
              </a:rPr>
              <a:t>students</a:t>
            </a:r>
            <a:r>
              <a:rPr lang="en-US" b="1" smtClean="0">
                <a:solidFill>
                  <a:srgbClr val="336600"/>
                </a:solidFill>
                <a:latin typeface="Comic Sans MS" pitchFamily="1" charset="0"/>
              </a:rPr>
              <a:t> to do.”</a:t>
            </a:r>
          </a:p>
          <a:p>
            <a:pPr>
              <a:lnSpc>
                <a:spcPct val="80000"/>
              </a:lnSpc>
            </a:pPr>
            <a:r>
              <a:rPr lang="en-US" sz="1200" i="1" smtClean="0">
                <a:latin typeface="Comic Sans MS" pitchFamily="1" charset="0"/>
              </a:rPr>
              <a:t>				</a:t>
            </a:r>
            <a:endParaRPr lang="en-US" sz="1200" smtClean="0">
              <a:latin typeface="Comic Sans MS" pitchFamily="1" charset="0"/>
            </a:endParaRPr>
          </a:p>
        </p:txBody>
      </p:sp>
      <p:pic>
        <p:nvPicPr>
          <p:cNvPr id="4099" name="Picture 14" descr="group learning 2"/>
          <p:cNvPicPr>
            <a:picLocks noChangeAspect="1" noChangeArrowheads="1"/>
          </p:cNvPicPr>
          <p:nvPr/>
        </p:nvPicPr>
        <p:blipFill>
          <a:blip r:embed="rId3" cstate="print"/>
          <a:srcRect/>
          <a:stretch>
            <a:fillRect/>
          </a:stretch>
        </p:blipFill>
        <p:spPr bwMode="auto">
          <a:xfrm>
            <a:off x="1550988" y="2436813"/>
            <a:ext cx="5943600" cy="3752850"/>
          </a:xfrm>
          <a:prstGeom prst="rect">
            <a:avLst/>
          </a:prstGeom>
          <a:noFill/>
          <a:ln w="9525">
            <a:noFill/>
            <a:miter lim="800000"/>
            <a:headEnd/>
            <a:tailEnd/>
          </a:ln>
        </p:spPr>
      </p:pic>
      <p:sp>
        <p:nvSpPr>
          <p:cNvPr id="4100" name="Text Box 15"/>
          <p:cNvSpPr txBox="1">
            <a:spLocks noChangeArrowheads="1"/>
          </p:cNvSpPr>
          <p:nvPr/>
        </p:nvSpPr>
        <p:spPr bwMode="auto">
          <a:xfrm>
            <a:off x="5726113" y="1754188"/>
            <a:ext cx="2773362" cy="517525"/>
          </a:xfrm>
          <a:prstGeom prst="rect">
            <a:avLst/>
          </a:prstGeom>
          <a:noFill/>
          <a:ln w="9525">
            <a:noFill/>
            <a:miter lim="800000"/>
            <a:headEnd/>
            <a:tailEnd/>
          </a:ln>
        </p:spPr>
        <p:txBody>
          <a:bodyPr>
            <a:spAutoFit/>
          </a:bodyPr>
          <a:lstStyle/>
          <a:p>
            <a:pPr>
              <a:spcBef>
                <a:spcPct val="20000"/>
              </a:spcBef>
              <a:buClr>
                <a:schemeClr val="accent2"/>
              </a:buClr>
              <a:buFont typeface="Monotype Sorts" pitchFamily="1" charset="2"/>
              <a:buNone/>
            </a:pPr>
            <a:r>
              <a:rPr kumimoji="1" lang="en-US" altLang="en-US" sz="1400" i="1">
                <a:latin typeface="Comic Sans MS" pitchFamily="1" charset="0"/>
              </a:rPr>
              <a:t>D. Halpern and M. Hakel, Change, 2003</a:t>
            </a:r>
            <a:endParaRPr lang="en-US" sz="1400">
              <a:latin typeface="Comic Sans MS" pitchFamily="1"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12"/>
          <p:cNvSpPr>
            <a:spLocks noChangeArrowheads="1"/>
          </p:cNvSpPr>
          <p:nvPr/>
        </p:nvSpPr>
        <p:spPr bwMode="auto">
          <a:xfrm>
            <a:off x="255588" y="627063"/>
            <a:ext cx="7772400" cy="904875"/>
          </a:xfrm>
          <a:prstGeom prst="rect">
            <a:avLst/>
          </a:prstGeom>
          <a:noFill/>
          <a:ln w="9525">
            <a:noFill/>
            <a:miter lim="800000"/>
            <a:headEnd/>
            <a:tailEnd/>
          </a:ln>
        </p:spPr>
        <p:txBody>
          <a:bodyPr anchor="b"/>
          <a:lstStyle/>
          <a:p>
            <a:endParaRPr kumimoji="1" lang="en-US" sz="3600">
              <a:solidFill>
                <a:schemeClr val="tx2"/>
              </a:solidFill>
              <a:latin typeface="Arial" charset="0"/>
            </a:endParaRPr>
          </a:p>
        </p:txBody>
      </p:sp>
      <p:sp>
        <p:nvSpPr>
          <p:cNvPr id="25604" name="Rectangle 2"/>
          <p:cNvSpPr>
            <a:spLocks noGrp="1" noChangeArrowheads="1"/>
          </p:cNvSpPr>
          <p:nvPr>
            <p:ph type="title"/>
          </p:nvPr>
        </p:nvSpPr>
        <p:spPr>
          <a:xfrm>
            <a:off x="193675" y="641350"/>
            <a:ext cx="8950325" cy="904875"/>
          </a:xfrm>
        </p:spPr>
        <p:txBody>
          <a:bodyPr/>
          <a:lstStyle/>
          <a:p>
            <a:r>
              <a:rPr lang="en-US" dirty="0" smtClean="0">
                <a:latin typeface="Arial" charset="0"/>
              </a:rPr>
              <a:t/>
            </a:r>
            <a:br>
              <a:rPr lang="en-US" dirty="0" smtClean="0">
                <a:latin typeface="Arial" charset="0"/>
              </a:rPr>
            </a:br>
            <a:r>
              <a:rPr lang="en-US" sz="3600" dirty="0" smtClean="0">
                <a:latin typeface="Arial" charset="0"/>
              </a:rPr>
              <a:t>Sensing</a:t>
            </a:r>
            <a:r>
              <a:rPr lang="en-US" sz="2400" dirty="0" smtClean="0">
                <a:latin typeface="Arial" charset="0"/>
              </a:rPr>
              <a:t>						</a:t>
            </a:r>
            <a:r>
              <a:rPr lang="en-US" sz="3600" dirty="0" smtClean="0">
                <a:latin typeface="Arial" charset="0"/>
              </a:rPr>
              <a:t>Intuitive</a:t>
            </a:r>
          </a:p>
        </p:txBody>
      </p:sp>
      <p:graphicFrame>
        <p:nvGraphicFramePr>
          <p:cNvPr id="6" name="Content Placeholder 5"/>
          <p:cNvGraphicFramePr>
            <a:graphicFrameLocks noGrp="1"/>
          </p:cNvGraphicFramePr>
          <p:nvPr>
            <p:ph idx="1"/>
          </p:nvPr>
        </p:nvGraphicFramePr>
        <p:xfrm>
          <a:off x="457200" y="1885950"/>
          <a:ext cx="8178800" cy="41719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group visual"/>
          <p:cNvPicPr>
            <a:picLocks noChangeAspect="1" noChangeArrowheads="1"/>
          </p:cNvPicPr>
          <p:nvPr/>
        </p:nvPicPr>
        <p:blipFill>
          <a:blip r:embed="rId3" cstate="print"/>
          <a:srcRect/>
          <a:stretch>
            <a:fillRect/>
          </a:stretch>
        </p:blipFill>
        <p:spPr bwMode="auto">
          <a:xfrm>
            <a:off x="304800" y="2895600"/>
            <a:ext cx="3048000" cy="2555875"/>
          </a:xfrm>
          <a:prstGeom prst="rect">
            <a:avLst/>
          </a:prstGeom>
          <a:noFill/>
          <a:ln w="9525">
            <a:noFill/>
            <a:miter lim="800000"/>
            <a:headEnd/>
            <a:tailEnd/>
          </a:ln>
        </p:spPr>
      </p:pic>
      <p:sp>
        <p:nvSpPr>
          <p:cNvPr id="26627" name="Rectangle 3"/>
          <p:cNvSpPr>
            <a:spLocks noGrp="1" noChangeArrowheads="1"/>
          </p:cNvSpPr>
          <p:nvPr>
            <p:ph type="title"/>
          </p:nvPr>
        </p:nvSpPr>
        <p:spPr>
          <a:xfrm>
            <a:off x="406400" y="514350"/>
            <a:ext cx="7772400" cy="685800"/>
          </a:xfrm>
        </p:spPr>
        <p:txBody>
          <a:bodyPr/>
          <a:lstStyle/>
          <a:p>
            <a:r>
              <a:rPr lang="en-US" smtClean="0">
                <a:solidFill>
                  <a:schemeClr val="tx1"/>
                </a:solidFill>
                <a:latin typeface="Arial" charset="0"/>
              </a:rPr>
              <a:t>Learning Styles</a:t>
            </a:r>
          </a:p>
        </p:txBody>
      </p:sp>
      <p:sp>
        <p:nvSpPr>
          <p:cNvPr id="26628" name="Rectangle 4"/>
          <p:cNvSpPr>
            <a:spLocks noGrp="1" noChangeArrowheads="1"/>
          </p:cNvSpPr>
          <p:nvPr>
            <p:ph type="body" idx="1"/>
          </p:nvPr>
        </p:nvSpPr>
        <p:spPr>
          <a:xfrm>
            <a:off x="406400" y="1885950"/>
            <a:ext cx="8178800" cy="1257300"/>
          </a:xfrm>
        </p:spPr>
        <p:txBody>
          <a:bodyPr/>
          <a:lstStyle/>
          <a:p>
            <a:pPr marL="111125" indent="0" algn="ctr">
              <a:buFont typeface="Monotype Sorts" pitchFamily="1" charset="2"/>
              <a:buNone/>
            </a:pPr>
            <a:r>
              <a:rPr lang="en-US" sz="2800" smtClean="0">
                <a:solidFill>
                  <a:schemeClr val="accent2"/>
                </a:solidFill>
                <a:latin typeface="Comic Sans MS" pitchFamily="1" charset="0"/>
              </a:rPr>
              <a:t>Through which modality is sensory information most effectively perceived?</a:t>
            </a:r>
          </a:p>
        </p:txBody>
      </p:sp>
      <p:sp>
        <p:nvSpPr>
          <p:cNvPr id="26629" name="Text Box 5"/>
          <p:cNvSpPr txBox="1">
            <a:spLocks noChangeArrowheads="1"/>
          </p:cNvSpPr>
          <p:nvPr/>
        </p:nvSpPr>
        <p:spPr bwMode="auto">
          <a:xfrm>
            <a:off x="3429000" y="3124200"/>
            <a:ext cx="5359400" cy="1309688"/>
          </a:xfrm>
          <a:prstGeom prst="rect">
            <a:avLst/>
          </a:prstGeom>
          <a:noFill/>
          <a:ln w="9525">
            <a:noFill/>
            <a:miter lim="800000"/>
            <a:headEnd/>
            <a:tailEnd/>
          </a:ln>
        </p:spPr>
        <p:txBody>
          <a:bodyPr>
            <a:spAutoFit/>
          </a:bodyPr>
          <a:lstStyle/>
          <a:p>
            <a:pPr marL="401638" indent="-401638">
              <a:buClr>
                <a:schemeClr val="accent2"/>
              </a:buClr>
              <a:buFont typeface="Wingdings" pitchFamily="1" charset="2"/>
              <a:buNone/>
            </a:pPr>
            <a:r>
              <a:rPr lang="en-US" altLang="en-US" sz="3200" b="1" i="1">
                <a:latin typeface="Comic Sans MS" pitchFamily="1" charset="0"/>
              </a:rPr>
              <a:t>Visual</a:t>
            </a:r>
            <a:r>
              <a:rPr lang="en-US" altLang="en-US" sz="3200" i="1">
                <a:latin typeface="Comic Sans MS" pitchFamily="1" charset="0"/>
              </a:rPr>
              <a:t>:</a:t>
            </a:r>
            <a:r>
              <a:rPr lang="en-US" altLang="en-US" sz="3200">
                <a:latin typeface="Comic Sans MS" pitchFamily="1" charset="0"/>
              </a:rPr>
              <a:t> </a:t>
            </a:r>
            <a:r>
              <a:rPr lang="en-US" altLang="en-US">
                <a:latin typeface="Comic Sans MS" pitchFamily="1" charset="0"/>
              </a:rPr>
              <a:t>pictures, diagrams, graphs, demonstrations, field trips </a:t>
            </a:r>
            <a:endParaRPr lang="en-US" altLang="en-US" b="1" i="1">
              <a:latin typeface="Comic Sans MS" pitchFamily="1" charset="0"/>
            </a:endParaRPr>
          </a:p>
        </p:txBody>
      </p:sp>
      <p:pic>
        <p:nvPicPr>
          <p:cNvPr id="26630" name="Picture 8" descr="verbal learning 2"/>
          <p:cNvPicPr>
            <a:picLocks noChangeAspect="1" noChangeArrowheads="1"/>
          </p:cNvPicPr>
          <p:nvPr/>
        </p:nvPicPr>
        <p:blipFill>
          <a:blip r:embed="rId4" cstate="print"/>
          <a:srcRect/>
          <a:stretch>
            <a:fillRect/>
          </a:stretch>
        </p:blipFill>
        <p:spPr bwMode="auto">
          <a:xfrm>
            <a:off x="5638800" y="4252913"/>
            <a:ext cx="3048000" cy="2132012"/>
          </a:xfrm>
          <a:prstGeom prst="rect">
            <a:avLst/>
          </a:prstGeom>
          <a:noFill/>
          <a:ln w="9525">
            <a:noFill/>
            <a:miter lim="800000"/>
            <a:headEnd/>
            <a:tailEnd/>
          </a:ln>
        </p:spPr>
      </p:pic>
      <p:sp>
        <p:nvSpPr>
          <p:cNvPr id="26631" name="Text Box 9"/>
          <p:cNvSpPr txBox="1">
            <a:spLocks noChangeArrowheads="1"/>
          </p:cNvSpPr>
          <p:nvPr/>
        </p:nvSpPr>
        <p:spPr bwMode="auto">
          <a:xfrm>
            <a:off x="685800" y="5181600"/>
            <a:ext cx="4800600" cy="944563"/>
          </a:xfrm>
          <a:prstGeom prst="rect">
            <a:avLst/>
          </a:prstGeom>
          <a:noFill/>
          <a:ln w="9525">
            <a:noFill/>
            <a:miter lim="800000"/>
            <a:headEnd/>
            <a:tailEnd/>
          </a:ln>
        </p:spPr>
        <p:txBody>
          <a:bodyPr>
            <a:spAutoFit/>
          </a:bodyPr>
          <a:lstStyle/>
          <a:p>
            <a:pPr>
              <a:buClr>
                <a:schemeClr val="accent2"/>
              </a:buClr>
              <a:buFont typeface="Wingdings" pitchFamily="1" charset="2"/>
              <a:buNone/>
            </a:pPr>
            <a:r>
              <a:rPr lang="en-US" altLang="en-US" i="1">
                <a:latin typeface="Comic Sans MS" pitchFamily="1" charset="0"/>
              </a:rPr>
              <a:t>or</a:t>
            </a:r>
            <a:r>
              <a:rPr lang="en-US" altLang="en-US" b="1" i="1">
                <a:latin typeface="Comic Sans MS" pitchFamily="1" charset="0"/>
              </a:rPr>
              <a:t> </a:t>
            </a:r>
            <a:r>
              <a:rPr lang="en-US" altLang="en-US" sz="3200" b="1" i="1">
                <a:latin typeface="Comic Sans MS" pitchFamily="1" charset="0"/>
              </a:rPr>
              <a:t>Verbal:</a:t>
            </a:r>
            <a:r>
              <a:rPr lang="en-US" altLang="en-US">
                <a:latin typeface="Comic Sans MS" pitchFamily="1" charset="0"/>
              </a:rPr>
              <a:t> sounds, written and spoken words, formulas</a:t>
            </a:r>
          </a:p>
        </p:txBody>
      </p:sp>
      <p:sp>
        <p:nvSpPr>
          <p:cNvPr id="137226" name="Text Box 10"/>
          <p:cNvSpPr txBox="1">
            <a:spLocks noChangeArrowheads="1"/>
          </p:cNvSpPr>
          <p:nvPr/>
        </p:nvSpPr>
        <p:spPr bwMode="auto">
          <a:xfrm>
            <a:off x="7807325" y="3222625"/>
            <a:ext cx="914400" cy="457200"/>
          </a:xfrm>
          <a:prstGeom prst="rect">
            <a:avLst/>
          </a:prstGeom>
          <a:noFill/>
          <a:ln w="9525">
            <a:noFill/>
            <a:miter lim="800000"/>
            <a:headEnd/>
            <a:tailEnd/>
          </a:ln>
        </p:spPr>
        <p:txBody>
          <a:bodyPr>
            <a:spAutoFit/>
          </a:bodyPr>
          <a:lstStyle/>
          <a:p>
            <a:pPr>
              <a:spcBef>
                <a:spcPct val="50000"/>
              </a:spcBef>
            </a:pPr>
            <a:r>
              <a:rPr lang="en-US" b="1">
                <a:solidFill>
                  <a:schemeClr val="accent2"/>
                </a:solidFill>
                <a:latin typeface="Comic Sans MS" pitchFamily="1" charset="0"/>
              </a:rPr>
              <a:t>80%</a:t>
            </a:r>
          </a:p>
        </p:txBody>
      </p:sp>
      <p:sp>
        <p:nvSpPr>
          <p:cNvPr id="137227" name="Text Box 11"/>
          <p:cNvSpPr txBox="1">
            <a:spLocks noChangeArrowheads="1"/>
          </p:cNvSpPr>
          <p:nvPr/>
        </p:nvSpPr>
        <p:spPr bwMode="auto">
          <a:xfrm>
            <a:off x="4491038" y="6075363"/>
            <a:ext cx="914400" cy="457200"/>
          </a:xfrm>
          <a:prstGeom prst="rect">
            <a:avLst/>
          </a:prstGeom>
          <a:noFill/>
          <a:ln w="9525">
            <a:noFill/>
            <a:miter lim="800000"/>
            <a:headEnd/>
            <a:tailEnd/>
          </a:ln>
        </p:spPr>
        <p:txBody>
          <a:bodyPr>
            <a:spAutoFit/>
          </a:bodyPr>
          <a:lstStyle/>
          <a:p>
            <a:pPr>
              <a:spcBef>
                <a:spcPct val="50000"/>
              </a:spcBef>
            </a:pPr>
            <a:r>
              <a:rPr lang="en-US" b="1">
                <a:solidFill>
                  <a:schemeClr val="accent2"/>
                </a:solidFill>
                <a:latin typeface="Comic Sans MS" pitchFamily="1" charset="0"/>
              </a:rPr>
              <a:t>20%</a:t>
            </a:r>
          </a:p>
        </p:txBody>
      </p:sp>
      <p:sp>
        <p:nvSpPr>
          <p:cNvPr id="26634" name="Text Box 12"/>
          <p:cNvSpPr txBox="1">
            <a:spLocks noChangeArrowheads="1"/>
          </p:cNvSpPr>
          <p:nvPr/>
        </p:nvSpPr>
        <p:spPr bwMode="auto">
          <a:xfrm>
            <a:off x="676275" y="1150938"/>
            <a:ext cx="3506788" cy="457200"/>
          </a:xfrm>
          <a:prstGeom prst="rect">
            <a:avLst/>
          </a:prstGeom>
          <a:noFill/>
          <a:ln w="9525">
            <a:noFill/>
            <a:miter lim="800000"/>
            <a:headEnd/>
            <a:tailEnd/>
          </a:ln>
        </p:spPr>
        <p:txBody>
          <a:bodyPr>
            <a:spAutoFit/>
          </a:bodyPr>
          <a:lstStyle/>
          <a:p>
            <a:pPr>
              <a:spcBef>
                <a:spcPct val="50000"/>
              </a:spcBef>
            </a:pPr>
            <a:r>
              <a:rPr lang="en-US"/>
              <a:t>Felder-Silverman Model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72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72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26" grpId="0"/>
      <p:bldP spid="137227" grpId="0"/>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a:xfrm>
            <a:off x="193675" y="641350"/>
            <a:ext cx="8950325" cy="904875"/>
          </a:xfrm>
        </p:spPr>
        <p:txBody>
          <a:bodyPr/>
          <a:lstStyle/>
          <a:p>
            <a:r>
              <a:rPr lang="en-US" dirty="0" smtClean="0">
                <a:latin typeface="Arial" charset="0"/>
              </a:rPr>
              <a:t/>
            </a:r>
            <a:br>
              <a:rPr lang="en-US" dirty="0" smtClean="0">
                <a:latin typeface="Arial" charset="0"/>
              </a:rPr>
            </a:br>
            <a:r>
              <a:rPr lang="en-US" sz="3600" dirty="0" smtClean="0">
                <a:latin typeface="Arial" charset="0"/>
              </a:rPr>
              <a:t>Verbal 	</a:t>
            </a:r>
            <a:r>
              <a:rPr lang="en-US" sz="2400" dirty="0" smtClean="0">
                <a:latin typeface="Arial" charset="0"/>
              </a:rPr>
              <a:t>			 			</a:t>
            </a:r>
            <a:r>
              <a:rPr lang="en-US" sz="3600" dirty="0" smtClean="0">
                <a:latin typeface="Arial" charset="0"/>
              </a:rPr>
              <a:t>Visual</a:t>
            </a:r>
          </a:p>
        </p:txBody>
      </p:sp>
      <p:graphicFrame>
        <p:nvGraphicFramePr>
          <p:cNvPr id="6" name="Content Placeholder 5"/>
          <p:cNvGraphicFramePr>
            <a:graphicFrameLocks noGrp="1"/>
          </p:cNvGraphicFramePr>
          <p:nvPr>
            <p:ph idx="1"/>
          </p:nvPr>
        </p:nvGraphicFramePr>
        <p:xfrm>
          <a:off x="457200" y="1885950"/>
          <a:ext cx="8178800" cy="41719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06400" y="514350"/>
            <a:ext cx="7772400" cy="685800"/>
          </a:xfrm>
        </p:spPr>
        <p:txBody>
          <a:bodyPr/>
          <a:lstStyle/>
          <a:p>
            <a:r>
              <a:rPr lang="en-US" smtClean="0">
                <a:solidFill>
                  <a:schemeClr val="tx1"/>
                </a:solidFill>
                <a:latin typeface="Arial" charset="0"/>
              </a:rPr>
              <a:t>Learning Styles</a:t>
            </a:r>
          </a:p>
        </p:txBody>
      </p:sp>
      <p:sp>
        <p:nvSpPr>
          <p:cNvPr id="28675" name="Rectangle 3"/>
          <p:cNvSpPr>
            <a:spLocks noGrp="1" noChangeArrowheads="1"/>
          </p:cNvSpPr>
          <p:nvPr>
            <p:ph type="body" idx="1"/>
          </p:nvPr>
        </p:nvSpPr>
        <p:spPr>
          <a:xfrm>
            <a:off x="381000" y="2057400"/>
            <a:ext cx="8128000" cy="1028700"/>
          </a:xfrm>
        </p:spPr>
        <p:txBody>
          <a:bodyPr/>
          <a:lstStyle/>
          <a:p>
            <a:pPr marL="111125" indent="0" algn="ctr">
              <a:buFont typeface="Monotype Sorts" pitchFamily="1" charset="2"/>
              <a:buNone/>
            </a:pPr>
            <a:r>
              <a:rPr lang="en-US" sz="2800" smtClean="0">
                <a:solidFill>
                  <a:schemeClr val="accent2"/>
                </a:solidFill>
                <a:latin typeface="Comic Sans MS" pitchFamily="1" charset="0"/>
              </a:rPr>
              <a:t>How does the student progress toward understanding?</a:t>
            </a:r>
          </a:p>
          <a:p>
            <a:pPr marL="111125" indent="0">
              <a:buFont typeface="Monotype Sorts" pitchFamily="1" charset="2"/>
              <a:buNone/>
            </a:pPr>
            <a:endParaRPr lang="en-US" smtClean="0">
              <a:solidFill>
                <a:schemeClr val="accent2"/>
              </a:solidFill>
            </a:endParaRPr>
          </a:p>
          <a:p>
            <a:pPr marL="111125" indent="0">
              <a:buFont typeface="Monotype Sorts" pitchFamily="1" charset="2"/>
              <a:buNone/>
            </a:pPr>
            <a:endParaRPr lang="en-US" smtClean="0"/>
          </a:p>
        </p:txBody>
      </p:sp>
      <p:sp>
        <p:nvSpPr>
          <p:cNvPr id="28676" name="Text Box 4"/>
          <p:cNvSpPr txBox="1">
            <a:spLocks noChangeArrowheads="1"/>
          </p:cNvSpPr>
          <p:nvPr/>
        </p:nvSpPr>
        <p:spPr bwMode="auto">
          <a:xfrm>
            <a:off x="457200" y="2971800"/>
            <a:ext cx="8229600" cy="944563"/>
          </a:xfrm>
          <a:prstGeom prst="rect">
            <a:avLst/>
          </a:prstGeom>
          <a:noFill/>
          <a:ln w="9525">
            <a:noFill/>
            <a:miter lim="800000"/>
            <a:headEnd/>
            <a:tailEnd/>
          </a:ln>
        </p:spPr>
        <p:txBody>
          <a:bodyPr>
            <a:spAutoFit/>
          </a:bodyPr>
          <a:lstStyle/>
          <a:p>
            <a:pPr marL="401638" indent="-401638">
              <a:buClr>
                <a:schemeClr val="accent2"/>
              </a:buClr>
              <a:buFont typeface="Wingdings" pitchFamily="1" charset="2"/>
              <a:buNone/>
            </a:pPr>
            <a:r>
              <a:rPr lang="en-US" sz="3200" b="1" i="1">
                <a:latin typeface="Comic Sans MS" pitchFamily="1" charset="0"/>
              </a:rPr>
              <a:t>Sequentially</a:t>
            </a:r>
            <a:r>
              <a:rPr lang="en-US" sz="3200" i="1">
                <a:latin typeface="Comic Sans MS" pitchFamily="1" charset="0"/>
              </a:rPr>
              <a:t>: </a:t>
            </a:r>
            <a:r>
              <a:rPr lang="en-US">
                <a:latin typeface="Comic Sans MS" pitchFamily="1" charset="0"/>
              </a:rPr>
              <a:t>in a logical progression of small incremental steps ...</a:t>
            </a:r>
            <a:r>
              <a:rPr lang="en-US" sz="3200">
                <a:latin typeface="Arial" charset="0"/>
              </a:rPr>
              <a:t> </a:t>
            </a:r>
            <a:endParaRPr lang="en-US" sz="2000">
              <a:latin typeface="Arial" charset="0"/>
            </a:endParaRPr>
          </a:p>
        </p:txBody>
      </p:sp>
      <p:sp>
        <p:nvSpPr>
          <p:cNvPr id="28677" name="Text Box 6"/>
          <p:cNvSpPr txBox="1">
            <a:spLocks noChangeArrowheads="1"/>
          </p:cNvSpPr>
          <p:nvPr/>
        </p:nvSpPr>
        <p:spPr bwMode="auto">
          <a:xfrm>
            <a:off x="2438400" y="5257800"/>
            <a:ext cx="5257800" cy="944563"/>
          </a:xfrm>
          <a:prstGeom prst="rect">
            <a:avLst/>
          </a:prstGeom>
          <a:noFill/>
          <a:ln w="9525">
            <a:noFill/>
            <a:miter lim="800000"/>
            <a:headEnd/>
            <a:tailEnd/>
          </a:ln>
        </p:spPr>
        <p:txBody>
          <a:bodyPr>
            <a:spAutoFit/>
          </a:bodyPr>
          <a:lstStyle/>
          <a:p>
            <a:r>
              <a:rPr lang="en-US">
                <a:latin typeface="Comic Sans MS" pitchFamily="1" charset="0"/>
              </a:rPr>
              <a:t>Or</a:t>
            </a:r>
            <a:r>
              <a:rPr lang="en-US" b="1" i="1">
                <a:latin typeface="Comic Sans MS" pitchFamily="1" charset="0"/>
              </a:rPr>
              <a:t> </a:t>
            </a:r>
            <a:r>
              <a:rPr lang="en-US" sz="3200" b="1" i="1">
                <a:latin typeface="Comic Sans MS" pitchFamily="1" charset="0"/>
              </a:rPr>
              <a:t>Globally:</a:t>
            </a:r>
            <a:r>
              <a:rPr lang="en-US">
                <a:latin typeface="Comic Sans MS" pitchFamily="1" charset="0"/>
              </a:rPr>
              <a:t>  in large jumps, holistically ...</a:t>
            </a:r>
          </a:p>
        </p:txBody>
      </p:sp>
      <p:grpSp>
        <p:nvGrpSpPr>
          <p:cNvPr id="28678" name="Group 7"/>
          <p:cNvGrpSpPr>
            <a:grpSpLocks/>
          </p:cNvGrpSpPr>
          <p:nvPr/>
        </p:nvGrpSpPr>
        <p:grpSpPr bwMode="auto">
          <a:xfrm>
            <a:off x="3886200" y="3505200"/>
            <a:ext cx="3581400" cy="1143000"/>
            <a:chOff x="2448" y="2208"/>
            <a:chExt cx="2256" cy="720"/>
          </a:xfrm>
        </p:grpSpPr>
        <p:sp>
          <p:nvSpPr>
            <p:cNvPr id="28700" name="AutoShape 8"/>
            <p:cNvSpPr>
              <a:spLocks noChangeArrowheads="1"/>
            </p:cNvSpPr>
            <p:nvPr/>
          </p:nvSpPr>
          <p:spPr bwMode="auto">
            <a:xfrm>
              <a:off x="4512" y="2208"/>
              <a:ext cx="192" cy="14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pPr algn="ctr"/>
              <a:endParaRPr lang="en-US">
                <a:solidFill>
                  <a:schemeClr val="accent2"/>
                </a:solidFill>
              </a:endParaRPr>
            </a:p>
          </p:txBody>
        </p:sp>
        <p:sp>
          <p:nvSpPr>
            <p:cNvPr id="28701" name="AutoShape 9"/>
            <p:cNvSpPr>
              <a:spLocks noChangeArrowheads="1"/>
            </p:cNvSpPr>
            <p:nvPr/>
          </p:nvSpPr>
          <p:spPr bwMode="auto">
            <a:xfrm>
              <a:off x="3984" y="2736"/>
              <a:ext cx="192" cy="14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en-US"/>
            </a:p>
          </p:txBody>
        </p:sp>
        <p:sp>
          <p:nvSpPr>
            <p:cNvPr id="28702" name="AutoShape 10"/>
            <p:cNvSpPr>
              <a:spLocks noChangeArrowheads="1"/>
            </p:cNvSpPr>
            <p:nvPr/>
          </p:nvSpPr>
          <p:spPr bwMode="auto">
            <a:xfrm>
              <a:off x="3456" y="2304"/>
              <a:ext cx="192" cy="14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en-US"/>
            </a:p>
          </p:txBody>
        </p:sp>
        <p:sp>
          <p:nvSpPr>
            <p:cNvPr id="28703" name="Line 11"/>
            <p:cNvSpPr>
              <a:spLocks noChangeShapeType="1"/>
            </p:cNvSpPr>
            <p:nvPr/>
          </p:nvSpPr>
          <p:spPr bwMode="auto">
            <a:xfrm flipH="1" flipV="1">
              <a:off x="3648" y="2448"/>
              <a:ext cx="336" cy="288"/>
            </a:xfrm>
            <a:prstGeom prst="line">
              <a:avLst/>
            </a:prstGeom>
            <a:noFill/>
            <a:ln w="38100">
              <a:solidFill>
                <a:schemeClr val="tx1"/>
              </a:solidFill>
              <a:round/>
              <a:headEnd/>
              <a:tailEnd/>
            </a:ln>
          </p:spPr>
          <p:txBody>
            <a:bodyPr/>
            <a:lstStyle/>
            <a:p>
              <a:endParaRPr lang="en-US"/>
            </a:p>
          </p:txBody>
        </p:sp>
        <p:sp>
          <p:nvSpPr>
            <p:cNvPr id="28704" name="Line 12"/>
            <p:cNvSpPr>
              <a:spLocks noChangeShapeType="1"/>
            </p:cNvSpPr>
            <p:nvPr/>
          </p:nvSpPr>
          <p:spPr bwMode="auto">
            <a:xfrm rot="5400000" flipH="1" flipV="1">
              <a:off x="3144" y="2472"/>
              <a:ext cx="336" cy="288"/>
            </a:xfrm>
            <a:prstGeom prst="line">
              <a:avLst/>
            </a:prstGeom>
            <a:noFill/>
            <a:ln w="38100">
              <a:solidFill>
                <a:schemeClr val="tx1"/>
              </a:solidFill>
              <a:round/>
              <a:headEnd/>
              <a:tailEnd/>
            </a:ln>
          </p:spPr>
          <p:txBody>
            <a:bodyPr/>
            <a:lstStyle/>
            <a:p>
              <a:endParaRPr lang="en-US"/>
            </a:p>
          </p:txBody>
        </p:sp>
        <p:sp>
          <p:nvSpPr>
            <p:cNvPr id="28705" name="AutoShape 13"/>
            <p:cNvSpPr>
              <a:spLocks noChangeArrowheads="1"/>
            </p:cNvSpPr>
            <p:nvPr/>
          </p:nvSpPr>
          <p:spPr bwMode="auto">
            <a:xfrm>
              <a:off x="2976" y="2784"/>
              <a:ext cx="192" cy="14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en-US"/>
            </a:p>
          </p:txBody>
        </p:sp>
        <p:sp>
          <p:nvSpPr>
            <p:cNvPr id="28706" name="AutoShape 14"/>
            <p:cNvSpPr>
              <a:spLocks noChangeArrowheads="1"/>
            </p:cNvSpPr>
            <p:nvPr/>
          </p:nvSpPr>
          <p:spPr bwMode="auto">
            <a:xfrm>
              <a:off x="2448" y="2352"/>
              <a:ext cx="192" cy="14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en-US"/>
            </a:p>
          </p:txBody>
        </p:sp>
        <p:sp>
          <p:nvSpPr>
            <p:cNvPr id="28707" name="Line 15"/>
            <p:cNvSpPr>
              <a:spLocks noChangeShapeType="1"/>
            </p:cNvSpPr>
            <p:nvPr/>
          </p:nvSpPr>
          <p:spPr bwMode="auto">
            <a:xfrm flipH="1" flipV="1">
              <a:off x="2640" y="2496"/>
              <a:ext cx="336" cy="288"/>
            </a:xfrm>
            <a:prstGeom prst="line">
              <a:avLst/>
            </a:prstGeom>
            <a:noFill/>
            <a:ln w="38100">
              <a:solidFill>
                <a:schemeClr val="tx1"/>
              </a:solidFill>
              <a:round/>
              <a:headEnd/>
              <a:tailEnd/>
            </a:ln>
          </p:spPr>
          <p:txBody>
            <a:bodyPr/>
            <a:lstStyle/>
            <a:p>
              <a:endParaRPr lang="en-US"/>
            </a:p>
          </p:txBody>
        </p:sp>
        <p:sp>
          <p:nvSpPr>
            <p:cNvPr id="28708" name="Line 16"/>
            <p:cNvSpPr>
              <a:spLocks noChangeShapeType="1"/>
            </p:cNvSpPr>
            <p:nvPr/>
          </p:nvSpPr>
          <p:spPr bwMode="auto">
            <a:xfrm rot="5400000" flipH="1" flipV="1">
              <a:off x="4152" y="2376"/>
              <a:ext cx="336" cy="288"/>
            </a:xfrm>
            <a:prstGeom prst="line">
              <a:avLst/>
            </a:prstGeom>
            <a:noFill/>
            <a:ln w="38100">
              <a:solidFill>
                <a:schemeClr val="tx1"/>
              </a:solidFill>
              <a:round/>
              <a:headEnd/>
              <a:tailEnd/>
            </a:ln>
          </p:spPr>
          <p:txBody>
            <a:bodyPr/>
            <a:lstStyle/>
            <a:p>
              <a:endParaRPr lang="en-US"/>
            </a:p>
          </p:txBody>
        </p:sp>
      </p:grpSp>
      <p:grpSp>
        <p:nvGrpSpPr>
          <p:cNvPr id="28679" name="Group 17"/>
          <p:cNvGrpSpPr>
            <a:grpSpLocks/>
          </p:cNvGrpSpPr>
          <p:nvPr/>
        </p:nvGrpSpPr>
        <p:grpSpPr bwMode="auto">
          <a:xfrm>
            <a:off x="457200" y="5105400"/>
            <a:ext cx="1676400" cy="990600"/>
            <a:chOff x="240" y="3408"/>
            <a:chExt cx="1056" cy="624"/>
          </a:xfrm>
        </p:grpSpPr>
        <p:sp>
          <p:nvSpPr>
            <p:cNvPr id="28695" name="AutoShape 18"/>
            <p:cNvSpPr>
              <a:spLocks noChangeArrowheads="1"/>
            </p:cNvSpPr>
            <p:nvPr/>
          </p:nvSpPr>
          <p:spPr bwMode="auto">
            <a:xfrm>
              <a:off x="240" y="3888"/>
              <a:ext cx="192" cy="14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en-US"/>
            </a:p>
          </p:txBody>
        </p:sp>
        <p:sp>
          <p:nvSpPr>
            <p:cNvPr id="28696" name="AutoShape 19"/>
            <p:cNvSpPr>
              <a:spLocks noChangeArrowheads="1"/>
            </p:cNvSpPr>
            <p:nvPr/>
          </p:nvSpPr>
          <p:spPr bwMode="auto">
            <a:xfrm>
              <a:off x="480" y="3504"/>
              <a:ext cx="192" cy="14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en-US"/>
            </a:p>
          </p:txBody>
        </p:sp>
        <p:sp>
          <p:nvSpPr>
            <p:cNvPr id="28697" name="AutoShape 20"/>
            <p:cNvSpPr>
              <a:spLocks noChangeArrowheads="1"/>
            </p:cNvSpPr>
            <p:nvPr/>
          </p:nvSpPr>
          <p:spPr bwMode="auto">
            <a:xfrm>
              <a:off x="1056" y="3888"/>
              <a:ext cx="192" cy="14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en-US"/>
            </a:p>
          </p:txBody>
        </p:sp>
        <p:sp>
          <p:nvSpPr>
            <p:cNvPr id="28698" name="AutoShape 21"/>
            <p:cNvSpPr>
              <a:spLocks noChangeArrowheads="1"/>
            </p:cNvSpPr>
            <p:nvPr/>
          </p:nvSpPr>
          <p:spPr bwMode="auto">
            <a:xfrm>
              <a:off x="720" y="3792"/>
              <a:ext cx="192" cy="14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en-US"/>
            </a:p>
          </p:txBody>
        </p:sp>
        <p:sp>
          <p:nvSpPr>
            <p:cNvPr id="28699" name="AutoShape 22"/>
            <p:cNvSpPr>
              <a:spLocks noChangeArrowheads="1"/>
            </p:cNvSpPr>
            <p:nvPr/>
          </p:nvSpPr>
          <p:spPr bwMode="auto">
            <a:xfrm>
              <a:off x="1104" y="3408"/>
              <a:ext cx="192" cy="14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en-US"/>
            </a:p>
          </p:txBody>
        </p:sp>
      </p:grpSp>
      <p:grpSp>
        <p:nvGrpSpPr>
          <p:cNvPr id="28680" name="Group 23"/>
          <p:cNvGrpSpPr>
            <a:grpSpLocks/>
          </p:cNvGrpSpPr>
          <p:nvPr/>
        </p:nvGrpSpPr>
        <p:grpSpPr bwMode="auto">
          <a:xfrm>
            <a:off x="7162800" y="4495800"/>
            <a:ext cx="1676400" cy="2133600"/>
            <a:chOff x="4512" y="2832"/>
            <a:chExt cx="1056" cy="1344"/>
          </a:xfrm>
        </p:grpSpPr>
        <p:sp>
          <p:nvSpPr>
            <p:cNvPr id="28684" name="Line 24"/>
            <p:cNvSpPr>
              <a:spLocks noChangeShapeType="1"/>
            </p:cNvSpPr>
            <p:nvPr/>
          </p:nvSpPr>
          <p:spPr bwMode="auto">
            <a:xfrm rot="2991272" flipH="1" flipV="1">
              <a:off x="4488" y="3576"/>
              <a:ext cx="336" cy="288"/>
            </a:xfrm>
            <a:prstGeom prst="line">
              <a:avLst/>
            </a:prstGeom>
            <a:noFill/>
            <a:ln w="38100">
              <a:solidFill>
                <a:schemeClr val="tx1"/>
              </a:solidFill>
              <a:round/>
              <a:headEnd/>
              <a:tailEnd/>
            </a:ln>
          </p:spPr>
          <p:txBody>
            <a:bodyPr/>
            <a:lstStyle/>
            <a:p>
              <a:endParaRPr lang="en-US"/>
            </a:p>
          </p:txBody>
        </p:sp>
        <p:sp>
          <p:nvSpPr>
            <p:cNvPr id="28685" name="Line 25"/>
            <p:cNvSpPr>
              <a:spLocks noChangeShapeType="1"/>
            </p:cNvSpPr>
            <p:nvPr/>
          </p:nvSpPr>
          <p:spPr bwMode="auto">
            <a:xfrm rot="-2451633" flipH="1" flipV="1">
              <a:off x="4848" y="3216"/>
              <a:ext cx="336" cy="288"/>
            </a:xfrm>
            <a:prstGeom prst="line">
              <a:avLst/>
            </a:prstGeom>
            <a:noFill/>
            <a:ln w="38100">
              <a:solidFill>
                <a:schemeClr val="tx1"/>
              </a:solidFill>
              <a:round/>
              <a:headEnd/>
              <a:tailEnd/>
            </a:ln>
          </p:spPr>
          <p:txBody>
            <a:bodyPr/>
            <a:lstStyle/>
            <a:p>
              <a:endParaRPr lang="en-US"/>
            </a:p>
          </p:txBody>
        </p:sp>
        <p:sp>
          <p:nvSpPr>
            <p:cNvPr id="28686" name="AutoShape 26"/>
            <p:cNvSpPr>
              <a:spLocks noChangeArrowheads="1"/>
            </p:cNvSpPr>
            <p:nvPr/>
          </p:nvSpPr>
          <p:spPr bwMode="auto">
            <a:xfrm>
              <a:off x="5328" y="3984"/>
              <a:ext cx="192" cy="14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en-US"/>
            </a:p>
          </p:txBody>
        </p:sp>
        <p:sp>
          <p:nvSpPr>
            <p:cNvPr id="28687" name="AutoShape 27"/>
            <p:cNvSpPr>
              <a:spLocks noChangeArrowheads="1"/>
            </p:cNvSpPr>
            <p:nvPr/>
          </p:nvSpPr>
          <p:spPr bwMode="auto">
            <a:xfrm>
              <a:off x="5328" y="3312"/>
              <a:ext cx="192" cy="14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en-US"/>
            </a:p>
          </p:txBody>
        </p:sp>
        <p:sp>
          <p:nvSpPr>
            <p:cNvPr id="28688" name="AutoShape 28"/>
            <p:cNvSpPr>
              <a:spLocks noChangeArrowheads="1"/>
            </p:cNvSpPr>
            <p:nvPr/>
          </p:nvSpPr>
          <p:spPr bwMode="auto">
            <a:xfrm>
              <a:off x="4560" y="3312"/>
              <a:ext cx="192" cy="14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en-US"/>
            </a:p>
          </p:txBody>
        </p:sp>
        <p:sp>
          <p:nvSpPr>
            <p:cNvPr id="28689" name="AutoShape 29"/>
            <p:cNvSpPr>
              <a:spLocks noChangeArrowheads="1"/>
            </p:cNvSpPr>
            <p:nvPr/>
          </p:nvSpPr>
          <p:spPr bwMode="auto">
            <a:xfrm>
              <a:off x="4560" y="3984"/>
              <a:ext cx="192" cy="14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en-US"/>
            </a:p>
          </p:txBody>
        </p:sp>
        <p:sp>
          <p:nvSpPr>
            <p:cNvPr id="28690" name="Line 30"/>
            <p:cNvSpPr>
              <a:spLocks noChangeShapeType="1"/>
            </p:cNvSpPr>
            <p:nvPr/>
          </p:nvSpPr>
          <p:spPr bwMode="auto">
            <a:xfrm rot="-2451633" flipH="1" flipV="1">
              <a:off x="4896" y="3888"/>
              <a:ext cx="336" cy="288"/>
            </a:xfrm>
            <a:prstGeom prst="line">
              <a:avLst/>
            </a:prstGeom>
            <a:noFill/>
            <a:ln w="38100">
              <a:solidFill>
                <a:schemeClr val="tx1"/>
              </a:solidFill>
              <a:round/>
              <a:headEnd/>
              <a:tailEnd/>
            </a:ln>
          </p:spPr>
          <p:txBody>
            <a:bodyPr/>
            <a:lstStyle/>
            <a:p>
              <a:endParaRPr lang="en-US"/>
            </a:p>
          </p:txBody>
        </p:sp>
        <p:sp>
          <p:nvSpPr>
            <p:cNvPr id="28691" name="Line 31"/>
            <p:cNvSpPr>
              <a:spLocks noChangeShapeType="1"/>
            </p:cNvSpPr>
            <p:nvPr/>
          </p:nvSpPr>
          <p:spPr bwMode="auto">
            <a:xfrm rot="2991272" flipH="1" flipV="1">
              <a:off x="5256" y="3576"/>
              <a:ext cx="336" cy="288"/>
            </a:xfrm>
            <a:prstGeom prst="line">
              <a:avLst/>
            </a:prstGeom>
            <a:noFill/>
            <a:ln w="38100">
              <a:solidFill>
                <a:schemeClr val="tx1"/>
              </a:solidFill>
              <a:round/>
              <a:headEnd/>
              <a:tailEnd/>
            </a:ln>
          </p:spPr>
          <p:txBody>
            <a:bodyPr/>
            <a:lstStyle/>
            <a:p>
              <a:endParaRPr lang="en-US"/>
            </a:p>
          </p:txBody>
        </p:sp>
        <p:sp>
          <p:nvSpPr>
            <p:cNvPr id="28692" name="AutoShape 32"/>
            <p:cNvSpPr>
              <a:spLocks noChangeArrowheads="1"/>
            </p:cNvSpPr>
            <p:nvPr/>
          </p:nvSpPr>
          <p:spPr bwMode="auto">
            <a:xfrm>
              <a:off x="4944" y="2832"/>
              <a:ext cx="192" cy="14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en-US"/>
            </a:p>
          </p:txBody>
        </p:sp>
        <p:sp>
          <p:nvSpPr>
            <p:cNvPr id="28693" name="Line 33"/>
            <p:cNvSpPr>
              <a:spLocks noChangeShapeType="1"/>
            </p:cNvSpPr>
            <p:nvPr/>
          </p:nvSpPr>
          <p:spPr bwMode="auto">
            <a:xfrm rot="-10469975" flipH="1" flipV="1">
              <a:off x="5088" y="2976"/>
              <a:ext cx="336" cy="288"/>
            </a:xfrm>
            <a:prstGeom prst="line">
              <a:avLst/>
            </a:prstGeom>
            <a:noFill/>
            <a:ln w="38100">
              <a:solidFill>
                <a:schemeClr val="tx1"/>
              </a:solidFill>
              <a:round/>
              <a:headEnd/>
              <a:tailEnd/>
            </a:ln>
          </p:spPr>
          <p:txBody>
            <a:bodyPr/>
            <a:lstStyle/>
            <a:p>
              <a:endParaRPr lang="en-US"/>
            </a:p>
          </p:txBody>
        </p:sp>
        <p:sp>
          <p:nvSpPr>
            <p:cNvPr id="28694" name="Line 34"/>
            <p:cNvSpPr>
              <a:spLocks noChangeShapeType="1"/>
            </p:cNvSpPr>
            <p:nvPr/>
          </p:nvSpPr>
          <p:spPr bwMode="auto">
            <a:xfrm rot="5400000" flipH="1" flipV="1">
              <a:off x="4632" y="3000"/>
              <a:ext cx="336" cy="288"/>
            </a:xfrm>
            <a:prstGeom prst="line">
              <a:avLst/>
            </a:prstGeom>
            <a:noFill/>
            <a:ln w="38100">
              <a:solidFill>
                <a:schemeClr val="tx1"/>
              </a:solidFill>
              <a:round/>
              <a:headEnd/>
              <a:tailEnd/>
            </a:ln>
          </p:spPr>
          <p:txBody>
            <a:bodyPr/>
            <a:lstStyle/>
            <a:p>
              <a:endParaRPr lang="en-US"/>
            </a:p>
          </p:txBody>
        </p:sp>
      </p:grpSp>
      <p:sp>
        <p:nvSpPr>
          <p:cNvPr id="139299" name="Text Box 35"/>
          <p:cNvSpPr txBox="1">
            <a:spLocks noChangeArrowheads="1"/>
          </p:cNvSpPr>
          <p:nvPr/>
        </p:nvSpPr>
        <p:spPr bwMode="auto">
          <a:xfrm>
            <a:off x="7866063" y="3032125"/>
            <a:ext cx="1016000" cy="457200"/>
          </a:xfrm>
          <a:prstGeom prst="rect">
            <a:avLst/>
          </a:prstGeom>
          <a:noFill/>
          <a:ln w="9525">
            <a:noFill/>
            <a:miter lim="800000"/>
            <a:headEnd/>
            <a:tailEnd/>
          </a:ln>
        </p:spPr>
        <p:txBody>
          <a:bodyPr>
            <a:spAutoFit/>
          </a:bodyPr>
          <a:lstStyle/>
          <a:p>
            <a:pPr>
              <a:spcBef>
                <a:spcPct val="50000"/>
              </a:spcBef>
            </a:pPr>
            <a:r>
              <a:rPr lang="en-US" b="1">
                <a:solidFill>
                  <a:schemeClr val="accent2"/>
                </a:solidFill>
                <a:latin typeface="Comic Sans MS" pitchFamily="1" charset="0"/>
              </a:rPr>
              <a:t>60%</a:t>
            </a:r>
          </a:p>
        </p:txBody>
      </p:sp>
      <p:sp>
        <p:nvSpPr>
          <p:cNvPr id="139300" name="Text Box 36"/>
          <p:cNvSpPr txBox="1">
            <a:spLocks noChangeArrowheads="1"/>
          </p:cNvSpPr>
          <p:nvPr/>
        </p:nvSpPr>
        <p:spPr bwMode="auto">
          <a:xfrm>
            <a:off x="4722813" y="5868988"/>
            <a:ext cx="1016000" cy="457200"/>
          </a:xfrm>
          <a:prstGeom prst="rect">
            <a:avLst/>
          </a:prstGeom>
          <a:noFill/>
          <a:ln w="9525">
            <a:noFill/>
            <a:miter lim="800000"/>
            <a:headEnd/>
            <a:tailEnd/>
          </a:ln>
        </p:spPr>
        <p:txBody>
          <a:bodyPr>
            <a:spAutoFit/>
          </a:bodyPr>
          <a:lstStyle/>
          <a:p>
            <a:pPr>
              <a:spcBef>
                <a:spcPct val="50000"/>
              </a:spcBef>
            </a:pPr>
            <a:r>
              <a:rPr lang="en-US" b="1">
                <a:solidFill>
                  <a:schemeClr val="accent2"/>
                </a:solidFill>
                <a:latin typeface="Comic Sans MS" pitchFamily="1" charset="0"/>
              </a:rPr>
              <a:t>40%</a:t>
            </a:r>
          </a:p>
        </p:txBody>
      </p:sp>
      <p:sp>
        <p:nvSpPr>
          <p:cNvPr id="28683" name="Text Box 37"/>
          <p:cNvSpPr txBox="1">
            <a:spLocks noChangeArrowheads="1"/>
          </p:cNvSpPr>
          <p:nvPr/>
        </p:nvSpPr>
        <p:spPr bwMode="auto">
          <a:xfrm>
            <a:off x="676275" y="1150938"/>
            <a:ext cx="3506788" cy="457200"/>
          </a:xfrm>
          <a:prstGeom prst="rect">
            <a:avLst/>
          </a:prstGeom>
          <a:noFill/>
          <a:ln w="9525">
            <a:noFill/>
            <a:miter lim="800000"/>
            <a:headEnd/>
            <a:tailEnd/>
          </a:ln>
        </p:spPr>
        <p:txBody>
          <a:bodyPr>
            <a:spAutoFit/>
          </a:bodyPr>
          <a:lstStyle/>
          <a:p>
            <a:pPr>
              <a:spcBef>
                <a:spcPct val="50000"/>
              </a:spcBef>
            </a:pPr>
            <a:r>
              <a:rPr lang="en-US"/>
              <a:t>Felder-Silverman Model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92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93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99" grpId="0"/>
      <p:bldP spid="139300" grpId="0"/>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a:xfrm>
            <a:off x="193675" y="641350"/>
            <a:ext cx="8950325" cy="904875"/>
          </a:xfrm>
        </p:spPr>
        <p:txBody>
          <a:bodyPr/>
          <a:lstStyle/>
          <a:p>
            <a:r>
              <a:rPr lang="en-US" dirty="0" smtClean="0">
                <a:latin typeface="Arial" charset="0"/>
              </a:rPr>
              <a:t/>
            </a:r>
            <a:br>
              <a:rPr lang="en-US" dirty="0" smtClean="0">
                <a:latin typeface="Arial" charset="0"/>
              </a:rPr>
            </a:br>
            <a:r>
              <a:rPr lang="en-US" sz="3600" dirty="0" smtClean="0">
                <a:latin typeface="Arial" charset="0"/>
              </a:rPr>
              <a:t>Sequential	</a:t>
            </a:r>
            <a:r>
              <a:rPr lang="en-US" sz="2400" dirty="0" smtClean="0">
                <a:latin typeface="Arial" charset="0"/>
              </a:rPr>
              <a:t>				    </a:t>
            </a:r>
            <a:r>
              <a:rPr lang="en-US" sz="3600" dirty="0" smtClean="0">
                <a:latin typeface="Arial" charset="0"/>
              </a:rPr>
              <a:t>Global</a:t>
            </a:r>
          </a:p>
        </p:txBody>
      </p:sp>
      <p:graphicFrame>
        <p:nvGraphicFramePr>
          <p:cNvPr id="5" name="Content Placeholder 4"/>
          <p:cNvGraphicFramePr>
            <a:graphicFrameLocks noGrp="1"/>
          </p:cNvGraphicFramePr>
          <p:nvPr>
            <p:ph idx="1"/>
          </p:nvPr>
        </p:nvGraphicFramePr>
        <p:xfrm>
          <a:off x="457200" y="1885950"/>
          <a:ext cx="8178800" cy="41719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2209800" y="3276600"/>
            <a:ext cx="3276600" cy="2895600"/>
          </a:xfrm>
          <a:prstGeom prst="rect">
            <a:avLst/>
          </a:prstGeom>
          <a:noFill/>
          <a:ln w="12700">
            <a:noFill/>
            <a:miter lim="800000"/>
            <a:headEnd/>
            <a:tailEnd/>
          </a:ln>
        </p:spPr>
        <p:txBody>
          <a:bodyPr lIns="90487" tIns="44450" rIns="90487" bIns="44450"/>
          <a:lstStyle/>
          <a:p>
            <a:pPr marL="711200" indent="-711200">
              <a:lnSpc>
                <a:spcPct val="90000"/>
              </a:lnSpc>
              <a:spcBef>
                <a:spcPct val="20000"/>
              </a:spcBef>
              <a:buClr>
                <a:schemeClr val="accent2"/>
              </a:buClr>
              <a:buFont typeface="Wingdings" pitchFamily="1" charset="2"/>
              <a:buNone/>
            </a:pPr>
            <a:endParaRPr kumimoji="1" lang="en-US" altLang="en-US" sz="3200">
              <a:solidFill>
                <a:schemeClr val="accent2"/>
              </a:solidFill>
              <a:latin typeface="Comic Sans MS" pitchFamily="1" charset="0"/>
            </a:endParaRPr>
          </a:p>
        </p:txBody>
      </p:sp>
      <p:sp>
        <p:nvSpPr>
          <p:cNvPr id="21507" name="Rectangle 3"/>
          <p:cNvSpPr>
            <a:spLocks noGrp="1" noChangeArrowheads="1"/>
          </p:cNvSpPr>
          <p:nvPr>
            <p:ph type="ctrTitle"/>
          </p:nvPr>
        </p:nvSpPr>
        <p:spPr>
          <a:xfrm>
            <a:off x="381000" y="304800"/>
            <a:ext cx="7721600" cy="1143000"/>
          </a:xfrm>
        </p:spPr>
        <p:txBody>
          <a:bodyPr/>
          <a:lstStyle/>
          <a:p>
            <a:r>
              <a:rPr kumimoji="0" lang="en-US" smtClean="0">
                <a:solidFill>
                  <a:schemeClr val="tx1"/>
                </a:solidFill>
                <a:latin typeface="Arial" charset="0"/>
              </a:rPr>
              <a:t>Teaching Science: </a:t>
            </a:r>
            <a:br>
              <a:rPr kumimoji="0" lang="en-US" smtClean="0">
                <a:solidFill>
                  <a:schemeClr val="tx1"/>
                </a:solidFill>
                <a:latin typeface="Arial" charset="0"/>
              </a:rPr>
            </a:br>
            <a:r>
              <a:rPr kumimoji="0" lang="en-US" sz="3600" smtClean="0">
                <a:solidFill>
                  <a:schemeClr val="tx1"/>
                </a:solidFill>
                <a:latin typeface="Arial" charset="0"/>
              </a:rPr>
              <a:t>What Research Tells Us</a:t>
            </a:r>
          </a:p>
        </p:txBody>
      </p:sp>
      <p:pic>
        <p:nvPicPr>
          <p:cNvPr id="21508" name="Picture 4" descr="Mars data sensing"/>
          <p:cNvPicPr>
            <a:picLocks noChangeAspect="1" noChangeArrowheads="1"/>
          </p:cNvPicPr>
          <p:nvPr/>
        </p:nvPicPr>
        <p:blipFill>
          <a:blip r:embed="rId3" cstate="print"/>
          <a:srcRect/>
          <a:stretch>
            <a:fillRect/>
          </a:stretch>
        </p:blipFill>
        <p:spPr bwMode="auto">
          <a:xfrm>
            <a:off x="5105400" y="3811588"/>
            <a:ext cx="3581400" cy="2546350"/>
          </a:xfrm>
          <a:prstGeom prst="rect">
            <a:avLst/>
          </a:prstGeom>
          <a:noFill/>
          <a:ln w="9525">
            <a:noFill/>
            <a:miter lim="800000"/>
            <a:headEnd/>
            <a:tailEnd/>
          </a:ln>
        </p:spPr>
      </p:pic>
      <p:sp>
        <p:nvSpPr>
          <p:cNvPr id="197637" name="Rectangle 5"/>
          <p:cNvSpPr>
            <a:spLocks noChangeArrowheads="1"/>
          </p:cNvSpPr>
          <p:nvPr/>
        </p:nvSpPr>
        <p:spPr bwMode="auto">
          <a:xfrm>
            <a:off x="2819400" y="2268538"/>
            <a:ext cx="3962400" cy="1295400"/>
          </a:xfrm>
          <a:prstGeom prst="rect">
            <a:avLst/>
          </a:prstGeom>
          <a:noFill/>
          <a:ln w="12700">
            <a:noFill/>
            <a:miter lim="800000"/>
            <a:headEnd/>
            <a:tailEnd/>
          </a:ln>
        </p:spPr>
        <p:txBody>
          <a:bodyPr lIns="90487" tIns="44450" rIns="90487" bIns="44450"/>
          <a:lstStyle/>
          <a:p>
            <a:pPr marL="711200" indent="-711200">
              <a:lnSpc>
                <a:spcPct val="90000"/>
              </a:lnSpc>
              <a:spcBef>
                <a:spcPct val="20000"/>
              </a:spcBef>
              <a:buClr>
                <a:schemeClr val="accent2"/>
              </a:buClr>
              <a:buFont typeface="Wingdings" pitchFamily="1" charset="2"/>
              <a:buNone/>
            </a:pPr>
            <a:r>
              <a:rPr kumimoji="1" lang="en-US" dirty="0">
                <a:latin typeface="Comic Sans MS" pitchFamily="1" charset="0"/>
              </a:rPr>
              <a:t>	</a:t>
            </a:r>
            <a:r>
              <a:rPr kumimoji="1" lang="en-US" sz="2800" dirty="0" smtClean="0">
                <a:solidFill>
                  <a:srgbClr val="C00000"/>
                </a:solidFill>
                <a:latin typeface="Comic Sans MS" pitchFamily="1" charset="0"/>
              </a:rPr>
              <a:t>To become self-directed </a:t>
            </a:r>
            <a:r>
              <a:rPr kumimoji="1" lang="en-US" sz="2800" dirty="0" smtClean="0">
                <a:solidFill>
                  <a:schemeClr val="accent2"/>
                </a:solidFill>
                <a:latin typeface="Comic Sans MS" pitchFamily="1" charset="0"/>
              </a:rPr>
              <a:t>learners, students must…</a:t>
            </a:r>
            <a:endParaRPr kumimoji="1" lang="en-US" altLang="en-US" sz="2800" dirty="0">
              <a:solidFill>
                <a:schemeClr val="accent2"/>
              </a:solidFill>
              <a:latin typeface="Comic Sans MS" pitchFamily="1" charset="0"/>
            </a:endParaRPr>
          </a:p>
        </p:txBody>
      </p:sp>
      <p:pic>
        <p:nvPicPr>
          <p:cNvPr id="21510" name="Picture 6" descr="theory models 2"/>
          <p:cNvPicPr>
            <a:picLocks noChangeAspect="1" noChangeArrowheads="1"/>
          </p:cNvPicPr>
          <p:nvPr/>
        </p:nvPicPr>
        <p:blipFill>
          <a:blip r:embed="rId4" cstate="print"/>
          <a:srcRect/>
          <a:stretch>
            <a:fillRect/>
          </a:stretch>
        </p:blipFill>
        <p:spPr bwMode="auto">
          <a:xfrm>
            <a:off x="533400" y="2057400"/>
            <a:ext cx="2590800" cy="2389188"/>
          </a:xfrm>
          <a:prstGeom prst="rect">
            <a:avLst/>
          </a:prstGeom>
          <a:noFill/>
          <a:ln w="9525">
            <a:noFill/>
            <a:miter lim="800000"/>
            <a:headEnd/>
            <a:tailEnd/>
          </a:ln>
        </p:spPr>
      </p:pic>
      <p:sp>
        <p:nvSpPr>
          <p:cNvPr id="197639" name="Text Box 7"/>
          <p:cNvSpPr txBox="1">
            <a:spLocks noChangeArrowheads="1"/>
          </p:cNvSpPr>
          <p:nvPr/>
        </p:nvSpPr>
        <p:spPr bwMode="auto">
          <a:xfrm>
            <a:off x="609600" y="4953000"/>
            <a:ext cx="4114800" cy="1797415"/>
          </a:xfrm>
          <a:prstGeom prst="rect">
            <a:avLst/>
          </a:prstGeom>
          <a:noFill/>
          <a:ln w="9525">
            <a:noFill/>
            <a:miter lim="800000"/>
            <a:headEnd/>
            <a:tailEnd/>
          </a:ln>
        </p:spPr>
        <p:txBody>
          <a:bodyPr>
            <a:spAutoFit/>
          </a:bodyPr>
          <a:lstStyle/>
          <a:p>
            <a:pPr>
              <a:lnSpc>
                <a:spcPct val="90000"/>
              </a:lnSpc>
              <a:spcBef>
                <a:spcPct val="20000"/>
              </a:spcBef>
              <a:buClr>
                <a:schemeClr val="accent2"/>
              </a:buClr>
              <a:buFont typeface="Wingdings" pitchFamily="1" charset="2"/>
              <a:buNone/>
            </a:pPr>
            <a:r>
              <a:rPr kumimoji="1" lang="en-US" sz="2800" dirty="0">
                <a:solidFill>
                  <a:schemeClr val="accent2"/>
                </a:solidFill>
                <a:latin typeface="Comic Sans MS" pitchFamily="1" charset="0"/>
              </a:rPr>
              <a:t>… </a:t>
            </a:r>
            <a:r>
              <a:rPr kumimoji="1" lang="en-US" sz="2800" dirty="0" smtClean="0">
                <a:solidFill>
                  <a:schemeClr val="accent2"/>
                </a:solidFill>
                <a:latin typeface="Comic Sans MS" pitchFamily="1" charset="0"/>
              </a:rPr>
              <a:t>monitor and </a:t>
            </a:r>
            <a:r>
              <a:rPr kumimoji="1" lang="en-US" sz="2800" dirty="0">
                <a:solidFill>
                  <a:schemeClr val="accent2"/>
                </a:solidFill>
                <a:latin typeface="Comic Sans MS" pitchFamily="1" charset="0"/>
              </a:rPr>
              <a:t>adjust their approaches to learning.</a:t>
            </a:r>
            <a:endParaRPr kumimoji="1" lang="en-US" altLang="en-US" sz="2800" dirty="0">
              <a:solidFill>
                <a:schemeClr val="accent2"/>
              </a:solidFill>
              <a:latin typeface="Comic Sans MS" pitchFamily="1" charset="0"/>
            </a:endParaRPr>
          </a:p>
          <a:p>
            <a:pPr>
              <a:lnSpc>
                <a:spcPct val="90000"/>
              </a:lnSpc>
              <a:spcBef>
                <a:spcPct val="20000"/>
              </a:spcBef>
              <a:buClr>
                <a:schemeClr val="accent2"/>
              </a:buClr>
              <a:buFont typeface="Wingdings" pitchFamily="1" charset="2"/>
              <a:buChar char="§"/>
            </a:pPr>
            <a:endParaRPr kumimoji="1" lang="en-US" sz="3200" dirty="0">
              <a:solidFill>
                <a:schemeClr val="accent2"/>
              </a:solidFill>
              <a:latin typeface="Comic Sans MS" pitchFamily="1" charset="0"/>
            </a:endParaRPr>
          </a:p>
        </p:txBody>
      </p:sp>
    </p:spTree>
    <p:extLst>
      <p:ext uri="{BB962C8B-B14F-4D97-AF65-F5344CB8AC3E}">
        <p14:creationId xmlns="" xmlns:p14="http://schemas.microsoft.com/office/powerpoint/2010/main" val="38250825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Rectangle 2"/>
          <p:cNvSpPr>
            <a:spLocks noChangeArrowheads="1"/>
          </p:cNvSpPr>
          <p:nvPr/>
        </p:nvSpPr>
        <p:spPr bwMode="auto">
          <a:xfrm>
            <a:off x="304800" y="2409463"/>
            <a:ext cx="3429000" cy="3457937"/>
          </a:xfrm>
          <a:prstGeom prst="rect">
            <a:avLst/>
          </a:prstGeom>
          <a:noFill/>
          <a:ln w="12700">
            <a:noFill/>
            <a:miter lim="800000"/>
            <a:headEnd/>
            <a:tailEnd/>
          </a:ln>
        </p:spPr>
        <p:txBody>
          <a:bodyPr lIns="90487" tIns="44450" rIns="90487" bIns="44450"/>
          <a:lstStyle/>
          <a:p>
            <a:pPr>
              <a:lnSpc>
                <a:spcPct val="90000"/>
              </a:lnSpc>
              <a:spcBef>
                <a:spcPct val="20000"/>
              </a:spcBef>
              <a:buClr>
                <a:schemeClr val="accent2"/>
              </a:buClr>
            </a:pPr>
            <a:r>
              <a:rPr kumimoji="1" lang="en-US" sz="2800" dirty="0">
                <a:solidFill>
                  <a:srgbClr val="C00000"/>
                </a:solidFill>
                <a:latin typeface="Comic Sans MS" pitchFamily="1" charset="0"/>
              </a:rPr>
              <a:t>To develop mastery, students must acquire component skills, practice integrating them, and know when to apply what they have learned.</a:t>
            </a:r>
            <a:endParaRPr lang="en-US" altLang="en-US" sz="2800" b="1" dirty="0">
              <a:solidFill>
                <a:srgbClr val="C00000"/>
              </a:solidFill>
              <a:latin typeface="Comic Sans MS" pitchFamily="1" charset="0"/>
            </a:endParaRPr>
          </a:p>
        </p:txBody>
      </p:sp>
      <p:sp>
        <p:nvSpPr>
          <p:cNvPr id="15363" name="Rectangle 3"/>
          <p:cNvSpPr>
            <a:spLocks noGrp="1" noChangeArrowheads="1"/>
          </p:cNvSpPr>
          <p:nvPr>
            <p:ph type="ctrTitle"/>
          </p:nvPr>
        </p:nvSpPr>
        <p:spPr>
          <a:xfrm>
            <a:off x="381000" y="304800"/>
            <a:ext cx="7721600" cy="1143000"/>
          </a:xfrm>
        </p:spPr>
        <p:txBody>
          <a:bodyPr/>
          <a:lstStyle/>
          <a:p>
            <a:r>
              <a:rPr kumimoji="0" lang="en-US" smtClean="0">
                <a:solidFill>
                  <a:schemeClr val="tx1"/>
                </a:solidFill>
                <a:latin typeface="Arial" charset="0"/>
              </a:rPr>
              <a:t>Teaching Science: </a:t>
            </a:r>
            <a:br>
              <a:rPr kumimoji="0" lang="en-US" smtClean="0">
                <a:solidFill>
                  <a:schemeClr val="tx1"/>
                </a:solidFill>
                <a:latin typeface="Arial" charset="0"/>
              </a:rPr>
            </a:br>
            <a:r>
              <a:rPr kumimoji="0" lang="en-US" sz="3600" smtClean="0">
                <a:solidFill>
                  <a:schemeClr val="tx1"/>
                </a:solidFill>
                <a:latin typeface="Arial" charset="0"/>
              </a:rPr>
              <a:t>What Research Tells Us</a:t>
            </a:r>
          </a:p>
        </p:txBody>
      </p:sp>
      <p:pic>
        <p:nvPicPr>
          <p:cNvPr id="15364" name="Picture 4" descr="active learning 1"/>
          <p:cNvPicPr>
            <a:picLocks noChangeAspect="1" noChangeArrowheads="1"/>
          </p:cNvPicPr>
          <p:nvPr/>
        </p:nvPicPr>
        <p:blipFill>
          <a:blip r:embed="rId3" cstate="print"/>
          <a:srcRect/>
          <a:stretch>
            <a:fillRect/>
          </a:stretch>
        </p:blipFill>
        <p:spPr bwMode="auto">
          <a:xfrm>
            <a:off x="3962400" y="2266950"/>
            <a:ext cx="4800600" cy="3600450"/>
          </a:xfrm>
          <a:prstGeom prst="rect">
            <a:avLst/>
          </a:prstGeom>
          <a:noFill/>
          <a:ln w="9525">
            <a:noFill/>
            <a:miter lim="800000"/>
            <a:headEnd/>
            <a:tailEnd/>
          </a:ln>
        </p:spPr>
      </p:pic>
    </p:spTree>
    <p:extLst>
      <p:ext uri="{BB962C8B-B14F-4D97-AF65-F5344CB8AC3E}">
        <p14:creationId xmlns="" xmlns:p14="http://schemas.microsoft.com/office/powerpoint/2010/main" val="3930617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457200" y="2133600"/>
            <a:ext cx="8229600" cy="892175"/>
          </a:xfrm>
          <a:prstGeom prst="rect">
            <a:avLst/>
          </a:prstGeom>
          <a:noFill/>
          <a:ln w="12700">
            <a:noFill/>
            <a:miter lim="800000"/>
            <a:headEnd/>
            <a:tailEnd/>
          </a:ln>
        </p:spPr>
        <p:txBody>
          <a:bodyPr lIns="90487" tIns="44450" rIns="90487" bIns="44450"/>
          <a:lstStyle/>
          <a:p>
            <a:pPr marL="711200" indent="-711200">
              <a:lnSpc>
                <a:spcPct val="90000"/>
              </a:lnSpc>
              <a:spcBef>
                <a:spcPct val="20000"/>
              </a:spcBef>
              <a:buClr>
                <a:schemeClr val="accent2"/>
              </a:buClr>
              <a:buFont typeface="Wingdings" pitchFamily="1" charset="2"/>
              <a:buNone/>
            </a:pPr>
            <a:r>
              <a:rPr kumimoji="1" lang="en-US" sz="2800">
                <a:solidFill>
                  <a:schemeClr val="accent2"/>
                </a:solidFill>
                <a:latin typeface="Comic Sans MS" pitchFamily="1" charset="0"/>
              </a:rPr>
              <a:t>Prior knowledge can help or hinder learning</a:t>
            </a:r>
            <a:r>
              <a:rPr kumimoji="1" lang="en-US" altLang="en-US" sz="2800">
                <a:solidFill>
                  <a:schemeClr val="accent2"/>
                </a:solidFill>
                <a:latin typeface="Comic Sans MS" pitchFamily="1" charset="0"/>
              </a:rPr>
              <a:t>.</a:t>
            </a:r>
          </a:p>
          <a:p>
            <a:pPr marL="711200" indent="-711200">
              <a:lnSpc>
                <a:spcPct val="90000"/>
              </a:lnSpc>
              <a:spcBef>
                <a:spcPct val="20000"/>
              </a:spcBef>
              <a:buClr>
                <a:schemeClr val="accent2"/>
              </a:buClr>
              <a:buFont typeface="Wingdings" pitchFamily="1" charset="2"/>
              <a:buChar char="§"/>
            </a:pPr>
            <a:endParaRPr kumimoji="1" lang="en-US" altLang="en-US" sz="2800">
              <a:solidFill>
                <a:schemeClr val="accent2"/>
              </a:solidFill>
              <a:latin typeface="Comic Sans MS" pitchFamily="1" charset="0"/>
            </a:endParaRPr>
          </a:p>
          <a:p>
            <a:pPr marL="711200" indent="-711200">
              <a:lnSpc>
                <a:spcPct val="90000"/>
              </a:lnSpc>
              <a:spcBef>
                <a:spcPct val="20000"/>
              </a:spcBef>
              <a:buClr>
                <a:schemeClr val="accent2"/>
              </a:buClr>
              <a:buFont typeface="Wingdings" pitchFamily="1" charset="2"/>
              <a:buNone/>
            </a:pPr>
            <a:endParaRPr lang="en-US" altLang="en-US" sz="2800" b="1">
              <a:solidFill>
                <a:schemeClr val="accent2"/>
              </a:solidFill>
              <a:latin typeface="Comic Sans MS" pitchFamily="1" charset="0"/>
            </a:endParaRPr>
          </a:p>
          <a:p>
            <a:pPr marL="2286000" lvl="4" indent="-457200" algn="ctr">
              <a:lnSpc>
                <a:spcPct val="90000"/>
              </a:lnSpc>
              <a:spcBef>
                <a:spcPct val="20000"/>
              </a:spcBef>
              <a:buClr>
                <a:schemeClr val="accent2"/>
              </a:buClr>
              <a:buFont typeface="Wingdings" pitchFamily="1" charset="2"/>
              <a:buNone/>
            </a:pPr>
            <a:r>
              <a:rPr lang="en-US" altLang="en-US" b="1">
                <a:latin typeface="Arial" charset="0"/>
              </a:rPr>
              <a:t>		</a:t>
            </a:r>
          </a:p>
        </p:txBody>
      </p:sp>
      <p:sp>
        <p:nvSpPr>
          <p:cNvPr id="32771" name="Rectangle 3"/>
          <p:cNvSpPr>
            <a:spLocks noGrp="1" noChangeArrowheads="1"/>
          </p:cNvSpPr>
          <p:nvPr>
            <p:ph type="ctrTitle"/>
          </p:nvPr>
        </p:nvSpPr>
        <p:spPr>
          <a:xfrm>
            <a:off x="381000" y="304800"/>
            <a:ext cx="7721600" cy="1143000"/>
          </a:xfrm>
        </p:spPr>
        <p:txBody>
          <a:bodyPr/>
          <a:lstStyle/>
          <a:p>
            <a:r>
              <a:rPr kumimoji="0" lang="en-US" smtClean="0">
                <a:solidFill>
                  <a:schemeClr val="tx1"/>
                </a:solidFill>
                <a:latin typeface="Arial" charset="0"/>
              </a:rPr>
              <a:t>Teaching Science: </a:t>
            </a:r>
            <a:br>
              <a:rPr kumimoji="0" lang="en-US" smtClean="0">
                <a:solidFill>
                  <a:schemeClr val="tx1"/>
                </a:solidFill>
                <a:latin typeface="Arial" charset="0"/>
              </a:rPr>
            </a:br>
            <a:r>
              <a:rPr kumimoji="0" lang="en-US" sz="3600" smtClean="0">
                <a:solidFill>
                  <a:schemeClr val="tx1"/>
                </a:solidFill>
                <a:latin typeface="Arial" charset="0"/>
              </a:rPr>
              <a:t>What Research Tells Us</a:t>
            </a:r>
          </a:p>
        </p:txBody>
      </p:sp>
      <p:sp>
        <p:nvSpPr>
          <p:cNvPr id="5" name="TextBox 4"/>
          <p:cNvSpPr txBox="1"/>
          <p:nvPr/>
        </p:nvSpPr>
        <p:spPr>
          <a:xfrm>
            <a:off x="-11583" y="3507129"/>
            <a:ext cx="9323386" cy="461665"/>
          </a:xfrm>
          <a:prstGeom prst="rect">
            <a:avLst/>
          </a:prstGeom>
          <a:noFill/>
        </p:spPr>
        <p:txBody>
          <a:bodyPr wrap="none" rtlCol="0">
            <a:spAutoFit/>
          </a:bodyPr>
          <a:lstStyle/>
          <a:p>
            <a:r>
              <a:rPr lang="en-US" dirty="0" smtClean="0"/>
              <a:t>[Fish is Fish image content has been omitted for copyright/</a:t>
            </a:r>
            <a:r>
              <a:rPr lang="en-US" dirty="0" err="1" smtClean="0"/>
              <a:t>resuse</a:t>
            </a:r>
            <a:r>
              <a:rPr lang="en-US" dirty="0" smtClean="0"/>
              <a:t> reasons]</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423863" y="4149725"/>
            <a:ext cx="8350250" cy="2708275"/>
          </a:xfrm>
          <a:prstGeom prst="rect">
            <a:avLst/>
          </a:prstGeom>
          <a:noFill/>
          <a:ln w="9525">
            <a:noFill/>
            <a:miter lim="800000"/>
            <a:headEnd/>
            <a:tailEnd/>
          </a:ln>
        </p:spPr>
        <p:txBody>
          <a:bodyPr>
            <a:spAutoFit/>
          </a:bodyPr>
          <a:lstStyle/>
          <a:p>
            <a:pPr>
              <a:spcBef>
                <a:spcPct val="50000"/>
              </a:spcBef>
            </a:pPr>
            <a:r>
              <a:rPr lang="en-US" altLang="en-US" sz="3200" i="1">
                <a:latin typeface="Comic Sans MS" pitchFamily="1" charset="0"/>
              </a:rPr>
              <a:t>Will you use </a:t>
            </a:r>
          </a:p>
          <a:p>
            <a:pPr>
              <a:spcBef>
                <a:spcPct val="50000"/>
              </a:spcBef>
            </a:pPr>
            <a:r>
              <a:rPr lang="en-US" altLang="en-US" sz="3200" i="1">
                <a:latin typeface="Comic Sans MS" pitchFamily="1" charset="0"/>
              </a:rPr>
              <a:t>your own precious resources to</a:t>
            </a:r>
          </a:p>
          <a:p>
            <a:pPr>
              <a:spcBef>
                <a:spcPct val="50000"/>
              </a:spcBef>
            </a:pPr>
            <a:r>
              <a:rPr lang="en-US" altLang="en-US" sz="3200" b="1" i="1">
                <a:solidFill>
                  <a:srgbClr val="336600"/>
                </a:solidFill>
                <a:latin typeface="Comic Sans MS" pitchFamily="1" charset="0"/>
              </a:rPr>
              <a:t>provide instruction</a:t>
            </a:r>
            <a:r>
              <a:rPr lang="en-US" altLang="en-US" sz="3200" b="1">
                <a:solidFill>
                  <a:srgbClr val="336600"/>
                </a:solidFill>
                <a:latin typeface="Comic Sans MS" pitchFamily="1" charset="0"/>
              </a:rPr>
              <a:t>? </a:t>
            </a:r>
            <a:r>
              <a:rPr lang="en-US" altLang="en-US" sz="3200" i="1">
                <a:latin typeface="Comic Sans MS" pitchFamily="1" charset="0"/>
              </a:rPr>
              <a:t>or </a:t>
            </a:r>
            <a:r>
              <a:rPr lang="en-US" altLang="en-US" sz="3200" b="1" i="1">
                <a:solidFill>
                  <a:srgbClr val="336600"/>
                </a:solidFill>
                <a:latin typeface="Comic Sans MS" pitchFamily="1" charset="0"/>
              </a:rPr>
              <a:t>produce learning?</a:t>
            </a:r>
            <a:r>
              <a:rPr lang="en-US" altLang="en-US" sz="3200">
                <a:latin typeface="Comic Sans MS" pitchFamily="1" charset="0"/>
              </a:rPr>
              <a:t> </a:t>
            </a:r>
          </a:p>
          <a:p>
            <a:pPr>
              <a:spcBef>
                <a:spcPct val="50000"/>
              </a:spcBef>
            </a:pPr>
            <a:r>
              <a:rPr lang="en-US" altLang="en-US" sz="2800">
                <a:latin typeface="Comic Sans MS" pitchFamily="1" charset="0"/>
              </a:rPr>
              <a:t>					</a:t>
            </a:r>
            <a:endParaRPr lang="en-US" altLang="en-US" sz="2000">
              <a:latin typeface="Comic Sans MS" pitchFamily="1" charset="0"/>
            </a:endParaRPr>
          </a:p>
        </p:txBody>
      </p:sp>
      <p:sp>
        <p:nvSpPr>
          <p:cNvPr id="33795" name="Rectangle 7"/>
          <p:cNvSpPr>
            <a:spLocks noGrp="1" noChangeArrowheads="1"/>
          </p:cNvSpPr>
          <p:nvPr>
            <p:ph type="ctrTitle"/>
          </p:nvPr>
        </p:nvSpPr>
        <p:spPr>
          <a:xfrm>
            <a:off x="457200" y="457200"/>
            <a:ext cx="7721600" cy="1143000"/>
          </a:xfrm>
          <a:noFill/>
        </p:spPr>
        <p:txBody>
          <a:bodyPr/>
          <a:lstStyle/>
          <a:p>
            <a:r>
              <a:rPr kumimoji="0" lang="en-US" sz="4400" smtClean="0">
                <a:latin typeface="Arial" charset="0"/>
              </a:rPr>
              <a:t>Teaching takes Time and Energy</a:t>
            </a:r>
            <a:endParaRPr kumimoji="0" lang="en-US" smtClean="0">
              <a:solidFill>
                <a:schemeClr val="tx1"/>
              </a:solidFill>
              <a:latin typeface="Arial" charset="0"/>
            </a:endParaRPr>
          </a:p>
        </p:txBody>
      </p:sp>
      <p:sp>
        <p:nvSpPr>
          <p:cNvPr id="5" name="TextBox 4"/>
          <p:cNvSpPr txBox="1"/>
          <p:nvPr/>
        </p:nvSpPr>
        <p:spPr>
          <a:xfrm>
            <a:off x="-11583" y="3507129"/>
            <a:ext cx="9323386" cy="461665"/>
          </a:xfrm>
          <a:prstGeom prst="rect">
            <a:avLst/>
          </a:prstGeom>
          <a:noFill/>
        </p:spPr>
        <p:txBody>
          <a:bodyPr wrap="none" rtlCol="0">
            <a:spAutoFit/>
          </a:bodyPr>
          <a:lstStyle/>
          <a:p>
            <a:r>
              <a:rPr lang="en-US" dirty="0" smtClean="0"/>
              <a:t>[Fish is Fish image content has been omitted for copyright/</a:t>
            </a:r>
            <a:r>
              <a:rPr lang="en-US" dirty="0" err="1" smtClean="0"/>
              <a:t>resuse</a:t>
            </a:r>
            <a:r>
              <a:rPr lang="en-US" dirty="0" smtClean="0"/>
              <a:t> reasons]</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4818" name="Rectangle 2"/>
          <p:cNvSpPr>
            <a:spLocks noGrp="1" noChangeArrowheads="1"/>
          </p:cNvSpPr>
          <p:nvPr>
            <p:ph type="body" idx="1"/>
          </p:nvPr>
        </p:nvSpPr>
        <p:spPr>
          <a:xfrm>
            <a:off x="914400" y="1981200"/>
            <a:ext cx="7467600" cy="4191000"/>
          </a:xfrm>
          <a:noFill/>
        </p:spPr>
        <p:txBody>
          <a:bodyPr lIns="90487" tIns="44450" rIns="90487" bIns="44450"/>
          <a:lstStyle/>
          <a:p>
            <a:pPr marL="711200" indent="-711200">
              <a:lnSpc>
                <a:spcPct val="80000"/>
              </a:lnSpc>
              <a:buFont typeface="Wingdings" pitchFamily="1" charset="2"/>
              <a:buNone/>
            </a:pPr>
            <a:endParaRPr kumimoji="0" lang="en-US" sz="1600" dirty="0" smtClean="0">
              <a:latin typeface="Comic Sans MS" pitchFamily="1" charset="0"/>
            </a:endParaRPr>
          </a:p>
          <a:p>
            <a:pPr marL="711200" indent="-711200">
              <a:lnSpc>
                <a:spcPct val="80000"/>
              </a:lnSpc>
              <a:buFont typeface="Wingdings" pitchFamily="1" charset="2"/>
              <a:buNone/>
            </a:pPr>
            <a:r>
              <a:rPr kumimoji="0" lang="en-US" sz="1600" dirty="0" smtClean="0">
                <a:latin typeface="Comic Sans MS" pitchFamily="1" charset="0"/>
              </a:rPr>
              <a:t>Ambrose, S.A., et al., </a:t>
            </a:r>
            <a:r>
              <a:rPr kumimoji="0" lang="en-US" sz="1600" b="1" dirty="0" smtClean="0">
                <a:latin typeface="Comic Sans MS" pitchFamily="1" charset="0"/>
              </a:rPr>
              <a:t>How Learning Works: 7 Research-Based Principles for Smart Teaching, (</a:t>
            </a:r>
            <a:r>
              <a:rPr kumimoji="0" lang="en-US" sz="1600" dirty="0" smtClean="0">
                <a:latin typeface="Comic Sans MS" pitchFamily="1" charset="0"/>
              </a:rPr>
              <a:t>2010) </a:t>
            </a:r>
            <a:r>
              <a:rPr kumimoji="0" lang="en-US" sz="1600" dirty="0" err="1" smtClean="0">
                <a:latin typeface="Comic Sans MS" pitchFamily="1" charset="0"/>
              </a:rPr>
              <a:t>Jossey</a:t>
            </a:r>
            <a:r>
              <a:rPr kumimoji="0" lang="en-US" sz="1600" dirty="0" smtClean="0">
                <a:latin typeface="Comic Sans MS" pitchFamily="1" charset="0"/>
              </a:rPr>
              <a:t>-Bass Publ., San Francisco, 301p.</a:t>
            </a:r>
          </a:p>
          <a:p>
            <a:pPr marL="711200" indent="-711200">
              <a:lnSpc>
                <a:spcPct val="80000"/>
              </a:lnSpc>
              <a:buFont typeface="Wingdings" pitchFamily="1" charset="2"/>
              <a:buNone/>
            </a:pPr>
            <a:endParaRPr kumimoji="0" lang="en-US" sz="1600" dirty="0" smtClean="0">
              <a:latin typeface="Comic Sans MS" pitchFamily="1" charset="0"/>
            </a:endParaRPr>
          </a:p>
          <a:p>
            <a:pPr marL="711200" indent="-711200">
              <a:lnSpc>
                <a:spcPct val="80000"/>
              </a:lnSpc>
              <a:buFont typeface="Wingdings" pitchFamily="1" charset="2"/>
              <a:buNone/>
            </a:pPr>
            <a:r>
              <a:rPr kumimoji="0" lang="en-US" sz="1600" dirty="0" smtClean="0">
                <a:latin typeface="Comic Sans MS" pitchFamily="1" charset="0"/>
              </a:rPr>
              <a:t>Barr, R.D. and </a:t>
            </a:r>
            <a:r>
              <a:rPr kumimoji="0" lang="en-US" sz="1600" dirty="0" err="1" smtClean="0">
                <a:latin typeface="Comic Sans MS" pitchFamily="1" charset="0"/>
              </a:rPr>
              <a:t>Tagg</a:t>
            </a:r>
            <a:r>
              <a:rPr kumimoji="0" lang="en-US" sz="1600" dirty="0" smtClean="0">
                <a:latin typeface="Comic Sans MS" pitchFamily="1" charset="0"/>
              </a:rPr>
              <a:t>, J., </a:t>
            </a:r>
            <a:r>
              <a:rPr kumimoji="0" lang="en-US" sz="1600" b="1" dirty="0" smtClean="0">
                <a:latin typeface="Comic Sans MS" pitchFamily="1" charset="0"/>
              </a:rPr>
              <a:t>From teaching to learning – A new paradigm for undergraduate education, </a:t>
            </a:r>
            <a:r>
              <a:rPr kumimoji="0" lang="en-US" sz="1600" dirty="0" smtClean="0">
                <a:latin typeface="Comic Sans MS" pitchFamily="1" charset="0"/>
              </a:rPr>
              <a:t>(1995) Change, Nov./Dec., p. 13-25.</a:t>
            </a:r>
          </a:p>
          <a:p>
            <a:pPr marL="711200" indent="-711200">
              <a:lnSpc>
                <a:spcPct val="80000"/>
              </a:lnSpc>
              <a:buFont typeface="Monotype Sorts" pitchFamily="1" charset="2"/>
              <a:buNone/>
            </a:pPr>
            <a:endParaRPr lang="en-US" sz="1600" dirty="0" smtClean="0"/>
          </a:p>
          <a:p>
            <a:pPr marL="711200" indent="-711200">
              <a:lnSpc>
                <a:spcPct val="80000"/>
              </a:lnSpc>
              <a:buFont typeface="Monotype Sorts" pitchFamily="1" charset="2"/>
              <a:buNone/>
            </a:pPr>
            <a:r>
              <a:rPr lang="en-US" sz="1600" dirty="0" smtClean="0">
                <a:latin typeface="Comic Sans MS" pitchFamily="1" charset="0"/>
              </a:rPr>
              <a:t>Richard M. Felder, </a:t>
            </a:r>
            <a:r>
              <a:rPr lang="en-US" sz="1600" b="1" i="1" dirty="0" smtClean="0">
                <a:latin typeface="Comic Sans MS" pitchFamily="1" charset="0"/>
              </a:rPr>
              <a:t>Reaching the Second Tier - Teaching and Learning Styles in College Science Education </a:t>
            </a:r>
            <a:r>
              <a:rPr lang="en-US" sz="1600" dirty="0" smtClean="0">
                <a:latin typeface="Comic Sans MS" pitchFamily="1" charset="0"/>
              </a:rPr>
              <a:t>(1993) Journal of College Science Teaching, v. 23, p. 286-290.</a:t>
            </a:r>
          </a:p>
          <a:p>
            <a:pPr marL="711200" indent="-711200">
              <a:lnSpc>
                <a:spcPct val="80000"/>
              </a:lnSpc>
              <a:buFont typeface="Wingdings" pitchFamily="1" charset="2"/>
              <a:buNone/>
            </a:pPr>
            <a:endParaRPr kumimoji="0" lang="en-US" sz="1600" dirty="0" smtClean="0">
              <a:latin typeface="Comic Sans MS" pitchFamily="1" charset="0"/>
            </a:endParaRPr>
          </a:p>
          <a:p>
            <a:pPr marL="711200" indent="-711200">
              <a:lnSpc>
                <a:spcPct val="80000"/>
              </a:lnSpc>
              <a:buFont typeface="Wingdings" pitchFamily="1" charset="2"/>
              <a:buNone/>
            </a:pPr>
            <a:r>
              <a:rPr kumimoji="0" lang="en-US" sz="1600" dirty="0" smtClean="0">
                <a:latin typeface="Comic Sans MS" pitchFamily="1" charset="0"/>
              </a:rPr>
              <a:t>Halpern, D.F. and </a:t>
            </a:r>
            <a:r>
              <a:rPr kumimoji="0" lang="en-US" sz="1600" dirty="0" err="1" smtClean="0">
                <a:latin typeface="Comic Sans MS" pitchFamily="1" charset="0"/>
              </a:rPr>
              <a:t>Hakel</a:t>
            </a:r>
            <a:r>
              <a:rPr kumimoji="0" lang="en-US" sz="1600" dirty="0" smtClean="0">
                <a:latin typeface="Comic Sans MS" pitchFamily="1" charset="0"/>
              </a:rPr>
              <a:t>, M.D., Applying the Science of Learning to the University and Beyond (2003) Change, July/Aug., p.36-41.</a:t>
            </a:r>
          </a:p>
          <a:p>
            <a:pPr marL="711200" indent="-711200">
              <a:lnSpc>
                <a:spcPct val="80000"/>
              </a:lnSpc>
              <a:buFont typeface="Wingdings" pitchFamily="1" charset="2"/>
              <a:buNone/>
            </a:pPr>
            <a:endParaRPr kumimoji="0" lang="en-US" sz="1600" dirty="0" smtClean="0">
              <a:latin typeface="Comic Sans MS" pitchFamily="1" charset="0"/>
            </a:endParaRPr>
          </a:p>
          <a:p>
            <a:pPr marL="711200" indent="-711200">
              <a:lnSpc>
                <a:spcPct val="80000"/>
              </a:lnSpc>
              <a:buFont typeface="Wingdings" pitchFamily="1" charset="2"/>
              <a:buNone/>
            </a:pPr>
            <a:r>
              <a:rPr kumimoji="0" lang="en-US" sz="1600" dirty="0" err="1" smtClean="0">
                <a:latin typeface="Comic Sans MS" pitchFamily="1" charset="0"/>
              </a:rPr>
              <a:t>Lionni</a:t>
            </a:r>
            <a:r>
              <a:rPr kumimoji="0" lang="en-US" sz="1600" dirty="0" smtClean="0">
                <a:latin typeface="Comic Sans MS" pitchFamily="1" charset="0"/>
              </a:rPr>
              <a:t>, L. </a:t>
            </a:r>
            <a:r>
              <a:rPr kumimoji="0" lang="en-US" sz="1600" b="1" dirty="0" smtClean="0">
                <a:latin typeface="Comic Sans MS" pitchFamily="1" charset="0"/>
              </a:rPr>
              <a:t>Fish is Fish </a:t>
            </a:r>
            <a:r>
              <a:rPr kumimoji="0" lang="en-US" sz="1600" dirty="0" smtClean="0">
                <a:latin typeface="Comic Sans MS" pitchFamily="1" charset="0"/>
              </a:rPr>
              <a:t>(1970) Random House Publ.</a:t>
            </a:r>
          </a:p>
          <a:p>
            <a:pPr marL="711200" indent="-711200">
              <a:lnSpc>
                <a:spcPct val="80000"/>
              </a:lnSpc>
              <a:buFont typeface="Wingdings" pitchFamily="1" charset="2"/>
              <a:buNone/>
            </a:pPr>
            <a:endParaRPr kumimoji="0" lang="en-US" sz="1600" dirty="0" smtClean="0">
              <a:latin typeface="Comic Sans MS" pitchFamily="1" charset="0"/>
            </a:endParaRPr>
          </a:p>
          <a:p>
            <a:pPr marL="711200" indent="-711200">
              <a:lnSpc>
                <a:spcPct val="80000"/>
              </a:lnSpc>
              <a:buFont typeface="Wingdings" pitchFamily="1" charset="2"/>
              <a:buNone/>
            </a:pPr>
            <a:r>
              <a:rPr kumimoji="0" lang="en-US" sz="1600" dirty="0" smtClean="0">
                <a:latin typeface="Comic Sans MS" pitchFamily="1" charset="0"/>
              </a:rPr>
              <a:t>National Research Council, </a:t>
            </a:r>
            <a:r>
              <a:rPr kumimoji="0" lang="en-US" sz="1600" b="1" dirty="0" smtClean="0">
                <a:latin typeface="Comic Sans MS" pitchFamily="1" charset="0"/>
              </a:rPr>
              <a:t>Science Teaching Reconsidered: A Handbook </a:t>
            </a:r>
            <a:r>
              <a:rPr kumimoji="0" lang="en-US" sz="1600" dirty="0" smtClean="0">
                <a:latin typeface="Comic Sans MS" pitchFamily="1" charset="0"/>
              </a:rPr>
              <a:t>(1997), National Academy Press, Washington, D.C. 88p.</a:t>
            </a:r>
          </a:p>
          <a:p>
            <a:pPr marL="711200" indent="-711200">
              <a:lnSpc>
                <a:spcPct val="80000"/>
              </a:lnSpc>
              <a:buFont typeface="Wingdings" pitchFamily="1" charset="2"/>
              <a:buNone/>
            </a:pPr>
            <a:endParaRPr kumimoji="0" lang="en-US" sz="1600" dirty="0" smtClean="0">
              <a:latin typeface="Comic Sans MS" pitchFamily="1" charset="0"/>
            </a:endParaRPr>
          </a:p>
        </p:txBody>
      </p:sp>
      <p:sp>
        <p:nvSpPr>
          <p:cNvPr id="34819" name="Rectangle 3"/>
          <p:cNvSpPr>
            <a:spLocks noGrp="1" noChangeArrowheads="1"/>
          </p:cNvSpPr>
          <p:nvPr>
            <p:ph type="title"/>
          </p:nvPr>
        </p:nvSpPr>
        <p:spPr>
          <a:xfrm>
            <a:off x="685800" y="228600"/>
            <a:ext cx="7772400" cy="1143000"/>
          </a:xfrm>
        </p:spPr>
        <p:txBody>
          <a:bodyPr/>
          <a:lstStyle/>
          <a:p>
            <a:r>
              <a:rPr lang="en-US" smtClean="0">
                <a:solidFill>
                  <a:schemeClr val="tx1"/>
                </a:solidFill>
                <a:latin typeface="Arial" charset="0"/>
              </a:rPr>
              <a:t>References</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457200" y="2286000"/>
            <a:ext cx="8229600" cy="4114800"/>
          </a:xfrm>
          <a:prstGeom prst="rect">
            <a:avLst/>
          </a:prstGeom>
          <a:noFill/>
          <a:ln w="12700">
            <a:noFill/>
            <a:miter lim="800000"/>
            <a:headEnd/>
            <a:tailEnd/>
          </a:ln>
        </p:spPr>
        <p:txBody>
          <a:bodyPr lIns="90487" tIns="44450" rIns="90487" bIns="44450"/>
          <a:lstStyle/>
          <a:p>
            <a:pPr marL="711200" indent="-711200">
              <a:spcBef>
                <a:spcPct val="20000"/>
              </a:spcBef>
              <a:buClr>
                <a:schemeClr val="accent2"/>
              </a:buClr>
              <a:buFont typeface="Wingdings" pitchFamily="1" charset="2"/>
              <a:buChar char="§"/>
            </a:pPr>
            <a:r>
              <a:rPr kumimoji="1" lang="en-US" dirty="0" smtClean="0">
                <a:solidFill>
                  <a:srgbClr val="C00000"/>
                </a:solidFill>
                <a:latin typeface="Comic Sans MS" pitchFamily="1" charset="0"/>
              </a:rPr>
              <a:t>Students’ prior </a:t>
            </a:r>
            <a:r>
              <a:rPr kumimoji="1" lang="en-US" dirty="0">
                <a:solidFill>
                  <a:srgbClr val="C00000"/>
                </a:solidFill>
                <a:latin typeface="Comic Sans MS" pitchFamily="1" charset="0"/>
              </a:rPr>
              <a:t>knowledge can help or hinder learning</a:t>
            </a:r>
            <a:r>
              <a:rPr kumimoji="1" lang="en-US" dirty="0" smtClean="0">
                <a:solidFill>
                  <a:srgbClr val="C00000"/>
                </a:solidFill>
                <a:latin typeface="Comic Sans MS" pitchFamily="1" charset="0"/>
              </a:rPr>
              <a:t>.</a:t>
            </a:r>
            <a:endParaRPr kumimoji="1" lang="en-US" dirty="0">
              <a:solidFill>
                <a:srgbClr val="C00000"/>
              </a:solidFill>
              <a:latin typeface="Comic Sans MS" pitchFamily="1" charset="0"/>
            </a:endParaRPr>
          </a:p>
          <a:p>
            <a:pPr marL="711200" indent="-711200">
              <a:spcBef>
                <a:spcPct val="20000"/>
              </a:spcBef>
              <a:buClr>
                <a:schemeClr val="accent2"/>
              </a:buClr>
              <a:buFont typeface="Wingdings" pitchFamily="1" charset="2"/>
              <a:buChar char="§"/>
            </a:pPr>
            <a:r>
              <a:rPr kumimoji="1" lang="en-US" dirty="0" smtClean="0">
                <a:latin typeface="Comic Sans MS" pitchFamily="1" charset="0"/>
              </a:rPr>
              <a:t>How students </a:t>
            </a:r>
            <a:r>
              <a:rPr kumimoji="1" lang="en-US" dirty="0">
                <a:latin typeface="Comic Sans MS" pitchFamily="1" charset="0"/>
              </a:rPr>
              <a:t>organize knowledge </a:t>
            </a:r>
            <a:r>
              <a:rPr kumimoji="1" lang="en-US" dirty="0" smtClean="0">
                <a:latin typeface="Comic Sans MS" pitchFamily="1" charset="0"/>
              </a:rPr>
              <a:t>influences </a:t>
            </a:r>
            <a:r>
              <a:rPr kumimoji="1" lang="en-US" dirty="0">
                <a:latin typeface="Comic Sans MS" pitchFamily="1" charset="0"/>
              </a:rPr>
              <a:t>how they </a:t>
            </a:r>
            <a:r>
              <a:rPr kumimoji="1" lang="en-US" dirty="0" smtClean="0">
                <a:latin typeface="Comic Sans MS" pitchFamily="1" charset="0"/>
              </a:rPr>
              <a:t>learn and apply what they know. </a:t>
            </a:r>
            <a:endParaRPr kumimoji="1" lang="en-US" dirty="0">
              <a:latin typeface="Comic Sans MS" pitchFamily="1" charset="0"/>
            </a:endParaRPr>
          </a:p>
          <a:p>
            <a:pPr marL="711200" indent="-711200">
              <a:spcBef>
                <a:spcPct val="20000"/>
              </a:spcBef>
              <a:buClr>
                <a:schemeClr val="accent2"/>
              </a:buClr>
              <a:buFont typeface="Wingdings" pitchFamily="1" charset="2"/>
              <a:buChar char="§"/>
            </a:pPr>
            <a:r>
              <a:rPr kumimoji="1" lang="en-US" dirty="0" smtClean="0">
                <a:latin typeface="Comic Sans MS" pitchFamily="1" charset="0"/>
              </a:rPr>
              <a:t>Students’ motivation determines, directs, and sustains what they do to learn. </a:t>
            </a:r>
            <a:endParaRPr kumimoji="1" lang="en-US" dirty="0">
              <a:latin typeface="Comic Sans MS" pitchFamily="1" charset="0"/>
            </a:endParaRPr>
          </a:p>
          <a:p>
            <a:pPr marL="711200" indent="-711200">
              <a:lnSpc>
                <a:spcPct val="90000"/>
              </a:lnSpc>
              <a:spcBef>
                <a:spcPct val="20000"/>
              </a:spcBef>
              <a:buClr>
                <a:schemeClr val="accent2"/>
              </a:buClr>
              <a:buFont typeface="Wingdings" pitchFamily="1" charset="2"/>
              <a:buChar char="§"/>
            </a:pPr>
            <a:r>
              <a:rPr kumimoji="1" lang="en-US" dirty="0" smtClean="0">
                <a:solidFill>
                  <a:srgbClr val="C00000"/>
                </a:solidFill>
                <a:latin typeface="Comic Sans MS" pitchFamily="1" charset="0"/>
              </a:rPr>
              <a:t>To develop mastery, students must acquire component skills, practice integrating them, and know when to apply what they have learned.</a:t>
            </a:r>
            <a:endParaRPr lang="en-US" altLang="en-US" b="1" dirty="0">
              <a:solidFill>
                <a:srgbClr val="C00000"/>
              </a:solidFill>
              <a:latin typeface="Comic Sans MS" pitchFamily="1" charset="0"/>
            </a:endParaRPr>
          </a:p>
          <a:p>
            <a:pPr marL="2286000" lvl="4" indent="-457200" algn="ctr">
              <a:lnSpc>
                <a:spcPct val="90000"/>
              </a:lnSpc>
              <a:spcBef>
                <a:spcPct val="20000"/>
              </a:spcBef>
              <a:buClr>
                <a:schemeClr val="accent2"/>
              </a:buClr>
              <a:buFont typeface="Wingdings" pitchFamily="1" charset="2"/>
              <a:buNone/>
            </a:pPr>
            <a:r>
              <a:rPr lang="en-US" altLang="en-US" sz="2800" b="1" dirty="0">
                <a:latin typeface="Comic Sans MS" pitchFamily="1" charset="0"/>
              </a:rPr>
              <a:t>		</a:t>
            </a:r>
          </a:p>
        </p:txBody>
      </p:sp>
      <p:sp>
        <p:nvSpPr>
          <p:cNvPr id="5123" name="Rectangle 6"/>
          <p:cNvSpPr>
            <a:spLocks noGrp="1" noChangeArrowheads="1"/>
          </p:cNvSpPr>
          <p:nvPr>
            <p:ph type="ctrTitle"/>
          </p:nvPr>
        </p:nvSpPr>
        <p:spPr>
          <a:xfrm>
            <a:off x="381000" y="304800"/>
            <a:ext cx="7721600" cy="1143000"/>
          </a:xfrm>
        </p:spPr>
        <p:txBody>
          <a:bodyPr/>
          <a:lstStyle/>
          <a:p>
            <a:r>
              <a:rPr kumimoji="0" lang="en-US" smtClean="0">
                <a:solidFill>
                  <a:schemeClr val="tx1"/>
                </a:solidFill>
                <a:latin typeface="Arial" charset="0"/>
              </a:rPr>
              <a:t>Teaching Science: </a:t>
            </a:r>
            <a:br>
              <a:rPr kumimoji="0" lang="en-US" smtClean="0">
                <a:solidFill>
                  <a:schemeClr val="tx1"/>
                </a:solidFill>
                <a:latin typeface="Arial" charset="0"/>
              </a:rPr>
            </a:br>
            <a:r>
              <a:rPr kumimoji="0" lang="en-US" smtClean="0">
                <a:solidFill>
                  <a:schemeClr val="tx1"/>
                </a:solidFill>
                <a:latin typeface="Arial" charset="0"/>
              </a:rPr>
              <a:t>W</a:t>
            </a:r>
            <a:r>
              <a:rPr kumimoji="0" lang="en-US" sz="3600" smtClean="0">
                <a:solidFill>
                  <a:schemeClr val="tx1"/>
                </a:solidFill>
                <a:latin typeface="Arial" charset="0"/>
              </a:rPr>
              <a:t>hat Research Tells Us</a:t>
            </a:r>
          </a:p>
        </p:txBody>
      </p:sp>
      <p:sp>
        <p:nvSpPr>
          <p:cNvPr id="5124" name="Text Box 7"/>
          <p:cNvSpPr txBox="1">
            <a:spLocks noChangeArrowheads="1"/>
          </p:cNvSpPr>
          <p:nvPr/>
        </p:nvSpPr>
        <p:spPr bwMode="auto">
          <a:xfrm>
            <a:off x="5456238" y="6088063"/>
            <a:ext cx="2817812" cy="312737"/>
          </a:xfrm>
          <a:prstGeom prst="rect">
            <a:avLst/>
          </a:prstGeom>
          <a:noFill/>
          <a:ln w="9525">
            <a:noFill/>
            <a:miter lim="800000"/>
            <a:headEnd/>
            <a:tailEnd/>
          </a:ln>
        </p:spPr>
        <p:txBody>
          <a:bodyPr>
            <a:spAutoFit/>
          </a:bodyPr>
          <a:lstStyle/>
          <a:p>
            <a:pPr>
              <a:spcBef>
                <a:spcPct val="50000"/>
              </a:spcBef>
            </a:pPr>
            <a:r>
              <a:rPr lang="en-US" sz="1400">
                <a:latin typeface="Comic Sans MS" pitchFamily="1" charset="0"/>
              </a:rPr>
              <a:t>from Ambrose, et al,  2010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218">
                                            <p:txEl>
                                              <p:pRg st="0" end="0"/>
                                            </p:txEl>
                                          </p:spTgt>
                                        </p:tgtEl>
                                        <p:attrNameLst>
                                          <p:attrName>style.visibility</p:attrName>
                                        </p:attrNameLst>
                                      </p:cBhvr>
                                      <p:to>
                                        <p:strVal val="visible"/>
                                      </p:to>
                                    </p:set>
                                    <p:animEffect transition="in" filter="fade">
                                      <p:cBhvr>
                                        <p:cTn id="7" dur="1000"/>
                                        <p:tgtEl>
                                          <p:spTgt spid="92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218">
                                            <p:txEl>
                                              <p:pRg st="1" end="1"/>
                                            </p:txEl>
                                          </p:spTgt>
                                        </p:tgtEl>
                                        <p:attrNameLst>
                                          <p:attrName>style.visibility</p:attrName>
                                        </p:attrNameLst>
                                      </p:cBhvr>
                                      <p:to>
                                        <p:strVal val="visible"/>
                                      </p:to>
                                    </p:set>
                                    <p:animEffect transition="in" filter="fade">
                                      <p:cBhvr>
                                        <p:cTn id="12" dur="1000"/>
                                        <p:tgtEl>
                                          <p:spTgt spid="921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218">
                                            <p:txEl>
                                              <p:pRg st="2" end="2"/>
                                            </p:txEl>
                                          </p:spTgt>
                                        </p:tgtEl>
                                        <p:attrNameLst>
                                          <p:attrName>style.visibility</p:attrName>
                                        </p:attrNameLst>
                                      </p:cBhvr>
                                      <p:to>
                                        <p:strVal val="visible"/>
                                      </p:to>
                                    </p:set>
                                    <p:animEffect transition="in" filter="fade">
                                      <p:cBhvr>
                                        <p:cTn id="17" dur="1000"/>
                                        <p:tgtEl>
                                          <p:spTgt spid="921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218">
                                            <p:txEl>
                                              <p:pRg st="3" end="3"/>
                                            </p:txEl>
                                          </p:spTgt>
                                        </p:tgtEl>
                                        <p:attrNameLst>
                                          <p:attrName>style.visibility</p:attrName>
                                        </p:attrNameLst>
                                      </p:cBhvr>
                                      <p:to>
                                        <p:strVal val="visible"/>
                                      </p:to>
                                    </p:set>
                                    <p:animEffect transition="in" filter="fade">
                                      <p:cBhvr>
                                        <p:cTn id="22" dur="1000"/>
                                        <p:tgtEl>
                                          <p:spTgt spid="921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3778" name="Rectangle 2"/>
          <p:cNvSpPr>
            <a:spLocks noChangeArrowheads="1"/>
          </p:cNvSpPr>
          <p:nvPr/>
        </p:nvSpPr>
        <p:spPr bwMode="auto">
          <a:xfrm>
            <a:off x="457200" y="2133600"/>
            <a:ext cx="8229600" cy="4114800"/>
          </a:xfrm>
          <a:prstGeom prst="rect">
            <a:avLst/>
          </a:prstGeom>
          <a:noFill/>
          <a:ln w="12700">
            <a:noFill/>
            <a:miter lim="800000"/>
            <a:headEnd/>
            <a:tailEnd/>
          </a:ln>
        </p:spPr>
        <p:txBody>
          <a:bodyPr lIns="90487" tIns="44450" rIns="90487" bIns="44450"/>
          <a:lstStyle/>
          <a:p>
            <a:pPr marL="711200" indent="-711200">
              <a:spcBef>
                <a:spcPct val="20000"/>
              </a:spcBef>
              <a:buClr>
                <a:schemeClr val="accent2"/>
              </a:buClr>
              <a:buFont typeface="Wingdings" pitchFamily="1" charset="2"/>
              <a:buChar char="§"/>
            </a:pPr>
            <a:endParaRPr kumimoji="1" lang="en-US" sz="2800" dirty="0">
              <a:latin typeface="Comic Sans MS" pitchFamily="1" charset="0"/>
            </a:endParaRPr>
          </a:p>
          <a:p>
            <a:pPr marL="711200" indent="-711200">
              <a:spcBef>
                <a:spcPct val="20000"/>
              </a:spcBef>
              <a:buClr>
                <a:schemeClr val="accent2"/>
              </a:buClr>
              <a:buFont typeface="Wingdings" pitchFamily="1" charset="2"/>
              <a:buChar char="§"/>
            </a:pPr>
            <a:r>
              <a:rPr kumimoji="1" lang="en-US" dirty="0">
                <a:latin typeface="Comic Sans MS" pitchFamily="1" charset="0"/>
              </a:rPr>
              <a:t>Goal-directed practice </a:t>
            </a:r>
            <a:r>
              <a:rPr kumimoji="1" lang="en-US" dirty="0" smtClean="0">
                <a:latin typeface="Comic Sans MS" pitchFamily="1" charset="0"/>
              </a:rPr>
              <a:t>coupled with targeted </a:t>
            </a:r>
            <a:r>
              <a:rPr kumimoji="1" lang="en-US" dirty="0">
                <a:latin typeface="Comic Sans MS" pitchFamily="1" charset="0"/>
              </a:rPr>
              <a:t>feedback </a:t>
            </a:r>
            <a:r>
              <a:rPr kumimoji="1" lang="en-US" dirty="0" smtClean="0">
                <a:latin typeface="Comic Sans MS" pitchFamily="1" charset="0"/>
              </a:rPr>
              <a:t>enhances the quality of students’ learning</a:t>
            </a:r>
            <a:r>
              <a:rPr kumimoji="1" lang="en-US" dirty="0">
                <a:latin typeface="Comic Sans MS" pitchFamily="1" charset="0"/>
              </a:rPr>
              <a:t>. </a:t>
            </a:r>
          </a:p>
          <a:p>
            <a:pPr marL="711200" indent="-711200">
              <a:spcBef>
                <a:spcPct val="20000"/>
              </a:spcBef>
              <a:buClr>
                <a:schemeClr val="accent2"/>
              </a:buClr>
              <a:buFont typeface="Wingdings" pitchFamily="1" charset="2"/>
              <a:buChar char="§"/>
            </a:pPr>
            <a:r>
              <a:rPr kumimoji="1" lang="en-US" dirty="0" smtClean="0">
                <a:latin typeface="Comic Sans MS" pitchFamily="1" charset="0"/>
              </a:rPr>
              <a:t>Students’ current level of development interacts with the social, emotional, and intellectual climate of the course to impact learning.</a:t>
            </a:r>
          </a:p>
          <a:p>
            <a:pPr marL="711200" indent="-711200">
              <a:spcBef>
                <a:spcPct val="20000"/>
              </a:spcBef>
              <a:buClr>
                <a:schemeClr val="accent2"/>
              </a:buClr>
              <a:buFont typeface="Wingdings" pitchFamily="1" charset="2"/>
              <a:buChar char="§"/>
            </a:pPr>
            <a:r>
              <a:rPr kumimoji="1" lang="en-US" dirty="0" smtClean="0">
                <a:solidFill>
                  <a:srgbClr val="C00000"/>
                </a:solidFill>
                <a:latin typeface="Comic Sans MS" pitchFamily="1" charset="0"/>
              </a:rPr>
              <a:t>To become self-directed learners, students must learn to monitor and adjust their approaches to learning.</a:t>
            </a:r>
            <a:endParaRPr kumimoji="1" lang="en-US" dirty="0">
              <a:solidFill>
                <a:srgbClr val="C00000"/>
              </a:solidFill>
              <a:latin typeface="Comic Sans MS" pitchFamily="1" charset="0"/>
            </a:endParaRPr>
          </a:p>
          <a:p>
            <a:pPr marL="711200" indent="-711200">
              <a:lnSpc>
                <a:spcPct val="90000"/>
              </a:lnSpc>
              <a:spcBef>
                <a:spcPct val="20000"/>
              </a:spcBef>
              <a:buClr>
                <a:schemeClr val="accent2"/>
              </a:buClr>
              <a:buFont typeface="Wingdings" pitchFamily="1" charset="2"/>
              <a:buChar char="§"/>
            </a:pPr>
            <a:endParaRPr lang="en-US" altLang="en-US" b="1" dirty="0">
              <a:solidFill>
                <a:schemeClr val="accent2"/>
              </a:solidFill>
              <a:latin typeface="Comic Sans MS" pitchFamily="1" charset="0"/>
            </a:endParaRPr>
          </a:p>
          <a:p>
            <a:pPr marL="2286000" lvl="4" indent="-457200" algn="ctr">
              <a:lnSpc>
                <a:spcPct val="90000"/>
              </a:lnSpc>
              <a:spcBef>
                <a:spcPct val="20000"/>
              </a:spcBef>
              <a:buClr>
                <a:schemeClr val="accent2"/>
              </a:buClr>
              <a:buFont typeface="Wingdings" pitchFamily="1" charset="2"/>
              <a:buNone/>
            </a:pPr>
            <a:r>
              <a:rPr lang="en-US" altLang="en-US" sz="2800" b="1" dirty="0">
                <a:latin typeface="Comic Sans MS" pitchFamily="1" charset="0"/>
              </a:rPr>
              <a:t>		</a:t>
            </a:r>
          </a:p>
        </p:txBody>
      </p:sp>
      <p:sp>
        <p:nvSpPr>
          <p:cNvPr id="7171" name="Rectangle 3"/>
          <p:cNvSpPr>
            <a:spLocks noGrp="1" noChangeArrowheads="1"/>
          </p:cNvSpPr>
          <p:nvPr>
            <p:ph type="ctrTitle"/>
          </p:nvPr>
        </p:nvSpPr>
        <p:spPr>
          <a:xfrm>
            <a:off x="381000" y="304800"/>
            <a:ext cx="7721600" cy="1143000"/>
          </a:xfrm>
        </p:spPr>
        <p:txBody>
          <a:bodyPr/>
          <a:lstStyle/>
          <a:p>
            <a:r>
              <a:rPr kumimoji="0" lang="en-US" smtClean="0">
                <a:solidFill>
                  <a:schemeClr val="tx1"/>
                </a:solidFill>
                <a:latin typeface="Arial" charset="0"/>
              </a:rPr>
              <a:t>Teaching Science: </a:t>
            </a:r>
            <a:br>
              <a:rPr kumimoji="0" lang="en-US" smtClean="0">
                <a:solidFill>
                  <a:schemeClr val="tx1"/>
                </a:solidFill>
                <a:latin typeface="Arial" charset="0"/>
              </a:rPr>
            </a:br>
            <a:r>
              <a:rPr kumimoji="0" lang="en-US" sz="3600" smtClean="0">
                <a:solidFill>
                  <a:schemeClr val="tx1"/>
                </a:solidFill>
                <a:latin typeface="Arial" charset="0"/>
              </a:rPr>
              <a:t>What Research Tells Us</a:t>
            </a:r>
          </a:p>
        </p:txBody>
      </p:sp>
      <p:sp>
        <p:nvSpPr>
          <p:cNvPr id="7172" name="Text Box 7"/>
          <p:cNvSpPr txBox="1">
            <a:spLocks noChangeArrowheads="1"/>
          </p:cNvSpPr>
          <p:nvPr/>
        </p:nvSpPr>
        <p:spPr bwMode="auto">
          <a:xfrm>
            <a:off x="5456238" y="6088063"/>
            <a:ext cx="2817812" cy="312737"/>
          </a:xfrm>
          <a:prstGeom prst="rect">
            <a:avLst/>
          </a:prstGeom>
          <a:noFill/>
          <a:ln w="9525">
            <a:noFill/>
            <a:miter lim="800000"/>
            <a:headEnd/>
            <a:tailEnd/>
          </a:ln>
        </p:spPr>
        <p:txBody>
          <a:bodyPr>
            <a:spAutoFit/>
          </a:bodyPr>
          <a:lstStyle/>
          <a:p>
            <a:pPr>
              <a:spcBef>
                <a:spcPct val="50000"/>
              </a:spcBef>
            </a:pPr>
            <a:r>
              <a:rPr lang="en-US" sz="1400">
                <a:latin typeface="Comic Sans MS" pitchFamily="1" charset="0"/>
              </a:rPr>
              <a:t>from Ambrose, et al,  2010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3778">
                                            <p:txEl>
                                              <p:pRg st="1" end="1"/>
                                            </p:txEl>
                                          </p:spTgt>
                                        </p:tgtEl>
                                        <p:attrNameLst>
                                          <p:attrName>style.visibility</p:attrName>
                                        </p:attrNameLst>
                                      </p:cBhvr>
                                      <p:to>
                                        <p:strVal val="visible"/>
                                      </p:to>
                                    </p:set>
                                    <p:animEffect transition="in" filter="fade">
                                      <p:cBhvr>
                                        <p:cTn id="7" dur="1000"/>
                                        <p:tgtEl>
                                          <p:spTgt spid="20377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3778">
                                            <p:txEl>
                                              <p:pRg st="2" end="2"/>
                                            </p:txEl>
                                          </p:spTgt>
                                        </p:tgtEl>
                                        <p:attrNameLst>
                                          <p:attrName>style.visibility</p:attrName>
                                        </p:attrNameLst>
                                      </p:cBhvr>
                                      <p:to>
                                        <p:strVal val="visible"/>
                                      </p:to>
                                    </p:set>
                                    <p:animEffect transition="in" filter="fade">
                                      <p:cBhvr>
                                        <p:cTn id="12" dur="1000"/>
                                        <p:tgtEl>
                                          <p:spTgt spid="20377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3778">
                                            <p:txEl>
                                              <p:pRg st="3" end="3"/>
                                            </p:txEl>
                                          </p:spTgt>
                                        </p:tgtEl>
                                        <p:attrNameLst>
                                          <p:attrName>style.visibility</p:attrName>
                                        </p:attrNameLst>
                                      </p:cBhvr>
                                      <p:to>
                                        <p:strVal val="visible"/>
                                      </p:to>
                                    </p:set>
                                    <p:animEffect transition="in" filter="fade">
                                      <p:cBhvr>
                                        <p:cTn id="17" dur="1000"/>
                                        <p:tgtEl>
                                          <p:spTgt spid="20377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3"/>
          <p:cNvSpPr>
            <a:spLocks noGrp="1" noChangeArrowheads="1"/>
          </p:cNvSpPr>
          <p:nvPr>
            <p:ph type="ctrTitle"/>
          </p:nvPr>
        </p:nvSpPr>
        <p:spPr>
          <a:xfrm>
            <a:off x="381000" y="304800"/>
            <a:ext cx="7721600" cy="1219200"/>
          </a:xfrm>
        </p:spPr>
        <p:txBody>
          <a:bodyPr/>
          <a:lstStyle/>
          <a:p>
            <a:r>
              <a:rPr lang="en-US" sz="3600" smtClean="0">
                <a:solidFill>
                  <a:schemeClr val="tx1"/>
                </a:solidFill>
                <a:latin typeface="Arial" charset="0"/>
              </a:rPr>
              <a:t>How do Students Construct </a:t>
            </a:r>
            <a:br>
              <a:rPr lang="en-US" sz="3600" smtClean="0">
                <a:solidFill>
                  <a:schemeClr val="tx1"/>
                </a:solidFill>
                <a:latin typeface="Arial" charset="0"/>
              </a:rPr>
            </a:br>
            <a:r>
              <a:rPr lang="en-US" sz="3600" smtClean="0">
                <a:solidFill>
                  <a:schemeClr val="tx1"/>
                </a:solidFill>
                <a:latin typeface="Arial" charset="0"/>
              </a:rPr>
              <a:t>Knowledge?</a:t>
            </a:r>
          </a:p>
        </p:txBody>
      </p:sp>
      <p:sp>
        <p:nvSpPr>
          <p:cNvPr id="106500" name="Rectangle 4"/>
          <p:cNvSpPr>
            <a:spLocks noChangeArrowheads="1"/>
          </p:cNvSpPr>
          <p:nvPr/>
        </p:nvSpPr>
        <p:spPr bwMode="auto">
          <a:xfrm>
            <a:off x="127322" y="2133600"/>
            <a:ext cx="8912506" cy="685800"/>
          </a:xfrm>
          <a:prstGeom prst="rect">
            <a:avLst/>
          </a:prstGeom>
          <a:noFill/>
          <a:ln w="12700">
            <a:noFill/>
            <a:miter lim="800000"/>
            <a:headEnd/>
            <a:tailEnd/>
          </a:ln>
        </p:spPr>
        <p:txBody>
          <a:bodyPr lIns="90487" tIns="44450" rIns="90487" bIns="44450"/>
          <a:lstStyle/>
          <a:p>
            <a:pPr>
              <a:lnSpc>
                <a:spcPct val="90000"/>
              </a:lnSpc>
              <a:spcBef>
                <a:spcPct val="20000"/>
              </a:spcBef>
              <a:buClr>
                <a:schemeClr val="accent2"/>
              </a:buClr>
            </a:pPr>
            <a:r>
              <a:rPr kumimoji="1" lang="en-US" sz="2600" dirty="0" smtClean="0">
                <a:solidFill>
                  <a:srgbClr val="C00000"/>
                </a:solidFill>
                <a:latin typeface="Comic Sans MS" pitchFamily="1" charset="0"/>
              </a:rPr>
              <a:t>Students’ prior </a:t>
            </a:r>
            <a:r>
              <a:rPr kumimoji="1" lang="en-US" sz="2600" dirty="0">
                <a:solidFill>
                  <a:srgbClr val="C00000"/>
                </a:solidFill>
                <a:latin typeface="Comic Sans MS" pitchFamily="1" charset="0"/>
              </a:rPr>
              <a:t>knowledge can help or hinder learning</a:t>
            </a:r>
            <a:r>
              <a:rPr kumimoji="1" lang="en-US" sz="2800" dirty="0">
                <a:solidFill>
                  <a:srgbClr val="C00000"/>
                </a:solidFill>
                <a:latin typeface="Comic Sans MS" pitchFamily="1" charset="0"/>
              </a:rPr>
              <a:t>.</a:t>
            </a:r>
            <a:endParaRPr kumimoji="1" lang="en-US" altLang="en-US" sz="2800" dirty="0">
              <a:solidFill>
                <a:srgbClr val="C00000"/>
              </a:solidFill>
              <a:latin typeface="Comic Sans MS" pitchFamily="1" charset="0"/>
            </a:endParaRPr>
          </a:p>
          <a:p>
            <a:pPr marL="2286000" lvl="4" indent="-457200" algn="ctr">
              <a:lnSpc>
                <a:spcPct val="90000"/>
              </a:lnSpc>
              <a:spcBef>
                <a:spcPct val="20000"/>
              </a:spcBef>
              <a:buClr>
                <a:schemeClr val="accent2"/>
              </a:buClr>
              <a:buFont typeface="Wingdings" pitchFamily="1" charset="2"/>
              <a:buNone/>
            </a:pPr>
            <a:r>
              <a:rPr lang="en-US" altLang="en-US" b="1" dirty="0">
                <a:latin typeface="Arial" charset="0"/>
              </a:rPr>
              <a:t>		</a:t>
            </a:r>
          </a:p>
        </p:txBody>
      </p:sp>
      <p:sp>
        <p:nvSpPr>
          <p:cNvPr id="9221" name="Text Box 6"/>
          <p:cNvSpPr txBox="1">
            <a:spLocks noChangeArrowheads="1"/>
          </p:cNvSpPr>
          <p:nvPr/>
        </p:nvSpPr>
        <p:spPr bwMode="auto">
          <a:xfrm>
            <a:off x="3519488" y="5938838"/>
            <a:ext cx="3657600" cy="396875"/>
          </a:xfrm>
          <a:prstGeom prst="rect">
            <a:avLst/>
          </a:prstGeom>
          <a:noFill/>
          <a:ln w="9525">
            <a:noFill/>
            <a:miter lim="800000"/>
            <a:headEnd/>
            <a:tailEnd/>
          </a:ln>
        </p:spPr>
        <p:txBody>
          <a:bodyPr>
            <a:spAutoFit/>
          </a:bodyPr>
          <a:lstStyle/>
          <a:p>
            <a:pPr>
              <a:spcBef>
                <a:spcPct val="50000"/>
              </a:spcBef>
            </a:pPr>
            <a:r>
              <a:rPr lang="en-US" altLang="en-US" sz="2000"/>
              <a:t>Fish is Fish by Leo Lionni, 1970</a:t>
            </a:r>
          </a:p>
        </p:txBody>
      </p:sp>
      <p:sp>
        <p:nvSpPr>
          <p:cNvPr id="7" name="TextBox 6"/>
          <p:cNvSpPr txBox="1"/>
          <p:nvPr/>
        </p:nvSpPr>
        <p:spPr>
          <a:xfrm>
            <a:off x="-11583" y="3507129"/>
            <a:ext cx="9323386" cy="461665"/>
          </a:xfrm>
          <a:prstGeom prst="rect">
            <a:avLst/>
          </a:prstGeom>
          <a:noFill/>
        </p:spPr>
        <p:txBody>
          <a:bodyPr wrap="none" rtlCol="0">
            <a:spAutoFit/>
          </a:bodyPr>
          <a:lstStyle/>
          <a:p>
            <a:r>
              <a:rPr lang="en-US" dirty="0" smtClean="0"/>
              <a:t>[Fish is Fish image content has been omitted for copyright/</a:t>
            </a:r>
            <a:r>
              <a:rPr lang="en-US" dirty="0" err="1" smtClean="0"/>
              <a:t>resuse</a:t>
            </a:r>
            <a:r>
              <a:rPr lang="en-US" dirty="0" smtClean="0"/>
              <a:t> reasons]</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650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00"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ChangeArrowheads="1"/>
          </p:cNvSpPr>
          <p:nvPr/>
        </p:nvSpPr>
        <p:spPr bwMode="auto">
          <a:xfrm>
            <a:off x="7434263" y="0"/>
            <a:ext cx="1709737" cy="542925"/>
          </a:xfrm>
          <a:prstGeom prst="rect">
            <a:avLst/>
          </a:prstGeom>
          <a:solidFill>
            <a:schemeClr val="bg1"/>
          </a:solidFill>
          <a:ln w="9525">
            <a:noFill/>
            <a:miter lim="800000"/>
            <a:headEnd/>
            <a:tailEnd/>
          </a:ln>
        </p:spPr>
        <p:txBody>
          <a:bodyPr wrap="none" anchor="ctr"/>
          <a:lstStyle/>
          <a:p>
            <a:endParaRPr lang="en-US"/>
          </a:p>
        </p:txBody>
      </p:sp>
      <p:sp>
        <p:nvSpPr>
          <p:cNvPr id="5" name="TextBox 4"/>
          <p:cNvSpPr txBox="1"/>
          <p:nvPr/>
        </p:nvSpPr>
        <p:spPr>
          <a:xfrm>
            <a:off x="-11583" y="3507129"/>
            <a:ext cx="9323386" cy="461665"/>
          </a:xfrm>
          <a:prstGeom prst="rect">
            <a:avLst/>
          </a:prstGeom>
          <a:noFill/>
        </p:spPr>
        <p:txBody>
          <a:bodyPr wrap="none" rtlCol="0">
            <a:spAutoFit/>
          </a:bodyPr>
          <a:lstStyle/>
          <a:p>
            <a:r>
              <a:rPr lang="en-US" dirty="0" smtClean="0"/>
              <a:t>[Fish is Fish image content has been omitted for copyright/</a:t>
            </a:r>
            <a:r>
              <a:rPr lang="en-US" dirty="0" err="1" smtClean="0"/>
              <a:t>resuse</a:t>
            </a:r>
            <a:r>
              <a:rPr lang="en-US" dirty="0" smtClean="0"/>
              <a:t> reasons]</a:t>
            </a:r>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ChangeArrowheads="1"/>
          </p:cNvSpPr>
          <p:nvPr/>
        </p:nvSpPr>
        <p:spPr bwMode="auto">
          <a:xfrm>
            <a:off x="7434263" y="0"/>
            <a:ext cx="1709737" cy="542925"/>
          </a:xfrm>
          <a:prstGeom prst="rect">
            <a:avLst/>
          </a:prstGeom>
          <a:solidFill>
            <a:schemeClr val="bg1"/>
          </a:solidFill>
          <a:ln w="9525">
            <a:noFill/>
            <a:miter lim="800000"/>
            <a:headEnd/>
            <a:tailEnd/>
          </a:ln>
        </p:spPr>
        <p:txBody>
          <a:bodyPr wrap="none" anchor="ctr"/>
          <a:lstStyle/>
          <a:p>
            <a:endParaRPr lang="en-US"/>
          </a:p>
        </p:txBody>
      </p:sp>
      <p:sp>
        <p:nvSpPr>
          <p:cNvPr id="5" name="TextBox 4"/>
          <p:cNvSpPr txBox="1"/>
          <p:nvPr/>
        </p:nvSpPr>
        <p:spPr>
          <a:xfrm>
            <a:off x="-11583" y="3507129"/>
            <a:ext cx="9323386" cy="461665"/>
          </a:xfrm>
          <a:prstGeom prst="rect">
            <a:avLst/>
          </a:prstGeom>
          <a:noFill/>
        </p:spPr>
        <p:txBody>
          <a:bodyPr wrap="none" rtlCol="0">
            <a:spAutoFit/>
          </a:bodyPr>
          <a:lstStyle/>
          <a:p>
            <a:r>
              <a:rPr lang="en-US" dirty="0" smtClean="0"/>
              <a:t>[Fish is Fish image content has been omitted for copyright/</a:t>
            </a:r>
            <a:r>
              <a:rPr lang="en-US" dirty="0" err="1" smtClean="0"/>
              <a:t>resuse</a:t>
            </a:r>
            <a:r>
              <a:rPr lang="en-US" dirty="0" smtClean="0"/>
              <a:t> reasons]</a:t>
            </a:r>
            <a:endParaRPr 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ChangeArrowheads="1"/>
          </p:cNvSpPr>
          <p:nvPr/>
        </p:nvSpPr>
        <p:spPr bwMode="auto">
          <a:xfrm>
            <a:off x="7434263" y="0"/>
            <a:ext cx="1709737" cy="542925"/>
          </a:xfrm>
          <a:prstGeom prst="rect">
            <a:avLst/>
          </a:prstGeom>
          <a:solidFill>
            <a:schemeClr val="bg1"/>
          </a:solidFill>
          <a:ln w="9525">
            <a:noFill/>
            <a:miter lim="800000"/>
            <a:headEnd/>
            <a:tailEnd/>
          </a:ln>
        </p:spPr>
        <p:txBody>
          <a:bodyPr wrap="none" anchor="ctr"/>
          <a:lstStyle/>
          <a:p>
            <a:endParaRPr lang="en-US"/>
          </a:p>
        </p:txBody>
      </p:sp>
      <p:sp>
        <p:nvSpPr>
          <p:cNvPr id="5" name="TextBox 4"/>
          <p:cNvSpPr txBox="1"/>
          <p:nvPr/>
        </p:nvSpPr>
        <p:spPr>
          <a:xfrm>
            <a:off x="-11583" y="3507129"/>
            <a:ext cx="9323386" cy="461665"/>
          </a:xfrm>
          <a:prstGeom prst="rect">
            <a:avLst/>
          </a:prstGeom>
          <a:noFill/>
        </p:spPr>
        <p:txBody>
          <a:bodyPr wrap="none" rtlCol="0">
            <a:spAutoFit/>
          </a:bodyPr>
          <a:lstStyle/>
          <a:p>
            <a:r>
              <a:rPr lang="en-US" dirty="0" smtClean="0"/>
              <a:t>[Fish is Fish image content has been omitted for copyright/</a:t>
            </a:r>
            <a:r>
              <a:rPr lang="en-US" dirty="0" err="1" smtClean="0"/>
              <a:t>resuse</a:t>
            </a:r>
            <a:r>
              <a:rPr lang="en-US" dirty="0" smtClean="0"/>
              <a:t> reasons]</a:t>
            </a:r>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ChangeArrowheads="1"/>
          </p:cNvSpPr>
          <p:nvPr/>
        </p:nvSpPr>
        <p:spPr bwMode="auto">
          <a:xfrm>
            <a:off x="7434263" y="0"/>
            <a:ext cx="1709737" cy="542925"/>
          </a:xfrm>
          <a:prstGeom prst="rect">
            <a:avLst/>
          </a:prstGeom>
          <a:solidFill>
            <a:schemeClr val="bg1"/>
          </a:solidFill>
          <a:ln w="9525">
            <a:noFill/>
            <a:miter lim="800000"/>
            <a:headEnd/>
            <a:tailEnd/>
          </a:ln>
        </p:spPr>
        <p:txBody>
          <a:bodyPr wrap="none" anchor="ctr"/>
          <a:lstStyle/>
          <a:p>
            <a:endParaRPr lang="en-US"/>
          </a:p>
        </p:txBody>
      </p:sp>
      <p:sp>
        <p:nvSpPr>
          <p:cNvPr id="4" name="TextBox 3"/>
          <p:cNvSpPr txBox="1"/>
          <p:nvPr/>
        </p:nvSpPr>
        <p:spPr>
          <a:xfrm>
            <a:off x="-11583" y="3507129"/>
            <a:ext cx="9323386" cy="461665"/>
          </a:xfrm>
          <a:prstGeom prst="rect">
            <a:avLst/>
          </a:prstGeom>
          <a:noFill/>
        </p:spPr>
        <p:txBody>
          <a:bodyPr wrap="none" rtlCol="0">
            <a:spAutoFit/>
          </a:bodyPr>
          <a:lstStyle/>
          <a:p>
            <a:r>
              <a:rPr lang="en-US" dirty="0" smtClean="0"/>
              <a:t>[Fish is Fish image content has been omitted for copyright/</a:t>
            </a:r>
            <a:r>
              <a:rPr lang="en-US" dirty="0" err="1" smtClean="0"/>
              <a:t>resuse</a:t>
            </a:r>
            <a:r>
              <a:rPr lang="en-US" dirty="0" smtClean="0"/>
              <a:t> reasons]</a:t>
            </a:r>
            <a:endParaRPr lang="en-US"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Contemporary Portrait">
  <a:themeElements>
    <a:clrScheme name="">
      <a:dk1>
        <a:srgbClr val="000000"/>
      </a:dk1>
      <a:lt1>
        <a:srgbClr val="FFFFFF"/>
      </a:lt1>
      <a:dk2>
        <a:srgbClr val="000000"/>
      </a:dk2>
      <a:lt2>
        <a:srgbClr val="5E574E"/>
      </a:lt2>
      <a:accent1>
        <a:srgbClr val="FFCC00"/>
      </a:accent1>
      <a:accent2>
        <a:srgbClr val="CC3300"/>
      </a:accent2>
      <a:accent3>
        <a:srgbClr val="FFFFFF"/>
      </a:accent3>
      <a:accent4>
        <a:srgbClr val="000000"/>
      </a:accent4>
      <a:accent5>
        <a:srgbClr val="FFE2AA"/>
      </a:accent5>
      <a:accent6>
        <a:srgbClr val="B92D00"/>
      </a:accent6>
      <a:hlink>
        <a:srgbClr val="996633"/>
      </a:hlink>
      <a:folHlink>
        <a:srgbClr val="808000"/>
      </a:folHlink>
    </a:clrScheme>
    <a:fontScheme name="Contemporary Portrait">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 charset="0"/>
          </a:defRPr>
        </a:defPPr>
      </a:lstStyle>
    </a:lnDef>
  </a:objectDefaults>
  <a:extraClrSchemeLst>
    <a:extraClrScheme>
      <a:clrScheme name="Contemporary Portrait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Contemporary Portrai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ntemporary Portrait 4">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Contemporary Portrait 5">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Contemporary Portrait 6">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 7">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ECB65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RobynsMac:Applications:Microsoft Office 98:Templates:Presentation Designs:Contemporary Portrait</Template>
  <TotalTime>1564</TotalTime>
  <Words>966</Words>
  <Application>Microsoft Office PowerPoint</Application>
  <PresentationFormat>Letter Paper (8.5x11 in)</PresentationFormat>
  <Paragraphs>135</Paragraphs>
  <Slides>29</Slides>
  <Notes>29</Notes>
  <HiddenSlides>1</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Contemporary Portrait</vt:lpstr>
      <vt:lpstr>Teaching for Learning:   What Research Tells Us</vt:lpstr>
      <vt:lpstr>Slide 2</vt:lpstr>
      <vt:lpstr>Teaching Science:  What Research Tells Us</vt:lpstr>
      <vt:lpstr>Teaching Science:  What Research Tells Us</vt:lpstr>
      <vt:lpstr>How do Students Construct  Knowledge?</vt:lpstr>
      <vt:lpstr>Slide 6</vt:lpstr>
      <vt:lpstr>Slide 7</vt:lpstr>
      <vt:lpstr>Slide 8</vt:lpstr>
      <vt:lpstr>Slide 9</vt:lpstr>
      <vt:lpstr>Teaching Science:  What Research Tells Us</vt:lpstr>
      <vt:lpstr>How do Students Construct  Knowledge?</vt:lpstr>
      <vt:lpstr>Inquiry Based Learning?</vt:lpstr>
      <vt:lpstr>How do Students Construct  Knowledge?</vt:lpstr>
      <vt:lpstr>Inquiry Based Learning?</vt:lpstr>
      <vt:lpstr> </vt:lpstr>
      <vt:lpstr>Teaching Science:  What Research Tells Us</vt:lpstr>
      <vt:lpstr>Learning Styles</vt:lpstr>
      <vt:lpstr> Active      Reflective</vt:lpstr>
      <vt:lpstr>Learning Styles</vt:lpstr>
      <vt:lpstr> Sensing      Intuitive</vt:lpstr>
      <vt:lpstr>Learning Styles</vt:lpstr>
      <vt:lpstr> Verbal         Visual</vt:lpstr>
      <vt:lpstr>Learning Styles</vt:lpstr>
      <vt:lpstr> Sequential         Global</vt:lpstr>
      <vt:lpstr>Teaching Science:  What Research Tells Us</vt:lpstr>
      <vt:lpstr>Teaching Science:  What Research Tells Us</vt:lpstr>
      <vt:lpstr>Teaching Science:  What Research Tells Us</vt:lpstr>
      <vt:lpstr>Teaching takes Time and Energy</vt:lpstr>
      <vt:lpstr>References</vt:lpstr>
    </vt:vector>
  </TitlesOfParts>
  <Company>Center for Teaching &amp; Learning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Testing and Grading</dc:title>
  <dc:creator>Robyn Wright Dunbar</dc:creator>
  <cp:lastModifiedBy>Information Technology Services</cp:lastModifiedBy>
  <cp:revision>131</cp:revision>
  <cp:lastPrinted>2002-10-24T20:24:11Z</cp:lastPrinted>
  <dcterms:created xsi:type="dcterms:W3CDTF">1999-09-14T23:00:31Z</dcterms:created>
  <dcterms:modified xsi:type="dcterms:W3CDTF">2011-06-07T18:40:14Z</dcterms:modified>
</cp:coreProperties>
</file>