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2" r:id="rId3"/>
    <p:sldId id="284" r:id="rId4"/>
    <p:sldId id="285" r:id="rId5"/>
    <p:sldId id="286" r:id="rId6"/>
    <p:sldId id="287" r:id="rId7"/>
    <p:sldId id="288" r:id="rId8"/>
    <p:sldId id="289" r:id="rId9"/>
  </p:sldIdLst>
  <p:sldSz cx="9144000" cy="6858000" type="screen4x3"/>
  <p:notesSz cx="6950075" cy="9167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-112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90"/>
      </p:cViewPr>
      <p:guideLst>
        <p:guide orient="horz" pos="2880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D5D59D0-0029-4AC8-B174-29E6D599DAE6}" type="datetime1">
              <a:rPr lang="en-US"/>
              <a:pPr>
                <a:defRPr/>
              </a:pPr>
              <a:t>6/7/2011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07438"/>
            <a:ext cx="3011488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07438"/>
            <a:ext cx="3011488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56196D0-C184-4840-83CC-7024233EB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2688" y="687388"/>
            <a:ext cx="4584700" cy="3438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54513"/>
            <a:ext cx="5559425" cy="412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07438"/>
            <a:ext cx="301148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07438"/>
            <a:ext cx="301148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71CD015-8DBC-4582-9B20-62B76DE9D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927D4-8D73-4863-9B0A-3D86D0EBB7A7}" type="slidenum">
              <a:rPr lang="en-US"/>
              <a:pPr/>
              <a:t>1</a:t>
            </a:fld>
            <a:endParaRPr lang="en-US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334A-4A80-4491-81D6-74E4DBE1FFBA}" type="slidenum">
              <a:rPr lang="en-US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9812DC-7AEB-415C-9E6F-5853CD6121FD}" type="slidenum">
              <a:rPr lang="en-US"/>
              <a:pPr/>
              <a:t>3</a:t>
            </a:fld>
            <a:endParaRPr 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C6DD17-D1B1-48AF-B999-D49497740B4C}" type="slidenum">
              <a:rPr lang="en-US"/>
              <a:pPr/>
              <a:t>4</a:t>
            </a:fld>
            <a:endParaRPr 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F38C9C-F5E4-49EC-ADFB-FAB53D551904}" type="slidenum">
              <a:rPr lang="en-US"/>
              <a:pPr/>
              <a:t>5</a:t>
            </a:fld>
            <a:endParaRPr 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40C676-67B2-4F36-9F6A-357B9D4843D9}" type="slidenum">
              <a:rPr lang="en-US"/>
              <a:pPr/>
              <a:t>6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7A41C-B432-47A4-BFE9-7294C3298D3E}" type="slidenum">
              <a:rPr lang="en-US"/>
              <a:pPr/>
              <a:t>7</a:t>
            </a:fld>
            <a:endParaRPr 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E4F1A-3C93-4B11-8DA2-5E8D310546DB}" type="slidenum">
              <a:rPr lang="en-US"/>
              <a:pPr/>
              <a:t>8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112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ABC94-D9D2-463C-9E74-0CF67AC6B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FA37D-1468-4791-B802-88BE340A4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A0DFF-7FB9-4965-B6F5-7874AB0C6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2CB34-3489-4FB8-92D5-65A0BBE6B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145E0-D6F5-49DE-8A54-74C6A6F7B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1F9E0-8018-426F-A8A2-A94566959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E3A44-623E-4EF4-97FC-3B733D627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BCD2A-8DCC-4D20-B852-4788BAD479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767B4-3FCC-497F-A7D0-8C5359CCA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635E3-BE8C-4C23-A50D-7FE73473C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B1DF8-D5F0-41F0-9541-4DB50C480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7DC6A-784F-490E-ADF7-F7ACA670F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12FC8D4-7543-441A-A656-1F561C35F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381000" y="1371600"/>
            <a:ext cx="8305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Comic Sans MS" pitchFamily="-112" charset="0"/>
              </a:rPr>
              <a:t>Incorporating Data Analysis into Undergraduate Courses:  A Case Study in Three Acts 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990600" y="3429000"/>
            <a:ext cx="7162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FFFF99"/>
                </a:solidFill>
                <a:latin typeface="Comic Sans MS" pitchFamily="-112" charset="0"/>
              </a:rPr>
              <a:t>Rachel O’Brien, Allegheny College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solidFill>
                <a:srgbClr val="FFFF99"/>
              </a:solidFill>
              <a:latin typeface="Comic Sans MS" pitchFamily="-112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FFFF99"/>
              </a:solidFill>
              <a:latin typeface="Comic Sans MS" pitchFamily="-112" charset="0"/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1524000" y="533400"/>
            <a:ext cx="6019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66FFFF"/>
                </a:solidFill>
                <a:latin typeface="Comic Sans MS" pitchFamily="-112" charset="0"/>
              </a:rPr>
              <a:t>Preparing for an Academic Career in Geosciences Workshop:  Summer 2011</a:t>
            </a:r>
          </a:p>
        </p:txBody>
      </p:sp>
      <p:pic>
        <p:nvPicPr>
          <p:cNvPr id="2053" name="Picture 7" descr="AC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45720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524000"/>
            <a:ext cx="8115300" cy="4953000"/>
          </a:xfrm>
        </p:spPr>
        <p:txBody>
          <a:bodyPr/>
          <a:lstStyle/>
          <a:p>
            <a:pPr marL="39688"/>
            <a:r>
              <a:rPr lang="en-US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Title:  Water and the Earth</a:t>
            </a:r>
          </a:p>
          <a:p>
            <a:pPr marL="39688">
              <a:buFontTx/>
              <a:buNone/>
            </a:pPr>
            <a:r>
              <a:rPr lang="en-US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  Organized into three units, each based on a research question.</a:t>
            </a:r>
          </a:p>
          <a:p>
            <a:pPr marL="39688"/>
            <a:endParaRPr lang="en-US" smtClean="0">
              <a:ea typeface="ＭＳ Ｐゴシック" charset="-128"/>
              <a:cs typeface="Times New Roman" pitchFamily="-112" charset="0"/>
            </a:endParaRPr>
          </a:p>
          <a:p>
            <a:pPr marL="39688"/>
            <a:r>
              <a:rPr lang="en-US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H</a:t>
            </a:r>
            <a:r>
              <a:rPr lang="en-US" baseline="-25000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2</a:t>
            </a:r>
            <a:r>
              <a:rPr lang="en-US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0 &amp; N budgets:  increasing spatial scale; increasing complexity in each unit</a:t>
            </a:r>
          </a:p>
          <a:p>
            <a:pPr marL="39688"/>
            <a:endParaRPr lang="en-US" smtClean="0">
              <a:solidFill>
                <a:srgbClr val="FFFF99"/>
              </a:solidFill>
              <a:latin typeface="Comic Sans MS" pitchFamily="-112" charset="0"/>
              <a:ea typeface="ＭＳ Ｐゴシック" charset="-128"/>
              <a:sym typeface="Comic Sans MS" pitchFamily="-112" charset="0"/>
            </a:endParaRPr>
          </a:p>
          <a:p>
            <a:pPr marL="39688"/>
            <a:r>
              <a:rPr lang="en-US" smtClean="0">
                <a:solidFill>
                  <a:srgbClr val="FFFF99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Combination of hands-on and online data sources used in the course</a:t>
            </a:r>
          </a:p>
          <a:p>
            <a:pPr marL="39688">
              <a:buFontTx/>
              <a:buNone/>
            </a:pPr>
            <a:endParaRPr lang="en-US" smtClean="0">
              <a:solidFill>
                <a:srgbClr val="FFFF99"/>
              </a:solidFill>
              <a:latin typeface="Comic Sans MS" pitchFamily="-112" charset="0"/>
              <a:ea typeface="ＭＳ Ｐゴシック" charset="-128"/>
            </a:endParaRPr>
          </a:p>
          <a:p>
            <a:pPr marL="39688">
              <a:buFontTx/>
              <a:buNone/>
            </a:pPr>
            <a:endParaRPr lang="en-US" smtClean="0">
              <a:solidFill>
                <a:srgbClr val="66FFFF"/>
              </a:solidFill>
              <a:latin typeface="Comic Sans MS" pitchFamily="-112" charset="0"/>
              <a:ea typeface="ＭＳ Ｐゴシック" charset="-128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1219200"/>
          </a:xfrm>
          <a:noFill/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latin typeface="Comic Sans MS" pitchFamily="-112" charset="0"/>
                <a:ea typeface="ＭＳ Ｐゴシック" charset="-128"/>
              </a:rPr>
              <a:t>Case study:  Freshman seminar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 txBox="1">
            <a:spLocks noChangeArrowheads="1"/>
          </p:cNvSpPr>
          <p:nvPr/>
        </p:nvSpPr>
        <p:spPr bwMode="auto">
          <a:xfrm>
            <a:off x="685800" y="76200"/>
            <a:ext cx="7772400" cy="236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0800" tIns="50800" rIns="132080" bIns="50800" anchor="ctr"/>
          <a:lstStyle/>
          <a:p>
            <a:pPr marL="39688" algn="ctr"/>
            <a:r>
              <a:rPr lang="en-US" sz="3600">
                <a:solidFill>
                  <a:srgbClr val="FFFFFF"/>
                </a:solidFill>
                <a:latin typeface="Comic Sans MS" pitchFamily="-112" charset="0"/>
                <a:sym typeface="Comic Sans MS" pitchFamily="-112" charset="0"/>
              </a:rPr>
              <a:t>Unit #1:What is a water budget?</a:t>
            </a:r>
            <a:r>
              <a:rPr lang="en-US" sz="360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360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r>
              <a:rPr lang="en-US" sz="3600">
                <a:solidFill>
                  <a:srgbClr val="66FFFF"/>
                </a:solidFill>
                <a:latin typeface="Comic Sans MS" pitchFamily="-112" charset="0"/>
                <a:sym typeface="Comic Sans MS" pitchFamily="-112" charset="0"/>
              </a:rPr>
              <a:t>Local watershed (10</a:t>
            </a:r>
            <a:r>
              <a:rPr lang="en-US" sz="3600" baseline="30000">
                <a:solidFill>
                  <a:srgbClr val="66FFFF"/>
                </a:solidFill>
                <a:latin typeface="Comic Sans MS" pitchFamily="-112" charset="0"/>
                <a:sym typeface="Comic Sans MS" pitchFamily="-112" charset="0"/>
              </a:rPr>
              <a:t>-1 </a:t>
            </a:r>
            <a:r>
              <a:rPr lang="en-US" sz="3600">
                <a:solidFill>
                  <a:srgbClr val="66FFFF"/>
                </a:solidFill>
                <a:latin typeface="Comic Sans MS" pitchFamily="-112" charset="0"/>
                <a:sym typeface="Comic Sans MS" pitchFamily="-112" charset="0"/>
              </a:rPr>
              <a:t>km</a:t>
            </a:r>
            <a:r>
              <a:rPr lang="en-US" sz="3600" baseline="30000">
                <a:solidFill>
                  <a:srgbClr val="66FFFF"/>
                </a:solidFill>
                <a:latin typeface="Comic Sans MS" pitchFamily="-112" charset="0"/>
                <a:sym typeface="Comic Sans MS" pitchFamily="-112" charset="0"/>
              </a:rPr>
              <a:t>2</a:t>
            </a:r>
            <a:r>
              <a:rPr lang="en-US" sz="3600">
                <a:solidFill>
                  <a:srgbClr val="66FFFF"/>
                </a:solidFill>
                <a:latin typeface="Comic Sans MS" pitchFamily="-112" charset="0"/>
                <a:sym typeface="Comic Sans MS" pitchFamily="-112" charset="0"/>
              </a:rPr>
              <a:t>)</a:t>
            </a:r>
            <a:r>
              <a:rPr lang="en-US" sz="440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440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endParaRPr lang="en-US" sz="440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019300"/>
            <a:ext cx="5943600" cy="445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 txBox="1">
            <a:spLocks noChangeArrowheads="1"/>
          </p:cNvSpPr>
          <p:nvPr/>
        </p:nvSpPr>
        <p:spPr bwMode="auto">
          <a:xfrm>
            <a:off x="685800" y="76200"/>
            <a:ext cx="7772400" cy="236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0800" tIns="50800" rIns="132080" bIns="50800" anchor="ctr"/>
          <a:lstStyle/>
          <a:p>
            <a:pPr marL="39688" algn="ctr"/>
            <a:r>
              <a:rPr lang="en-US" sz="4400">
                <a:solidFill>
                  <a:srgbClr val="FFFFFF"/>
                </a:solidFill>
                <a:latin typeface="Comic Sans MS" pitchFamily="-112" charset="0"/>
                <a:sym typeface="Comic Sans MS" pitchFamily="-112" charset="0"/>
              </a:rPr>
              <a:t>What is a water budget?</a:t>
            </a:r>
            <a:r>
              <a:rPr lang="en-US" sz="440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440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r>
              <a:rPr lang="en-US" sz="440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440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endParaRPr lang="en-US" sz="440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5123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0" y="1905000"/>
            <a:ext cx="75565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>
            <p:ph type="title"/>
          </p:nvPr>
        </p:nvSpPr>
        <p:spPr>
          <a:xfrm>
            <a:off x="533400" y="317500"/>
            <a:ext cx="8001000" cy="3073400"/>
          </a:xfrm>
        </p:spPr>
        <p:txBody>
          <a:bodyPr rIns="132080"/>
          <a:lstStyle/>
          <a:p>
            <a: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Unit #2: What happens to water and N budgets when a forest is clear cut?</a:t>
            </a:r>
            <a: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NH watershed (10</a:t>
            </a:r>
            <a:r>
              <a:rPr lang="en-US" sz="3600" baseline="300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 </a:t>
            </a: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km</a:t>
            </a:r>
            <a:r>
              <a:rPr lang="en-US" sz="3600" baseline="300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2</a:t>
            </a: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)</a:t>
            </a:r>
            <a:r>
              <a:rPr lang="en-US" smtClean="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mtClean="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endParaRPr lang="en-US" smtClean="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6147" name="Picture 5" descr="HBEFW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2113" y="3581400"/>
            <a:ext cx="3279775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>
            <p:ph type="title"/>
          </p:nvPr>
        </p:nvSpPr>
        <p:spPr>
          <a:xfrm>
            <a:off x="609600" y="546100"/>
            <a:ext cx="8001000" cy="2349500"/>
          </a:xfrm>
        </p:spPr>
        <p:txBody>
          <a:bodyPr rIns="132080"/>
          <a:lstStyle/>
          <a:p>
            <a:r>
              <a:rPr lang="en-US" smtClean="0">
                <a:solidFill>
                  <a:srgbClr val="FF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What happens to water and N budgets when a forest is clear cut?</a:t>
            </a:r>
            <a:r>
              <a:rPr lang="en-US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r>
              <a:rPr lang="en-US" smtClean="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mtClean="0">
                <a:solidFill>
                  <a:srgbClr val="66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endParaRPr lang="en-US" smtClean="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7171" name="Picture 3" descr="HBEFData.tif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3025" y="2514600"/>
            <a:ext cx="6429375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>
            <p:ph type="title"/>
          </p:nvPr>
        </p:nvSpPr>
        <p:spPr>
          <a:xfrm>
            <a:off x="609600" y="152400"/>
            <a:ext cx="8178800" cy="3289300"/>
          </a:xfrm>
        </p:spPr>
        <p:txBody>
          <a:bodyPr rIns="132080"/>
          <a:lstStyle/>
          <a:p>
            <a: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Unit #3: What is causing the “Dead Zone” in the Gulf of Mexico?</a:t>
            </a:r>
            <a: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z="3600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Mississippi River watershed (10</a:t>
            </a:r>
            <a:r>
              <a:rPr lang="en-US" sz="3600" baseline="300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6 </a:t>
            </a: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km</a:t>
            </a:r>
            <a:r>
              <a:rPr lang="en-US" sz="3600" baseline="300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2</a:t>
            </a:r>
            <a:r>
              <a:rPr lang="en-US" sz="3600" smtClean="0">
                <a:solidFill>
                  <a:srgbClr val="66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)</a:t>
            </a:r>
            <a:endParaRPr lang="en-US" sz="3600" smtClean="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8195" name="Picture 5" descr="MR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1838" y="3200400"/>
            <a:ext cx="5160962" cy="356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>
            <p:ph type="title"/>
          </p:nvPr>
        </p:nvSpPr>
        <p:spPr>
          <a:xfrm>
            <a:off x="609600" y="152400"/>
            <a:ext cx="8229600" cy="2133600"/>
          </a:xfrm>
        </p:spPr>
        <p:txBody>
          <a:bodyPr rIns="132080"/>
          <a:lstStyle/>
          <a:p>
            <a:r>
              <a:rPr lang="en-US" smtClean="0">
                <a:solidFill>
                  <a:srgbClr val="FFFFFF"/>
                </a:solidFill>
                <a:latin typeface="Comic Sans MS" pitchFamily="-112" charset="0"/>
                <a:ea typeface="ＭＳ Ｐゴシック" charset="-128"/>
                <a:sym typeface="Comic Sans MS" pitchFamily="-112" charset="0"/>
              </a:rPr>
              <a:t>What is causing the “Dead Zone” in the Gulf of Mexico?</a:t>
            </a:r>
            <a:r>
              <a:rPr lang="en-US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  <a:t/>
            </a:r>
            <a:br>
              <a:rPr lang="en-US" smtClean="0">
                <a:solidFill>
                  <a:srgbClr val="FFFFFF"/>
                </a:solidFill>
                <a:latin typeface="Comic Sans MS" pitchFamily="-112" charset="0"/>
                <a:ea typeface="ヒラギノ角ゴ Pro W3" pitchFamily="-112" charset="-128"/>
                <a:sym typeface="Comic Sans MS" pitchFamily="-112" charset="0"/>
              </a:rPr>
            </a:br>
            <a:endParaRPr lang="en-US" smtClean="0">
              <a:solidFill>
                <a:srgbClr val="66FFFF"/>
              </a:solidFill>
              <a:latin typeface="Comic Sans MS" pitchFamily="-112" charset="0"/>
              <a:ea typeface="ヒラギノ角ゴ Pro W3" pitchFamily="-112" charset="-128"/>
              <a:sym typeface="Comic Sans MS" pitchFamily="-112" charset="0"/>
            </a:endParaRPr>
          </a:p>
        </p:txBody>
      </p:sp>
      <p:pic>
        <p:nvPicPr>
          <p:cNvPr id="9219" name="Picture 3" descr="MRBData.tif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4638" y="2374900"/>
            <a:ext cx="6054725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164</Words>
  <Application>Microsoft Office PowerPoint</Application>
  <PresentationFormat>On-screen Show (4:3)</PresentationFormat>
  <Paragraphs>24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ＭＳ Ｐゴシック</vt:lpstr>
      <vt:lpstr>Arial</vt:lpstr>
      <vt:lpstr>Comic Sans MS</vt:lpstr>
      <vt:lpstr>ヒラギノ角ゴ Pro W3</vt:lpstr>
      <vt:lpstr>Default Design</vt:lpstr>
      <vt:lpstr>Slide 1</vt:lpstr>
      <vt:lpstr>Case study:  Freshman seminar</vt:lpstr>
      <vt:lpstr>Slide 3</vt:lpstr>
      <vt:lpstr>Slide 4</vt:lpstr>
      <vt:lpstr>Unit #2: What happens to water and N budgets when a forest is clear cut? NH watershed (10 km2) </vt:lpstr>
      <vt:lpstr>What happens to water and N budgets when a forest is clear cut?  </vt:lpstr>
      <vt:lpstr>Unit #3: What is causing the “Dead Zone” in the Gulf of Mexico? Mississippi River watershed (106 km2)</vt:lpstr>
      <vt:lpstr>What is causing the “Dead Zone” in the Gulf of Mexico? 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E Martin</dc:creator>
  <cp:lastModifiedBy>Information Technology Services</cp:lastModifiedBy>
  <cp:revision>135</cp:revision>
  <dcterms:created xsi:type="dcterms:W3CDTF">2011-06-07T02:35:01Z</dcterms:created>
  <dcterms:modified xsi:type="dcterms:W3CDTF">2011-06-07T15:31:47Z</dcterms:modified>
</cp:coreProperties>
</file>