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8" r:id="rId3"/>
    <p:sldId id="279" r:id="rId4"/>
    <p:sldId id="296" r:id="rId5"/>
    <p:sldId id="280" r:id="rId6"/>
    <p:sldId id="295" r:id="rId7"/>
    <p:sldId id="286" r:id="rId8"/>
    <p:sldId id="297" r:id="rId9"/>
    <p:sldId id="302" r:id="rId10"/>
    <p:sldId id="291" r:id="rId11"/>
    <p:sldId id="298" r:id="rId12"/>
    <p:sldId id="294" r:id="rId13"/>
    <p:sldId id="270" r:id="rId14"/>
    <p:sldId id="281" r:id="rId15"/>
    <p:sldId id="282" r:id="rId16"/>
    <p:sldId id="284" r:id="rId17"/>
    <p:sldId id="285" r:id="rId18"/>
    <p:sldId id="287" r:id="rId19"/>
    <p:sldId id="300" r:id="rId20"/>
    <p:sldId id="301" r:id="rId21"/>
    <p:sldId id="303" r:id="rId22"/>
  </p:sldIdLst>
  <p:sldSz cx="9144000" cy="6858000" type="screen4x3"/>
  <p:notesSz cx="6950075" cy="91678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16" y="-90"/>
      </p:cViewPr>
      <p:guideLst>
        <p:guide orient="horz" pos="9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4FBB05-76C6-4A40-A914-63964660547F}" type="datetime1">
              <a:rPr lang="en-US"/>
              <a:pPr/>
              <a:t>6/8/2011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07438"/>
            <a:ext cx="3011488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000" y="8707438"/>
            <a:ext cx="3011488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9754A9F-272B-4E8A-8071-DE5DC8E3CEB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114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82688" y="687388"/>
            <a:ext cx="4584700" cy="3438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25" y="4354513"/>
            <a:ext cx="5559425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07438"/>
            <a:ext cx="3011488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8707438"/>
            <a:ext cx="3011488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D2C2C9-CECE-419A-9FAE-0C61E6930B8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3A192A-3957-483F-8582-3B786346C72D}" type="slidenum">
              <a:rPr lang="en-US"/>
              <a:pPr/>
              <a:t>1</a:t>
            </a:fld>
            <a:endParaRPr lang="en-US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1CE2B9-D90D-4D1F-83D1-F79ADC088150}" type="slidenum">
              <a:rPr lang="en-US"/>
              <a:pPr/>
              <a:t>10</a:t>
            </a:fld>
            <a:endParaRPr lang="en-US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-112" charset="0"/>
              </a:rPr>
              <a:t>First step:  </a:t>
            </a:r>
          </a:p>
          <a:p>
            <a:r>
              <a:rPr lang="en-US" smtClean="0">
                <a:latin typeface="Times New Roman" pitchFamily="-112" charset="0"/>
              </a:rPr>
              <a:t>Second step:  We can choose to augment the foundation with grants.</a:t>
            </a:r>
          </a:p>
          <a:p>
            <a:r>
              <a:rPr lang="en-US" smtClean="0">
                <a:latin typeface="Times New Roman" pitchFamily="-112" charset="0"/>
              </a:rPr>
              <a:t>Third step:  Building human capital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3DCEF0-1D38-4244-B7F1-186A8D532396}" type="slidenum">
              <a:rPr lang="en-US"/>
              <a:pPr/>
              <a:t>11</a:t>
            </a:fld>
            <a:endParaRPr lang="en-US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29AF6F-F557-47E1-87D0-29874202DE56}" type="slidenum">
              <a:rPr lang="en-US"/>
              <a:pPr/>
              <a:t>12</a:t>
            </a:fld>
            <a:endParaRPr lang="en-US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48989E-BDC3-4DC0-AFF0-8CE35F6810C7}" type="slidenum">
              <a:rPr lang="en-US"/>
              <a:pPr/>
              <a:t>13</a:t>
            </a:fld>
            <a:endParaRPr lang="en-US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39E22E-2B1D-4A08-8DB1-8E075EF6647D}" type="slidenum">
              <a:rPr lang="en-US"/>
              <a:pPr/>
              <a:t>14</a:t>
            </a:fld>
            <a:endParaRPr lang="en-US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E265D0-4264-4E55-BA01-8D8B12AE49F3}" type="slidenum">
              <a:rPr lang="en-US"/>
              <a:pPr/>
              <a:t>15</a:t>
            </a:fld>
            <a:endParaRPr lang="en-US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53CFA6-EA45-4268-A7ED-89A0233B0AC1}" type="slidenum">
              <a:rPr lang="en-US"/>
              <a:pPr/>
              <a:t>16</a:t>
            </a:fld>
            <a:endParaRPr lang="en-US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-112" charset="0"/>
              </a:rPr>
              <a:t>Entrepenuers invest back into themselves and their company; so should academics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8BA7C-516B-4331-855B-4AA8C0033886}" type="slidenum">
              <a:rPr lang="en-US"/>
              <a:pPr/>
              <a:t>17</a:t>
            </a:fld>
            <a:endParaRPr lang="en-US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B99FE1-B7FA-4520-B046-677172E5DF2C}" type="slidenum">
              <a:rPr lang="en-US"/>
              <a:pPr/>
              <a:t>18</a:t>
            </a:fld>
            <a:endParaRPr lang="en-US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9D7810-08DD-4122-9D34-D05AACAEE24D}" type="slidenum">
              <a:rPr lang="en-US"/>
              <a:pPr/>
              <a:t>19</a:t>
            </a:fld>
            <a:endParaRPr lang="en-US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F52B6A-08DF-40CE-AFC7-55D6082608D5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A841E6-C97F-48DB-8A87-722065D3D74A}" type="slidenum">
              <a:rPr lang="en-US"/>
              <a:pPr/>
              <a:t>20</a:t>
            </a:fld>
            <a:endParaRPr lang="en-US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6BCAA4-B0A6-41B6-B6B2-D711C0F4643F}" type="slidenum">
              <a:rPr lang="en-US"/>
              <a:pPr/>
              <a:t>21</a:t>
            </a:fld>
            <a:endParaRPr lang="en-US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8D5A53-8F5C-4E26-9C1C-5EEC05C2C4A6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909DEE-E04A-40FA-AC76-E9EF43B0BC29}" type="slidenum">
              <a:rPr lang="en-US"/>
              <a:pPr/>
              <a:t>4</a:t>
            </a:fld>
            <a:endParaRPr lang="en-US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1F16E2-F476-427D-93A7-0F4948BC098E}" type="slidenum">
              <a:rPr lang="en-US"/>
              <a:pPr/>
              <a:t>5</a:t>
            </a:fld>
            <a:endParaRPr lang="en-US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D17B3D-3F13-4547-9C4A-21870E9860E9}" type="slidenum">
              <a:rPr lang="en-US"/>
              <a:pPr/>
              <a:t>6</a:t>
            </a:fld>
            <a:endParaRPr lang="en-US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-112" charset="0"/>
              </a:rPr>
              <a:t>First task is what they’re working on right now.  Kudos!</a:t>
            </a:r>
          </a:p>
          <a:p>
            <a:r>
              <a:rPr lang="en-US" smtClean="0">
                <a:latin typeface="Times New Roman" pitchFamily="-112" charset="0"/>
              </a:rPr>
              <a:t>Second task is equally important (from a strategic standpoint) and thinking about it may inform the first task.</a:t>
            </a:r>
          </a:p>
          <a:p>
            <a:r>
              <a:rPr lang="en-US" smtClean="0">
                <a:latin typeface="Times New Roman" pitchFamily="-112" charset="0"/>
              </a:rPr>
              <a:t>We have much more freedom and flexibility in answering these questions than we usually allow ourselves.  Be proactive; be creative; be authentic; be visionary.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C84280-F3A1-460D-852F-8C67197771B2}" type="slidenum">
              <a:rPr lang="en-US"/>
              <a:pPr/>
              <a:t>7</a:t>
            </a:fld>
            <a:endParaRPr lang="en-US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FF9547-25D5-4B5F-968C-A4BEF2C7A644}" type="slidenum">
              <a:rPr lang="en-US"/>
              <a:pPr/>
              <a:t>8</a:t>
            </a:fld>
            <a:endParaRPr lang="en-US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-112" charset="0"/>
              </a:rPr>
              <a:t>CMU Cox School of Business and many other sources</a:t>
            </a:r>
          </a:p>
          <a:p>
            <a:r>
              <a:rPr lang="en-US" smtClean="0">
                <a:latin typeface="Times New Roman" pitchFamily="-112" charset="0"/>
              </a:rPr>
              <a:t>Success defined as businesses that have been in existence for 5+ years and that have </a:t>
            </a:r>
          </a:p>
          <a:p>
            <a:r>
              <a:rPr lang="en-US" smtClean="0">
                <a:latin typeface="Times New Roman" pitchFamily="-112" charset="0"/>
              </a:rPr>
              <a:t>gross revenues of &gt;$1M/year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0DBD91-34EA-4E2E-9A9E-8E47E9A00109}" type="slidenum">
              <a:rPr lang="en-US"/>
              <a:pPr/>
              <a:t>9</a:t>
            </a:fld>
            <a:endParaRPr lang="en-US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-112" charset="0"/>
              </a:rPr>
              <a:t>CMU Cox School of Business and many other sources</a:t>
            </a:r>
          </a:p>
          <a:p>
            <a:r>
              <a:rPr lang="en-US" smtClean="0">
                <a:latin typeface="Times New Roman" pitchFamily="-112" charset="0"/>
              </a:rPr>
              <a:t>Success defined as businesses that have been in existence for 5+ years and that have </a:t>
            </a:r>
          </a:p>
          <a:p>
            <a:r>
              <a:rPr lang="en-US" smtClean="0">
                <a:latin typeface="Times New Roman" pitchFamily="-112" charset="0"/>
              </a:rPr>
              <a:t>gross revenues of &gt;$1M/year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1D3AF3-F824-4D7E-9780-7C11EBC979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FA563B-D62B-4415-8CBC-DB9440D70C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A47C00-D511-4F40-BD01-AB474C9B47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540716-167F-4F21-97CA-B074C588DE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EAC764-26E7-48B4-AE73-4CC2FC48FD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973F8B-B947-4219-9711-4352D54664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A90F6F-78AC-4EA0-ACA4-CE0F927700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9C81FE-FC13-4D7C-88E5-89B36B5355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0CBADA-ECD8-4837-9F6A-A6CA146651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713CC8-E562-4DA5-BD59-A846E4ACBC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2F19E4-266F-4ED8-A389-2DC54AE277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81224-64E0-49C0-BFEB-92050083CB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3263C8F-8FFC-46E6-B4A0-703637693F0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685800" y="1981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chemeClr val="bg1"/>
                </a:solidFill>
                <a:latin typeface="Comic Sans MS" pitchFamily="-112" charset="0"/>
              </a:rPr>
              <a:t>Strategic Early Career Planning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1143000" y="3810000"/>
            <a:ext cx="7162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Comic Sans MS" pitchFamily="-112" charset="0"/>
              </a:rPr>
              <a:t>    Rachel O’Brien, Allegheny College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1524000" y="533400"/>
            <a:ext cx="6019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>
                <a:solidFill>
                  <a:srgbClr val="66FFFF"/>
                </a:solidFill>
                <a:latin typeface="Comic Sans MS" pitchFamily="-112" charset="0"/>
              </a:rPr>
              <a:t>Preparing for an Academic Career in Geosciences Workshop:  Summer 2011</a:t>
            </a:r>
          </a:p>
        </p:txBody>
      </p:sp>
      <p:pic>
        <p:nvPicPr>
          <p:cNvPr id="16389" name="Picture 7" descr="ACLog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4572000"/>
            <a:ext cx="1676400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762000" y="533400"/>
            <a:ext cx="746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FFFFFF"/>
                </a:solidFill>
                <a:latin typeface="Comic Sans MS" pitchFamily="-112" charset="0"/>
              </a:rPr>
              <a:t>Intellectual entrepreneurs</a:t>
            </a:r>
            <a:endParaRPr lang="en-US" sz="4400"/>
          </a:p>
        </p:txBody>
      </p:sp>
      <p:sp>
        <p:nvSpPr>
          <p:cNvPr id="34819" name="TextBox 7"/>
          <p:cNvSpPr txBox="1">
            <a:spLocks noChangeArrowheads="1"/>
          </p:cNvSpPr>
          <p:nvPr/>
        </p:nvSpPr>
        <p:spPr bwMode="auto">
          <a:xfrm>
            <a:off x="419100" y="1371600"/>
            <a:ext cx="82677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3200" u="sng">
                <a:solidFill>
                  <a:srgbClr val="FFFF99"/>
                </a:solidFill>
                <a:latin typeface="Comic Sans MS" pitchFamily="-112" charset="0"/>
              </a:rPr>
              <a:t>The personal driver</a:t>
            </a:r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:  Curiosity coupled with the joy of generating and sharing new knowledge</a:t>
            </a: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				PLUS</a:t>
            </a:r>
          </a:p>
          <a:p>
            <a:r>
              <a:rPr lang="en-US" sz="3200" u="sng">
                <a:solidFill>
                  <a:srgbClr val="FFFF99"/>
                </a:solidFill>
                <a:latin typeface="Comic Sans MS" pitchFamily="-112" charset="0"/>
              </a:rPr>
              <a:t>The Academy</a:t>
            </a:r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:  Intellectual autonomy with a foundation of financial and logistical support  		</a:t>
            </a: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			      EQUALS    </a:t>
            </a: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An opportunity to take charge and run with your ideas and imagination.  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ChangeArrowheads="1"/>
          </p:cNvSpPr>
          <p:nvPr/>
        </p:nvSpPr>
        <p:spPr bwMode="auto">
          <a:xfrm>
            <a:off x="1905000" y="533400"/>
            <a:ext cx="5181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FFFFFF"/>
                </a:solidFill>
                <a:latin typeface="Comic Sans MS" pitchFamily="-112" charset="0"/>
              </a:rPr>
              <a:t>A maritime analogy</a:t>
            </a:r>
            <a:endParaRPr lang="en-US" sz="4400"/>
          </a:p>
        </p:txBody>
      </p:sp>
      <p:sp>
        <p:nvSpPr>
          <p:cNvPr id="36867" name="TextBox 7"/>
          <p:cNvSpPr txBox="1">
            <a:spLocks noChangeArrowheads="1"/>
          </p:cNvSpPr>
          <p:nvPr/>
        </p:nvSpPr>
        <p:spPr bwMode="auto">
          <a:xfrm>
            <a:off x="419100" y="1371600"/>
            <a:ext cx="82677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You earn a captain’s license</a:t>
            </a:r>
          </a:p>
          <a:p>
            <a:pPr algn="ctr"/>
            <a:r>
              <a:rPr lang="en-US" sz="3200">
                <a:solidFill>
                  <a:srgbClr val="FFFF99"/>
                </a:solidFill>
                <a:latin typeface="Wingdings" pitchFamily="-112" charset="2"/>
              </a:rPr>
              <a:t></a:t>
            </a:r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pPr algn="ctr"/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You are selected to be a commander</a:t>
            </a:r>
            <a:endParaRPr lang="en-US" sz="3200">
              <a:solidFill>
                <a:srgbClr val="FFFF99"/>
              </a:solidFill>
              <a:latin typeface="Wingdings" pitchFamily="-112" charset="2"/>
            </a:endParaRPr>
          </a:p>
          <a:p>
            <a:pPr algn="ctr"/>
            <a:r>
              <a:rPr lang="en-US" sz="3200">
                <a:solidFill>
                  <a:srgbClr val="FFFF99"/>
                </a:solidFill>
                <a:latin typeface="Wingdings" pitchFamily="-112" charset="2"/>
              </a:rPr>
              <a:t></a:t>
            </a:r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pPr algn="ctr"/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Your institution provides the vessel and a navigational chart</a:t>
            </a:r>
          </a:p>
          <a:p>
            <a:pPr algn="ctr"/>
            <a:r>
              <a:rPr lang="en-US" sz="3200">
                <a:solidFill>
                  <a:srgbClr val="FFFF99"/>
                </a:solidFill>
                <a:latin typeface="Wingdings" pitchFamily="-112" charset="2"/>
              </a:rPr>
              <a:t></a:t>
            </a:r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pPr algn="ctr"/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You choose when and where to journey </a:t>
            </a:r>
          </a:p>
          <a:p>
            <a:pPr algn="ctr"/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for the next 20-40 years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2057400"/>
            <a:ext cx="7848600" cy="4419600"/>
          </a:xfrm>
        </p:spPr>
        <p:txBody>
          <a:bodyPr/>
          <a:lstStyle/>
          <a:p>
            <a:endParaRPr lang="en-US" sz="4000" smtClean="0">
              <a:solidFill>
                <a:srgbClr val="FFFF00"/>
              </a:solidFill>
              <a:latin typeface="Comic Sans MS" pitchFamily="-112" charset="0"/>
            </a:endParaRPr>
          </a:p>
          <a:p>
            <a:pPr lvl="1" algn="ctr">
              <a:buFontTx/>
              <a:buNone/>
            </a:pPr>
            <a:endParaRPr lang="en-US" sz="3600" smtClean="0">
              <a:solidFill>
                <a:srgbClr val="FFFF00"/>
              </a:solidFill>
              <a:latin typeface="Comic Sans MS" pitchFamily="-112" charset="0"/>
            </a:endParaRPr>
          </a:p>
          <a:p>
            <a:pPr lvl="1" algn="ctr">
              <a:buFontTx/>
              <a:buNone/>
            </a:pPr>
            <a:r>
              <a:rPr lang="en-US" sz="3600" smtClean="0">
                <a:solidFill>
                  <a:srgbClr val="FFFF00"/>
                </a:solidFill>
                <a:latin typeface="Comic Sans MS" pitchFamily="-112" charset="0"/>
              </a:rPr>
              <a:t>  </a:t>
            </a:r>
          </a:p>
        </p:txBody>
      </p:sp>
      <p:sp>
        <p:nvSpPr>
          <p:cNvPr id="3891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848600" cy="1524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You have the power &amp; privilege of navigating</a:t>
            </a:r>
            <a:br>
              <a:rPr lang="en-US" smtClean="0">
                <a:solidFill>
                  <a:schemeClr val="bg1"/>
                </a:solidFill>
                <a:latin typeface="Comic Sans MS" pitchFamily="-112" charset="0"/>
              </a:rPr>
            </a:br>
            <a:endParaRPr lang="en-US" smtClean="0">
              <a:solidFill>
                <a:schemeClr val="bg1"/>
              </a:solidFill>
              <a:latin typeface="Comic Sans MS" pitchFamily="-112" charset="0"/>
            </a:endParaRPr>
          </a:p>
        </p:txBody>
      </p:sp>
      <p:sp>
        <p:nvSpPr>
          <p:cNvPr id="38916" name="Rectangle 4"/>
          <p:cNvSpPr txBox="1">
            <a:spLocks noChangeArrowheads="1"/>
          </p:cNvSpPr>
          <p:nvPr/>
        </p:nvSpPr>
        <p:spPr bwMode="auto">
          <a:xfrm>
            <a:off x="228600" y="2286000"/>
            <a:ext cx="8534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>
                <a:solidFill>
                  <a:srgbClr val="FFFF99"/>
                </a:solidFill>
                <a:latin typeface="Comic Sans MS" pitchFamily="-112" charset="0"/>
              </a:rPr>
              <a:t>•  Move forward intentionally,</a:t>
            </a:r>
          </a:p>
          <a:p>
            <a:pPr eaLnBrk="0" hangingPunct="0"/>
            <a:r>
              <a:rPr lang="en-US" sz="3600">
                <a:solidFill>
                  <a:srgbClr val="FFFF99"/>
                </a:solidFill>
                <a:latin typeface="Comic Sans MS" pitchFamily="-112" charset="0"/>
              </a:rPr>
              <a:t>      mindfully, strategically</a:t>
            </a:r>
          </a:p>
          <a:p>
            <a:pPr eaLnBrk="0" hangingPunct="0"/>
            <a:r>
              <a:rPr lang="en-US" sz="3600">
                <a:solidFill>
                  <a:srgbClr val="FFFF99"/>
                </a:solidFill>
                <a:latin typeface="Comic Sans MS" pitchFamily="-112" charset="0"/>
              </a:rPr>
              <a:t>•  Remember your responsibility</a:t>
            </a:r>
          </a:p>
          <a:p>
            <a:pPr eaLnBrk="0" hangingPunct="0"/>
            <a:r>
              <a:rPr lang="en-US" sz="3600">
                <a:solidFill>
                  <a:srgbClr val="FFFF99"/>
                </a:solidFill>
                <a:latin typeface="Comic Sans MS" pitchFamily="-112" charset="0"/>
              </a:rPr>
              <a:t>      to others</a:t>
            </a:r>
          </a:p>
          <a:p>
            <a:pPr eaLnBrk="0" hangingPunct="0"/>
            <a:r>
              <a:rPr lang="en-US" sz="3600">
                <a:solidFill>
                  <a:srgbClr val="FFFF99"/>
                </a:solidFill>
                <a:latin typeface="Comic Sans MS" pitchFamily="-112" charset="0"/>
              </a:rPr>
              <a:t>•  Enjoy the journey!  </a:t>
            </a:r>
          </a:p>
          <a:p>
            <a:pPr algn="ctr" eaLnBrk="0" hangingPunct="0"/>
            <a:endParaRPr lang="en-US" sz="4400">
              <a:solidFill>
                <a:srgbClr val="FFFF99"/>
              </a:solidFill>
              <a:latin typeface="Comic Sans MS" pitchFamily="-11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14600"/>
            <a:ext cx="7772400" cy="3048000"/>
          </a:xfrm>
        </p:spPr>
        <p:txBody>
          <a:bodyPr/>
          <a:lstStyle/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Research and observation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Planning and managing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Developing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Participating</a:t>
            </a: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Getting you there:  </a:t>
            </a:r>
            <a:br>
              <a:rPr lang="en-US" smtClean="0">
                <a:solidFill>
                  <a:schemeClr val="bg1"/>
                </a:solidFill>
                <a:latin typeface="Comic Sans MS" pitchFamily="-112" charset="0"/>
              </a:rPr>
            </a:br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key tactical 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848600" cy="4419600"/>
          </a:xfrm>
        </p:spPr>
        <p:txBody>
          <a:bodyPr/>
          <a:lstStyle/>
          <a:p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Research and observation on getting a job and early career success</a:t>
            </a:r>
          </a:p>
          <a:p>
            <a:pPr lvl="1"/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Reading literature, attending workshops, building networks, using mentors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Planning and managing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Developing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Participating</a:t>
            </a: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Key tactical 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848600" cy="4419600"/>
          </a:xfrm>
        </p:spPr>
        <p:txBody>
          <a:bodyPr/>
          <a:lstStyle/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Research and observation</a:t>
            </a:r>
          </a:p>
          <a:p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Planning and managing</a:t>
            </a:r>
          </a:p>
          <a:p>
            <a:pPr lvl="1"/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All aspects of your career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Developing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Participating</a:t>
            </a: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</p:txBody>
      </p:sp>
      <p:sp>
        <p:nvSpPr>
          <p:cNvPr id="4505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Key tactical 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848600" cy="4419600"/>
          </a:xfrm>
        </p:spPr>
        <p:txBody>
          <a:bodyPr/>
          <a:lstStyle/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Research and observation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Planning and managing</a:t>
            </a:r>
          </a:p>
          <a:p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Developing</a:t>
            </a:r>
          </a:p>
          <a:p>
            <a:pPr lvl="1"/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Your teaching, your research, your personal skills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Participating</a:t>
            </a:r>
          </a:p>
        </p:txBody>
      </p:sp>
      <p:sp>
        <p:nvSpPr>
          <p:cNvPr id="47107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Key tactical 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848600" cy="4419600"/>
          </a:xfrm>
        </p:spPr>
        <p:txBody>
          <a:bodyPr/>
          <a:lstStyle/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Research and observation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Planning and managing</a:t>
            </a: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Developing</a:t>
            </a:r>
          </a:p>
          <a:p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Participating</a:t>
            </a:r>
          </a:p>
          <a:p>
            <a:pPr lvl="1"/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As a citizen of your Department, institution,  profession</a:t>
            </a:r>
          </a:p>
          <a:p>
            <a:pPr lvl="1"/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As an individual:  locally, globally</a:t>
            </a:r>
          </a:p>
          <a:p>
            <a:pPr lvl="1"/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</p:txBody>
      </p:sp>
      <p:sp>
        <p:nvSpPr>
          <p:cNvPr id="4915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Key tactical 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848600" cy="4419600"/>
          </a:xfrm>
        </p:spPr>
        <p:txBody>
          <a:bodyPr/>
          <a:lstStyle/>
          <a:p>
            <a:pPr>
              <a:buFontTx/>
              <a:buNone/>
            </a:pPr>
            <a:endParaRPr lang="en-US" sz="3600" smtClean="0">
              <a:solidFill>
                <a:srgbClr val="FFFF99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z="3600" smtClean="0">
              <a:solidFill>
                <a:srgbClr val="FFFF99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z="3600" smtClean="0">
                <a:solidFill>
                  <a:srgbClr val="FFFF99"/>
                </a:solidFill>
                <a:latin typeface="Comic Sans MS" pitchFamily="-112" charset="0"/>
              </a:rPr>
              <a:t>Strategic:  Job candidate metric</a:t>
            </a:r>
          </a:p>
          <a:p>
            <a:endParaRPr lang="en-US" sz="3600" smtClean="0">
              <a:solidFill>
                <a:srgbClr val="FFFF00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z="3600" smtClean="0">
                <a:solidFill>
                  <a:srgbClr val="FFFF99"/>
                </a:solidFill>
                <a:latin typeface="Comic Sans MS" pitchFamily="-112" charset="0"/>
              </a:rPr>
              <a:t>Tactical: Semester on a page</a:t>
            </a:r>
            <a:r>
              <a:rPr lang="en-US" smtClean="0">
                <a:solidFill>
                  <a:srgbClr val="FFFF00"/>
                </a:solidFill>
                <a:latin typeface="Comic Sans MS" pitchFamily="-112" charset="0"/>
              </a:rPr>
              <a:t>		</a:t>
            </a:r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Examples of planning and management tools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Semester on a page</a:t>
            </a:r>
          </a:p>
        </p:txBody>
      </p:sp>
      <p:pic>
        <p:nvPicPr>
          <p:cNvPr id="5325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1700" y="1962150"/>
            <a:ext cx="73406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848600" cy="4876800"/>
          </a:xfrm>
        </p:spPr>
        <p:txBody>
          <a:bodyPr/>
          <a:lstStyle/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66FFFF"/>
                </a:solidFill>
                <a:latin typeface="Comic Sans MS" pitchFamily="-112" charset="0"/>
              </a:rPr>
              <a:t>		           Strategic goal(s)</a:t>
            </a: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66FFFF"/>
                </a:solidFill>
                <a:latin typeface="Comic Sans MS" pitchFamily="-112" charset="0"/>
              </a:rPr>
              <a:t>			    Tactical actions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The hierarchy of planning</a:t>
            </a:r>
          </a:p>
        </p:txBody>
      </p:sp>
      <p:sp>
        <p:nvSpPr>
          <p:cNvPr id="31" name="Right Arrow 30"/>
          <p:cNvSpPr>
            <a:spLocks noChangeArrowheads="1"/>
          </p:cNvSpPr>
          <p:nvPr/>
        </p:nvSpPr>
        <p:spPr bwMode="auto">
          <a:xfrm rot="-5400000">
            <a:off x="3048000" y="3048000"/>
            <a:ext cx="2895600" cy="1828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Job candidate metric</a:t>
            </a:r>
          </a:p>
        </p:txBody>
      </p:sp>
      <p:pic>
        <p:nvPicPr>
          <p:cNvPr id="55299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1479550"/>
            <a:ext cx="7385050" cy="53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1905000"/>
            <a:ext cx="7848600" cy="14478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Let’s roll up our sleeves and get to work......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848600" cy="4876800"/>
          </a:xfrm>
        </p:spPr>
        <p:txBody>
          <a:bodyPr/>
          <a:lstStyle/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66FFFF"/>
                </a:solidFill>
                <a:latin typeface="Comic Sans MS" pitchFamily="-112" charset="0"/>
              </a:rPr>
              <a:t>				</a:t>
            </a: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66FFFF"/>
                </a:solidFill>
                <a:latin typeface="Comic Sans MS" pitchFamily="-112" charset="0"/>
              </a:rPr>
              <a:t>				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Paving the path of your career</a:t>
            </a:r>
          </a:p>
        </p:txBody>
      </p:sp>
      <p:sp>
        <p:nvSpPr>
          <p:cNvPr id="5" name="Cube 4"/>
          <p:cNvSpPr>
            <a:spLocks noChangeArrowheads="1"/>
          </p:cNvSpPr>
          <p:nvPr/>
        </p:nvSpPr>
        <p:spPr bwMode="auto">
          <a:xfrm>
            <a:off x="3657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Cube 5"/>
          <p:cNvSpPr>
            <a:spLocks noChangeArrowheads="1"/>
          </p:cNvSpPr>
          <p:nvPr/>
        </p:nvSpPr>
        <p:spPr bwMode="auto">
          <a:xfrm>
            <a:off x="41910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Cube 6"/>
          <p:cNvSpPr>
            <a:spLocks noChangeArrowheads="1"/>
          </p:cNvSpPr>
          <p:nvPr/>
        </p:nvSpPr>
        <p:spPr bwMode="auto">
          <a:xfrm>
            <a:off x="30480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Cube 7"/>
          <p:cNvSpPr>
            <a:spLocks noChangeArrowheads="1"/>
          </p:cNvSpPr>
          <p:nvPr/>
        </p:nvSpPr>
        <p:spPr bwMode="auto">
          <a:xfrm>
            <a:off x="4800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ube 8"/>
          <p:cNvSpPr>
            <a:spLocks noChangeArrowheads="1"/>
          </p:cNvSpPr>
          <p:nvPr/>
        </p:nvSpPr>
        <p:spPr bwMode="auto">
          <a:xfrm>
            <a:off x="48006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Cube 10"/>
          <p:cNvSpPr>
            <a:spLocks noChangeArrowheads="1"/>
          </p:cNvSpPr>
          <p:nvPr/>
        </p:nvSpPr>
        <p:spPr bwMode="auto">
          <a:xfrm>
            <a:off x="5562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848600" cy="4876800"/>
          </a:xfrm>
        </p:spPr>
        <p:txBody>
          <a:bodyPr/>
          <a:lstStyle/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66FFFF"/>
                </a:solidFill>
                <a:latin typeface="Comic Sans MS" pitchFamily="-112" charset="0"/>
              </a:rPr>
              <a:t>				</a:t>
            </a: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66FFFF"/>
                </a:solidFill>
                <a:latin typeface="Comic Sans MS" pitchFamily="-112" charset="0"/>
              </a:rPr>
              <a:t>				</a:t>
            </a:r>
          </a:p>
        </p:txBody>
      </p:sp>
      <p:sp>
        <p:nvSpPr>
          <p:cNvPr id="2253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Paving the path of your career</a:t>
            </a:r>
          </a:p>
        </p:txBody>
      </p:sp>
      <p:sp>
        <p:nvSpPr>
          <p:cNvPr id="5" name="Cube 4"/>
          <p:cNvSpPr>
            <a:spLocks noChangeArrowheads="1"/>
          </p:cNvSpPr>
          <p:nvPr/>
        </p:nvSpPr>
        <p:spPr bwMode="auto">
          <a:xfrm>
            <a:off x="3657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Cube 5"/>
          <p:cNvSpPr>
            <a:spLocks noChangeArrowheads="1"/>
          </p:cNvSpPr>
          <p:nvPr/>
        </p:nvSpPr>
        <p:spPr bwMode="auto">
          <a:xfrm>
            <a:off x="41910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Cube 6"/>
          <p:cNvSpPr>
            <a:spLocks noChangeArrowheads="1"/>
          </p:cNvSpPr>
          <p:nvPr/>
        </p:nvSpPr>
        <p:spPr bwMode="auto">
          <a:xfrm>
            <a:off x="35052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Cube 7"/>
          <p:cNvSpPr>
            <a:spLocks noChangeArrowheads="1"/>
          </p:cNvSpPr>
          <p:nvPr/>
        </p:nvSpPr>
        <p:spPr bwMode="auto">
          <a:xfrm>
            <a:off x="4800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ube 8"/>
          <p:cNvSpPr>
            <a:spLocks noChangeArrowheads="1"/>
          </p:cNvSpPr>
          <p:nvPr/>
        </p:nvSpPr>
        <p:spPr bwMode="auto">
          <a:xfrm>
            <a:off x="41910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ube 9"/>
          <p:cNvSpPr>
            <a:spLocks noChangeArrowheads="1"/>
          </p:cNvSpPr>
          <p:nvPr/>
        </p:nvSpPr>
        <p:spPr bwMode="auto">
          <a:xfrm>
            <a:off x="48768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Cube 10"/>
          <p:cNvSpPr>
            <a:spLocks noChangeArrowheads="1"/>
          </p:cNvSpPr>
          <p:nvPr/>
        </p:nvSpPr>
        <p:spPr bwMode="auto">
          <a:xfrm>
            <a:off x="54102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Cube 14"/>
          <p:cNvSpPr>
            <a:spLocks noChangeArrowheads="1"/>
          </p:cNvSpPr>
          <p:nvPr/>
        </p:nvSpPr>
        <p:spPr bwMode="auto">
          <a:xfrm>
            <a:off x="54102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Cube 25"/>
          <p:cNvSpPr>
            <a:spLocks noChangeArrowheads="1"/>
          </p:cNvSpPr>
          <p:nvPr/>
        </p:nvSpPr>
        <p:spPr bwMode="auto">
          <a:xfrm>
            <a:off x="2895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Cube 27"/>
          <p:cNvSpPr>
            <a:spLocks noChangeArrowheads="1"/>
          </p:cNvSpPr>
          <p:nvPr/>
        </p:nvSpPr>
        <p:spPr bwMode="auto">
          <a:xfrm>
            <a:off x="5943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Cube 28"/>
          <p:cNvSpPr>
            <a:spLocks noChangeArrowheads="1"/>
          </p:cNvSpPr>
          <p:nvPr/>
        </p:nvSpPr>
        <p:spPr bwMode="auto">
          <a:xfrm>
            <a:off x="3886200" y="3810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848600" cy="4876800"/>
          </a:xfrm>
        </p:spPr>
        <p:txBody>
          <a:bodyPr/>
          <a:lstStyle/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66FFFF"/>
                </a:solidFill>
                <a:latin typeface="Comic Sans MS" pitchFamily="-112" charset="0"/>
              </a:rPr>
              <a:t>			“Look, Ma...no hands!”</a:t>
            </a: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66FFFF"/>
                </a:solidFill>
                <a:latin typeface="Comic Sans MS" pitchFamily="-112" charset="0"/>
              </a:rPr>
              <a:t>				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Paving the path of your career</a:t>
            </a:r>
          </a:p>
        </p:txBody>
      </p:sp>
      <p:sp>
        <p:nvSpPr>
          <p:cNvPr id="5" name="Cube 4"/>
          <p:cNvSpPr>
            <a:spLocks noChangeArrowheads="1"/>
          </p:cNvSpPr>
          <p:nvPr/>
        </p:nvSpPr>
        <p:spPr bwMode="auto">
          <a:xfrm>
            <a:off x="3657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Cube 5"/>
          <p:cNvSpPr>
            <a:spLocks noChangeArrowheads="1"/>
          </p:cNvSpPr>
          <p:nvPr/>
        </p:nvSpPr>
        <p:spPr bwMode="auto">
          <a:xfrm>
            <a:off x="41910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Cube 6"/>
          <p:cNvSpPr>
            <a:spLocks noChangeArrowheads="1"/>
          </p:cNvSpPr>
          <p:nvPr/>
        </p:nvSpPr>
        <p:spPr bwMode="auto">
          <a:xfrm>
            <a:off x="35052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Cube 7"/>
          <p:cNvSpPr>
            <a:spLocks noChangeArrowheads="1"/>
          </p:cNvSpPr>
          <p:nvPr/>
        </p:nvSpPr>
        <p:spPr bwMode="auto">
          <a:xfrm>
            <a:off x="48006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ube 8"/>
          <p:cNvSpPr>
            <a:spLocks noChangeArrowheads="1"/>
          </p:cNvSpPr>
          <p:nvPr/>
        </p:nvSpPr>
        <p:spPr bwMode="auto">
          <a:xfrm>
            <a:off x="41910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ube 9"/>
          <p:cNvSpPr>
            <a:spLocks noChangeArrowheads="1"/>
          </p:cNvSpPr>
          <p:nvPr/>
        </p:nvSpPr>
        <p:spPr bwMode="auto">
          <a:xfrm>
            <a:off x="48768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Cube 10"/>
          <p:cNvSpPr>
            <a:spLocks noChangeArrowheads="1"/>
          </p:cNvSpPr>
          <p:nvPr/>
        </p:nvSpPr>
        <p:spPr bwMode="auto">
          <a:xfrm>
            <a:off x="5562600" y="43434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Cube 16"/>
          <p:cNvSpPr>
            <a:spLocks noChangeArrowheads="1"/>
          </p:cNvSpPr>
          <p:nvPr/>
        </p:nvSpPr>
        <p:spPr bwMode="auto">
          <a:xfrm>
            <a:off x="3886200" y="3810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Cube 18"/>
          <p:cNvSpPr>
            <a:spLocks noChangeArrowheads="1"/>
          </p:cNvSpPr>
          <p:nvPr/>
        </p:nvSpPr>
        <p:spPr bwMode="auto">
          <a:xfrm>
            <a:off x="4495800" y="3810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Cube 19"/>
          <p:cNvSpPr>
            <a:spLocks noChangeArrowheads="1"/>
          </p:cNvSpPr>
          <p:nvPr/>
        </p:nvSpPr>
        <p:spPr bwMode="auto">
          <a:xfrm>
            <a:off x="4305300" y="33528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Cube 20"/>
          <p:cNvSpPr>
            <a:spLocks noChangeArrowheads="1"/>
          </p:cNvSpPr>
          <p:nvPr/>
        </p:nvSpPr>
        <p:spPr bwMode="auto">
          <a:xfrm>
            <a:off x="4953000" y="33528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Cube 21"/>
          <p:cNvSpPr>
            <a:spLocks noChangeArrowheads="1"/>
          </p:cNvSpPr>
          <p:nvPr/>
        </p:nvSpPr>
        <p:spPr bwMode="auto">
          <a:xfrm>
            <a:off x="54864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Cube 23"/>
          <p:cNvSpPr>
            <a:spLocks noChangeArrowheads="1"/>
          </p:cNvSpPr>
          <p:nvPr/>
        </p:nvSpPr>
        <p:spPr bwMode="auto">
          <a:xfrm>
            <a:off x="29718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Cube 25"/>
          <p:cNvSpPr>
            <a:spLocks noChangeArrowheads="1"/>
          </p:cNvSpPr>
          <p:nvPr/>
        </p:nvSpPr>
        <p:spPr bwMode="auto">
          <a:xfrm>
            <a:off x="5181600" y="3810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Cube 27"/>
          <p:cNvSpPr>
            <a:spLocks noChangeArrowheads="1"/>
          </p:cNvSpPr>
          <p:nvPr/>
        </p:nvSpPr>
        <p:spPr bwMode="auto">
          <a:xfrm>
            <a:off x="6172200" y="49530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CC98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848600" cy="4419600"/>
          </a:xfrm>
        </p:spPr>
        <p:txBody>
          <a:bodyPr/>
          <a:lstStyle/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Who am I as a professional?</a:t>
            </a:r>
          </a:p>
          <a:p>
            <a:pPr>
              <a:buFontTx/>
              <a:buNone/>
            </a:pPr>
            <a:endParaRPr lang="en-US" smtClean="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Where do I want to be?</a:t>
            </a:r>
          </a:p>
          <a:p>
            <a:endParaRPr lang="en-US" smtClean="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mtClean="0">
                <a:solidFill>
                  <a:srgbClr val="FFFF99"/>
                </a:solidFill>
                <a:latin typeface="Comic Sans MS" pitchFamily="-112" charset="0"/>
              </a:rPr>
              <a:t> What do I want to accomplish?</a:t>
            </a:r>
          </a:p>
          <a:p>
            <a:endParaRPr lang="en-US" smtClean="0">
              <a:solidFill>
                <a:srgbClr val="FFFF99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mtClean="0">
              <a:solidFill>
                <a:srgbClr val="66FFFF"/>
              </a:solidFill>
              <a:latin typeface="Comic Sans MS" pitchFamily="-112" charset="0"/>
            </a:endParaRP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Strategic Planning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848600" cy="4419600"/>
          </a:xfrm>
        </p:spPr>
        <p:txBody>
          <a:bodyPr/>
          <a:lstStyle/>
          <a:p>
            <a:endParaRPr lang="en-US" sz="4000" smtClean="0">
              <a:solidFill>
                <a:srgbClr val="FFFF00"/>
              </a:solidFill>
              <a:latin typeface="Comic Sans MS" pitchFamily="-112" charset="0"/>
            </a:endParaRPr>
          </a:p>
          <a:p>
            <a:pPr lvl="1" algn="ctr">
              <a:buFontTx/>
              <a:buNone/>
            </a:pPr>
            <a:r>
              <a:rPr lang="en-US" sz="3600" smtClean="0">
                <a:solidFill>
                  <a:srgbClr val="FFFF99"/>
                </a:solidFill>
                <a:latin typeface="Comic Sans MS" pitchFamily="-112" charset="0"/>
              </a:rPr>
              <a:t>Academics as intellectual</a:t>
            </a:r>
          </a:p>
          <a:p>
            <a:pPr lvl="1" algn="ctr">
              <a:buFontTx/>
              <a:buNone/>
            </a:pPr>
            <a:r>
              <a:rPr lang="en-US" sz="3600" smtClean="0">
                <a:solidFill>
                  <a:srgbClr val="FFFF99"/>
                </a:solidFill>
                <a:latin typeface="Comic Sans MS" pitchFamily="-112" charset="0"/>
              </a:rPr>
              <a:t>entrepreneurs</a:t>
            </a:r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772400" cy="1143000"/>
          </a:xfrm>
          <a:noFill/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-112" charset="0"/>
              </a:rPr>
              <a:t>A key strategic notion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2514600" y="533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FFFFFF"/>
                </a:solidFill>
                <a:latin typeface="Comic Sans MS" pitchFamily="-112" charset="0"/>
              </a:rPr>
              <a:t>Entrepreneurs</a:t>
            </a:r>
            <a:endParaRPr lang="en-US" sz="4400"/>
          </a:p>
        </p:txBody>
      </p:sp>
      <p:sp>
        <p:nvSpPr>
          <p:cNvPr id="30723" name="TextBox 7"/>
          <p:cNvSpPr txBox="1">
            <a:spLocks noChangeArrowheads="1"/>
          </p:cNvSpPr>
          <p:nvPr/>
        </p:nvSpPr>
        <p:spPr bwMode="auto">
          <a:xfrm>
            <a:off x="419100" y="1371600"/>
            <a:ext cx="82677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Autonomous (need to control and direct)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Attracted to a challenge; hardworking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Proactive; sense of urgency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Conceptual ability, comprehensive</a:t>
            </a: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       awareness, numerical literacy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2514600" y="533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FFFFFF"/>
                </a:solidFill>
                <a:latin typeface="Comic Sans MS" pitchFamily="-112" charset="0"/>
              </a:rPr>
              <a:t>Entrepreneurs</a:t>
            </a:r>
            <a:endParaRPr lang="en-US" sz="4400"/>
          </a:p>
        </p:txBody>
      </p:sp>
      <p:sp>
        <p:nvSpPr>
          <p:cNvPr id="32771" name="TextBox 7"/>
          <p:cNvSpPr txBox="1">
            <a:spLocks noChangeArrowheads="1"/>
          </p:cNvSpPr>
          <p:nvPr/>
        </p:nvSpPr>
        <p:spPr bwMode="auto">
          <a:xfrm>
            <a:off x="419100" y="1371600"/>
            <a:ext cx="82677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Ability to accept &amp; create change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Self-confident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Disciplined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Good health, emotional stability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r>
              <a:rPr lang="en-US" sz="3200">
                <a:solidFill>
                  <a:srgbClr val="FFFF99"/>
                </a:solidFill>
                <a:latin typeface="Comic Sans MS" pitchFamily="-112" charset="0"/>
              </a:rPr>
              <a:t>Focused on the customer</a:t>
            </a: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sz="3200">
              <a:solidFill>
                <a:srgbClr val="FFFF99"/>
              </a:solidFill>
              <a:latin typeface="Comic Sans MS" pitchFamily="-11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525</Words>
  <Application>Microsoft Office PowerPoint</Application>
  <PresentationFormat>On-screen Show (4:3)</PresentationFormat>
  <Paragraphs>194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Times New Roman</vt:lpstr>
      <vt:lpstr>ＭＳ Ｐゴシック</vt:lpstr>
      <vt:lpstr>Arial</vt:lpstr>
      <vt:lpstr>Comic Sans MS</vt:lpstr>
      <vt:lpstr>Wingdings</vt:lpstr>
      <vt:lpstr>Default Design</vt:lpstr>
      <vt:lpstr>Slide 1</vt:lpstr>
      <vt:lpstr>The hierarchy of planning</vt:lpstr>
      <vt:lpstr>Paving the path of your career</vt:lpstr>
      <vt:lpstr>Paving the path of your career</vt:lpstr>
      <vt:lpstr>Paving the path of your career</vt:lpstr>
      <vt:lpstr>Strategic Planning</vt:lpstr>
      <vt:lpstr>A key strategic notion</vt:lpstr>
      <vt:lpstr>Slide 8</vt:lpstr>
      <vt:lpstr>Slide 9</vt:lpstr>
      <vt:lpstr>Slide 10</vt:lpstr>
      <vt:lpstr>Slide 11</vt:lpstr>
      <vt:lpstr>You have the power &amp; privilege of navigating </vt:lpstr>
      <vt:lpstr>Getting you there:   key tactical actions</vt:lpstr>
      <vt:lpstr>Key tactical actions</vt:lpstr>
      <vt:lpstr>Key tactical actions</vt:lpstr>
      <vt:lpstr>Key tactical actions</vt:lpstr>
      <vt:lpstr>Key tactical actions</vt:lpstr>
      <vt:lpstr>Examples of planning and management tools</vt:lpstr>
      <vt:lpstr>Semester on a page</vt:lpstr>
      <vt:lpstr>Job candidate metric</vt:lpstr>
      <vt:lpstr>Let’s roll up our sleeves and get to work......</vt:lpstr>
    </vt:vector>
  </TitlesOfParts>
  <Company>University of Florida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E Martin</dc:creator>
  <cp:lastModifiedBy>Information Technology Services</cp:lastModifiedBy>
  <cp:revision>158</cp:revision>
  <dcterms:created xsi:type="dcterms:W3CDTF">2011-06-09T01:39:06Z</dcterms:created>
  <dcterms:modified xsi:type="dcterms:W3CDTF">2011-06-09T05:29:47Z</dcterms:modified>
</cp:coreProperties>
</file>