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34"/>
  </p:notesMasterIdLst>
  <p:sldIdLst>
    <p:sldId id="329" r:id="rId2"/>
    <p:sldId id="345" r:id="rId3"/>
    <p:sldId id="346" r:id="rId4"/>
    <p:sldId id="347" r:id="rId5"/>
    <p:sldId id="348" r:id="rId6"/>
    <p:sldId id="349" r:id="rId7"/>
    <p:sldId id="350" r:id="rId8"/>
    <p:sldId id="351" r:id="rId9"/>
    <p:sldId id="352" r:id="rId10"/>
    <p:sldId id="353" r:id="rId11"/>
    <p:sldId id="354" r:id="rId12"/>
    <p:sldId id="355" r:id="rId13"/>
    <p:sldId id="336" r:id="rId14"/>
    <p:sldId id="337" r:id="rId15"/>
    <p:sldId id="361" r:id="rId16"/>
    <p:sldId id="362" r:id="rId17"/>
    <p:sldId id="363" r:id="rId18"/>
    <p:sldId id="364" r:id="rId19"/>
    <p:sldId id="365" r:id="rId20"/>
    <p:sldId id="366" r:id="rId21"/>
    <p:sldId id="367" r:id="rId22"/>
    <p:sldId id="368" r:id="rId23"/>
    <p:sldId id="342" r:id="rId24"/>
    <p:sldId id="343" r:id="rId25"/>
    <p:sldId id="334" r:id="rId26"/>
    <p:sldId id="335" r:id="rId27"/>
    <p:sldId id="356" r:id="rId28"/>
    <p:sldId id="357" r:id="rId29"/>
    <p:sldId id="358" r:id="rId30"/>
    <p:sldId id="359" r:id="rId31"/>
    <p:sldId id="360" r:id="rId32"/>
    <p:sldId id="330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659A0"/>
    <a:srgbClr val="F79952"/>
    <a:srgbClr val="FF9900"/>
    <a:srgbClr val="59A6D0"/>
    <a:srgbClr val="A9360D"/>
    <a:srgbClr val="004080"/>
    <a:srgbClr val="90E4C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75" autoAdjust="0"/>
    <p:restoredTop sz="96835" autoAdjust="0"/>
  </p:normalViewPr>
  <p:slideViewPr>
    <p:cSldViewPr>
      <p:cViewPr varScale="1">
        <p:scale>
          <a:sx n="56" d="100"/>
          <a:sy n="56" d="100"/>
        </p:scale>
        <p:origin x="-123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Arial" charset="0"/>
                <a:ea typeface="ＭＳ Ｐゴシック" pitchFamily="-107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latin typeface="Arial" charset="0"/>
                <a:ea typeface="ＭＳ Ｐゴシック" pitchFamily="-107" charset="-128"/>
                <a:cs typeface="+mn-cs"/>
              </a:defRPr>
            </a:lvl1pPr>
          </a:lstStyle>
          <a:p>
            <a:pPr>
              <a:defRPr/>
            </a:pPr>
            <a:fld id="{5D2510DB-06EC-4936-BF82-1B09D9292CCC}" type="datetimeFigureOut">
              <a:rPr lang="en-US"/>
              <a:pPr>
                <a:defRPr/>
              </a:pPr>
              <a:t>6/8/2011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Arial" charset="0"/>
                <a:ea typeface="ＭＳ Ｐゴシック" pitchFamily="-107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>
                <a:latin typeface="Arial" charset="0"/>
                <a:ea typeface="ＭＳ Ｐゴシック" pitchFamily="-107" charset="-128"/>
                <a:cs typeface="+mn-cs"/>
              </a:defRPr>
            </a:lvl1pPr>
          </a:lstStyle>
          <a:p>
            <a:pPr>
              <a:defRPr/>
            </a:pPr>
            <a:fld id="{B3BB2C87-C793-4EDD-8D60-4A2ADC0407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C19965-421E-4E83-8832-C4A0EE5B103C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61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" charset="0"/>
              <a:ea typeface="ＭＳ Ｐゴシック" charset="-128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F11E7-28E8-4590-B69D-7DEAAE6E45B8}" type="slidenum">
              <a:rPr lang="en-US" smtClean="0"/>
              <a:pPr/>
              <a:t>30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B178BD-D639-4540-BBF2-19D6A761D993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81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905000"/>
            <a:ext cx="6629400" cy="169545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9950" y="304800"/>
            <a:ext cx="169545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304800"/>
            <a:ext cx="493395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64549D-6E0F-4D16-8C7E-0918BF87A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888" y="4419600"/>
            <a:ext cx="6324600" cy="14478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01887" y="2906713"/>
            <a:ext cx="6361113" cy="1512887"/>
          </a:xfrm>
        </p:spPr>
        <p:txBody>
          <a:bodyPr anchor="b"/>
          <a:lstStyle>
            <a:lvl1pPr marL="0" indent="0" algn="r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3600" y="1981200"/>
            <a:ext cx="3314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00700" y="1981200"/>
            <a:ext cx="3314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81000"/>
            <a:ext cx="6553200" cy="103663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828800"/>
            <a:ext cx="3124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0" y="2468562"/>
            <a:ext cx="3124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91200" y="1828800"/>
            <a:ext cx="3048000" cy="650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91200" y="2411039"/>
            <a:ext cx="3048000" cy="40199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9487" y="503237"/>
            <a:ext cx="3008313" cy="1238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38800" y="503237"/>
            <a:ext cx="3200400" cy="5897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49487" y="1709737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67000" y="6858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7000" y="544036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133600" y="304800"/>
            <a:ext cx="6781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4" tIns="45707" rIns="91414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33600" y="1981200"/>
            <a:ext cx="6781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028" name="Picture 4" descr="graphic for PowerPoint.jp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1782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  <p:sldLayoutId id="2147483673" r:id="rId12"/>
  </p:sldLayoutIdLst>
  <p:txStyles>
    <p:titleStyle>
      <a:lvl1pPr algn="r" rtl="0" fontAlgn="base">
        <a:spcBef>
          <a:spcPct val="0"/>
        </a:spcBef>
        <a:spcAft>
          <a:spcPct val="0"/>
        </a:spcAft>
        <a:defRPr sz="4400">
          <a:solidFill>
            <a:srgbClr val="5D296D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ＭＳ Ｐゴシック" pitchFamily="34" charset="-128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4400">
          <a:solidFill>
            <a:srgbClr val="5D296D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34" charset="-128"/>
          <a:cs typeface="ＭＳ Ｐゴシック" pitchFamily="-112" charset="-128"/>
        </a:defRPr>
      </a:lvl2pPr>
      <a:lvl3pPr algn="r" rtl="0" fontAlgn="base">
        <a:spcBef>
          <a:spcPct val="0"/>
        </a:spcBef>
        <a:spcAft>
          <a:spcPct val="0"/>
        </a:spcAft>
        <a:defRPr sz="4400">
          <a:solidFill>
            <a:srgbClr val="5D296D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34" charset="-128"/>
          <a:cs typeface="ＭＳ Ｐゴシック" pitchFamily="-112" charset="-128"/>
        </a:defRPr>
      </a:lvl3pPr>
      <a:lvl4pPr algn="r" rtl="0" fontAlgn="base">
        <a:spcBef>
          <a:spcPct val="0"/>
        </a:spcBef>
        <a:spcAft>
          <a:spcPct val="0"/>
        </a:spcAft>
        <a:defRPr sz="4400">
          <a:solidFill>
            <a:srgbClr val="5D296D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34" charset="-128"/>
          <a:cs typeface="ＭＳ Ｐゴシック" pitchFamily="-112" charset="-128"/>
        </a:defRPr>
      </a:lvl4pPr>
      <a:lvl5pPr algn="r" rtl="0" fontAlgn="base">
        <a:spcBef>
          <a:spcPct val="0"/>
        </a:spcBef>
        <a:spcAft>
          <a:spcPct val="0"/>
        </a:spcAft>
        <a:defRPr sz="4400">
          <a:solidFill>
            <a:srgbClr val="5D296D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34" charset="-128"/>
          <a:cs typeface="ＭＳ Ｐゴシック" pitchFamily="-112" charset="-128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5D296D"/>
        </a:buClr>
        <a:buFont typeface="Wingdings" pitchFamily="2" charset="2"/>
        <a:buChar char="v"/>
        <a:defRPr sz="3200">
          <a:solidFill>
            <a:srgbClr val="64031B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ＭＳ Ｐゴシック" pitchFamily="34" charset="-128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5D296D"/>
        </a:buClr>
        <a:buFont typeface="Wingdings" pitchFamily="2" charset="2"/>
        <a:buChar char="v"/>
        <a:defRPr sz="2800">
          <a:solidFill>
            <a:srgbClr val="3E1B49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ＭＳ Ｐゴシック" pitchFamily="34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5D296D"/>
        </a:buClr>
        <a:buFont typeface="Wingdings" pitchFamily="2" charset="2"/>
        <a:buChar char="v"/>
        <a:defRPr sz="2400">
          <a:solidFill>
            <a:srgbClr val="65050B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ＭＳ Ｐゴシック" pitchFamily="34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5D296D"/>
        </a:buClr>
        <a:buFont typeface="Wingdings" pitchFamily="2" charset="2"/>
        <a:buChar char="v"/>
        <a:defRPr sz="2000">
          <a:solidFill>
            <a:srgbClr val="3E1B49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ＭＳ Ｐゴシック" pitchFamily="34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5D296D"/>
        </a:buClr>
        <a:buFont typeface="Wingdings" pitchFamily="2" charset="2"/>
        <a:buChar char="v"/>
        <a:defRPr sz="2000">
          <a:solidFill>
            <a:srgbClr val="65050B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ＭＳ Ｐゴシック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smtClean="0">
                <a:ea typeface="MS PGothic" pitchFamily="34" charset="-128"/>
              </a:rPr>
              <a:t>The Academic Job Search:</a:t>
            </a:r>
            <a:r>
              <a:rPr lang="en-US" dirty="0" smtClean="0">
                <a:ea typeface="MS PGothic" pitchFamily="34" charset="-128"/>
              </a:rPr>
              <a:t/>
            </a:r>
            <a:br>
              <a:rPr lang="en-US" dirty="0" smtClean="0">
                <a:ea typeface="MS PGothic" pitchFamily="34" charset="-128"/>
              </a:rPr>
            </a:br>
            <a:r>
              <a:rPr lang="en-US" sz="2800" dirty="0" smtClean="0">
                <a:ea typeface="MS PGothic" pitchFamily="34" charset="-128"/>
              </a:rPr>
              <a:t>Applications, Interviews, Teaching Demonstrations, and Job Talks</a:t>
            </a:r>
            <a:endParaRPr lang="en-US" dirty="0">
              <a:ea typeface="MS PGothic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981200"/>
            <a:ext cx="7010400" cy="4495800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en-US" sz="2400" dirty="0" smtClean="0">
                <a:ea typeface="MS PGothic" pitchFamily="34" charset="-128"/>
              </a:rPr>
              <a:t>Ed Harvey, Rachel O’Brien, Devin </a:t>
            </a:r>
            <a:r>
              <a:rPr lang="en-US" sz="2400" dirty="0" err="1" smtClean="0">
                <a:ea typeface="MS PGothic" pitchFamily="34" charset="-128"/>
              </a:rPr>
              <a:t>Castendyk</a:t>
            </a:r>
            <a:r>
              <a:rPr lang="en-US" sz="2400" dirty="0" smtClean="0">
                <a:ea typeface="MS PGothic" pitchFamily="34" charset="-128"/>
              </a:rPr>
              <a:t>, Francisca </a:t>
            </a:r>
            <a:r>
              <a:rPr lang="en-US" sz="2400" dirty="0" err="1" smtClean="0">
                <a:ea typeface="MS PGothic" pitchFamily="34" charset="-128"/>
              </a:rPr>
              <a:t>Oboh-Ikuenobe</a:t>
            </a:r>
            <a:r>
              <a:rPr lang="en-US" sz="2400" dirty="0" smtClean="0">
                <a:ea typeface="MS PGothic" pitchFamily="34" charset="-128"/>
              </a:rPr>
              <a:t>, Barbara Tewksbury, </a:t>
            </a:r>
            <a:r>
              <a:rPr lang="en-US" sz="2400" dirty="0" err="1" smtClean="0">
                <a:ea typeface="MS PGothic" pitchFamily="34" charset="-128"/>
              </a:rPr>
              <a:t>Katryn</a:t>
            </a:r>
            <a:r>
              <a:rPr lang="en-US" sz="2400" dirty="0" smtClean="0">
                <a:ea typeface="MS PGothic" pitchFamily="34" charset="-128"/>
              </a:rPr>
              <a:t> Wiese, and Michael Williams</a:t>
            </a:r>
          </a:p>
          <a:p>
            <a:pPr algn="ctr">
              <a:buFont typeface="Wingdings" pitchFamily="2" charset="2"/>
              <a:buNone/>
              <a:defRPr/>
            </a:pPr>
            <a:endParaRPr lang="en-US" sz="2800" dirty="0" smtClean="0">
              <a:ea typeface="MS PGothic" pitchFamily="34" charset="-128"/>
            </a:endParaRPr>
          </a:p>
          <a:p>
            <a:pPr algn="ctr">
              <a:buFont typeface="Wingdings" pitchFamily="2" charset="2"/>
              <a:buNone/>
              <a:defRPr/>
            </a:pPr>
            <a:endParaRPr lang="en-US" sz="2800" dirty="0" smtClean="0">
              <a:ea typeface="MS PGothic" pitchFamily="34" charset="-128"/>
            </a:endParaRPr>
          </a:p>
          <a:p>
            <a:pPr algn="ctr">
              <a:buFont typeface="Wingdings" pitchFamily="2" charset="2"/>
              <a:buNone/>
              <a:defRPr/>
            </a:pPr>
            <a:endParaRPr lang="en-US" sz="2800" dirty="0" smtClean="0">
              <a:ea typeface="MS PGothic" pitchFamily="34" charset="-128"/>
            </a:endParaRPr>
          </a:p>
          <a:p>
            <a:pPr algn="ctr">
              <a:buFont typeface="Wingdings" pitchFamily="2" charset="2"/>
              <a:buNone/>
              <a:defRPr/>
            </a:pPr>
            <a:endParaRPr lang="en-US" sz="2800" dirty="0" smtClean="0">
              <a:ea typeface="MS PGothic" pitchFamily="34" charset="-128"/>
            </a:endParaRPr>
          </a:p>
          <a:p>
            <a:pPr algn="ctr">
              <a:buFont typeface="Wingdings" pitchFamily="2" charset="2"/>
              <a:buNone/>
              <a:defRPr/>
            </a:pPr>
            <a:endParaRPr lang="en-US" sz="2800" dirty="0" smtClean="0">
              <a:ea typeface="MS PGothic" pitchFamily="34" charset="-128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en-US" sz="2000" dirty="0" smtClean="0">
                <a:ea typeface="MS PGothic" pitchFamily="34" charset="-128"/>
              </a:rPr>
              <a:t>Preparing for an Academic Career Workshop 2011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en-US" sz="2000" dirty="0" smtClean="0">
                <a:ea typeface="MS PGothic" pitchFamily="34" charset="-128"/>
              </a:rPr>
              <a:t>University of Nebraska, Lincoln</a:t>
            </a:r>
          </a:p>
          <a:p>
            <a:pPr algn="ctr">
              <a:buFont typeface="Wingdings" pitchFamily="2" charset="2"/>
              <a:buNone/>
              <a:defRPr/>
            </a:pPr>
            <a:endParaRPr lang="en-US" sz="2800" dirty="0" smtClean="0">
              <a:ea typeface="MS PGothic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 Spreadsheet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295400"/>
            <a:ext cx="890016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References: Who to ask?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Observed you teach </a:t>
            </a:r>
          </a:p>
          <a:p>
            <a:r>
              <a:rPr lang="en-US" dirty="0" smtClean="0"/>
              <a:t>Worked with you in the field/lab </a:t>
            </a:r>
          </a:p>
          <a:p>
            <a:r>
              <a:rPr lang="en-US" dirty="0" smtClean="0"/>
              <a:t>Coauthored or reviewed your paper</a:t>
            </a:r>
          </a:p>
          <a:p>
            <a:r>
              <a:rPr lang="en-US" dirty="0" smtClean="0"/>
              <a:t>“Can you write me a </a:t>
            </a:r>
            <a:r>
              <a:rPr lang="en-US" b="1" i="1" dirty="0" smtClean="0"/>
              <a:t>positive </a:t>
            </a:r>
            <a:r>
              <a:rPr lang="en-US" dirty="0" smtClean="0"/>
              <a:t>recommendation?”</a:t>
            </a:r>
          </a:p>
          <a:p>
            <a:r>
              <a:rPr lang="en-US" dirty="0" smtClean="0"/>
              <a:t>Established: not a fellow graduate student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References: Instructions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524000"/>
            <a:ext cx="6781800" cy="5334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You can ask people to focus on a particular strength or aspect of you (this helps)</a:t>
            </a:r>
          </a:p>
          <a:p>
            <a:r>
              <a:rPr lang="en-US" dirty="0" smtClean="0"/>
              <a:t>You many ask to a reference to explain special circumstances: </a:t>
            </a:r>
          </a:p>
          <a:p>
            <a:pPr lvl="1"/>
            <a:r>
              <a:rPr lang="en-US" dirty="0" smtClean="0"/>
              <a:t>Gaps in your CV </a:t>
            </a:r>
          </a:p>
          <a:p>
            <a:pPr lvl="1"/>
            <a:r>
              <a:rPr lang="en-US" dirty="0" smtClean="0"/>
              <a:t>Changes of jobs </a:t>
            </a:r>
          </a:p>
          <a:p>
            <a:pPr lvl="1"/>
            <a:r>
              <a:rPr lang="en-US" dirty="0" smtClean="0"/>
              <a:t>Complications with advisors</a:t>
            </a:r>
          </a:p>
          <a:p>
            <a:r>
              <a:rPr lang="en-US" dirty="0" smtClean="0"/>
              <a:t>Make sure they know the type of job, especially if you are being diverse in your search</a:t>
            </a:r>
          </a:p>
          <a:p>
            <a:r>
              <a:rPr lang="en-US" dirty="0" smtClean="0"/>
              <a:t>Give plenty of time (2 weeks or more) and check with prior to the deadline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228600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a typeface="MS PGothic" pitchFamily="34" charset="-128"/>
              </a:rPr>
              <a:t>Tailoring your application to each advertised position</a:t>
            </a:r>
            <a:endParaRPr lang="en-US" dirty="0">
              <a:ea typeface="MS PGothic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6400" y="1905000"/>
            <a:ext cx="7772400" cy="4473575"/>
          </a:xfrm>
        </p:spPr>
        <p:txBody>
          <a:bodyPr/>
          <a:lstStyle/>
          <a:p>
            <a:pPr algn="l">
              <a:buFont typeface="Wingdings" pitchFamily="2" charset="2"/>
              <a:buChar char="v"/>
              <a:defRPr/>
            </a:pPr>
            <a:r>
              <a:rPr lang="en-US" dirty="0" smtClean="0">
                <a:ea typeface="MS PGothic" pitchFamily="34" charset="-128"/>
              </a:rPr>
              <a:t> Additional time and effort </a:t>
            </a:r>
          </a:p>
          <a:p>
            <a:pPr algn="l">
              <a:buFont typeface="Wingdings" pitchFamily="2" charset="2"/>
              <a:buChar char="v"/>
              <a:defRPr/>
            </a:pPr>
            <a:r>
              <a:rPr lang="en-US" dirty="0" smtClean="0">
                <a:ea typeface="MS PGothic" pitchFamily="34" charset="-128"/>
              </a:rPr>
              <a:t> Provides competitive advantage</a:t>
            </a:r>
          </a:p>
          <a:p>
            <a:pPr algn="l">
              <a:buFont typeface="Wingdings" pitchFamily="2" charset="2"/>
              <a:buChar char="v"/>
              <a:defRPr/>
            </a:pPr>
            <a:r>
              <a:rPr lang="en-US" dirty="0" smtClean="0">
                <a:ea typeface="MS PGothic" pitchFamily="34" charset="-128"/>
              </a:rPr>
              <a:t> Use your research skills to learn about  </a:t>
            </a:r>
            <a:br>
              <a:rPr lang="en-US" dirty="0" smtClean="0">
                <a:ea typeface="MS PGothic" pitchFamily="34" charset="-128"/>
              </a:rPr>
            </a:br>
            <a:r>
              <a:rPr lang="en-US" dirty="0" smtClean="0">
                <a:ea typeface="MS PGothic" pitchFamily="34" charset="-128"/>
              </a:rPr>
              <a:t>     each institution &amp; Department</a:t>
            </a:r>
          </a:p>
          <a:p>
            <a:pPr algn="l">
              <a:buFont typeface="Wingdings" pitchFamily="2" charset="2"/>
              <a:buChar char="v"/>
              <a:defRPr/>
            </a:pPr>
            <a:r>
              <a:rPr lang="en-US" dirty="0" smtClean="0">
                <a:ea typeface="MS PGothic" pitchFamily="34" charset="-128"/>
              </a:rPr>
              <a:t>Read the description carefully </a:t>
            </a:r>
            <a:r>
              <a:rPr lang="en-US" u="sng" dirty="0" smtClean="0">
                <a:ea typeface="MS PGothic" pitchFamily="34" charset="-128"/>
              </a:rPr>
              <a:t>and  </a:t>
            </a:r>
            <a:br>
              <a:rPr lang="en-US" u="sng" dirty="0" smtClean="0">
                <a:ea typeface="MS PGothic" pitchFamily="34" charset="-128"/>
              </a:rPr>
            </a:br>
            <a:r>
              <a:rPr lang="en-US" dirty="0" smtClean="0">
                <a:ea typeface="MS PGothic" pitchFamily="34" charset="-128"/>
              </a:rPr>
              <a:t>    </a:t>
            </a:r>
            <a:r>
              <a:rPr lang="en-US" u="sng" dirty="0" smtClean="0">
                <a:ea typeface="MS PGothic" pitchFamily="34" charset="-128"/>
              </a:rPr>
              <a:t>follow the instructions for what to  </a:t>
            </a:r>
            <a:br>
              <a:rPr lang="en-US" u="sng" dirty="0" smtClean="0">
                <a:ea typeface="MS PGothic" pitchFamily="34" charset="-128"/>
              </a:rPr>
            </a:br>
            <a:r>
              <a:rPr lang="en-US" dirty="0" smtClean="0">
                <a:ea typeface="MS PGothic" pitchFamily="34" charset="-128"/>
              </a:rPr>
              <a:t>    </a:t>
            </a:r>
            <a:r>
              <a:rPr lang="en-US" u="sng" dirty="0" smtClean="0">
                <a:ea typeface="MS PGothic" pitchFamily="34" charset="-128"/>
              </a:rPr>
              <a:t>submit</a:t>
            </a:r>
            <a:r>
              <a:rPr lang="en-US" dirty="0" smtClean="0">
                <a:ea typeface="MS PGothic" pitchFamily="34" charset="-128"/>
              </a:rPr>
              <a:t>  (more ≠ better!)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0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a typeface="MS PGothic" pitchFamily="34" charset="-128"/>
              </a:rPr>
              <a:t>Tailoring your application to each advertised position</a:t>
            </a:r>
            <a:endParaRPr lang="en-US" dirty="0">
              <a:ea typeface="MS PGothic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1600200"/>
            <a:ext cx="7543800" cy="4473575"/>
          </a:xfrm>
        </p:spPr>
        <p:txBody>
          <a:bodyPr/>
          <a:lstStyle/>
          <a:p>
            <a:pPr algn="l">
              <a:buFont typeface="Wingdings" pitchFamily="2" charset="2"/>
              <a:buChar char="v"/>
              <a:defRPr/>
            </a:pPr>
            <a:r>
              <a:rPr lang="en-US" dirty="0" smtClean="0">
                <a:ea typeface="MS PGothic" pitchFamily="34" charset="-128"/>
              </a:rPr>
              <a:t> Specific reference to individuals, the              </a:t>
            </a:r>
            <a:br>
              <a:rPr lang="en-US" dirty="0" smtClean="0">
                <a:ea typeface="MS PGothic" pitchFamily="34" charset="-128"/>
              </a:rPr>
            </a:br>
            <a:r>
              <a:rPr lang="en-US" dirty="0" smtClean="0">
                <a:ea typeface="MS PGothic" pitchFamily="34" charset="-128"/>
              </a:rPr>
              <a:t>    Department/program, and the </a:t>
            </a:r>
            <a:br>
              <a:rPr lang="en-US" dirty="0" smtClean="0">
                <a:ea typeface="MS PGothic" pitchFamily="34" charset="-128"/>
              </a:rPr>
            </a:br>
            <a:r>
              <a:rPr lang="en-US" dirty="0" smtClean="0">
                <a:ea typeface="MS PGothic" pitchFamily="34" charset="-128"/>
              </a:rPr>
              <a:t>    institution when appropriate</a:t>
            </a:r>
          </a:p>
          <a:p>
            <a:pPr algn="l">
              <a:buFont typeface="Wingdings" pitchFamily="2" charset="2"/>
              <a:buChar char="v"/>
              <a:defRPr/>
            </a:pPr>
            <a:r>
              <a:rPr lang="en-US" dirty="0" smtClean="0">
                <a:ea typeface="MS PGothic" pitchFamily="34" charset="-128"/>
              </a:rPr>
              <a:t> More substantive customized </a:t>
            </a:r>
            <a:br>
              <a:rPr lang="en-US" dirty="0" smtClean="0">
                <a:ea typeface="MS PGothic" pitchFamily="34" charset="-128"/>
              </a:rPr>
            </a:br>
            <a:r>
              <a:rPr lang="en-US" dirty="0" smtClean="0">
                <a:ea typeface="MS PGothic" pitchFamily="34" charset="-128"/>
              </a:rPr>
              <a:t>    statements in  the cover letter, </a:t>
            </a:r>
            <a:br>
              <a:rPr lang="en-US" dirty="0" smtClean="0">
                <a:ea typeface="MS PGothic" pitchFamily="34" charset="-128"/>
              </a:rPr>
            </a:br>
            <a:r>
              <a:rPr lang="en-US" dirty="0" smtClean="0">
                <a:ea typeface="MS PGothic" pitchFamily="34" charset="-128"/>
              </a:rPr>
              <a:t>    teaching statement and/or research </a:t>
            </a:r>
            <a:br>
              <a:rPr lang="en-US" dirty="0" smtClean="0">
                <a:ea typeface="MS PGothic" pitchFamily="34" charset="-128"/>
              </a:rPr>
            </a:br>
            <a:r>
              <a:rPr lang="en-US" dirty="0" smtClean="0">
                <a:ea typeface="MS PGothic" pitchFamily="34" charset="-128"/>
              </a:rPr>
              <a:t>    statement	</a:t>
            </a:r>
          </a:p>
          <a:p>
            <a:pPr algn="l">
              <a:buFont typeface="Wingdings" pitchFamily="2" charset="2"/>
              <a:buChar char="v"/>
              <a:defRPr/>
            </a:pPr>
            <a:r>
              <a:rPr lang="en-US" dirty="0" smtClean="0">
                <a:ea typeface="MS PGothic" pitchFamily="34" charset="-128"/>
              </a:rPr>
              <a:t> Identify how you’d complement their </a:t>
            </a:r>
            <a:br>
              <a:rPr lang="en-US" dirty="0" smtClean="0">
                <a:ea typeface="MS PGothic" pitchFamily="34" charset="-128"/>
              </a:rPr>
            </a:br>
            <a:r>
              <a:rPr lang="en-US" dirty="0" smtClean="0">
                <a:ea typeface="MS PGothic" pitchFamily="34" charset="-128"/>
              </a:rPr>
              <a:t>    research, their curriculum, or other </a:t>
            </a:r>
            <a:br>
              <a:rPr lang="en-US" dirty="0" smtClean="0">
                <a:ea typeface="MS PGothic" pitchFamily="34" charset="-128"/>
              </a:rPr>
            </a:br>
            <a:r>
              <a:rPr lang="en-US" dirty="0" smtClean="0">
                <a:ea typeface="MS PGothic" pitchFamily="34" charset="-128"/>
              </a:rPr>
              <a:t>    needs </a:t>
            </a:r>
            <a:endParaRPr lang="en-US" dirty="0">
              <a:ea typeface="MS PGothic" pitchFamily="34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Phone Interview:</a:t>
            </a:r>
            <a:br>
              <a:rPr lang="en-US" dirty="0" smtClean="0"/>
            </a:br>
            <a:r>
              <a:rPr lang="en-US" sz="4000" dirty="0" smtClean="0"/>
              <a:t>What </a:t>
            </a:r>
            <a:r>
              <a:rPr lang="en-US" sz="4000" dirty="0" smtClean="0"/>
              <a:t>happens before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 committee evaluation and ranking of the application material</a:t>
            </a:r>
          </a:p>
          <a:p>
            <a:r>
              <a:rPr lang="en-US" dirty="0" smtClean="0"/>
              <a:t>May request additional information</a:t>
            </a:r>
          </a:p>
          <a:p>
            <a:pPr lvl="1"/>
            <a:r>
              <a:rPr lang="en-US" dirty="0" smtClean="0"/>
              <a:t>Syllabi</a:t>
            </a:r>
          </a:p>
          <a:p>
            <a:pPr lvl="1"/>
            <a:r>
              <a:rPr lang="en-US" dirty="0" smtClean="0"/>
              <a:t>References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1438" y="85725"/>
            <a:ext cx="9286876" cy="668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Email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“Are you free Tuesday at 10:00 a.m. or Wednesday at 4:00 p.m. to speak with our committee?”</a:t>
            </a:r>
          </a:p>
          <a:p>
            <a:r>
              <a:rPr lang="en-US" dirty="0" smtClean="0"/>
              <a:t>Length: 20 minutes to 40 minutes</a:t>
            </a:r>
          </a:p>
          <a:p>
            <a:r>
              <a:rPr lang="en-US" dirty="0" smtClean="0"/>
              <a:t>What you might ask in response to the email?</a:t>
            </a:r>
          </a:p>
          <a:p>
            <a:pPr lvl="1"/>
            <a:r>
              <a:rPr lang="en-US" dirty="0" smtClean="0"/>
              <a:t>Who will be on the phone call?</a:t>
            </a:r>
          </a:p>
          <a:p>
            <a:pPr lvl="1"/>
            <a:r>
              <a:rPr lang="en-US" dirty="0" smtClean="0"/>
              <a:t>How long?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prepare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Re-read the job advertisement</a:t>
            </a:r>
          </a:p>
          <a:p>
            <a:r>
              <a:rPr lang="en-US" dirty="0" smtClean="0"/>
              <a:t>Visit department web page</a:t>
            </a:r>
          </a:p>
          <a:p>
            <a:pPr lvl="1"/>
            <a:r>
              <a:rPr lang="en-US" dirty="0" smtClean="0"/>
              <a:t>Colleagues you might do research with</a:t>
            </a:r>
          </a:p>
          <a:p>
            <a:pPr lvl="1"/>
            <a:r>
              <a:rPr lang="en-US" dirty="0" smtClean="0"/>
              <a:t>What could you add to the department</a:t>
            </a:r>
          </a:p>
          <a:p>
            <a:r>
              <a:rPr lang="en-US" dirty="0" smtClean="0"/>
              <a:t>Visit college web page</a:t>
            </a:r>
          </a:p>
          <a:p>
            <a:pPr lvl="1"/>
            <a:r>
              <a:rPr lang="en-US" dirty="0" smtClean="0"/>
              <a:t>Institutional distinctiveness</a:t>
            </a:r>
          </a:p>
          <a:p>
            <a:r>
              <a:rPr lang="en-US" dirty="0" smtClean="0"/>
              <a:t>Research/Teaching ideas</a:t>
            </a:r>
          </a:p>
          <a:p>
            <a:r>
              <a:rPr lang="en-US" dirty="0" smtClean="0"/>
              <a:t>Questions</a:t>
            </a:r>
          </a:p>
          <a:p>
            <a:pPr lvl="1"/>
            <a:r>
              <a:rPr lang="en-US" dirty="0" smtClean="0"/>
              <a:t>Standard: Tenure, Load, Research expectations</a:t>
            </a:r>
          </a:p>
          <a:p>
            <a:pPr lvl="1"/>
            <a:r>
              <a:rPr lang="en-US" dirty="0" smtClean="0"/>
              <a:t>Unique: K-12 outreach, Student Research Projects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make the call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NO: Cell phone, outdoors, in a distraction-loaded environment</a:t>
            </a:r>
          </a:p>
          <a:p>
            <a:r>
              <a:rPr lang="en-US" dirty="0" smtClean="0"/>
              <a:t>YES: Land line in your cerebral environment (office) with the door shut</a:t>
            </a:r>
          </a:p>
          <a:p>
            <a:r>
              <a:rPr lang="en-US" dirty="0" smtClean="0"/>
              <a:t>KEY: Comfortable with a working phone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4038600" cy="1447800"/>
          </a:xfrm>
        </p:spPr>
        <p:txBody>
          <a:bodyPr/>
          <a:lstStyle/>
          <a:p>
            <a:pPr algn="l"/>
            <a:r>
              <a:rPr lang="en-US" sz="4000" dirty="0" smtClean="0"/>
              <a:t>When to start?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2743200"/>
            <a:ext cx="6781800" cy="3733800"/>
          </a:xfrm>
        </p:spPr>
        <p:txBody>
          <a:bodyPr/>
          <a:lstStyle/>
          <a:p>
            <a:r>
              <a:rPr lang="en-US" dirty="0" smtClean="0"/>
              <a:t>Once a week: check web pages</a:t>
            </a:r>
          </a:p>
          <a:p>
            <a:r>
              <a:rPr lang="en-US" dirty="0" smtClean="0"/>
              <a:t>Available all the time</a:t>
            </a:r>
          </a:p>
          <a:p>
            <a:r>
              <a:rPr lang="en-US" dirty="0" smtClean="0"/>
              <a:t>Job posting: August, September, October</a:t>
            </a:r>
          </a:p>
          <a:p>
            <a:r>
              <a:rPr lang="en-US" dirty="0" smtClean="0"/>
              <a:t>Deadlines: October, November, December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600200" y="0"/>
            <a:ext cx="7543800" cy="1695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4" tIns="45707" rIns="91414" bIns="45707" numCol="1" anchor="ctr" anchorCtr="0" compatLnSpc="1">
            <a:prstTxWarp prst="textNoShape">
              <a:avLst/>
            </a:prstTxWarp>
            <a:normAutofit fontScale="900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5D296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uLnTx/>
                <a:uFillTx/>
                <a:latin typeface="+mj-lt"/>
                <a:ea typeface="ＭＳ Ｐゴシック" pitchFamily="34" charset="-128"/>
                <a:cs typeface="+mj-cs"/>
              </a:rPr>
              <a:t>Learning about jobs, getting organized, &amp; asking for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5D296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uLnTx/>
                <a:uFillTx/>
                <a:latin typeface="+mj-lt"/>
                <a:ea typeface="ＭＳ Ｐゴシック" pitchFamily="34" charset="-128"/>
                <a:cs typeface="+mj-cs"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5D296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uLnTx/>
                <a:uFillTx/>
                <a:latin typeface="+mj-lt"/>
                <a:ea typeface="ＭＳ Ｐゴシック" pitchFamily="34" charset="-128"/>
                <a:cs typeface="+mj-cs"/>
              </a:rPr>
              <a:t>recommendations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5D296D"/>
              </a:solidFill>
              <a:effectLst>
                <a:outerShdw blurRad="38100" dist="38100" dir="2700000" algn="tl">
                  <a:srgbClr val="DDDDDD"/>
                </a:outerShdw>
              </a:effectLst>
              <a:uLnTx/>
              <a:uFillTx/>
              <a:latin typeface="+mj-lt"/>
              <a:ea typeface="ＭＳ Ｐゴシック" pitchFamily="34" charset="-128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 l="7500" t="17000" r="8750" b="9000"/>
          <a:stretch>
            <a:fillRect/>
          </a:stretch>
        </p:blipFill>
        <p:spPr bwMode="auto">
          <a:xfrm>
            <a:off x="0" y="3048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4962"/>
            <a:ext cx="9228123" cy="629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thoughts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Be engaging and enthusiastic  </a:t>
            </a:r>
          </a:p>
          <a:p>
            <a:r>
              <a:rPr lang="en-US" dirty="0" smtClean="0"/>
              <a:t>Avoid spending too much time answering a question (you have 20 minutes total)</a:t>
            </a:r>
          </a:p>
          <a:p>
            <a:r>
              <a:rPr lang="en-US" dirty="0" smtClean="0"/>
              <a:t>Speak slowly and clearly </a:t>
            </a:r>
          </a:p>
          <a:p>
            <a:r>
              <a:rPr lang="en-US" dirty="0" smtClean="0"/>
              <a:t>Provide specific examples (on-campus labs; field trips; student-based research projects) at that school</a:t>
            </a:r>
          </a:p>
          <a:p>
            <a:r>
              <a:rPr lang="en-US" dirty="0" smtClean="0"/>
              <a:t>Have juicy questions prepared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 bwMode="auto">
          <a:xfrm>
            <a:off x="0" y="0"/>
            <a:ext cx="1828800" cy="6858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Generalized Timeline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57200" y="3657600"/>
            <a:ext cx="8305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24" name="TextBox 9"/>
          <p:cNvSpPr txBox="1">
            <a:spLocks noChangeArrowheads="1"/>
          </p:cNvSpPr>
          <p:nvPr/>
        </p:nvSpPr>
        <p:spPr bwMode="auto">
          <a:xfrm rot="2112892">
            <a:off x="-20638" y="4807634"/>
            <a:ext cx="3929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/>
              <a:t>Department defines and advertises position</a:t>
            </a:r>
          </a:p>
        </p:txBody>
      </p:sp>
      <p:sp>
        <p:nvSpPr>
          <p:cNvPr id="5125" name="TextBox 14"/>
          <p:cNvSpPr txBox="1">
            <a:spLocks noChangeArrowheads="1"/>
          </p:cNvSpPr>
          <p:nvPr/>
        </p:nvSpPr>
        <p:spPr bwMode="auto">
          <a:xfrm rot="2204654">
            <a:off x="1376363" y="4925903"/>
            <a:ext cx="42005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/>
              <a:t>Search committee reviews applications, selects “short list”</a:t>
            </a:r>
          </a:p>
        </p:txBody>
      </p:sp>
      <p:sp>
        <p:nvSpPr>
          <p:cNvPr id="5126" name="TextBox 15"/>
          <p:cNvSpPr txBox="1">
            <a:spLocks noChangeArrowheads="1"/>
          </p:cNvSpPr>
          <p:nvPr/>
        </p:nvSpPr>
        <p:spPr bwMode="auto">
          <a:xfrm rot="2144509">
            <a:off x="2465388" y="5130284"/>
            <a:ext cx="49006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/>
              <a:t>Professional meeting or phone interview </a:t>
            </a:r>
          </a:p>
        </p:txBody>
      </p:sp>
      <p:sp>
        <p:nvSpPr>
          <p:cNvPr id="5127" name="TextBox 16"/>
          <p:cNvSpPr txBox="1">
            <a:spLocks noChangeArrowheads="1"/>
          </p:cNvSpPr>
          <p:nvPr/>
        </p:nvSpPr>
        <p:spPr bwMode="auto">
          <a:xfrm rot="2175385">
            <a:off x="3552825" y="5047734"/>
            <a:ext cx="45640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/>
              <a:t>Search committee or dept selects finalists  </a:t>
            </a:r>
          </a:p>
        </p:txBody>
      </p:sp>
      <p:sp>
        <p:nvSpPr>
          <p:cNvPr id="5128" name="TextBox 17"/>
          <p:cNvSpPr txBox="1">
            <a:spLocks noChangeArrowheads="1"/>
          </p:cNvSpPr>
          <p:nvPr/>
        </p:nvSpPr>
        <p:spPr bwMode="auto">
          <a:xfrm rot="2154095">
            <a:off x="4764088" y="4615934"/>
            <a:ext cx="31273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/>
              <a:t>Campus interviews </a:t>
            </a:r>
          </a:p>
        </p:txBody>
      </p:sp>
      <p:sp>
        <p:nvSpPr>
          <p:cNvPr id="5129" name="TextBox 18"/>
          <p:cNvSpPr txBox="1">
            <a:spLocks noChangeArrowheads="1"/>
          </p:cNvSpPr>
          <p:nvPr/>
        </p:nvSpPr>
        <p:spPr bwMode="auto">
          <a:xfrm rot="2154095">
            <a:off x="5754688" y="4615934"/>
            <a:ext cx="31273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/>
              <a:t>Department decides</a:t>
            </a:r>
          </a:p>
        </p:txBody>
      </p:sp>
      <p:sp>
        <p:nvSpPr>
          <p:cNvPr id="5130" name="TextBox 19"/>
          <p:cNvSpPr txBox="1">
            <a:spLocks noChangeArrowheads="1"/>
          </p:cNvSpPr>
          <p:nvPr/>
        </p:nvSpPr>
        <p:spPr bwMode="auto">
          <a:xfrm rot="2154095">
            <a:off x="6777038" y="4282559"/>
            <a:ext cx="19923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/>
              <a:t>Job offer!</a:t>
            </a:r>
          </a:p>
        </p:txBody>
      </p:sp>
      <p:sp>
        <p:nvSpPr>
          <p:cNvPr id="5131" name="TextBox 20"/>
          <p:cNvSpPr txBox="1">
            <a:spLocks noChangeArrowheads="1"/>
          </p:cNvSpPr>
          <p:nvPr/>
        </p:nvSpPr>
        <p:spPr bwMode="auto">
          <a:xfrm rot="2154095">
            <a:off x="7462838" y="4282559"/>
            <a:ext cx="19923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/>
              <a:t>Negotiation</a:t>
            </a:r>
          </a:p>
        </p:txBody>
      </p:sp>
      <p:sp>
        <p:nvSpPr>
          <p:cNvPr id="5132" name="TextBox 21"/>
          <p:cNvSpPr txBox="1">
            <a:spLocks noChangeArrowheads="1"/>
          </p:cNvSpPr>
          <p:nvPr/>
        </p:nvSpPr>
        <p:spPr bwMode="auto">
          <a:xfrm rot="-1899527">
            <a:off x="374650" y="2684741"/>
            <a:ext cx="24050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>
                <a:solidFill>
                  <a:srgbClr val="1007C5"/>
                </a:solidFill>
              </a:rPr>
              <a:t>Search job ads</a:t>
            </a:r>
          </a:p>
        </p:txBody>
      </p:sp>
      <p:sp>
        <p:nvSpPr>
          <p:cNvPr id="5133" name="TextBox 26"/>
          <p:cNvSpPr txBox="1">
            <a:spLocks noChangeArrowheads="1"/>
          </p:cNvSpPr>
          <p:nvPr/>
        </p:nvSpPr>
        <p:spPr bwMode="auto">
          <a:xfrm rot="-1899527">
            <a:off x="2809875" y="2684741"/>
            <a:ext cx="24050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solidFill>
                  <a:srgbClr val="1007C5"/>
                </a:solidFill>
              </a:rPr>
              <a:t>Short interview</a:t>
            </a:r>
          </a:p>
        </p:txBody>
      </p:sp>
      <p:sp>
        <p:nvSpPr>
          <p:cNvPr id="5134" name="TextBox 27"/>
          <p:cNvSpPr txBox="1">
            <a:spLocks noChangeArrowheads="1"/>
          </p:cNvSpPr>
          <p:nvPr/>
        </p:nvSpPr>
        <p:spPr bwMode="auto">
          <a:xfrm rot="-1899527">
            <a:off x="4943475" y="2684741"/>
            <a:ext cx="24050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solidFill>
                  <a:srgbClr val="1007C5"/>
                </a:solidFill>
              </a:rPr>
              <a:t>Campus interview</a:t>
            </a:r>
          </a:p>
        </p:txBody>
      </p:sp>
      <p:sp>
        <p:nvSpPr>
          <p:cNvPr id="5135" name="TextBox 28"/>
          <p:cNvSpPr txBox="1">
            <a:spLocks noChangeArrowheads="1"/>
          </p:cNvSpPr>
          <p:nvPr/>
        </p:nvSpPr>
        <p:spPr bwMode="auto">
          <a:xfrm rot="-1899527">
            <a:off x="7550150" y="2977634"/>
            <a:ext cx="12890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solidFill>
                  <a:srgbClr val="1007C5"/>
                </a:solidFill>
              </a:rPr>
              <a:t>Negotiate</a:t>
            </a:r>
          </a:p>
        </p:txBody>
      </p:sp>
      <p:sp>
        <p:nvSpPr>
          <p:cNvPr id="5136" name="TextBox 30"/>
          <p:cNvSpPr txBox="1">
            <a:spLocks noChangeArrowheads="1"/>
          </p:cNvSpPr>
          <p:nvPr/>
        </p:nvSpPr>
        <p:spPr bwMode="auto">
          <a:xfrm rot="-1899527">
            <a:off x="909638" y="2684741"/>
            <a:ext cx="24050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solidFill>
                  <a:srgbClr val="1007C5"/>
                </a:solidFill>
              </a:rPr>
              <a:t>Submit application </a:t>
            </a:r>
          </a:p>
        </p:txBody>
      </p:sp>
      <p:sp>
        <p:nvSpPr>
          <p:cNvPr id="5137" name="TextBox 31"/>
          <p:cNvSpPr txBox="1">
            <a:spLocks noChangeArrowheads="1"/>
          </p:cNvSpPr>
          <p:nvPr/>
        </p:nvSpPr>
        <p:spPr bwMode="auto">
          <a:xfrm rot="-1899527">
            <a:off x="-22225" y="2325172"/>
            <a:ext cx="25781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solidFill>
                  <a:srgbClr val="1007C5"/>
                </a:solidFill>
              </a:rPr>
              <a:t>Decide what you want</a:t>
            </a:r>
          </a:p>
        </p:txBody>
      </p:sp>
      <p:sp>
        <p:nvSpPr>
          <p:cNvPr id="5138" name="TextBox 17"/>
          <p:cNvSpPr txBox="1">
            <a:spLocks noChangeArrowheads="1"/>
          </p:cNvSpPr>
          <p:nvPr/>
        </p:nvSpPr>
        <p:spPr bwMode="auto">
          <a:xfrm>
            <a:off x="381000" y="6248400"/>
            <a:ext cx="3276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Follow EEO guidelines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Campus Interview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92288" y="1371600"/>
            <a:ext cx="7351712" cy="548640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dirty="0" smtClean="0"/>
              <a:t>Events</a:t>
            </a:r>
          </a:p>
          <a:p>
            <a:pPr lvl="1">
              <a:defRPr/>
            </a:pPr>
            <a:r>
              <a:rPr lang="en-US" dirty="0" smtClean="0"/>
              <a:t>Individual or small-group sessions</a:t>
            </a:r>
          </a:p>
          <a:p>
            <a:pPr lvl="2">
              <a:defRPr/>
            </a:pPr>
            <a:r>
              <a:rPr lang="en-US" dirty="0" smtClean="0"/>
              <a:t>Individual faculty</a:t>
            </a:r>
          </a:p>
          <a:p>
            <a:pPr lvl="2">
              <a:defRPr/>
            </a:pPr>
            <a:r>
              <a:rPr lang="en-US" dirty="0" smtClean="0"/>
              <a:t>Groups of faculty</a:t>
            </a:r>
          </a:p>
          <a:p>
            <a:pPr lvl="2">
              <a:defRPr/>
            </a:pPr>
            <a:r>
              <a:rPr lang="en-US" dirty="0" smtClean="0"/>
              <a:t>Students </a:t>
            </a:r>
          </a:p>
          <a:p>
            <a:pPr lvl="2">
              <a:defRPr/>
            </a:pPr>
            <a:r>
              <a:rPr lang="en-US" dirty="0" smtClean="0"/>
              <a:t>Chair of search committee</a:t>
            </a:r>
          </a:p>
          <a:p>
            <a:pPr lvl="2">
              <a:defRPr/>
            </a:pPr>
            <a:r>
              <a:rPr lang="en-US" dirty="0" smtClean="0"/>
              <a:t>Department Chair</a:t>
            </a:r>
          </a:p>
          <a:p>
            <a:pPr lvl="2">
              <a:defRPr/>
            </a:pPr>
            <a:r>
              <a:rPr lang="en-US" dirty="0" smtClean="0"/>
              <a:t>Dean, Provost, and/or other administrator</a:t>
            </a:r>
          </a:p>
          <a:p>
            <a:pPr lvl="1">
              <a:defRPr/>
            </a:pPr>
            <a:r>
              <a:rPr lang="en-US" dirty="0" smtClean="0"/>
              <a:t>Job talk (about your research)</a:t>
            </a:r>
          </a:p>
          <a:p>
            <a:pPr lvl="1">
              <a:defRPr/>
            </a:pPr>
            <a:r>
              <a:rPr lang="en-US" dirty="0" smtClean="0"/>
              <a:t>Teaching demonstration, teaching a class (depends on dept)</a:t>
            </a:r>
          </a:p>
          <a:p>
            <a:pPr lvl="1">
              <a:defRPr/>
            </a:pPr>
            <a:r>
              <a:rPr lang="en-US" dirty="0" smtClean="0"/>
              <a:t>Meals, social gathering</a:t>
            </a:r>
          </a:p>
          <a:p>
            <a:pPr>
              <a:defRPr/>
            </a:pPr>
            <a:r>
              <a:rPr lang="en-US" dirty="0" smtClean="0"/>
              <a:t>Be positive, interested, and professional </a:t>
            </a:r>
          </a:p>
          <a:p>
            <a:pPr>
              <a:defRPr/>
            </a:pPr>
            <a:r>
              <a:rPr lang="en-US" b="1" dirty="0" smtClean="0"/>
              <a:t>Everything</a:t>
            </a:r>
            <a:r>
              <a:rPr lang="en-US" dirty="0" smtClean="0"/>
              <a:t> is part of the interview</a:t>
            </a:r>
          </a:p>
          <a:p>
            <a:pPr>
              <a:defRPr/>
            </a:pPr>
            <a:r>
              <a:rPr lang="en-US" i="1" dirty="0" smtClean="0"/>
              <a:t>You are also interviewing them 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Community college interviews are different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5100" y="52388"/>
            <a:ext cx="7499350" cy="1143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a typeface="MS PGothic" pitchFamily="34" charset="-128"/>
              </a:rPr>
              <a:t>Effective Research Talk</a:t>
            </a:r>
            <a:endParaRPr lang="en-US" dirty="0">
              <a:ea typeface="MS PGothic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100" y="1225550"/>
            <a:ext cx="7499350" cy="5281613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b="1" dirty="0" smtClean="0">
                <a:ea typeface="MS PGothic" pitchFamily="34" charset="-128"/>
              </a:rPr>
              <a:t>Know your audience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Who would be there? 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Their state of mind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The audience should want to learn more about you and your research</a:t>
            </a:r>
          </a:p>
          <a:p>
            <a:pPr>
              <a:defRPr/>
            </a:pPr>
            <a:r>
              <a:rPr lang="en-US" b="1" dirty="0" smtClean="0">
                <a:ea typeface="MS PGothic" pitchFamily="34" charset="-128"/>
              </a:rPr>
              <a:t>Structure of research presentation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Goal – tailor talk to meet this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Beginning, middle &amp; end</a:t>
            </a:r>
          </a:p>
          <a:p>
            <a:pPr>
              <a:defRPr/>
            </a:pPr>
            <a:r>
              <a:rPr lang="en-US" b="1" dirty="0" smtClean="0">
                <a:ea typeface="MS PGothic" pitchFamily="34" charset="-128"/>
              </a:rPr>
              <a:t>Talk outline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What’s the problem? 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Motivation &amp; goals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Relevant state of knowledge; key contribution?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Why approach is good/better/different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What you just said and future plans</a:t>
            </a:r>
            <a:endParaRPr lang="en-US" dirty="0">
              <a:ea typeface="MS PGothic" pitchFamily="34" charset="-128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-117475"/>
            <a:ext cx="7499350" cy="7191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ea typeface="MS PGothic" pitchFamily="34" charset="-128"/>
              </a:rPr>
              <a:t>Effective Research Talk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628650"/>
            <a:ext cx="7327900" cy="6229350"/>
          </a:xfrm>
        </p:spPr>
        <p:txBody>
          <a:bodyPr>
            <a:normAutofit fontScale="62500" lnSpcReduction="20000"/>
          </a:bodyPr>
          <a:lstStyle/>
          <a:p>
            <a:pPr>
              <a:defRPr/>
            </a:pPr>
            <a:r>
              <a:rPr lang="en-US" b="1" dirty="0" smtClean="0">
                <a:ea typeface="MS PGothic" pitchFamily="34" charset="-128"/>
              </a:rPr>
              <a:t>Slides: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Fonts – large, simple, consistency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Use lots of clearly-labeled figures, simple graphs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Less is more but slides should be self-contained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Go easy on animations; use very few equations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Prepare back up slides to answer questions</a:t>
            </a:r>
          </a:p>
          <a:p>
            <a:pPr>
              <a:defRPr/>
            </a:pPr>
            <a:r>
              <a:rPr lang="en-US" b="1" dirty="0" smtClean="0">
                <a:ea typeface="MS PGothic" pitchFamily="34" charset="-128"/>
              </a:rPr>
              <a:t>Preparing the presentation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Practice, practice, practice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Assume technology will fail you. Have backups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Prepare handouts in case someone asks</a:t>
            </a:r>
            <a:endParaRPr lang="en-US" dirty="0">
              <a:ea typeface="MS PGothic" pitchFamily="34" charset="-128"/>
            </a:endParaRPr>
          </a:p>
          <a:p>
            <a:pPr>
              <a:defRPr/>
            </a:pPr>
            <a:r>
              <a:rPr lang="en-US" b="1" dirty="0" smtClean="0">
                <a:ea typeface="MS PGothic" pitchFamily="34" charset="-128"/>
              </a:rPr>
              <a:t>Delivering the talk</a:t>
            </a:r>
            <a:endParaRPr lang="en-US" b="1" dirty="0">
              <a:ea typeface="MS PGothic" pitchFamily="34" charset="-128"/>
            </a:endParaRP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Speak slowly, confidently </a:t>
            </a:r>
            <a:r>
              <a:rPr lang="en-US" dirty="0">
                <a:ea typeface="MS PGothic" pitchFamily="34" charset="-128"/>
              </a:rPr>
              <a:t>&amp;</a:t>
            </a:r>
            <a:r>
              <a:rPr lang="en-US" dirty="0" smtClean="0">
                <a:ea typeface="MS PGothic" pitchFamily="34" charset="-128"/>
              </a:rPr>
              <a:t> clearly; don’t read your slides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Point to the screen; talk to the audience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Watch the time; allocate 2 minutes per slide; leave time for questions</a:t>
            </a:r>
          </a:p>
          <a:p>
            <a:pPr>
              <a:defRPr/>
            </a:pPr>
            <a:r>
              <a:rPr lang="en-US" b="1" dirty="0" smtClean="0">
                <a:ea typeface="MS PGothic" pitchFamily="34" charset="-128"/>
              </a:rPr>
              <a:t>Handling questions</a:t>
            </a:r>
            <a:endParaRPr lang="en-US" b="1" dirty="0">
              <a:ea typeface="MS PGothic" pitchFamily="34" charset="-128"/>
            </a:endParaRP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Repeat question before answering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Be honest if you can’t answer it. Ask to discuss it further after the talk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If someone picks a fight, decline and be polite</a:t>
            </a:r>
          </a:p>
          <a:p>
            <a:pPr lvl="1">
              <a:defRPr/>
            </a:pPr>
            <a:r>
              <a:rPr lang="en-US" dirty="0" smtClean="0">
                <a:ea typeface="MS PGothic" pitchFamily="34" charset="-128"/>
              </a:rPr>
              <a:t>You may take questions during the talk but don’t let them disrupt flow</a:t>
            </a:r>
            <a:endParaRPr lang="en-US" dirty="0">
              <a:ea typeface="MS PGothic" pitchFamily="34" charset="-128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76200"/>
            <a:ext cx="6781800" cy="685800"/>
          </a:xfrm>
        </p:spPr>
        <p:txBody>
          <a:bodyPr/>
          <a:lstStyle/>
          <a:p>
            <a:pPr>
              <a:defRPr/>
            </a:pPr>
            <a:r>
              <a:rPr lang="en-US" sz="4000" dirty="0" smtClean="0"/>
              <a:t>Teaching demonstration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990600"/>
            <a:ext cx="6629400" cy="5181600"/>
          </a:xfrm>
        </p:spPr>
        <p:txBody>
          <a:bodyPr/>
          <a:lstStyle/>
          <a:p>
            <a:pPr>
              <a:defRPr/>
            </a:pPr>
            <a:r>
              <a:rPr lang="en-US" sz="2400" dirty="0" smtClean="0"/>
              <a:t>Much less standardized than research talks</a:t>
            </a:r>
          </a:p>
          <a:p>
            <a:pPr>
              <a:defRPr/>
            </a:pPr>
            <a:r>
              <a:rPr lang="en-US" sz="2400" dirty="0" smtClean="0"/>
              <a:t>What is the purpose?</a:t>
            </a:r>
          </a:p>
          <a:p>
            <a:pPr lvl="1">
              <a:defRPr/>
            </a:pPr>
            <a:r>
              <a:rPr lang="en-US" sz="2000" dirty="0" smtClean="0"/>
              <a:t>Are you confident in front of a class?</a:t>
            </a:r>
          </a:p>
          <a:p>
            <a:pPr lvl="1">
              <a:defRPr/>
            </a:pPr>
            <a:r>
              <a:rPr lang="en-US" sz="2000" dirty="0" smtClean="0"/>
              <a:t>Are you enthusiastic and engaging?</a:t>
            </a:r>
          </a:p>
          <a:p>
            <a:pPr lvl="1">
              <a:defRPr/>
            </a:pPr>
            <a:r>
              <a:rPr lang="en-US" sz="2000" dirty="0" smtClean="0"/>
              <a:t>Can you design a class session that has a clear goal, is well-paced, and targeted at the right audience?</a:t>
            </a:r>
          </a:p>
          <a:p>
            <a:pPr lvl="1">
              <a:defRPr/>
            </a:pPr>
            <a:r>
              <a:rPr lang="en-US" sz="2000" dirty="0" smtClean="0"/>
              <a:t>Can you engage students?</a:t>
            </a:r>
          </a:p>
          <a:p>
            <a:pPr lvl="1">
              <a:defRPr/>
            </a:pPr>
            <a:r>
              <a:rPr lang="en-US" sz="2000" dirty="0" smtClean="0"/>
              <a:t>Can you implement the teaching philosophy that you described in your teaching statement?</a:t>
            </a:r>
          </a:p>
          <a:p>
            <a:pPr>
              <a:defRPr/>
            </a:pPr>
            <a:r>
              <a:rPr lang="en-US" sz="2400" dirty="0" smtClean="0"/>
              <a:t>What do you need to know?</a:t>
            </a:r>
          </a:p>
          <a:p>
            <a:pPr lvl="1">
              <a:defRPr/>
            </a:pPr>
            <a:r>
              <a:rPr lang="en-US" sz="2000" dirty="0" smtClean="0"/>
              <a:t>What level? How many students? How long?</a:t>
            </a:r>
          </a:p>
          <a:p>
            <a:pPr lvl="1">
              <a:defRPr/>
            </a:pPr>
            <a:r>
              <a:rPr lang="en-US" sz="2000" dirty="0" smtClean="0"/>
              <a:t>Is it an actual class? If so, what course?</a:t>
            </a:r>
          </a:p>
          <a:p>
            <a:pPr lvl="1">
              <a:defRPr/>
            </a:pPr>
            <a:r>
              <a:rPr lang="en-US" sz="2000" dirty="0" smtClean="0"/>
              <a:t>Will you choose the topic, or will they?</a:t>
            </a:r>
          </a:p>
          <a:p>
            <a:pPr lvl="1">
              <a:defRPr/>
            </a:pPr>
            <a:r>
              <a:rPr lang="en-US" sz="2000" dirty="0" smtClean="0"/>
              <a:t>What is the classroom like (physical set-up, tech)?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685800"/>
            <a:ext cx="7010400" cy="5715000"/>
          </a:xfrm>
        </p:spPr>
        <p:txBody>
          <a:bodyPr/>
          <a:lstStyle/>
          <a:p>
            <a:pPr lvl="1">
              <a:buFont typeface="Wingdings" charset="2"/>
              <a:buNone/>
            </a:pPr>
            <a:endParaRPr lang="en-US" sz="16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Choose what you will do</a:t>
            </a:r>
          </a:p>
          <a:p>
            <a:pPr lvl="1"/>
            <a:r>
              <a:rPr lang="en-US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Be yourself and KISS - choose something simple that you’re comfortable with and that lets you shine.</a:t>
            </a:r>
          </a:p>
          <a:p>
            <a:pPr lvl="1"/>
            <a:r>
              <a:rPr lang="en-US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Choose something that you know will work – a terrific lecture is better than an awkward “innovative” class.  </a:t>
            </a:r>
          </a:p>
          <a:p>
            <a:pPr lvl="1"/>
            <a:r>
              <a:rPr lang="en-US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Choose something that can be done in the time allowed without rushing.</a:t>
            </a:r>
          </a:p>
          <a:p>
            <a:pPr lvl="1"/>
            <a:r>
              <a:rPr lang="en-US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Have a clear goal that goes beyond telling students about something.</a:t>
            </a:r>
          </a:p>
          <a:p>
            <a:pPr lvl="1"/>
            <a:r>
              <a:rPr lang="en-US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If you involve students, keep it low risk for both of you.</a:t>
            </a:r>
          </a:p>
          <a:p>
            <a:pPr lvl="1"/>
            <a:r>
              <a:rPr lang="en-US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Go “tech-lite” or have a “no-tech” alternative.</a:t>
            </a:r>
          </a:p>
          <a:p>
            <a: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Go to the interview thoroughly prepared</a:t>
            </a:r>
          </a:p>
          <a:p>
            <a:pPr lvl="1"/>
            <a:r>
              <a:rPr lang="en-US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Prepare and copy handouts, if any.</a:t>
            </a:r>
          </a:p>
          <a:p>
            <a:pPr lvl="1"/>
            <a:r>
              <a:rPr lang="en-US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Be able to describe why you chose what you did.</a:t>
            </a:r>
          </a:p>
          <a:p>
            <a:pPr lvl="1"/>
            <a:r>
              <a:rPr lang="en-US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Practice, practice, and time it with real students!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6781800" cy="685800"/>
          </a:xfrm>
        </p:spPr>
        <p:txBody>
          <a:bodyPr/>
          <a:lstStyle/>
          <a:p>
            <a:pPr>
              <a:defRPr/>
            </a:pPr>
            <a:r>
              <a:rPr lang="en-US" sz="4000" dirty="0" smtClean="0"/>
              <a:t>Teaching demonstration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514600" y="609600"/>
            <a:ext cx="4191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AA7CF"/>
              </a:buClr>
              <a:buFont typeface="Wingdings" charset="2"/>
              <a:buChar char="v"/>
              <a:defRPr sz="2800">
                <a:solidFill>
                  <a:srgbClr val="45162E"/>
                </a:solidFill>
                <a:latin typeface="+mn-lt"/>
                <a:ea typeface="ＭＳ Ｐゴシック" pitchFamily="18" charset="-128"/>
                <a:cs typeface="ＭＳ Ｐゴシック" pitchFamily="18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AA7CF"/>
              </a:buClr>
              <a:buSzPct val="80000"/>
              <a:buFont typeface="Wingdings" charset="2"/>
              <a:buChar char="v"/>
              <a:defRPr sz="2400">
                <a:solidFill>
                  <a:srgbClr val="0C3E82"/>
                </a:solidFill>
                <a:latin typeface="+mn-lt"/>
                <a:ea typeface="ＭＳ Ｐゴシック" pitchFamily="-112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AA7CF"/>
              </a:buClr>
              <a:buSzPct val="80000"/>
              <a:buFont typeface="Wingdings" charset="2"/>
              <a:buChar char="v"/>
              <a:defRPr sz="2400">
                <a:solidFill>
                  <a:srgbClr val="0C3E82"/>
                </a:solidFill>
                <a:latin typeface="+mn-lt"/>
                <a:ea typeface="ＭＳ Ｐゴシック" pitchFamily="-112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AA7CF"/>
              </a:buClr>
              <a:buFont typeface="Wingdings" charset="2"/>
              <a:buChar char="v"/>
              <a:defRPr sz="2400">
                <a:solidFill>
                  <a:srgbClr val="0C3E82"/>
                </a:solidFill>
                <a:latin typeface="+mn-lt"/>
                <a:ea typeface="ＭＳ Ｐゴシック" pitchFamily="-112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AA7CF"/>
              </a:buClr>
              <a:buSzPct val="60000"/>
              <a:buFont typeface="Wingdings" charset="2"/>
              <a:buChar char="v"/>
              <a:defRPr sz="2400">
                <a:solidFill>
                  <a:srgbClr val="0C3E82"/>
                </a:solidFill>
                <a:latin typeface="+mn-lt"/>
                <a:ea typeface="ＭＳ Ｐゴシック" pitchFamily="-112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BC778"/>
              </a:buClr>
              <a:buSzPct val="60000"/>
              <a:buFont typeface="Wingdings" pitchFamily="-112" charset="2"/>
              <a:buChar char="v"/>
              <a:defRPr sz="2400">
                <a:solidFill>
                  <a:srgbClr val="4D160F"/>
                </a:solidFill>
                <a:latin typeface="+mn-lt"/>
                <a:ea typeface="ＭＳ Ｐゴシック" pitchFamily="-112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BC778"/>
              </a:buClr>
              <a:buSzPct val="60000"/>
              <a:buFont typeface="Wingdings" pitchFamily="-112" charset="2"/>
              <a:buChar char="v"/>
              <a:defRPr sz="2400">
                <a:solidFill>
                  <a:srgbClr val="4D160F"/>
                </a:solidFill>
                <a:latin typeface="+mn-lt"/>
                <a:ea typeface="ＭＳ Ｐゴシック" pitchFamily="-112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BC778"/>
              </a:buClr>
              <a:buSzPct val="60000"/>
              <a:buFont typeface="Wingdings" pitchFamily="-112" charset="2"/>
              <a:buChar char="v"/>
              <a:defRPr sz="2400">
                <a:solidFill>
                  <a:srgbClr val="4D160F"/>
                </a:solidFill>
                <a:latin typeface="+mn-lt"/>
                <a:ea typeface="ＭＳ Ｐゴシック" pitchFamily="-112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CBC778"/>
              </a:buClr>
              <a:buSzPct val="60000"/>
              <a:buFont typeface="Wingdings" pitchFamily="-112" charset="2"/>
              <a:buChar char="v"/>
              <a:defRPr sz="2400">
                <a:solidFill>
                  <a:srgbClr val="4D160F"/>
                </a:solidFill>
                <a:latin typeface="+mn-lt"/>
                <a:ea typeface="ＭＳ Ｐゴシック" pitchFamily="-112" charset="-128"/>
              </a:defRPr>
            </a:lvl9pPr>
          </a:lstStyle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sz="2400" dirty="0" smtClean="0">
              <a:ea typeface="ＭＳ Ｐゴシック" charset="-128"/>
            </a:endParaRPr>
          </a:p>
          <a:p>
            <a:pPr marL="0" indent="0"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dirty="0">
                <a:ea typeface="ＭＳ Ｐゴシック" charset="-128"/>
              </a:rPr>
              <a:t>What to say…</a:t>
            </a:r>
          </a:p>
          <a:p>
            <a:pPr marL="0" indent="0"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dirty="0" smtClean="0">
                <a:ea typeface="ＭＳ Ｐゴシック" charset="-128"/>
              </a:rPr>
              <a:t>    What not to say…</a:t>
            </a:r>
          </a:p>
          <a:p>
            <a:pPr marL="0" indent="0"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dirty="0" smtClean="0">
                <a:ea typeface="ＭＳ Ｐゴシック" charset="-128"/>
              </a:rPr>
              <a:t>    </a:t>
            </a:r>
            <a:endParaRPr lang="en-US" sz="2400" dirty="0" smtClean="0">
              <a:ea typeface="ＭＳ Ｐゴシック" charset="-128"/>
            </a:endParaRPr>
          </a:p>
        </p:txBody>
      </p:sp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5163" y="1981200"/>
            <a:ext cx="6980237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6781800" cy="685800"/>
          </a:xfrm>
        </p:spPr>
        <p:txBody>
          <a:bodyPr/>
          <a:lstStyle/>
          <a:p>
            <a:pPr>
              <a:defRPr/>
            </a:pPr>
            <a:r>
              <a:rPr lang="en-US" sz="4000" dirty="0" smtClean="0"/>
              <a:t>Couples Hiring</a:t>
            </a:r>
            <a:endParaRPr lang="en-US" sz="4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Geological Society of America: </a:t>
            </a:r>
            <a:r>
              <a:rPr lang="en-US" sz="3200" i="1" dirty="0" smtClean="0"/>
              <a:t>GSA Today </a:t>
            </a:r>
            <a:r>
              <a:rPr lang="en-US" sz="3200" dirty="0" smtClean="0"/>
              <a:t>Classified Ads:</a:t>
            </a:r>
            <a:br>
              <a:rPr lang="en-US" sz="3200" dirty="0" smtClean="0"/>
            </a:br>
            <a:r>
              <a:rPr lang="en-US" sz="3200" dirty="0" smtClean="0"/>
              <a:t>www.geosociety.org/classiads/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6875" t="18000" r="8125" b="8000"/>
          <a:stretch>
            <a:fillRect/>
          </a:stretch>
        </p:blipFill>
        <p:spPr bwMode="auto">
          <a:xfrm>
            <a:off x="0" y="1905000"/>
            <a:ext cx="910281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138" y="381000"/>
            <a:ext cx="8467725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1981200"/>
            <a:ext cx="7281863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6" name="TextBox 3"/>
          <p:cNvSpPr txBox="1">
            <a:spLocks noChangeArrowheads="1"/>
          </p:cNvSpPr>
          <p:nvPr/>
        </p:nvSpPr>
        <p:spPr bwMode="auto">
          <a:xfrm>
            <a:off x="5087938" y="6208713"/>
            <a:ext cx="3657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Cutting Edge Web Site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547688"/>
            <a:ext cx="5867400" cy="1052512"/>
          </a:xfrm>
        </p:spPr>
        <p:txBody>
          <a:bodyPr/>
          <a:lstStyle/>
          <a:p>
            <a:pPr algn="ctr" eaLnBrk="1" hangingPunct="1"/>
            <a:r>
              <a:rPr lang="en-US" smtClean="0">
                <a:ea typeface="ＭＳ Ｐゴシック" charset="-128"/>
              </a:rPr>
              <a:t>The Interview  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24200" y="2667000"/>
            <a:ext cx="4164013" cy="2667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sz="2400" dirty="0" smtClean="0">
              <a:ea typeface="ＭＳ Ｐゴシック" charset="-128"/>
            </a:endParaRPr>
          </a:p>
          <a:p>
            <a:pPr marL="0" indent="0"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dirty="0" smtClean="0">
                <a:ea typeface="ＭＳ Ｐゴシック" charset="-128"/>
              </a:rPr>
              <a:t>What not to say…</a:t>
            </a:r>
          </a:p>
          <a:p>
            <a:pPr marL="0" indent="0"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dirty="0" smtClean="0">
                <a:ea typeface="ＭＳ Ｐゴシック" charset="-128"/>
              </a:rPr>
              <a:t>    What to say…</a:t>
            </a:r>
          </a:p>
          <a:p>
            <a:pPr marL="457200" lvl="1" indent="0"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i="1" dirty="0">
                <a:ea typeface="ＭＳ Ｐゴシック" charset="-128"/>
              </a:rPr>
              <a:t> </a:t>
            </a:r>
            <a:r>
              <a:rPr lang="en-US" i="1" dirty="0" smtClean="0">
                <a:ea typeface="ＭＳ Ｐゴシック" charset="-128"/>
              </a:rPr>
              <a:t>    And when to say it…</a:t>
            </a:r>
            <a:endParaRPr lang="en-US" sz="2000" i="1" dirty="0" smtClean="0">
              <a:ea typeface="ＭＳ Ｐゴシック" charset="-128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2400" dirty="0" smtClean="0">
              <a:ea typeface="ＭＳ Ｐゴシック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371600" y="228600"/>
            <a:ext cx="5981700" cy="1295400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n-US" sz="2700" b="1" kern="0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  <a:ea typeface="MS PGothic" pitchFamily="34" charset="-128"/>
                <a:cs typeface="+mj-cs"/>
              </a:rPr>
              <a:t>2-year college job process varies, but here are some thoughts...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676400" y="1600200"/>
            <a:ext cx="7467600" cy="4724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5D296D"/>
              </a:buClr>
              <a:buFont typeface="Wingdings" pitchFamily="2" charset="2"/>
              <a:buChar char="v"/>
              <a:defRPr/>
            </a:pPr>
            <a:r>
              <a:rPr lang="en-US" i="1" kern="0" dirty="0">
                <a:solidFill>
                  <a:srgbClr val="64031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ea typeface="MS PGothic" pitchFamily="34" charset="-128"/>
                <a:cs typeface="+mn-cs"/>
              </a:rPr>
              <a:t>Great chance to </a:t>
            </a:r>
            <a:r>
              <a:rPr lang="en-US" b="1" i="1" u="sng" kern="0" dirty="0">
                <a:solidFill>
                  <a:srgbClr val="64031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ea typeface="MS PGothic" pitchFamily="34" charset="-128"/>
                <a:cs typeface="+mn-cs"/>
              </a:rPr>
              <a:t>get experience</a:t>
            </a:r>
            <a:endParaRPr lang="en-US" i="1" kern="0" dirty="0">
              <a:solidFill>
                <a:srgbClr val="64031B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+mn-lt"/>
              <a:ea typeface="MS PGothic" pitchFamily="34" charset="-128"/>
              <a:cs typeface="+mn-c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5D296D"/>
              </a:buClr>
              <a:buFont typeface="Wingdings" pitchFamily="2" charset="2"/>
              <a:buChar char="v"/>
              <a:defRPr/>
            </a:pPr>
            <a:r>
              <a:rPr lang="en-US" b="1" i="1" u="sng" kern="0" dirty="0">
                <a:solidFill>
                  <a:srgbClr val="64031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ea typeface="MS PGothic" pitchFamily="34" charset="-128"/>
                <a:cs typeface="+mn-cs"/>
              </a:rPr>
              <a:t>Finding jobs</a:t>
            </a:r>
            <a:r>
              <a:rPr lang="en-US" i="1" kern="0" dirty="0">
                <a:solidFill>
                  <a:srgbClr val="64031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ea typeface="MS PGothic" pitchFamily="34" charset="-128"/>
                <a:cs typeface="+mn-cs"/>
              </a:rPr>
              <a:t>: OK to submit unsolicited cover letters and resumes – emergency hires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5D296D"/>
              </a:buClr>
              <a:buFont typeface="Wingdings" pitchFamily="2" charset="2"/>
              <a:buChar char="v"/>
              <a:defRPr/>
            </a:pPr>
            <a:r>
              <a:rPr lang="en-US" i="1" kern="0" dirty="0">
                <a:solidFill>
                  <a:srgbClr val="64031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ea typeface="MS PGothic" pitchFamily="34" charset="-128"/>
                <a:cs typeface="+mn-cs"/>
              </a:rPr>
              <a:t>Read </a:t>
            </a:r>
            <a:r>
              <a:rPr lang="en-US" b="1" i="1" u="sng" kern="0" dirty="0">
                <a:solidFill>
                  <a:srgbClr val="64031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ea typeface="MS PGothic" pitchFamily="34" charset="-128"/>
                <a:cs typeface="+mn-cs"/>
              </a:rPr>
              <a:t>job description</a:t>
            </a:r>
            <a:r>
              <a:rPr lang="en-US" i="1" kern="0" dirty="0">
                <a:solidFill>
                  <a:srgbClr val="64031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ea typeface="MS PGothic" pitchFamily="34" charset="-128"/>
                <a:cs typeface="+mn-cs"/>
              </a:rPr>
              <a:t> and talk/stick to that. No ranking allowed on anything not in job description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5D296D"/>
              </a:buClr>
              <a:buFont typeface="Wingdings" pitchFamily="2" charset="2"/>
              <a:buChar char="v"/>
              <a:defRPr/>
            </a:pPr>
            <a:r>
              <a:rPr lang="en-US" b="1" i="1" u="sng" kern="0" dirty="0">
                <a:solidFill>
                  <a:srgbClr val="64031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ea typeface="MS PGothic" pitchFamily="34" charset="-128"/>
                <a:cs typeface="+mn-cs"/>
              </a:rPr>
              <a:t>Everything prescribed</a:t>
            </a:r>
            <a:r>
              <a:rPr lang="en-US" i="1" kern="0" dirty="0">
                <a:solidFill>
                  <a:srgbClr val="64031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ea typeface="MS PGothic" pitchFamily="34" charset="-128"/>
                <a:cs typeface="+mn-cs"/>
              </a:rPr>
              <a:t> ahead of time. Review process and keep to it to a T (outside information not allowed). Mistakes knock you out.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5D296D"/>
              </a:buClr>
              <a:buFont typeface="Wingdings" pitchFamily="2" charset="2"/>
              <a:buChar char="v"/>
              <a:defRPr/>
            </a:pPr>
            <a:r>
              <a:rPr lang="en-US" b="1" i="1" u="sng" kern="0" dirty="0">
                <a:solidFill>
                  <a:srgbClr val="64031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ea typeface="MS PGothic" pitchFamily="34" charset="-128"/>
                <a:cs typeface="+mn-cs"/>
              </a:rPr>
              <a:t>Teaching demo key</a:t>
            </a:r>
            <a:r>
              <a:rPr lang="en-US" i="1" kern="0" dirty="0">
                <a:solidFill>
                  <a:srgbClr val="64031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ea typeface="MS PGothic" pitchFamily="34" charset="-128"/>
                <a:cs typeface="+mn-cs"/>
              </a:rPr>
              <a:t> – show yourself here!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5D296D"/>
              </a:buClr>
              <a:buFont typeface="Wingdings" pitchFamily="2" charset="2"/>
              <a:buChar char="v"/>
              <a:defRPr/>
            </a:pPr>
            <a:r>
              <a:rPr lang="en-US" i="1" kern="0" dirty="0">
                <a:solidFill>
                  <a:srgbClr val="64031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ea typeface="MS PGothic" pitchFamily="34" charset="-128"/>
                <a:cs typeface="+mn-cs"/>
              </a:rPr>
              <a:t>Ranked by committee, some from other disciplines. </a:t>
            </a:r>
            <a:br>
              <a:rPr lang="en-US" i="1" kern="0" dirty="0">
                <a:solidFill>
                  <a:srgbClr val="64031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ea typeface="MS PGothic" pitchFamily="34" charset="-128"/>
                <a:cs typeface="+mn-cs"/>
              </a:rPr>
            </a:br>
            <a:r>
              <a:rPr lang="en-US" i="1" kern="0" dirty="0">
                <a:solidFill>
                  <a:srgbClr val="64031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ea typeface="MS PGothic" pitchFamily="34" charset="-128"/>
                <a:cs typeface="+mn-cs"/>
              </a:rPr>
              <a:t>Chosen by Chancellor.</a:t>
            </a:r>
          </a:p>
        </p:txBody>
      </p:sp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1722438" y="2633663"/>
            <a:ext cx="1865312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/>
          </a:p>
        </p:txBody>
      </p:sp>
      <p:pic>
        <p:nvPicPr>
          <p:cNvPr id="17412" name="Picture 5" descr="tumblr_lgsjdoITXQ1qe7vo3o1_5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4888" y="0"/>
            <a:ext cx="1770062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Rectangle 8"/>
          <p:cNvSpPr>
            <a:spLocks noChangeArrowheads="1"/>
          </p:cNvSpPr>
          <p:nvPr/>
        </p:nvSpPr>
        <p:spPr bwMode="auto">
          <a:xfrm>
            <a:off x="1722438" y="2633663"/>
            <a:ext cx="4216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en-US"/>
          </a:p>
        </p:txBody>
      </p:sp>
      <p:pic>
        <p:nvPicPr>
          <p:cNvPr id="17414" name="Picture 4" descr="StudySession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5341938"/>
            <a:ext cx="3886200" cy="151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Group 19"/>
          <p:cNvGraphicFramePr>
            <a:graphicFrameLocks noGrp="1"/>
          </p:cNvGraphicFramePr>
          <p:nvPr/>
        </p:nvGraphicFramePr>
        <p:xfrm>
          <a:off x="1722438" y="2633663"/>
          <a:ext cx="6081712" cy="518160"/>
        </p:xfrm>
        <a:graphic>
          <a:graphicData uri="http://schemas.openxmlformats.org/drawingml/2006/table">
            <a:tbl>
              <a:tblPr/>
              <a:tblGrid>
                <a:gridCol w="1865312"/>
                <a:gridCol w="4216400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1828800" y="5851525"/>
            <a:ext cx="3200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dirty="0"/>
              <a:t>http://serc.carleton.edu/NAGTWorkshops/careerprep/jobsearch/2YCsearch.html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i="1" dirty="0" smtClean="0"/>
              <a:t>Chronicle of Higher Education</a:t>
            </a:r>
            <a:r>
              <a:rPr lang="en-US" sz="3200" dirty="0" smtClean="0"/>
              <a:t>, Jobs: </a:t>
            </a:r>
            <a:br>
              <a:rPr lang="en-US" sz="3200" dirty="0" smtClean="0"/>
            </a:br>
            <a:r>
              <a:rPr lang="en-US" sz="3200" dirty="0" smtClean="0"/>
              <a:t>chronicle.com/section/Jobs/61/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625" t="19000" r="13125" b="7000"/>
          <a:stretch>
            <a:fillRect/>
          </a:stretch>
        </p:blipFill>
        <p:spPr bwMode="auto">
          <a:xfrm>
            <a:off x="-76200" y="1219200"/>
            <a:ext cx="92964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i="1" dirty="0" smtClean="0"/>
              <a:t>EARTH Magazine </a:t>
            </a:r>
            <a:r>
              <a:rPr lang="en-US" sz="2800" dirty="0" smtClean="0"/>
              <a:t>Classified Ads:</a:t>
            </a:r>
            <a:br>
              <a:rPr lang="en-US" sz="2800" dirty="0" smtClean="0"/>
            </a:br>
            <a:r>
              <a:rPr lang="en-US" sz="2800" dirty="0" smtClean="0"/>
              <a:t>www.earthmagazine.org/earth/section/classifieds/all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18000" r="20625" b="10000"/>
          <a:stretch>
            <a:fillRect/>
          </a:stretch>
        </p:blipFill>
        <p:spPr bwMode="auto">
          <a:xfrm>
            <a:off x="62442" y="1600200"/>
            <a:ext cx="900535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/>
              <a:t>American Geophysical Union: </a:t>
            </a:r>
            <a:r>
              <a:rPr lang="en-US" sz="3200" i="1" dirty="0" smtClean="0"/>
              <a:t>EOS</a:t>
            </a:r>
            <a:r>
              <a:rPr lang="en-US" sz="3200" dirty="0" smtClean="0"/>
              <a:t> Job Listings: www.agu.org/pubs/eos-news/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0000" t="17000" r="11250" b="15000"/>
          <a:stretch>
            <a:fillRect/>
          </a:stretch>
        </p:blipFill>
        <p:spPr bwMode="auto">
          <a:xfrm>
            <a:off x="76200" y="1524000"/>
            <a:ext cx="9067800" cy="4893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GSA Employment Service Center:</a:t>
            </a:r>
            <a:br>
              <a:rPr lang="en-US" sz="2800" dirty="0" smtClean="0"/>
            </a:br>
            <a:r>
              <a:rPr lang="en-US" sz="2800" dirty="0" smtClean="0"/>
              <a:t>www.geosociety.org/Employment_Service/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6250" t="18000" r="8125" b="10000"/>
          <a:stretch>
            <a:fillRect/>
          </a:stretch>
        </p:blipFill>
        <p:spPr bwMode="auto">
          <a:xfrm>
            <a:off x="1" y="1295400"/>
            <a:ext cx="9144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Geological Society of America (October)</a:t>
            </a:r>
          </a:p>
          <a:p>
            <a:pPr lvl="1"/>
            <a:r>
              <a:rPr lang="en-US" dirty="0" smtClean="0"/>
              <a:t>Employment Services Area</a:t>
            </a:r>
          </a:p>
          <a:p>
            <a:pPr lvl="2"/>
            <a:r>
              <a:rPr lang="en-US" dirty="0" smtClean="0"/>
              <a:t>Flyers!!</a:t>
            </a:r>
          </a:p>
          <a:p>
            <a:pPr lvl="2"/>
            <a:r>
              <a:rPr lang="en-US" dirty="0" smtClean="0"/>
              <a:t>Interviews (must sign up in advance and be invited)</a:t>
            </a:r>
          </a:p>
          <a:p>
            <a:pPr lvl="2"/>
            <a:r>
              <a:rPr lang="en-US" dirty="0" smtClean="0"/>
              <a:t>Informal meetings (must contact people in advance)</a:t>
            </a:r>
          </a:p>
          <a:p>
            <a:r>
              <a:rPr lang="en-US" dirty="0" smtClean="0"/>
              <a:t>American Geophysical Union (December)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 These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miss deadlines</a:t>
            </a:r>
          </a:p>
          <a:p>
            <a:r>
              <a:rPr lang="en-US" dirty="0" smtClean="0"/>
              <a:t>Address each part of the job announcement</a:t>
            </a:r>
          </a:p>
          <a:p>
            <a:r>
              <a:rPr lang="en-US" dirty="0" smtClean="0"/>
              <a:t>Make sure you name the right school</a:t>
            </a:r>
          </a:p>
          <a:p>
            <a:r>
              <a:rPr lang="en-US" dirty="0" smtClean="0"/>
              <a:t>Make sure you give them right info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CE">
  <a:themeElements>
    <a:clrScheme name="">
      <a:dk1>
        <a:srgbClr val="9242AC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7C379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4851</TotalTime>
  <Words>1267</Words>
  <Application>Microsoft Office PowerPoint</Application>
  <PresentationFormat>On-screen Show (4:3)</PresentationFormat>
  <Paragraphs>203</Paragraphs>
  <Slides>32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ThemeCE</vt:lpstr>
      <vt:lpstr>The Academic Job Search: Applications, Interviews, Teaching Demonstrations, and Job Talks</vt:lpstr>
      <vt:lpstr>When to start?</vt:lpstr>
      <vt:lpstr>Geological Society of America: GSA Today Classified Ads: www.geosociety.org/classiads/</vt:lpstr>
      <vt:lpstr>Chronicle of Higher Education, Jobs:  chronicle.com/section/Jobs/61/</vt:lpstr>
      <vt:lpstr>EARTH Magazine Classified Ads: www.earthmagazine.org/earth/section/classifieds/all</vt:lpstr>
      <vt:lpstr>American Geophysical Union: EOS Job Listings: www.agu.org/pubs/eos-news/</vt:lpstr>
      <vt:lpstr>GSA Employment Service Center: www.geosociety.org/Employment_Service/</vt:lpstr>
      <vt:lpstr>Meetings</vt:lpstr>
      <vt:lpstr>Manage These Data</vt:lpstr>
      <vt:lpstr>Organization Spreadsheet</vt:lpstr>
      <vt:lpstr>References: Who to ask?</vt:lpstr>
      <vt:lpstr>References: Instructions</vt:lpstr>
      <vt:lpstr>Tailoring your application to each advertised position</vt:lpstr>
      <vt:lpstr>Tailoring your application to each advertised position</vt:lpstr>
      <vt:lpstr>The Phone Interview: What happens before</vt:lpstr>
      <vt:lpstr>Slide 16</vt:lpstr>
      <vt:lpstr>The Email</vt:lpstr>
      <vt:lpstr>How to prepare</vt:lpstr>
      <vt:lpstr>Where to make the call</vt:lpstr>
      <vt:lpstr>Slide 20</vt:lpstr>
      <vt:lpstr>Slide 21</vt:lpstr>
      <vt:lpstr>Some thoughts</vt:lpstr>
      <vt:lpstr>Generalized Timeline</vt:lpstr>
      <vt:lpstr>The Campus Interview</vt:lpstr>
      <vt:lpstr>Effective Research Talk</vt:lpstr>
      <vt:lpstr>Effective Research Talk</vt:lpstr>
      <vt:lpstr>Teaching demonstration</vt:lpstr>
      <vt:lpstr>Teaching demonstration</vt:lpstr>
      <vt:lpstr>Couples Hiring</vt:lpstr>
      <vt:lpstr>Slide 30</vt:lpstr>
      <vt:lpstr>The Interview   </vt:lpstr>
      <vt:lpstr>Slide 32</vt:lpstr>
    </vt:vector>
  </TitlesOfParts>
  <Company>Barbara Tewksbury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 Kirk</dc:creator>
  <cp:lastModifiedBy>Information Technology Services</cp:lastModifiedBy>
  <cp:revision>208</cp:revision>
  <dcterms:created xsi:type="dcterms:W3CDTF">2008-09-16T14:56:04Z</dcterms:created>
  <dcterms:modified xsi:type="dcterms:W3CDTF">2011-06-08T18:48:43Z</dcterms:modified>
</cp:coreProperties>
</file>