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60" r:id="rId4"/>
    <p:sldId id="261" r:id="rId5"/>
    <p:sldId id="265" r:id="rId6"/>
    <p:sldId id="266" r:id="rId7"/>
    <p:sldId id="270" r:id="rId8"/>
    <p:sldId id="281" r:id="rId9"/>
    <p:sldId id="274" r:id="rId10"/>
    <p:sldId id="269" r:id="rId11"/>
    <p:sldId id="276" r:id="rId12"/>
    <p:sldId id="272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6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E8068FC-BD97-4B18-AFB0-162F1E903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72F96C9-662E-4962-964F-CFE743B0B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694C06-D9AC-40CC-BEF3-FBA89B739E7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609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09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E01274F-C008-49DB-A6D3-82D5342C4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8C7D2-CA03-423A-9946-07DFA392C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C7D77-BD39-4F7D-BFBF-B99CB9FF2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039FE-1C86-4439-8040-D369D85C4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ECA83-A407-40E3-BAEB-EBB90D679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5484A-162B-4418-A144-A1E70BCE0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44562-CE27-4CE0-86F5-24BA931AF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53B0A-281D-4C30-9355-9B4DBC57E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220ED-42F5-42DC-8226-87E88BE72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A9186-3AFE-40D5-AC39-12BD29333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BF066-E5C9-4CBB-914F-65BC2805B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D2819-B81D-4A87-911D-B39A37D83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51A1A-0BD2-403D-8053-F84681116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06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07B108C-B91B-4B02-8E46-D05E43C07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amazon.com/exec/obidos/redirect?link_code=ur2&amp;camp=1789&amp;tag=phdsorgsciencmat&amp;creative=9325&amp;path=ASIN/0205281591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831975"/>
          </a:xfrm>
        </p:spPr>
        <p:txBody>
          <a:bodyPr/>
          <a:lstStyle/>
          <a:p>
            <a:pPr eaLnBrk="1" hangingPunct="1"/>
            <a:r>
              <a:rPr lang="en-US" sz="4000" smtClean="0"/>
              <a:t>Preparing Now for Your Future Academic Career in the Geosciences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029200"/>
            <a:ext cx="6400800" cy="1600200"/>
          </a:xfrm>
        </p:spPr>
        <p:txBody>
          <a:bodyPr/>
          <a:lstStyle/>
          <a:p>
            <a:pPr algn="l" eaLnBrk="1" hangingPunct="1"/>
            <a:r>
              <a:rPr lang="en-US" smtClean="0"/>
              <a:t>Heather Macdonald</a:t>
            </a:r>
          </a:p>
          <a:p>
            <a:pPr algn="l" eaLnBrk="1" hangingPunct="1"/>
            <a:r>
              <a:rPr lang="en-US" smtClean="0"/>
              <a:t>College of William &amp; Mary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Selected Resources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Tomorrow’s Professor: Preparing for Academic Careers in Science &amp; Engineering</a:t>
            </a:r>
            <a:r>
              <a:rPr lang="en-US" sz="2800" smtClean="0"/>
              <a:t> (</a:t>
            </a:r>
            <a:r>
              <a:rPr lang="en-US" sz="2800" i="1" smtClean="0"/>
              <a:t>Richard Reis</a:t>
            </a:r>
            <a:r>
              <a:rPr lang="en-US" sz="2800" smtClean="0"/>
              <a:t>) </a:t>
            </a:r>
          </a:p>
          <a:p>
            <a:pPr eaLnBrk="1" hangingPunct="1">
              <a:lnSpc>
                <a:spcPct val="80000"/>
              </a:lnSpc>
            </a:pPr>
            <a:endParaRPr lang="en-US" sz="1400" smtClean="0"/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Tomorrow’s Professor Mailing List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academic job talk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General principles for responding to job offers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Improving student learning while saving faculty 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Elements found in most successful proposals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Tenure tips </a:t>
            </a:r>
          </a:p>
          <a:p>
            <a:pPr lvl="1"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/>
              <a:t>	http://ctl.stanford.edu/Tomprof/index.shtml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latin typeface="Arial" charset="0"/>
              </a:rPr>
              <a:t>On the Cutting Edge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457200" y="6019800"/>
            <a:ext cx="6705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serc.carleton.edu/NAGTWorkshops         </a:t>
            </a:r>
            <a:r>
              <a:rPr lang="en-US" sz="2400" b="1" i="1">
                <a:latin typeface="Arial" charset="0"/>
              </a:rPr>
              <a:t>And, other resources at SERC@carleton.edu 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 cstate="print"/>
          <a:srcRect t="20316" r="3516" b="1563"/>
          <a:stretch>
            <a:fillRect/>
          </a:stretch>
        </p:blipFill>
        <p:spPr bwMode="auto">
          <a:xfrm>
            <a:off x="152400" y="928688"/>
            <a:ext cx="83058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3" cstate="print"/>
          <a:srcRect l="14064" t="31255" r="52740" b="42192"/>
          <a:stretch>
            <a:fillRect/>
          </a:stretch>
        </p:blipFill>
        <p:spPr bwMode="auto">
          <a:xfrm>
            <a:off x="1066800" y="1447800"/>
            <a:ext cx="4953000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Finding and Getting an Academic   Position That’s Right for You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86000"/>
            <a:ext cx="8116888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What departments look for in new faculty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Overall promise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General teaching ability, ability to teach courses needed by the department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Ability to do research, specific research area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“Compatibility” with department and institution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Potential for securing funding (depends on dept)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What are </a:t>
            </a:r>
            <a:r>
              <a:rPr lang="en-US" sz="2800" b="1" smtClean="0"/>
              <a:t>you</a:t>
            </a:r>
            <a:r>
              <a:rPr lang="en-US" sz="2800" smtClean="0"/>
              <a:t> looking for in a department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066800" y="6262688"/>
            <a:ext cx="701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Modified from Richard Reis’s presentation in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Academic Enterprise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6589712" cy="4459287"/>
          </a:xfrm>
        </p:spPr>
        <p:txBody>
          <a:bodyPr/>
          <a:lstStyle/>
          <a:p>
            <a:pPr eaLnBrk="1" hangingPunct="1"/>
            <a:r>
              <a:rPr lang="en-US" sz="2800" smtClean="0"/>
              <a:t>Teaching, research, service</a:t>
            </a:r>
          </a:p>
          <a:p>
            <a:pPr eaLnBrk="1" hangingPunct="1"/>
            <a:r>
              <a:rPr lang="en-US" sz="2800" smtClean="0"/>
              <a:t>Freedom and responsibility</a:t>
            </a:r>
          </a:p>
          <a:p>
            <a:pPr eaLnBrk="1" hangingPunct="1"/>
            <a:r>
              <a:rPr lang="en-US" sz="2800" smtClean="0"/>
              <a:t>Tenure or equivalent</a:t>
            </a:r>
          </a:p>
          <a:p>
            <a:pPr eaLnBrk="1" hangingPunct="1"/>
            <a:r>
              <a:rPr lang="en-US" sz="2800" smtClean="0"/>
              <a:t>Change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Choices!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</p:txBody>
      </p:sp>
      <p:pic>
        <p:nvPicPr>
          <p:cNvPr id="4100" name="Picture 11" descr="DSC0037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3490913"/>
            <a:ext cx="3581400" cy="2681287"/>
          </a:xfrm>
        </p:spPr>
      </p:pic>
      <p:sp>
        <p:nvSpPr>
          <p:cNvPr id="4101" name="Text Box 15"/>
          <p:cNvSpPr txBox="1">
            <a:spLocks noChangeArrowheads="1"/>
          </p:cNvSpPr>
          <p:nvPr/>
        </p:nvSpPr>
        <p:spPr bwMode="auto">
          <a:xfrm>
            <a:off x="5867400" y="6338888"/>
            <a:ext cx="297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From Cutting Edge website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Academic Enterprise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The Carnegie Classification*</a:t>
            </a:r>
          </a:p>
          <a:p>
            <a:pPr lvl="1" eaLnBrk="1" hangingPunct="1"/>
            <a:r>
              <a:rPr lang="en-US" sz="2400" smtClean="0"/>
              <a:t>Baccalaureate		~630</a:t>
            </a:r>
          </a:p>
          <a:p>
            <a:pPr lvl="1" eaLnBrk="1" hangingPunct="1"/>
            <a:r>
              <a:rPr lang="en-US" sz="2400" smtClean="0"/>
              <a:t>Master’s granting	~530</a:t>
            </a:r>
          </a:p>
          <a:p>
            <a:pPr lvl="1" eaLnBrk="1" hangingPunct="1"/>
            <a:r>
              <a:rPr lang="en-US" sz="2400" smtClean="0"/>
              <a:t>Doctorate		~110</a:t>
            </a:r>
          </a:p>
          <a:p>
            <a:pPr lvl="1" eaLnBrk="1" hangingPunct="1"/>
            <a:r>
              <a:rPr lang="en-US" sz="2400" smtClean="0"/>
              <a:t>Research		~125</a:t>
            </a:r>
          </a:p>
          <a:p>
            <a:pPr lvl="1" eaLnBrk="1" hangingPunct="1"/>
            <a:endParaRPr lang="en-US" sz="900" smtClean="0"/>
          </a:p>
          <a:p>
            <a:pPr lvl="1" eaLnBrk="1" hangingPunct="1"/>
            <a:endParaRPr lang="en-US" sz="900" smtClean="0"/>
          </a:p>
          <a:p>
            <a:pPr lvl="1" eaLnBrk="1" hangingPunct="1"/>
            <a:r>
              <a:rPr lang="en-US" sz="2400" smtClean="0"/>
              <a:t>Don’t forget two-year colleges </a:t>
            </a:r>
          </a:p>
          <a:p>
            <a:pPr lvl="1" eaLnBrk="1" hangingPunct="1"/>
            <a:r>
              <a:rPr lang="en-US" sz="2400" smtClean="0"/>
              <a:t>Don’t forget other options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81000" y="6248400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* From Richard Reis’s presentation for the 2006 Career Prep workshop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Preparing for an Academic Career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17713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The Three-Way Stretch preparation strategy (Richard Reis)</a:t>
            </a:r>
          </a:p>
          <a:p>
            <a:pPr lvl="1" eaLnBrk="1" hangingPunct="1"/>
            <a:r>
              <a:rPr lang="en-US" smtClean="0"/>
              <a:t>Breadth on top of depth</a:t>
            </a:r>
          </a:p>
          <a:p>
            <a:pPr lvl="1" eaLnBrk="1" hangingPunct="1"/>
            <a:r>
              <a:rPr lang="en-US" smtClean="0"/>
              <a:t>Multiple options</a:t>
            </a:r>
          </a:p>
          <a:p>
            <a:pPr lvl="1" eaLnBrk="1" hangingPunct="1"/>
            <a:r>
              <a:rPr lang="en-US" b="1" smtClean="0"/>
              <a:t>Next-stage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6148" name="Picture 8" descr="Gercke and Morgan sampling mollusks"/>
          <p:cNvPicPr>
            <a:picLocks noChangeAspect="1" noChangeArrowheads="1"/>
          </p:cNvPicPr>
          <p:nvPr/>
        </p:nvPicPr>
        <p:blipFill>
          <a:blip r:embed="rId2" cstate="print"/>
          <a:srcRect t="5145"/>
          <a:stretch>
            <a:fillRect/>
          </a:stretch>
        </p:blipFill>
        <p:spPr bwMode="auto">
          <a:xfrm>
            <a:off x="5029200" y="3673475"/>
            <a:ext cx="388620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5105400" y="64008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Photo by Rowan Lockwood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Three-Way Stretch Preparation Strategy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55838"/>
            <a:ext cx="8229600" cy="4525962"/>
          </a:xfrm>
        </p:spPr>
        <p:txBody>
          <a:bodyPr/>
          <a:lstStyle/>
          <a:p>
            <a:pPr eaLnBrk="1" hangingPunct="1"/>
            <a:r>
              <a:rPr lang="en-US" b="1" smtClean="0"/>
              <a:t>Next-stage</a:t>
            </a:r>
          </a:p>
          <a:p>
            <a:pPr lvl="1" eaLnBrk="1" hangingPunct="1"/>
            <a:r>
              <a:rPr lang="en-US" smtClean="0"/>
              <a:t>Enables you to think ahead, look ahead, and act ahead of the stage you currently occupy </a:t>
            </a:r>
          </a:p>
          <a:p>
            <a:pPr lvl="1" eaLnBrk="1" hangingPunct="1"/>
            <a:r>
              <a:rPr lang="en-US" smtClean="0"/>
              <a:t>thus not only demonstrates your willingness, but also your readiness, to assume the position you are seeking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066800" y="6338888"/>
            <a:ext cx="701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From Richard Reis’s presentation in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</a:t>
            </a:r>
            <a:r>
              <a:rPr lang="en-US" sz="4000" b="1" smtClean="0"/>
              <a:t>Next-Stage</a:t>
            </a:r>
            <a:r>
              <a:rPr lang="en-US" sz="4000" smtClean="0"/>
              <a:t> Strategy 1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808912" cy="411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Look ahead, think ahead  </a:t>
            </a:r>
          </a:p>
          <a:p>
            <a:pPr lvl="1" eaLnBrk="1" hangingPunct="1"/>
            <a:r>
              <a:rPr lang="en-US" sz="2400" dirty="0" smtClean="0"/>
              <a:t>Ask questions</a:t>
            </a:r>
          </a:p>
          <a:p>
            <a:pPr lvl="1" eaLnBrk="1" hangingPunct="1"/>
            <a:r>
              <a:rPr lang="en-US" sz="2400" dirty="0" smtClean="0"/>
              <a:t>Make observations</a:t>
            </a:r>
          </a:p>
          <a:p>
            <a:pPr lvl="1" eaLnBrk="1" hangingPunct="1"/>
            <a:r>
              <a:rPr lang="en-US" sz="2400" dirty="0" smtClean="0"/>
              <a:t>What are characteristics of various options?</a:t>
            </a:r>
          </a:p>
          <a:p>
            <a:pPr lvl="1" eaLnBrk="1" hangingPunct="1"/>
            <a:r>
              <a:rPr lang="en-US" sz="2400" dirty="0" smtClean="0"/>
              <a:t>What’s right for you (work/self/home)?</a:t>
            </a: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419600"/>
            <a:ext cx="3636250" cy="221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</a:t>
            </a:r>
            <a:r>
              <a:rPr lang="en-US" sz="4000" b="1" smtClean="0"/>
              <a:t>Next-Stage</a:t>
            </a:r>
            <a:r>
              <a:rPr lang="en-US" sz="4000" smtClean="0"/>
              <a:t> Strategy 2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Act ahead</a:t>
            </a:r>
          </a:p>
          <a:p>
            <a:pPr lvl="1" eaLnBrk="1" hangingPunct="1"/>
            <a:r>
              <a:rPr lang="en-US" sz="2000" smtClean="0"/>
              <a:t>Teaching and research</a:t>
            </a:r>
          </a:p>
          <a:p>
            <a:pPr lvl="1" eaLnBrk="1" hangingPunct="1"/>
            <a:r>
              <a:rPr lang="en-US" sz="2000" smtClean="0"/>
              <a:t>Service?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lvl="1" eaLnBrk="1" hangingPunct="1">
              <a:buFont typeface="Wingdings" pitchFamily="2" charset="2"/>
              <a:buNone/>
            </a:pPr>
            <a:endParaRPr lang="en-US" sz="2000" smtClean="0"/>
          </a:p>
          <a:p>
            <a:pPr lvl="1" eaLnBrk="1" hangingPunct="1"/>
            <a:endParaRPr lang="en-US" sz="2000" smtClean="0"/>
          </a:p>
        </p:txBody>
      </p:sp>
      <p:pic>
        <p:nvPicPr>
          <p:cNvPr id="9220" name="Picture 9" descr="Pictures Nov 05 1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26113" y="2017713"/>
            <a:ext cx="2647950" cy="1981200"/>
          </a:xfrm>
          <a:noFill/>
        </p:spPr>
      </p:pic>
      <p:pic>
        <p:nvPicPr>
          <p:cNvPr id="9221" name="Picture 11" descr="kathleen_research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0238" y="4179888"/>
            <a:ext cx="2679700" cy="1924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</a:t>
            </a:r>
            <a:r>
              <a:rPr lang="en-US" sz="4000" b="1" smtClean="0"/>
              <a:t>Next-Stage</a:t>
            </a:r>
            <a:r>
              <a:rPr lang="en-US" sz="4000" smtClean="0"/>
              <a:t> Strategy 2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017713"/>
            <a:ext cx="4876800" cy="4114800"/>
          </a:xfrm>
        </p:spPr>
        <p:txBody>
          <a:bodyPr/>
          <a:lstStyle/>
          <a:p>
            <a:pPr eaLnBrk="1" hangingPunct="1"/>
            <a:r>
              <a:rPr lang="en-US" sz="2400" smtClean="0"/>
              <a:t>Act ahead </a:t>
            </a:r>
            <a:endParaRPr lang="en-US" sz="2000" smtClean="0"/>
          </a:p>
          <a:p>
            <a:pPr lvl="1" eaLnBrk="1" hangingPunct="1"/>
            <a:r>
              <a:rPr lang="en-US" sz="2000" smtClean="0"/>
              <a:t>Write papers and give presentations</a:t>
            </a:r>
          </a:p>
          <a:p>
            <a:pPr lvl="1" eaLnBrk="1" hangingPunct="1"/>
            <a:r>
              <a:rPr lang="en-US" sz="2000" smtClean="0"/>
              <a:t>Review manuscripts </a:t>
            </a:r>
          </a:p>
          <a:p>
            <a:pPr lvl="1" eaLnBrk="1" hangingPunct="1"/>
            <a:r>
              <a:rPr lang="en-US" sz="2000" smtClean="0"/>
              <a:t>Submit grant proposals</a:t>
            </a:r>
          </a:p>
          <a:p>
            <a:pPr lvl="1" eaLnBrk="1" hangingPunct="1"/>
            <a:r>
              <a:rPr lang="en-US" sz="2000" smtClean="0"/>
              <a:t>Get teaching experience – courses, guest lectures, outreach programs</a:t>
            </a:r>
          </a:p>
          <a:p>
            <a:pPr lvl="1" eaLnBrk="1" hangingPunct="1"/>
            <a:r>
              <a:rPr lang="en-US" sz="2000" smtClean="0"/>
              <a:t>Mentor undergraduate research students</a:t>
            </a:r>
          </a:p>
          <a:p>
            <a:pPr lvl="1" eaLnBrk="1" hangingPunct="1"/>
            <a:r>
              <a:rPr lang="en-US" sz="2000" smtClean="0"/>
              <a:t>Serve on committees (be careful though)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000" smtClean="0"/>
          </a:p>
          <a:p>
            <a:pPr lvl="1" eaLnBrk="1" hangingPunct="1"/>
            <a:endParaRPr lang="en-US" sz="2000" smtClean="0"/>
          </a:p>
        </p:txBody>
      </p:sp>
      <p:pic>
        <p:nvPicPr>
          <p:cNvPr id="10244" name="Picture 4" descr="Pictures Nov 05 1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26113" y="2017713"/>
            <a:ext cx="2647950" cy="1981200"/>
          </a:xfrm>
          <a:noFill/>
        </p:spPr>
      </p:pic>
      <p:pic>
        <p:nvPicPr>
          <p:cNvPr id="10245" name="Picture 5" descr="kathleen_research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0238" y="4179888"/>
            <a:ext cx="2679700" cy="1924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Advice for the Next Stage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5037137" cy="4535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Faculty who did well early in their career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Published more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Received better teaching evaluations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Were happier than their stressed-out peers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These “Quick Starters”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Avoided procrastination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Developed regular writing habits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Balanced teaching with other work activities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Sought help from colleagues early</a:t>
            </a:r>
          </a:p>
          <a:p>
            <a:pPr lvl="1" eaLnBrk="1" hangingPunct="1">
              <a:lnSpc>
                <a:spcPct val="90000"/>
              </a:lnSpc>
            </a:pPr>
            <a:endParaRPr lang="en-US" sz="2000" smtClean="0"/>
          </a:p>
        </p:txBody>
      </p:sp>
      <p:pic>
        <p:nvPicPr>
          <p:cNvPr id="11268" name="Picture 4" descr="0205281591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53200" y="1828800"/>
            <a:ext cx="2262188" cy="2978150"/>
          </a:xfrm>
        </p:spPr>
      </p:pic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6629400" y="5029200"/>
            <a:ext cx="2209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Results of research:  415 early career faculty from two institutions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807</TotalTime>
  <Words>396</Words>
  <Application>Microsoft Office PowerPoint</Application>
  <PresentationFormat>On-screen Show (4:3)</PresentationFormat>
  <Paragraphs>88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Blends</vt:lpstr>
      <vt:lpstr>Preparing Now for Your Future Academic Career in the Geosciences</vt:lpstr>
      <vt:lpstr>The Academic Enterprise</vt:lpstr>
      <vt:lpstr>The Academic Enterprise</vt:lpstr>
      <vt:lpstr>Preparing for an Academic Career</vt:lpstr>
      <vt:lpstr>The Three-Way Stretch Preparation Strategy</vt:lpstr>
      <vt:lpstr>The Next-Stage Strategy 1</vt:lpstr>
      <vt:lpstr>The Next-Stage Strategy 2</vt:lpstr>
      <vt:lpstr>The Next-Stage Strategy 2</vt:lpstr>
      <vt:lpstr>Advice for the Next Stage</vt:lpstr>
      <vt:lpstr>Selected Resources</vt:lpstr>
      <vt:lpstr>Slide 11</vt:lpstr>
      <vt:lpstr>Finding and Getting an Academic   Position That’s Right for You</vt:lpstr>
    </vt:vector>
  </TitlesOfParts>
  <Company>College of William and Mary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Faculty and Staff</dc:creator>
  <cp:lastModifiedBy>rhmacd</cp:lastModifiedBy>
  <cp:revision>36</cp:revision>
  <dcterms:created xsi:type="dcterms:W3CDTF">2007-07-26T02:18:03Z</dcterms:created>
  <dcterms:modified xsi:type="dcterms:W3CDTF">2010-07-25T00:40:15Z</dcterms:modified>
</cp:coreProperties>
</file>